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4" autoAdjust="0"/>
    <p:restoredTop sz="34341" autoAdjust="0"/>
  </p:normalViewPr>
  <p:slideViewPr>
    <p:cSldViewPr>
      <p:cViewPr varScale="1">
        <p:scale>
          <a:sx n="29" d="100"/>
          <a:sy n="29" d="100"/>
        </p:scale>
        <p:origin x="32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F6594-227F-4B7E-B262-07A72A291B3C}" type="doc">
      <dgm:prSet loTypeId="urn:microsoft.com/office/officeart/2005/8/layout/vList5" loCatId="list" qsTypeId="urn:microsoft.com/office/officeart/2005/8/quickstyle/3d2" qsCatId="3D" csTypeId="urn:microsoft.com/office/officeart/2005/8/colors/accent0_3" csCatId="mainScheme" phldr="1"/>
      <dgm:spPr/>
      <dgm:t>
        <a:bodyPr/>
        <a:lstStyle/>
        <a:p>
          <a:endParaRPr lang="fr-FR"/>
        </a:p>
      </dgm:t>
    </dgm:pt>
    <dgm:pt modelId="{DAD83068-8AC8-4888-A451-0161BE69806A}">
      <dgm:prSet custT="1"/>
      <dgm:spPr/>
      <dgm:t>
        <a:bodyPr/>
        <a:lstStyle/>
        <a:p>
          <a:pPr rtl="0"/>
          <a:r>
            <a:rPr lang="fr-FR" sz="2400" b="1" dirty="0" smtClean="0"/>
            <a:t>Objectifs d’évaluation </a:t>
          </a:r>
          <a:endParaRPr lang="fr-FR" sz="2400" dirty="0"/>
        </a:p>
      </dgm:t>
    </dgm:pt>
    <dgm:pt modelId="{F4687661-E5AC-4044-949E-22DE0D5F94CC}" type="parTrans" cxnId="{B3FC8F85-38AD-4ECE-937B-9992CED6141C}">
      <dgm:prSet/>
      <dgm:spPr/>
      <dgm:t>
        <a:bodyPr/>
        <a:lstStyle/>
        <a:p>
          <a:endParaRPr lang="fr-FR"/>
        </a:p>
      </dgm:t>
    </dgm:pt>
    <dgm:pt modelId="{354819AE-A8D3-4F49-93C1-C310F245ECDF}" type="sibTrans" cxnId="{B3FC8F85-38AD-4ECE-937B-9992CED6141C}">
      <dgm:prSet/>
      <dgm:spPr/>
      <dgm:t>
        <a:bodyPr/>
        <a:lstStyle/>
        <a:p>
          <a:endParaRPr lang="fr-FR"/>
        </a:p>
      </dgm:t>
    </dgm:pt>
    <dgm:pt modelId="{BD40576E-A865-452D-B8AF-A8A33BCEA95D}">
      <dgm:prSet custT="1"/>
      <dgm:spPr/>
      <dgm:t>
        <a:bodyPr/>
        <a:lstStyle/>
        <a:p>
          <a:pPr rtl="0"/>
          <a:r>
            <a:rPr lang="fr-FR" sz="1200" b="1" dirty="0" smtClean="0"/>
            <a:t>« </a:t>
          </a:r>
          <a:r>
            <a:rPr lang="x-none" sz="1200" b="0" i="1" dirty="0" smtClean="0"/>
            <a:t>Cette épreuve vise à évaluer les compétences liées au parcours de professionnalisation du candidat et en particulier la capacité du candidat à :</a:t>
          </a:r>
          <a:endParaRPr lang="fr-FR" sz="1200" dirty="0"/>
        </a:p>
      </dgm:t>
    </dgm:pt>
    <dgm:pt modelId="{E7F60901-2179-4CA6-BAE7-B6DB1A4F7A22}" type="parTrans" cxnId="{7DCB3BBD-8385-4EE3-BB62-C66A25C02AA4}">
      <dgm:prSet/>
      <dgm:spPr/>
      <dgm:t>
        <a:bodyPr/>
        <a:lstStyle/>
        <a:p>
          <a:endParaRPr lang="fr-FR"/>
        </a:p>
      </dgm:t>
    </dgm:pt>
    <dgm:pt modelId="{F5B39DAF-A265-405B-80DD-B6689BD3FD78}" type="sibTrans" cxnId="{7DCB3BBD-8385-4EE3-BB62-C66A25C02AA4}">
      <dgm:prSet/>
      <dgm:spPr/>
      <dgm:t>
        <a:bodyPr/>
        <a:lstStyle/>
        <a:p>
          <a:endParaRPr lang="fr-FR"/>
        </a:p>
      </dgm:t>
    </dgm:pt>
    <dgm:pt modelId="{1B660974-169D-4335-8913-4224A6C66CDA}">
      <dgm:prSet custT="1"/>
      <dgm:spPr/>
      <dgm:t>
        <a:bodyPr/>
        <a:lstStyle/>
        <a:p>
          <a:pPr rtl="0"/>
          <a:r>
            <a:rPr lang="x-none" sz="1200" b="0" i="1" dirty="0" smtClean="0"/>
            <a:t>- conduire une analyse réflexive sur sa professionnalité </a:t>
          </a:r>
          <a:r>
            <a:rPr lang="fr-FR" sz="1200" b="0" i="1" dirty="0" smtClean="0"/>
            <a:t>…</a:t>
          </a:r>
          <a:endParaRPr lang="fr-FR" sz="1200" dirty="0"/>
        </a:p>
      </dgm:t>
    </dgm:pt>
    <dgm:pt modelId="{59BB203E-66BB-4829-B2DC-01ECCE9F8EDF}" type="parTrans" cxnId="{91CB9A0E-BD44-4150-86E8-FCA4624AA9FB}">
      <dgm:prSet/>
      <dgm:spPr/>
      <dgm:t>
        <a:bodyPr/>
        <a:lstStyle/>
        <a:p>
          <a:endParaRPr lang="fr-FR"/>
        </a:p>
      </dgm:t>
    </dgm:pt>
    <dgm:pt modelId="{E9BF7FD2-C1DE-4F2C-BD68-A6BEB511CEC3}" type="sibTrans" cxnId="{91CB9A0E-BD44-4150-86E8-FCA4624AA9FB}">
      <dgm:prSet/>
      <dgm:spPr/>
      <dgm:t>
        <a:bodyPr/>
        <a:lstStyle/>
        <a:p>
          <a:endParaRPr lang="fr-FR"/>
        </a:p>
      </dgm:t>
    </dgm:pt>
    <dgm:pt modelId="{E1657D23-B751-4D3E-A1BE-B4EAF44BED89}">
      <dgm:prSet custT="1"/>
      <dgm:spPr/>
      <dgm:t>
        <a:bodyPr/>
        <a:lstStyle/>
        <a:p>
          <a:pPr rtl="0"/>
          <a:r>
            <a:rPr lang="x-none" sz="1200" b="0" i="1" dirty="0" smtClean="0"/>
            <a:t>- communiquer à partir de la production de documents professionnels </a:t>
          </a:r>
          <a:r>
            <a:rPr lang="fr-FR" sz="1200" b="0" i="1" dirty="0" smtClean="0"/>
            <a:t>… »</a:t>
          </a:r>
          <a:endParaRPr lang="fr-FR" sz="1200" dirty="0"/>
        </a:p>
      </dgm:t>
    </dgm:pt>
    <dgm:pt modelId="{12558FC4-7AEE-41A7-9284-98ED9819D059}" type="parTrans" cxnId="{EC7FE221-0833-42BF-AD66-9739D160483F}">
      <dgm:prSet/>
      <dgm:spPr/>
      <dgm:t>
        <a:bodyPr/>
        <a:lstStyle/>
        <a:p>
          <a:endParaRPr lang="fr-FR"/>
        </a:p>
      </dgm:t>
    </dgm:pt>
    <dgm:pt modelId="{71857E7A-5F13-40E5-88F7-1528051F080E}" type="sibTrans" cxnId="{EC7FE221-0833-42BF-AD66-9739D160483F}">
      <dgm:prSet/>
      <dgm:spPr/>
      <dgm:t>
        <a:bodyPr/>
        <a:lstStyle/>
        <a:p>
          <a:endParaRPr lang="fr-FR"/>
        </a:p>
      </dgm:t>
    </dgm:pt>
    <dgm:pt modelId="{D4662A52-A211-416E-8D32-2207382E943D}">
      <dgm:prSet custT="1"/>
      <dgm:spPr/>
      <dgm:t>
        <a:bodyPr/>
        <a:lstStyle/>
        <a:p>
          <a:pPr rtl="0"/>
          <a:r>
            <a:rPr lang="fr-FR" sz="2400" b="1" dirty="0" smtClean="0"/>
            <a:t>Objet d’évaluation </a:t>
          </a:r>
          <a:endParaRPr lang="fr-FR" sz="2400" dirty="0"/>
        </a:p>
      </dgm:t>
    </dgm:pt>
    <dgm:pt modelId="{CEAAB99C-10CB-45C6-8F18-34DD19C56039}" type="parTrans" cxnId="{37A5123E-45F7-4DA7-82B3-170690FEA6C6}">
      <dgm:prSet/>
      <dgm:spPr/>
      <dgm:t>
        <a:bodyPr/>
        <a:lstStyle/>
        <a:p>
          <a:endParaRPr lang="fr-FR"/>
        </a:p>
      </dgm:t>
    </dgm:pt>
    <dgm:pt modelId="{4961EA36-9F1A-463D-883A-084B0AD92706}" type="sibTrans" cxnId="{37A5123E-45F7-4DA7-82B3-170690FEA6C6}">
      <dgm:prSet/>
      <dgm:spPr/>
      <dgm:t>
        <a:bodyPr/>
        <a:lstStyle/>
        <a:p>
          <a:endParaRPr lang="fr-FR"/>
        </a:p>
      </dgm:t>
    </dgm:pt>
    <dgm:pt modelId="{3A08D179-95FA-4C66-83C7-1F973AC58CE7}">
      <dgm:prSet custT="1"/>
      <dgm:spPr/>
      <dgm:t>
        <a:bodyPr/>
        <a:lstStyle/>
        <a:p>
          <a:pPr rtl="0"/>
          <a:r>
            <a:rPr lang="fr-FR" sz="1200" dirty="0" smtClean="0"/>
            <a:t>activités A.1.1, A1.7, A.2.1 et A.2.8, A.3.1, A.4.1, A.4.4 + composantes d’activité A.3.2.5. et A.3.3.8</a:t>
          </a:r>
          <a:endParaRPr lang="fr-FR" sz="1200" dirty="0"/>
        </a:p>
      </dgm:t>
    </dgm:pt>
    <dgm:pt modelId="{0B6361EA-3A1C-4103-AA0E-4C6E5AB1F690}" type="parTrans" cxnId="{95FB005F-293C-4082-9DDF-A36C8CC42CA0}">
      <dgm:prSet/>
      <dgm:spPr/>
      <dgm:t>
        <a:bodyPr/>
        <a:lstStyle/>
        <a:p>
          <a:endParaRPr lang="fr-FR"/>
        </a:p>
      </dgm:t>
    </dgm:pt>
    <dgm:pt modelId="{2A094981-CEFD-4FC5-B2AE-F97866C63EA8}" type="sibTrans" cxnId="{95FB005F-293C-4082-9DDF-A36C8CC42CA0}">
      <dgm:prSet/>
      <dgm:spPr/>
      <dgm:t>
        <a:bodyPr/>
        <a:lstStyle/>
        <a:p>
          <a:endParaRPr lang="fr-FR"/>
        </a:p>
      </dgm:t>
    </dgm:pt>
    <dgm:pt modelId="{877F19C8-1DEB-4F0E-A2B0-895C4B1C3B5A}">
      <dgm:prSet custT="1"/>
      <dgm:spPr/>
      <dgm:t>
        <a:bodyPr/>
        <a:lstStyle/>
        <a:p>
          <a:pPr rtl="0"/>
          <a:r>
            <a:rPr lang="fr-FR" sz="1200" dirty="0" smtClean="0"/>
            <a:t>totalité du parcours de professionnalisation du candidat </a:t>
          </a:r>
          <a:endParaRPr lang="fr-FR" sz="1200" dirty="0"/>
        </a:p>
      </dgm:t>
    </dgm:pt>
    <dgm:pt modelId="{AD79D5F4-1130-473E-B4AB-753E6279349C}" type="parTrans" cxnId="{56EE4603-2370-40EC-AD68-6A7FE242C146}">
      <dgm:prSet/>
      <dgm:spPr/>
      <dgm:t>
        <a:bodyPr/>
        <a:lstStyle/>
        <a:p>
          <a:endParaRPr lang="fr-FR"/>
        </a:p>
      </dgm:t>
    </dgm:pt>
    <dgm:pt modelId="{D8CEBFB8-887E-4584-92E5-DAD787DE6B08}" type="sibTrans" cxnId="{56EE4603-2370-40EC-AD68-6A7FE242C146}">
      <dgm:prSet/>
      <dgm:spPr/>
      <dgm:t>
        <a:bodyPr/>
        <a:lstStyle/>
        <a:p>
          <a:endParaRPr lang="fr-FR"/>
        </a:p>
      </dgm:t>
    </dgm:pt>
    <dgm:pt modelId="{BA5FF593-D2E5-437C-A18D-7714D95959F1}">
      <dgm:prSet custT="1"/>
      <dgm:spPr/>
      <dgm:t>
        <a:bodyPr/>
        <a:lstStyle/>
        <a:p>
          <a:pPr rtl="0"/>
          <a:r>
            <a:rPr lang="fr-FR" sz="2400" b="1" dirty="0" smtClean="0"/>
            <a:t>Critères d’évaluation</a:t>
          </a:r>
          <a:endParaRPr lang="fr-FR" sz="2400" b="1" dirty="0"/>
        </a:p>
      </dgm:t>
    </dgm:pt>
    <dgm:pt modelId="{FA0388DF-C993-49E1-84FE-200FFAFFB4F4}" type="parTrans" cxnId="{B57291C0-6075-45BE-B967-AAE17769BF14}">
      <dgm:prSet/>
      <dgm:spPr/>
      <dgm:t>
        <a:bodyPr/>
        <a:lstStyle/>
        <a:p>
          <a:endParaRPr lang="fr-FR"/>
        </a:p>
      </dgm:t>
    </dgm:pt>
    <dgm:pt modelId="{30700605-4E93-44F8-94F0-7C7D1F1633A2}" type="sibTrans" cxnId="{B57291C0-6075-45BE-B967-AAE17769BF14}">
      <dgm:prSet/>
      <dgm:spPr/>
      <dgm:t>
        <a:bodyPr/>
        <a:lstStyle/>
        <a:p>
          <a:endParaRPr lang="fr-FR"/>
        </a:p>
      </dgm:t>
    </dgm:pt>
    <dgm:pt modelId="{AC8C5A90-60AF-41CE-BA39-34DDEB689284}">
      <dgm:prSet custT="1"/>
      <dgm:spPr/>
      <dgm:t>
        <a:bodyPr/>
        <a:lstStyle/>
        <a:p>
          <a:pPr rtl="0"/>
          <a:r>
            <a:rPr lang="x-none" sz="1200" b="0" i="1" dirty="0" smtClean="0"/>
            <a:t>- caractériser et analyser les choix organisationnels </a:t>
          </a:r>
          <a:r>
            <a:rPr lang="fr-FR" sz="1200" b="0" i="1" dirty="0" smtClean="0"/>
            <a:t>…</a:t>
          </a:r>
          <a:endParaRPr lang="fr-FR" sz="1200" dirty="0"/>
        </a:p>
      </dgm:t>
    </dgm:pt>
    <dgm:pt modelId="{D98C1ED7-57F2-4675-956F-6C4274951413}" type="parTrans" cxnId="{462647A4-377B-4821-A646-BF0CDD0A024B}">
      <dgm:prSet/>
      <dgm:spPr/>
      <dgm:t>
        <a:bodyPr/>
        <a:lstStyle/>
        <a:p>
          <a:endParaRPr lang="fr-FR"/>
        </a:p>
      </dgm:t>
    </dgm:pt>
    <dgm:pt modelId="{C8098F54-DEC6-4E15-8A83-841A36ABA210}" type="sibTrans" cxnId="{462647A4-377B-4821-A646-BF0CDD0A024B}">
      <dgm:prSet/>
      <dgm:spPr/>
      <dgm:t>
        <a:bodyPr/>
        <a:lstStyle/>
        <a:p>
          <a:endParaRPr lang="fr-FR"/>
        </a:p>
      </dgm:t>
    </dgm:pt>
    <dgm:pt modelId="{545707E0-3F12-477A-8E6F-F84164B47CB5}">
      <dgm:prSet custT="1"/>
      <dgm:spPr/>
      <dgm:t>
        <a:bodyPr lIns="72000" tIns="36000" rIns="72000" bIns="36000"/>
        <a:lstStyle/>
        <a:p>
          <a:pPr rtl="0"/>
          <a:r>
            <a:rPr lang="x-none" sz="1200" u="sng" dirty="0" smtClean="0"/>
            <a:t>Qualité de la présentation </a:t>
          </a:r>
          <a:r>
            <a:rPr lang="x-none" sz="1200" dirty="0" smtClean="0"/>
            <a:t>d’une situation organisationnelle ;</a:t>
          </a:r>
          <a:endParaRPr lang="fr-FR" sz="1200" b="1" dirty="0"/>
        </a:p>
      </dgm:t>
    </dgm:pt>
    <dgm:pt modelId="{3928C9A4-0A64-45DB-8D5F-556E5C7646A1}" type="parTrans" cxnId="{0759619B-B0B5-4CC2-BDE1-EF1767162DFD}">
      <dgm:prSet/>
      <dgm:spPr/>
      <dgm:t>
        <a:bodyPr/>
        <a:lstStyle/>
        <a:p>
          <a:endParaRPr lang="fr-FR"/>
        </a:p>
      </dgm:t>
    </dgm:pt>
    <dgm:pt modelId="{F2524522-3140-4E71-99AD-D74E2E86258F}" type="sibTrans" cxnId="{0759619B-B0B5-4CC2-BDE1-EF1767162DFD}">
      <dgm:prSet/>
      <dgm:spPr/>
      <dgm:t>
        <a:bodyPr/>
        <a:lstStyle/>
        <a:p>
          <a:endParaRPr lang="fr-FR"/>
        </a:p>
      </dgm:t>
    </dgm:pt>
    <dgm:pt modelId="{BBDCA882-D506-4A9F-B08C-621ABE981353}">
      <dgm:prSet custT="1"/>
      <dgm:spPr/>
      <dgm:t>
        <a:bodyPr lIns="72000" tIns="36000" rIns="72000" bIns="36000"/>
        <a:lstStyle/>
        <a:p>
          <a:r>
            <a:rPr lang="x-none" sz="1200" u="sng" dirty="0" smtClean="0"/>
            <a:t>Pertinence de l’analyse </a:t>
          </a:r>
          <a:r>
            <a:rPr lang="x-none" sz="1200" dirty="0" smtClean="0"/>
            <a:t>des caractéristiques et des choix opérés ;</a:t>
          </a:r>
          <a:endParaRPr lang="fr-FR" sz="1200" dirty="0"/>
        </a:p>
      </dgm:t>
    </dgm:pt>
    <dgm:pt modelId="{68CC1CE1-E7B3-41E1-A1AB-12116341425A}" type="parTrans" cxnId="{95642CC1-13B4-470A-8054-1DBC6D8F983A}">
      <dgm:prSet/>
      <dgm:spPr/>
      <dgm:t>
        <a:bodyPr/>
        <a:lstStyle/>
        <a:p>
          <a:endParaRPr lang="fr-FR"/>
        </a:p>
      </dgm:t>
    </dgm:pt>
    <dgm:pt modelId="{21D740A5-D2F5-494E-8281-39E91566CF1A}" type="sibTrans" cxnId="{95642CC1-13B4-470A-8054-1DBC6D8F983A}">
      <dgm:prSet/>
      <dgm:spPr/>
      <dgm:t>
        <a:bodyPr/>
        <a:lstStyle/>
        <a:p>
          <a:endParaRPr lang="fr-FR"/>
        </a:p>
      </dgm:t>
    </dgm:pt>
    <dgm:pt modelId="{4DC12551-B02E-4291-AC0D-146BC07FD87A}">
      <dgm:prSet custT="1"/>
      <dgm:spPr/>
      <dgm:t>
        <a:bodyPr lIns="72000" tIns="36000" rIns="72000" bIns="36000"/>
        <a:lstStyle/>
        <a:p>
          <a:r>
            <a:rPr lang="x-none" sz="1200" u="sng" dirty="0" smtClean="0"/>
            <a:t>Efficacité et pertinence du travail de veille</a:t>
          </a:r>
          <a:endParaRPr lang="fr-FR" sz="1200" dirty="0"/>
        </a:p>
      </dgm:t>
    </dgm:pt>
    <dgm:pt modelId="{7B542F8B-51DB-4898-AC59-BBB64096DD0C}" type="parTrans" cxnId="{F9CC75A8-86BF-4A7F-BE5A-F7FC6C2C72AB}">
      <dgm:prSet/>
      <dgm:spPr/>
      <dgm:t>
        <a:bodyPr/>
        <a:lstStyle/>
        <a:p>
          <a:endParaRPr lang="fr-FR"/>
        </a:p>
      </dgm:t>
    </dgm:pt>
    <dgm:pt modelId="{08A2C6A9-472C-484B-B95C-5815DF5D77A1}" type="sibTrans" cxnId="{F9CC75A8-86BF-4A7F-BE5A-F7FC6C2C72AB}">
      <dgm:prSet/>
      <dgm:spPr/>
      <dgm:t>
        <a:bodyPr/>
        <a:lstStyle/>
        <a:p>
          <a:endParaRPr lang="fr-FR"/>
        </a:p>
      </dgm:t>
    </dgm:pt>
    <dgm:pt modelId="{35844E66-9A56-4C26-8A6F-3146AA0BA752}">
      <dgm:prSet custT="1"/>
      <dgm:spPr/>
      <dgm:t>
        <a:bodyPr lIns="72000" tIns="36000" rIns="72000" bIns="36000"/>
        <a:lstStyle/>
        <a:p>
          <a:r>
            <a:rPr lang="fr-FR" sz="1200" u="sng" dirty="0" smtClean="0"/>
            <a:t>Qualité de l’analyse réflexive </a:t>
          </a:r>
          <a:r>
            <a:rPr lang="fr-FR" sz="1200" dirty="0" smtClean="0"/>
            <a:t>sur son parcours de professionnalisation ;</a:t>
          </a:r>
          <a:endParaRPr lang="fr-FR" sz="1200" dirty="0"/>
        </a:p>
      </dgm:t>
    </dgm:pt>
    <dgm:pt modelId="{F70CBA3F-80EE-4067-AFE0-7F0EF3BCF3FA}" type="parTrans" cxnId="{DA32D4CB-91B4-4664-88CE-53C4398E86F9}">
      <dgm:prSet/>
      <dgm:spPr/>
      <dgm:t>
        <a:bodyPr/>
        <a:lstStyle/>
        <a:p>
          <a:endParaRPr lang="fr-FR"/>
        </a:p>
      </dgm:t>
    </dgm:pt>
    <dgm:pt modelId="{05DE1FA1-DADD-430E-8E45-E47367EF3D19}" type="sibTrans" cxnId="{DA32D4CB-91B4-4664-88CE-53C4398E86F9}">
      <dgm:prSet/>
      <dgm:spPr/>
      <dgm:t>
        <a:bodyPr/>
        <a:lstStyle/>
        <a:p>
          <a:endParaRPr lang="fr-FR"/>
        </a:p>
      </dgm:t>
    </dgm:pt>
    <dgm:pt modelId="{62741751-3366-4FEE-B93E-2D7531443EE2}">
      <dgm:prSet custT="1"/>
      <dgm:spPr/>
      <dgm:t>
        <a:bodyPr lIns="72000" tIns="36000" rIns="72000" bIns="36000"/>
        <a:lstStyle/>
        <a:p>
          <a:r>
            <a:rPr lang="x-none" sz="1200" u="sng" dirty="0" smtClean="0"/>
            <a:t>Qualité de l’argumentation</a:t>
          </a:r>
          <a:r>
            <a:rPr lang="x-none" sz="1200" dirty="0" smtClean="0"/>
            <a:t> ;</a:t>
          </a:r>
          <a:endParaRPr lang="fr-FR" sz="1200" dirty="0"/>
        </a:p>
      </dgm:t>
    </dgm:pt>
    <dgm:pt modelId="{B57016ED-C040-4A0E-AFF2-39DF457CA8C7}" type="parTrans" cxnId="{A41349B8-399F-489D-9050-B4663C4ADB1C}">
      <dgm:prSet/>
      <dgm:spPr/>
      <dgm:t>
        <a:bodyPr/>
        <a:lstStyle/>
        <a:p>
          <a:endParaRPr lang="fr-FR"/>
        </a:p>
      </dgm:t>
    </dgm:pt>
    <dgm:pt modelId="{535A147A-7330-4E7B-A955-A9056971A3B8}" type="sibTrans" cxnId="{A41349B8-399F-489D-9050-B4663C4ADB1C}">
      <dgm:prSet/>
      <dgm:spPr/>
      <dgm:t>
        <a:bodyPr/>
        <a:lstStyle/>
        <a:p>
          <a:endParaRPr lang="fr-FR"/>
        </a:p>
      </dgm:t>
    </dgm:pt>
    <dgm:pt modelId="{B9DF38C4-8D6B-4C49-98BB-BCE9101FAE3D}">
      <dgm:prSet custT="1"/>
      <dgm:spPr/>
      <dgm:t>
        <a:bodyPr lIns="72000" tIns="36000" rIns="72000" bIns="36000"/>
        <a:lstStyle/>
        <a:p>
          <a:r>
            <a:rPr lang="x-none" sz="1200" u="sng" dirty="0" smtClean="0"/>
            <a:t>Qualité de la communication </a:t>
          </a:r>
          <a:r>
            <a:rPr lang="x-none" sz="1200" dirty="0" smtClean="0"/>
            <a:t>écrite et orale.</a:t>
          </a:r>
          <a:endParaRPr lang="fr-FR" sz="1200" dirty="0"/>
        </a:p>
      </dgm:t>
    </dgm:pt>
    <dgm:pt modelId="{28780E60-7603-481D-8813-80F4A0F15D16}" type="parTrans" cxnId="{2E75B447-95C9-4691-A4EE-250B6E4AC109}">
      <dgm:prSet/>
      <dgm:spPr/>
      <dgm:t>
        <a:bodyPr/>
        <a:lstStyle/>
        <a:p>
          <a:endParaRPr lang="fr-FR"/>
        </a:p>
      </dgm:t>
    </dgm:pt>
    <dgm:pt modelId="{D3709961-CDDD-44E1-B711-B1640FF216D7}" type="sibTrans" cxnId="{2E75B447-95C9-4691-A4EE-250B6E4AC109}">
      <dgm:prSet/>
      <dgm:spPr/>
      <dgm:t>
        <a:bodyPr/>
        <a:lstStyle/>
        <a:p>
          <a:endParaRPr lang="fr-FR"/>
        </a:p>
      </dgm:t>
    </dgm:pt>
    <dgm:pt modelId="{71E86E28-8DDA-481F-B761-18E47108163F}">
      <dgm:prSet custT="1"/>
      <dgm:spPr/>
      <dgm:t>
        <a:bodyPr lIns="72000" tIns="36000" rIns="72000" bIns="36000"/>
        <a:lstStyle/>
        <a:p>
          <a:r>
            <a:rPr lang="fr-FR" sz="2400" b="1" dirty="0" smtClean="0"/>
            <a:t>Dossier étudiant</a:t>
          </a:r>
          <a:endParaRPr lang="fr-FR" sz="2400" b="1" dirty="0"/>
        </a:p>
      </dgm:t>
    </dgm:pt>
    <dgm:pt modelId="{68E7A1B5-FA8E-44FD-98B5-64694F63E696}" type="parTrans" cxnId="{F9B6FBCF-4874-4487-BEB6-0017FBDB5288}">
      <dgm:prSet/>
      <dgm:spPr/>
      <dgm:t>
        <a:bodyPr/>
        <a:lstStyle/>
        <a:p>
          <a:endParaRPr lang="fr-FR"/>
        </a:p>
      </dgm:t>
    </dgm:pt>
    <dgm:pt modelId="{B45E8B18-4AE9-4419-A169-0DDC91425C54}" type="sibTrans" cxnId="{F9B6FBCF-4874-4487-BEB6-0017FBDB5288}">
      <dgm:prSet/>
      <dgm:spPr/>
      <dgm:t>
        <a:bodyPr/>
        <a:lstStyle/>
        <a:p>
          <a:endParaRPr lang="fr-FR"/>
        </a:p>
      </dgm:t>
    </dgm:pt>
    <dgm:pt modelId="{710ED807-E927-4F8C-8F37-6972CF7939A7}">
      <dgm:prSet custT="1"/>
      <dgm:spPr/>
      <dgm:t>
        <a:bodyPr/>
        <a:lstStyle/>
        <a:p>
          <a:r>
            <a:rPr lang="fr-FR" sz="1200" dirty="0" smtClean="0"/>
            <a:t> passeport professionnel </a:t>
          </a:r>
          <a:endParaRPr lang="fr-FR" sz="1200" dirty="0"/>
        </a:p>
      </dgm:t>
    </dgm:pt>
    <dgm:pt modelId="{639E3A1B-92D8-41EF-A086-C5CD2DC49890}" type="parTrans" cxnId="{6E3C6ADA-6B73-4B5E-99D4-0D853C306D03}">
      <dgm:prSet/>
      <dgm:spPr/>
      <dgm:t>
        <a:bodyPr/>
        <a:lstStyle/>
        <a:p>
          <a:endParaRPr lang="fr-FR"/>
        </a:p>
      </dgm:t>
    </dgm:pt>
    <dgm:pt modelId="{D410A7DD-D8EE-482B-8559-DB660291D96C}" type="sibTrans" cxnId="{6E3C6ADA-6B73-4B5E-99D4-0D853C306D03}">
      <dgm:prSet/>
      <dgm:spPr/>
      <dgm:t>
        <a:bodyPr/>
        <a:lstStyle/>
        <a:p>
          <a:endParaRPr lang="fr-FR"/>
        </a:p>
      </dgm:t>
    </dgm:pt>
    <dgm:pt modelId="{04EEA683-7F9D-4F6B-BFEE-6A777958E435}">
      <dgm:prSet custT="1"/>
      <dgm:spPr/>
      <dgm:t>
        <a:bodyPr/>
        <a:lstStyle/>
        <a:p>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écrit produit par le candidat : </a:t>
          </a:r>
          <a:r>
            <a:rPr lang="fr-FR" sz="1200" dirty="0" smtClean="0"/>
            <a:t>présentation et analyse de l’organisation d’un processus + présentation et analyse des activités de veille</a:t>
          </a:r>
          <a:endParaRPr lang="fr-FR" sz="1200" dirty="0"/>
        </a:p>
      </dgm:t>
    </dgm:pt>
    <dgm:pt modelId="{22262F63-C655-4D15-9AF9-46EA90835F48}" type="parTrans" cxnId="{ACB2CD7B-0784-4E47-B497-250D85410844}">
      <dgm:prSet/>
      <dgm:spPr/>
      <dgm:t>
        <a:bodyPr/>
        <a:lstStyle/>
        <a:p>
          <a:endParaRPr lang="fr-FR"/>
        </a:p>
      </dgm:t>
    </dgm:pt>
    <dgm:pt modelId="{CF3A5063-B8DC-4365-AAAC-DE536DBE4699}" type="sibTrans" cxnId="{ACB2CD7B-0784-4E47-B497-250D85410844}">
      <dgm:prSet/>
      <dgm:spPr/>
      <dgm:t>
        <a:bodyPr/>
        <a:lstStyle/>
        <a:p>
          <a:endParaRPr lang="fr-FR"/>
        </a:p>
      </dgm:t>
    </dgm:pt>
    <dgm:pt modelId="{911B3FFC-868E-4B95-B2B2-371BE1A176B0}">
      <dgm:prSet custT="1"/>
      <dgm:spPr/>
      <dgm:t>
        <a:bodyPr/>
        <a:lstStyle/>
        <a:p>
          <a:r>
            <a:rPr lang="fr-FR" sz="1200" dirty="0" smtClean="0"/>
            <a:t>attestations de stages  </a:t>
          </a:r>
          <a:endParaRPr lang="fr-FR" sz="1200" dirty="0"/>
        </a:p>
      </dgm:t>
    </dgm:pt>
    <dgm:pt modelId="{48CFE011-0FBA-4C6A-9034-B3287F162487}" type="parTrans" cxnId="{C3C789DF-2B01-4178-B317-6173DE59A85C}">
      <dgm:prSet/>
      <dgm:spPr/>
      <dgm:t>
        <a:bodyPr/>
        <a:lstStyle/>
        <a:p>
          <a:endParaRPr lang="fr-FR"/>
        </a:p>
      </dgm:t>
    </dgm:pt>
    <dgm:pt modelId="{8024674D-D74B-484A-863C-8A32AC80ED3A}" type="sibTrans" cxnId="{C3C789DF-2B01-4178-B317-6173DE59A85C}">
      <dgm:prSet/>
      <dgm:spPr/>
      <dgm:t>
        <a:bodyPr/>
        <a:lstStyle/>
        <a:p>
          <a:endParaRPr lang="fr-FR"/>
        </a:p>
      </dgm:t>
    </dgm:pt>
    <dgm:pt modelId="{3343AF59-9677-4D0C-9EF4-1F8BE9BAAD33}">
      <dgm:prSet custT="1"/>
      <dgm:spPr/>
      <dgm:t>
        <a:bodyPr lIns="72000" tIns="36000" rIns="72000" bIns="36000"/>
        <a:lstStyle/>
        <a:p>
          <a:r>
            <a:rPr lang="x-none" sz="1200" u="sng" dirty="0" smtClean="0"/>
            <a:t>Efficacité et pertinence du contrôle interne </a:t>
          </a:r>
          <a:r>
            <a:rPr lang="x-none" sz="1200" dirty="0" smtClean="0"/>
            <a:t>dans les activités réalisées ;</a:t>
          </a:r>
          <a:endParaRPr lang="fr-FR" sz="1200" dirty="0"/>
        </a:p>
      </dgm:t>
    </dgm:pt>
    <dgm:pt modelId="{68336D30-95D8-47AE-A551-1D1401ECD364}" type="parTrans" cxnId="{316CA387-9262-458B-98BF-DDDB51B8F80F}">
      <dgm:prSet/>
      <dgm:spPr/>
      <dgm:t>
        <a:bodyPr/>
        <a:lstStyle/>
        <a:p>
          <a:endParaRPr lang="fr-FR"/>
        </a:p>
      </dgm:t>
    </dgm:pt>
    <dgm:pt modelId="{BF6C2CC8-4B66-47E7-9A1C-47B841D24486}" type="sibTrans" cxnId="{316CA387-9262-458B-98BF-DDDB51B8F80F}">
      <dgm:prSet/>
      <dgm:spPr/>
      <dgm:t>
        <a:bodyPr/>
        <a:lstStyle/>
        <a:p>
          <a:endParaRPr lang="fr-FR"/>
        </a:p>
      </dgm:t>
    </dgm:pt>
    <dgm:pt modelId="{B13EC73F-3329-4B25-BF50-91A945EFD004}">
      <dgm:prSet custT="1"/>
      <dgm:spPr/>
      <dgm:t>
        <a:bodyPr/>
        <a:lstStyle/>
        <a:p>
          <a:r>
            <a:rPr lang="fr-FR" sz="1200" u="sng" dirty="0" smtClean="0"/>
            <a:t>Capacité d’adaptation </a:t>
          </a:r>
          <a:r>
            <a:rPr lang="fr-FR" sz="1200" dirty="0" smtClean="0"/>
            <a:t>à des situations variées</a:t>
          </a:r>
          <a:endParaRPr lang="fr-FR" sz="1200" dirty="0"/>
        </a:p>
      </dgm:t>
    </dgm:pt>
    <dgm:pt modelId="{5FA2572F-9A40-4DFB-858B-32AF5DC411EE}" type="parTrans" cxnId="{4C56F7F0-4D1C-4168-8F3A-A6F6FBE21506}">
      <dgm:prSet/>
      <dgm:spPr/>
      <dgm:t>
        <a:bodyPr/>
        <a:lstStyle/>
        <a:p>
          <a:endParaRPr lang="fr-FR"/>
        </a:p>
      </dgm:t>
    </dgm:pt>
    <dgm:pt modelId="{1FD94A39-8856-4F28-AC97-FC9490226D8D}" type="sibTrans" cxnId="{4C56F7F0-4D1C-4168-8F3A-A6F6FBE21506}">
      <dgm:prSet/>
      <dgm:spPr/>
      <dgm:t>
        <a:bodyPr/>
        <a:lstStyle/>
        <a:p>
          <a:endParaRPr lang="fr-FR"/>
        </a:p>
      </dgm:t>
    </dgm:pt>
    <dgm:pt modelId="{F295943F-D8D1-4951-8181-AEF64B80D20C}" type="pres">
      <dgm:prSet presAssocID="{8CBF6594-227F-4B7E-B262-07A72A291B3C}" presName="Name0" presStyleCnt="0">
        <dgm:presLayoutVars>
          <dgm:dir/>
          <dgm:animLvl val="lvl"/>
          <dgm:resizeHandles val="exact"/>
        </dgm:presLayoutVars>
      </dgm:prSet>
      <dgm:spPr/>
      <dgm:t>
        <a:bodyPr/>
        <a:lstStyle/>
        <a:p>
          <a:endParaRPr lang="fr-FR"/>
        </a:p>
      </dgm:t>
    </dgm:pt>
    <dgm:pt modelId="{0401BDF3-89A2-4BCE-B6BB-2BC17729C95C}" type="pres">
      <dgm:prSet presAssocID="{DAD83068-8AC8-4888-A451-0161BE69806A}" presName="linNode" presStyleCnt="0"/>
      <dgm:spPr/>
      <dgm:t>
        <a:bodyPr/>
        <a:lstStyle/>
        <a:p>
          <a:endParaRPr lang="fr-FR"/>
        </a:p>
      </dgm:t>
    </dgm:pt>
    <dgm:pt modelId="{8D6E62D2-BD3D-4197-9569-31B4E20F5D4F}" type="pres">
      <dgm:prSet presAssocID="{DAD83068-8AC8-4888-A451-0161BE69806A}" presName="parentText" presStyleLbl="node1" presStyleIdx="0" presStyleCnt="4" custScaleX="67454" custScaleY="78007" custLinFactNeighborX="-6415">
        <dgm:presLayoutVars>
          <dgm:chMax val="1"/>
          <dgm:bulletEnabled val="1"/>
        </dgm:presLayoutVars>
      </dgm:prSet>
      <dgm:spPr/>
      <dgm:t>
        <a:bodyPr/>
        <a:lstStyle/>
        <a:p>
          <a:endParaRPr lang="fr-FR"/>
        </a:p>
      </dgm:t>
    </dgm:pt>
    <dgm:pt modelId="{7AE2A40D-F9F8-477D-BE33-0433395CFF1A}" type="pres">
      <dgm:prSet presAssocID="{DAD83068-8AC8-4888-A451-0161BE69806A}" presName="descendantText" presStyleLbl="alignAccFollowNode1" presStyleIdx="0" presStyleCnt="4" custScaleX="115681">
        <dgm:presLayoutVars>
          <dgm:bulletEnabled val="1"/>
        </dgm:presLayoutVars>
      </dgm:prSet>
      <dgm:spPr/>
      <dgm:t>
        <a:bodyPr/>
        <a:lstStyle/>
        <a:p>
          <a:endParaRPr lang="fr-FR"/>
        </a:p>
      </dgm:t>
    </dgm:pt>
    <dgm:pt modelId="{53D8CA76-DAC5-43CB-882A-441E260AD419}" type="pres">
      <dgm:prSet presAssocID="{354819AE-A8D3-4F49-93C1-C310F245ECDF}" presName="sp" presStyleCnt="0"/>
      <dgm:spPr/>
      <dgm:t>
        <a:bodyPr/>
        <a:lstStyle/>
        <a:p>
          <a:endParaRPr lang="fr-FR"/>
        </a:p>
      </dgm:t>
    </dgm:pt>
    <dgm:pt modelId="{F00F764C-BD9C-4AE9-8010-6004BA00D140}" type="pres">
      <dgm:prSet presAssocID="{D4662A52-A211-416E-8D32-2207382E943D}" presName="linNode" presStyleCnt="0"/>
      <dgm:spPr/>
      <dgm:t>
        <a:bodyPr/>
        <a:lstStyle/>
        <a:p>
          <a:endParaRPr lang="fr-FR"/>
        </a:p>
      </dgm:t>
    </dgm:pt>
    <dgm:pt modelId="{07222879-7581-4513-8318-C05E2D5C0EB7}" type="pres">
      <dgm:prSet presAssocID="{D4662A52-A211-416E-8D32-2207382E943D}" presName="parentText" presStyleLbl="node1" presStyleIdx="1" presStyleCnt="4" custScaleX="67454" custScaleY="58069" custLinFactNeighborX="-6415">
        <dgm:presLayoutVars>
          <dgm:chMax val="1"/>
          <dgm:bulletEnabled val="1"/>
        </dgm:presLayoutVars>
      </dgm:prSet>
      <dgm:spPr/>
      <dgm:t>
        <a:bodyPr/>
        <a:lstStyle/>
        <a:p>
          <a:endParaRPr lang="fr-FR"/>
        </a:p>
      </dgm:t>
    </dgm:pt>
    <dgm:pt modelId="{F3F52343-5005-489C-BE3E-45D30C58F4C6}" type="pres">
      <dgm:prSet presAssocID="{D4662A52-A211-416E-8D32-2207382E943D}" presName="descendantText" presStyleLbl="alignAccFollowNode1" presStyleIdx="1" presStyleCnt="4" custScaleX="115681" custScaleY="54694">
        <dgm:presLayoutVars>
          <dgm:bulletEnabled val="1"/>
        </dgm:presLayoutVars>
      </dgm:prSet>
      <dgm:spPr/>
      <dgm:t>
        <a:bodyPr/>
        <a:lstStyle/>
        <a:p>
          <a:endParaRPr lang="fr-FR"/>
        </a:p>
      </dgm:t>
    </dgm:pt>
    <dgm:pt modelId="{7826469C-9FCA-4F0C-AEE2-0F929102BF5B}" type="pres">
      <dgm:prSet presAssocID="{4961EA36-9F1A-463D-883A-084B0AD92706}" presName="sp" presStyleCnt="0"/>
      <dgm:spPr/>
      <dgm:t>
        <a:bodyPr/>
        <a:lstStyle/>
        <a:p>
          <a:endParaRPr lang="fr-FR"/>
        </a:p>
      </dgm:t>
    </dgm:pt>
    <dgm:pt modelId="{06C58BF3-CEEB-4F7E-9387-7E6CF602A727}" type="pres">
      <dgm:prSet presAssocID="{BA5FF593-D2E5-437C-A18D-7714D95959F1}" presName="linNode" presStyleCnt="0"/>
      <dgm:spPr/>
      <dgm:t>
        <a:bodyPr/>
        <a:lstStyle/>
        <a:p>
          <a:endParaRPr lang="fr-FR"/>
        </a:p>
      </dgm:t>
    </dgm:pt>
    <dgm:pt modelId="{1C91AD28-059A-43A9-ADA6-C0DB2F004FD1}" type="pres">
      <dgm:prSet presAssocID="{BA5FF593-D2E5-437C-A18D-7714D95959F1}" presName="parentText" presStyleLbl="node1" presStyleIdx="2" presStyleCnt="4" custScaleX="67488" custScaleY="84043" custLinFactNeighborX="-6415">
        <dgm:presLayoutVars>
          <dgm:chMax val="1"/>
          <dgm:bulletEnabled val="1"/>
        </dgm:presLayoutVars>
      </dgm:prSet>
      <dgm:spPr/>
      <dgm:t>
        <a:bodyPr/>
        <a:lstStyle/>
        <a:p>
          <a:endParaRPr lang="fr-FR"/>
        </a:p>
      </dgm:t>
    </dgm:pt>
    <dgm:pt modelId="{678CA197-8F76-4069-A359-673569ED1EE9}" type="pres">
      <dgm:prSet presAssocID="{BA5FF593-D2E5-437C-A18D-7714D95959F1}" presName="descendantText" presStyleLbl="alignAccFollowNode1" presStyleIdx="2" presStyleCnt="4" custScaleX="115681" custScaleY="131819">
        <dgm:presLayoutVars>
          <dgm:bulletEnabled val="1"/>
        </dgm:presLayoutVars>
      </dgm:prSet>
      <dgm:spPr/>
      <dgm:t>
        <a:bodyPr/>
        <a:lstStyle/>
        <a:p>
          <a:endParaRPr lang="fr-FR"/>
        </a:p>
      </dgm:t>
    </dgm:pt>
    <dgm:pt modelId="{F33485FE-D9ED-4BB0-9C53-669ECF3B4B11}" type="pres">
      <dgm:prSet presAssocID="{30700605-4E93-44F8-94F0-7C7D1F1633A2}" presName="sp" presStyleCnt="0"/>
      <dgm:spPr/>
      <dgm:t>
        <a:bodyPr/>
        <a:lstStyle/>
        <a:p>
          <a:endParaRPr lang="fr-FR"/>
        </a:p>
      </dgm:t>
    </dgm:pt>
    <dgm:pt modelId="{080F1B0F-00E4-4C90-BC99-BDCFFDCEF495}" type="pres">
      <dgm:prSet presAssocID="{71E86E28-8DDA-481F-B761-18E47108163F}" presName="linNode" presStyleCnt="0"/>
      <dgm:spPr/>
      <dgm:t>
        <a:bodyPr/>
        <a:lstStyle/>
        <a:p>
          <a:endParaRPr lang="fr-FR"/>
        </a:p>
      </dgm:t>
    </dgm:pt>
    <dgm:pt modelId="{891B0667-E0B2-47B9-9D15-8502D0669777}" type="pres">
      <dgm:prSet presAssocID="{71E86E28-8DDA-481F-B761-18E47108163F}" presName="parentText" presStyleLbl="node1" presStyleIdx="3" presStyleCnt="4" custScaleX="67488" custScaleY="60879" custLinFactNeighborX="-6415">
        <dgm:presLayoutVars>
          <dgm:chMax val="1"/>
          <dgm:bulletEnabled val="1"/>
        </dgm:presLayoutVars>
      </dgm:prSet>
      <dgm:spPr/>
      <dgm:t>
        <a:bodyPr/>
        <a:lstStyle/>
        <a:p>
          <a:endParaRPr lang="fr-FR"/>
        </a:p>
      </dgm:t>
    </dgm:pt>
    <dgm:pt modelId="{99F108A5-EEC9-4C61-968A-FDE896FF4229}" type="pres">
      <dgm:prSet presAssocID="{71E86E28-8DDA-481F-B761-18E47108163F}" presName="descendantText" presStyleLbl="alignAccFollowNode1" presStyleIdx="3" presStyleCnt="4" custScaleX="115421" custScaleY="75360">
        <dgm:presLayoutVars>
          <dgm:bulletEnabled val="1"/>
        </dgm:presLayoutVars>
      </dgm:prSet>
      <dgm:spPr/>
      <dgm:t>
        <a:bodyPr/>
        <a:lstStyle/>
        <a:p>
          <a:endParaRPr lang="fr-FR"/>
        </a:p>
      </dgm:t>
    </dgm:pt>
  </dgm:ptLst>
  <dgm:cxnLst>
    <dgm:cxn modelId="{F9B6FBCF-4874-4487-BEB6-0017FBDB5288}" srcId="{8CBF6594-227F-4B7E-B262-07A72A291B3C}" destId="{71E86E28-8DDA-481F-B761-18E47108163F}" srcOrd="3" destOrd="0" parTransId="{68E7A1B5-FA8E-44FD-98B5-64694F63E696}" sibTransId="{B45E8B18-4AE9-4419-A169-0DDC91425C54}"/>
    <dgm:cxn modelId="{3B99CE74-2FC0-4C6B-BFB8-8DBB703A93D2}" type="presOf" srcId="{8CBF6594-227F-4B7E-B262-07A72A291B3C}" destId="{F295943F-D8D1-4951-8181-AEF64B80D20C}" srcOrd="0" destOrd="0" presId="urn:microsoft.com/office/officeart/2005/8/layout/vList5"/>
    <dgm:cxn modelId="{B36AF4FF-1361-42C5-BFE9-6CAAFFCFD791}" type="presOf" srcId="{4DC12551-B02E-4291-AC0D-146BC07FD87A}" destId="{678CA197-8F76-4069-A359-673569ED1EE9}" srcOrd="0" destOrd="2" presId="urn:microsoft.com/office/officeart/2005/8/layout/vList5"/>
    <dgm:cxn modelId="{767B02E8-993E-40BA-9C56-B5CE2D2DA533}" type="presOf" srcId="{04EEA683-7F9D-4F6B-BFEE-6A777958E435}" destId="{99F108A5-EEC9-4C61-968A-FDE896FF4229}" srcOrd="0" destOrd="1" presId="urn:microsoft.com/office/officeart/2005/8/layout/vList5"/>
    <dgm:cxn modelId="{7DCB3BBD-8385-4EE3-BB62-C66A25C02AA4}" srcId="{DAD83068-8AC8-4888-A451-0161BE69806A}" destId="{BD40576E-A865-452D-B8AF-A8A33BCEA95D}" srcOrd="0" destOrd="0" parTransId="{E7F60901-2179-4CA6-BAE7-B6DB1A4F7A22}" sibTransId="{F5B39DAF-A265-405B-80DD-B6689BD3FD78}"/>
    <dgm:cxn modelId="{462647A4-377B-4821-A646-BF0CDD0A024B}" srcId="{DAD83068-8AC8-4888-A451-0161BE69806A}" destId="{AC8C5A90-60AF-41CE-BA39-34DDEB689284}" srcOrd="1" destOrd="0" parTransId="{D98C1ED7-57F2-4675-956F-6C4274951413}" sibTransId="{C8098F54-DEC6-4E15-8A83-841A36ABA210}"/>
    <dgm:cxn modelId="{BF55E082-2546-4F40-B896-3A49C64A2612}" type="presOf" srcId="{BA5FF593-D2E5-437C-A18D-7714D95959F1}" destId="{1C91AD28-059A-43A9-ADA6-C0DB2F004FD1}" srcOrd="0" destOrd="0" presId="urn:microsoft.com/office/officeart/2005/8/layout/vList5"/>
    <dgm:cxn modelId="{E8729D79-9755-4738-BF1E-7A44A1870D8F}" type="presOf" srcId="{3A08D179-95FA-4C66-83C7-1F973AC58CE7}" destId="{F3F52343-5005-489C-BE3E-45D30C58F4C6}" srcOrd="0" destOrd="0" presId="urn:microsoft.com/office/officeart/2005/8/layout/vList5"/>
    <dgm:cxn modelId="{B57291C0-6075-45BE-B967-AAE17769BF14}" srcId="{8CBF6594-227F-4B7E-B262-07A72A291B3C}" destId="{BA5FF593-D2E5-437C-A18D-7714D95959F1}" srcOrd="2" destOrd="0" parTransId="{FA0388DF-C993-49E1-84FE-200FFAFFB4F4}" sibTransId="{30700605-4E93-44F8-94F0-7C7D1F1633A2}"/>
    <dgm:cxn modelId="{316CA387-9262-458B-98BF-DDDB51B8F80F}" srcId="{BA5FF593-D2E5-437C-A18D-7714D95959F1}" destId="{3343AF59-9677-4D0C-9EF4-1F8BE9BAAD33}" srcOrd="3" destOrd="0" parTransId="{68336D30-95D8-47AE-A551-1D1401ECD364}" sibTransId="{BF6C2CC8-4B66-47E7-9A1C-47B841D24486}"/>
    <dgm:cxn modelId="{ACBB9EDF-E599-4814-B6FA-CA98277D43B7}" type="presOf" srcId="{D4662A52-A211-416E-8D32-2207382E943D}" destId="{07222879-7581-4513-8318-C05E2D5C0EB7}" srcOrd="0" destOrd="0" presId="urn:microsoft.com/office/officeart/2005/8/layout/vList5"/>
    <dgm:cxn modelId="{F9CC75A8-86BF-4A7F-BE5A-F7FC6C2C72AB}" srcId="{BA5FF593-D2E5-437C-A18D-7714D95959F1}" destId="{4DC12551-B02E-4291-AC0D-146BC07FD87A}" srcOrd="2" destOrd="0" parTransId="{7B542F8B-51DB-4898-AC59-BBB64096DD0C}" sibTransId="{08A2C6A9-472C-484B-B95C-5815DF5D77A1}"/>
    <dgm:cxn modelId="{C0BA9BBE-FCF4-4E45-94AC-6F9A65F45670}" type="presOf" srcId="{877F19C8-1DEB-4F0E-A2B0-895C4B1C3B5A}" destId="{F3F52343-5005-489C-BE3E-45D30C58F4C6}" srcOrd="0" destOrd="1" presId="urn:microsoft.com/office/officeart/2005/8/layout/vList5"/>
    <dgm:cxn modelId="{C44D27A1-A442-400B-AD12-53231F565A9C}" type="presOf" srcId="{3343AF59-9677-4D0C-9EF4-1F8BE9BAAD33}" destId="{678CA197-8F76-4069-A359-673569ED1EE9}" srcOrd="0" destOrd="3" presId="urn:microsoft.com/office/officeart/2005/8/layout/vList5"/>
    <dgm:cxn modelId="{95642CC1-13B4-470A-8054-1DBC6D8F983A}" srcId="{BA5FF593-D2E5-437C-A18D-7714D95959F1}" destId="{BBDCA882-D506-4A9F-B08C-621ABE981353}" srcOrd="1" destOrd="0" parTransId="{68CC1CE1-E7B3-41E1-A1AB-12116341425A}" sibTransId="{21D740A5-D2F5-494E-8281-39E91566CF1A}"/>
    <dgm:cxn modelId="{B3FC8F85-38AD-4ECE-937B-9992CED6141C}" srcId="{8CBF6594-227F-4B7E-B262-07A72A291B3C}" destId="{DAD83068-8AC8-4888-A451-0161BE69806A}" srcOrd="0" destOrd="0" parTransId="{F4687661-E5AC-4044-949E-22DE0D5F94CC}" sibTransId="{354819AE-A8D3-4F49-93C1-C310F245ECDF}"/>
    <dgm:cxn modelId="{0759619B-B0B5-4CC2-BDE1-EF1767162DFD}" srcId="{BA5FF593-D2E5-437C-A18D-7714D95959F1}" destId="{545707E0-3F12-477A-8E6F-F84164B47CB5}" srcOrd="0" destOrd="0" parTransId="{3928C9A4-0A64-45DB-8D5F-556E5C7646A1}" sibTransId="{F2524522-3140-4E71-99AD-D74E2E86258F}"/>
    <dgm:cxn modelId="{DA32D4CB-91B4-4664-88CE-53C4398E86F9}" srcId="{BA5FF593-D2E5-437C-A18D-7714D95959F1}" destId="{35844E66-9A56-4C26-8A6F-3146AA0BA752}" srcOrd="4" destOrd="0" parTransId="{F70CBA3F-80EE-4067-AFE0-7F0EF3BCF3FA}" sibTransId="{05DE1FA1-DADD-430E-8E45-E47367EF3D19}"/>
    <dgm:cxn modelId="{91CB9A0E-BD44-4150-86E8-FCA4624AA9FB}" srcId="{DAD83068-8AC8-4888-A451-0161BE69806A}" destId="{1B660974-169D-4335-8913-4224A6C66CDA}" srcOrd="2" destOrd="0" parTransId="{59BB203E-66BB-4829-B2DC-01ECCE9F8EDF}" sibTransId="{E9BF7FD2-C1DE-4F2C-BD68-A6BEB511CEC3}"/>
    <dgm:cxn modelId="{AA08D016-0A09-41BE-A3BA-08655488DCC7}" type="presOf" srcId="{62741751-3366-4FEE-B93E-2D7531443EE2}" destId="{678CA197-8F76-4069-A359-673569ED1EE9}" srcOrd="0" destOrd="6" presId="urn:microsoft.com/office/officeart/2005/8/layout/vList5"/>
    <dgm:cxn modelId="{EC7FE221-0833-42BF-AD66-9739D160483F}" srcId="{DAD83068-8AC8-4888-A451-0161BE69806A}" destId="{E1657D23-B751-4D3E-A1BE-B4EAF44BED89}" srcOrd="3" destOrd="0" parTransId="{12558FC4-7AEE-41A7-9284-98ED9819D059}" sibTransId="{71857E7A-5F13-40E5-88F7-1528051F080E}"/>
    <dgm:cxn modelId="{67AB9EF4-4674-4E6A-BE2B-C9EFB77955CD}" type="presOf" srcId="{71E86E28-8DDA-481F-B761-18E47108163F}" destId="{891B0667-E0B2-47B9-9D15-8502D0669777}" srcOrd="0" destOrd="0" presId="urn:microsoft.com/office/officeart/2005/8/layout/vList5"/>
    <dgm:cxn modelId="{2E75B447-95C9-4691-A4EE-250B6E4AC109}" srcId="{BA5FF593-D2E5-437C-A18D-7714D95959F1}" destId="{B9DF38C4-8D6B-4C49-98BB-BCE9101FAE3D}" srcOrd="7" destOrd="0" parTransId="{28780E60-7603-481D-8813-80F4A0F15D16}" sibTransId="{D3709961-CDDD-44E1-B711-B1640FF216D7}"/>
    <dgm:cxn modelId="{C544A8D4-E6D4-4AB8-BAFA-61BBD5527B63}" type="presOf" srcId="{1B660974-169D-4335-8913-4224A6C66CDA}" destId="{7AE2A40D-F9F8-477D-BE33-0433395CFF1A}" srcOrd="0" destOrd="2" presId="urn:microsoft.com/office/officeart/2005/8/layout/vList5"/>
    <dgm:cxn modelId="{3A91C228-8D14-43D6-9AD6-5EDCD53B0B5B}" type="presOf" srcId="{545707E0-3F12-477A-8E6F-F84164B47CB5}" destId="{678CA197-8F76-4069-A359-673569ED1EE9}" srcOrd="0" destOrd="0" presId="urn:microsoft.com/office/officeart/2005/8/layout/vList5"/>
    <dgm:cxn modelId="{A41349B8-399F-489D-9050-B4663C4ADB1C}" srcId="{BA5FF593-D2E5-437C-A18D-7714D95959F1}" destId="{62741751-3366-4FEE-B93E-2D7531443EE2}" srcOrd="6" destOrd="0" parTransId="{B57016ED-C040-4A0E-AFF2-39DF457CA8C7}" sibTransId="{535A147A-7330-4E7B-A955-A9056971A3B8}"/>
    <dgm:cxn modelId="{6E3C6ADA-6B73-4B5E-99D4-0D853C306D03}" srcId="{71E86E28-8DDA-481F-B761-18E47108163F}" destId="{710ED807-E927-4F8C-8F37-6972CF7939A7}" srcOrd="0" destOrd="0" parTransId="{639E3A1B-92D8-41EF-A086-C5CD2DC49890}" sibTransId="{D410A7DD-D8EE-482B-8559-DB660291D96C}"/>
    <dgm:cxn modelId="{95FB005F-293C-4082-9DDF-A36C8CC42CA0}" srcId="{D4662A52-A211-416E-8D32-2207382E943D}" destId="{3A08D179-95FA-4C66-83C7-1F973AC58CE7}" srcOrd="0" destOrd="0" parTransId="{0B6361EA-3A1C-4103-AA0E-4C6E5AB1F690}" sibTransId="{2A094981-CEFD-4FC5-B2AE-F97866C63EA8}"/>
    <dgm:cxn modelId="{37A5123E-45F7-4DA7-82B3-170690FEA6C6}" srcId="{8CBF6594-227F-4B7E-B262-07A72A291B3C}" destId="{D4662A52-A211-416E-8D32-2207382E943D}" srcOrd="1" destOrd="0" parTransId="{CEAAB99C-10CB-45C6-8F18-34DD19C56039}" sibTransId="{4961EA36-9F1A-463D-883A-084B0AD92706}"/>
    <dgm:cxn modelId="{4C56F7F0-4D1C-4168-8F3A-A6F6FBE21506}" srcId="{BA5FF593-D2E5-437C-A18D-7714D95959F1}" destId="{B13EC73F-3329-4B25-BF50-91A945EFD004}" srcOrd="5" destOrd="0" parTransId="{5FA2572F-9A40-4DFB-858B-32AF5DC411EE}" sibTransId="{1FD94A39-8856-4F28-AC97-FC9490226D8D}"/>
    <dgm:cxn modelId="{59A199FB-D0C3-4002-B399-9ED1C8CA3416}" type="presOf" srcId="{B9DF38C4-8D6B-4C49-98BB-BCE9101FAE3D}" destId="{678CA197-8F76-4069-A359-673569ED1EE9}" srcOrd="0" destOrd="7" presId="urn:microsoft.com/office/officeart/2005/8/layout/vList5"/>
    <dgm:cxn modelId="{9E8BF447-36CC-4508-BDB2-0A1CEEF9087A}" type="presOf" srcId="{E1657D23-B751-4D3E-A1BE-B4EAF44BED89}" destId="{7AE2A40D-F9F8-477D-BE33-0433395CFF1A}" srcOrd="0" destOrd="3" presId="urn:microsoft.com/office/officeart/2005/8/layout/vList5"/>
    <dgm:cxn modelId="{56EE4603-2370-40EC-AD68-6A7FE242C146}" srcId="{D4662A52-A211-416E-8D32-2207382E943D}" destId="{877F19C8-1DEB-4F0E-A2B0-895C4B1C3B5A}" srcOrd="1" destOrd="0" parTransId="{AD79D5F4-1130-473E-B4AB-753E6279349C}" sibTransId="{D8CEBFB8-887E-4584-92E5-DAD787DE6B08}"/>
    <dgm:cxn modelId="{FE938BCD-9A2A-428F-B263-F383076394CF}" type="presOf" srcId="{35844E66-9A56-4C26-8A6F-3146AA0BA752}" destId="{678CA197-8F76-4069-A359-673569ED1EE9}" srcOrd="0" destOrd="4" presId="urn:microsoft.com/office/officeart/2005/8/layout/vList5"/>
    <dgm:cxn modelId="{85BC432B-26BA-4C1D-AE31-452937910C14}" type="presOf" srcId="{B13EC73F-3329-4B25-BF50-91A945EFD004}" destId="{678CA197-8F76-4069-A359-673569ED1EE9}" srcOrd="0" destOrd="5" presId="urn:microsoft.com/office/officeart/2005/8/layout/vList5"/>
    <dgm:cxn modelId="{C3C789DF-2B01-4178-B317-6173DE59A85C}" srcId="{71E86E28-8DDA-481F-B761-18E47108163F}" destId="{911B3FFC-868E-4B95-B2B2-371BE1A176B0}" srcOrd="2" destOrd="0" parTransId="{48CFE011-0FBA-4C6A-9034-B3287F162487}" sibTransId="{8024674D-D74B-484A-863C-8A32AC80ED3A}"/>
    <dgm:cxn modelId="{520E99BA-EB07-4973-8734-735127685961}" type="presOf" srcId="{AC8C5A90-60AF-41CE-BA39-34DDEB689284}" destId="{7AE2A40D-F9F8-477D-BE33-0433395CFF1A}" srcOrd="0" destOrd="1" presId="urn:microsoft.com/office/officeart/2005/8/layout/vList5"/>
    <dgm:cxn modelId="{F5F7C92A-FDD7-41F8-B08E-3FBC6C7E0DD6}" type="presOf" srcId="{BBDCA882-D506-4A9F-B08C-621ABE981353}" destId="{678CA197-8F76-4069-A359-673569ED1EE9}" srcOrd="0" destOrd="1" presId="urn:microsoft.com/office/officeart/2005/8/layout/vList5"/>
    <dgm:cxn modelId="{4719EA97-083F-4F43-8208-98849EBAEF7E}" type="presOf" srcId="{710ED807-E927-4F8C-8F37-6972CF7939A7}" destId="{99F108A5-EEC9-4C61-968A-FDE896FF4229}" srcOrd="0" destOrd="0" presId="urn:microsoft.com/office/officeart/2005/8/layout/vList5"/>
    <dgm:cxn modelId="{ACB2CD7B-0784-4E47-B497-250D85410844}" srcId="{71E86E28-8DDA-481F-B761-18E47108163F}" destId="{04EEA683-7F9D-4F6B-BFEE-6A777958E435}" srcOrd="1" destOrd="0" parTransId="{22262F63-C655-4D15-9AF9-46EA90835F48}" sibTransId="{CF3A5063-B8DC-4365-AAAC-DE536DBE4699}"/>
    <dgm:cxn modelId="{28098B31-EBEA-45B9-BB50-78A0B3E20393}" type="presOf" srcId="{DAD83068-8AC8-4888-A451-0161BE69806A}" destId="{8D6E62D2-BD3D-4197-9569-31B4E20F5D4F}" srcOrd="0" destOrd="0" presId="urn:microsoft.com/office/officeart/2005/8/layout/vList5"/>
    <dgm:cxn modelId="{E1718C6F-34C0-4EBC-A5A8-CC91F96AAD08}" type="presOf" srcId="{BD40576E-A865-452D-B8AF-A8A33BCEA95D}" destId="{7AE2A40D-F9F8-477D-BE33-0433395CFF1A}" srcOrd="0" destOrd="0" presId="urn:microsoft.com/office/officeart/2005/8/layout/vList5"/>
    <dgm:cxn modelId="{DC753A53-F3D6-4441-B654-EE9094BEF171}" type="presOf" srcId="{911B3FFC-868E-4B95-B2B2-371BE1A176B0}" destId="{99F108A5-EEC9-4C61-968A-FDE896FF4229}" srcOrd="0" destOrd="2" presId="urn:microsoft.com/office/officeart/2005/8/layout/vList5"/>
    <dgm:cxn modelId="{223FFBE7-601D-4A97-8661-B4DC0EA6BBD1}" type="presParOf" srcId="{F295943F-D8D1-4951-8181-AEF64B80D20C}" destId="{0401BDF3-89A2-4BCE-B6BB-2BC17729C95C}" srcOrd="0" destOrd="0" presId="urn:microsoft.com/office/officeart/2005/8/layout/vList5"/>
    <dgm:cxn modelId="{4BA229B7-7377-4FA9-AE6D-B8498A92DE6B}" type="presParOf" srcId="{0401BDF3-89A2-4BCE-B6BB-2BC17729C95C}" destId="{8D6E62D2-BD3D-4197-9569-31B4E20F5D4F}" srcOrd="0" destOrd="0" presId="urn:microsoft.com/office/officeart/2005/8/layout/vList5"/>
    <dgm:cxn modelId="{A241FF03-9D1A-4CF3-9194-873E42A586E5}" type="presParOf" srcId="{0401BDF3-89A2-4BCE-B6BB-2BC17729C95C}" destId="{7AE2A40D-F9F8-477D-BE33-0433395CFF1A}" srcOrd="1" destOrd="0" presId="urn:microsoft.com/office/officeart/2005/8/layout/vList5"/>
    <dgm:cxn modelId="{4FD27AC0-80F9-41B0-843F-E251851CBC80}" type="presParOf" srcId="{F295943F-D8D1-4951-8181-AEF64B80D20C}" destId="{53D8CA76-DAC5-43CB-882A-441E260AD419}" srcOrd="1" destOrd="0" presId="urn:microsoft.com/office/officeart/2005/8/layout/vList5"/>
    <dgm:cxn modelId="{02FC5D64-44C0-45B0-A91F-2C8405AED34D}" type="presParOf" srcId="{F295943F-D8D1-4951-8181-AEF64B80D20C}" destId="{F00F764C-BD9C-4AE9-8010-6004BA00D140}" srcOrd="2" destOrd="0" presId="urn:microsoft.com/office/officeart/2005/8/layout/vList5"/>
    <dgm:cxn modelId="{20F4AB12-DB3D-413F-ABA7-F7CD2AC8AEE7}" type="presParOf" srcId="{F00F764C-BD9C-4AE9-8010-6004BA00D140}" destId="{07222879-7581-4513-8318-C05E2D5C0EB7}" srcOrd="0" destOrd="0" presId="urn:microsoft.com/office/officeart/2005/8/layout/vList5"/>
    <dgm:cxn modelId="{347B77FE-29B4-4F8C-9B1C-5F135D2AA995}" type="presParOf" srcId="{F00F764C-BD9C-4AE9-8010-6004BA00D140}" destId="{F3F52343-5005-489C-BE3E-45D30C58F4C6}" srcOrd="1" destOrd="0" presId="urn:microsoft.com/office/officeart/2005/8/layout/vList5"/>
    <dgm:cxn modelId="{5727E53A-DC27-4A6B-A233-AF1D78AF3873}" type="presParOf" srcId="{F295943F-D8D1-4951-8181-AEF64B80D20C}" destId="{7826469C-9FCA-4F0C-AEE2-0F929102BF5B}" srcOrd="3" destOrd="0" presId="urn:microsoft.com/office/officeart/2005/8/layout/vList5"/>
    <dgm:cxn modelId="{B230FDD9-3DC5-473A-928C-5676C89765DC}" type="presParOf" srcId="{F295943F-D8D1-4951-8181-AEF64B80D20C}" destId="{06C58BF3-CEEB-4F7E-9387-7E6CF602A727}" srcOrd="4" destOrd="0" presId="urn:microsoft.com/office/officeart/2005/8/layout/vList5"/>
    <dgm:cxn modelId="{F4683CC9-F277-4F46-A17B-0E6F88F3299F}" type="presParOf" srcId="{06C58BF3-CEEB-4F7E-9387-7E6CF602A727}" destId="{1C91AD28-059A-43A9-ADA6-C0DB2F004FD1}" srcOrd="0" destOrd="0" presId="urn:microsoft.com/office/officeart/2005/8/layout/vList5"/>
    <dgm:cxn modelId="{9F0BC4BF-CAA7-411C-AF8B-F73FBD6A9D9C}" type="presParOf" srcId="{06C58BF3-CEEB-4F7E-9387-7E6CF602A727}" destId="{678CA197-8F76-4069-A359-673569ED1EE9}" srcOrd="1" destOrd="0" presId="urn:microsoft.com/office/officeart/2005/8/layout/vList5"/>
    <dgm:cxn modelId="{267AEB1F-33CB-42CE-900D-8AB9764056D6}" type="presParOf" srcId="{F295943F-D8D1-4951-8181-AEF64B80D20C}" destId="{F33485FE-D9ED-4BB0-9C53-669ECF3B4B11}" srcOrd="5" destOrd="0" presId="urn:microsoft.com/office/officeart/2005/8/layout/vList5"/>
    <dgm:cxn modelId="{C27DD685-D0A5-4A12-AE91-859AE19CEDF7}" type="presParOf" srcId="{F295943F-D8D1-4951-8181-AEF64B80D20C}" destId="{080F1B0F-00E4-4C90-BC99-BDCFFDCEF495}" srcOrd="6" destOrd="0" presId="urn:microsoft.com/office/officeart/2005/8/layout/vList5"/>
    <dgm:cxn modelId="{A0847E80-F38B-41ED-8C43-A1C516450527}" type="presParOf" srcId="{080F1B0F-00E4-4C90-BC99-BDCFFDCEF495}" destId="{891B0667-E0B2-47B9-9D15-8502D0669777}" srcOrd="0" destOrd="0" presId="urn:microsoft.com/office/officeart/2005/8/layout/vList5"/>
    <dgm:cxn modelId="{BF0EABBA-F1B2-45C3-84E7-8DE6573ACEEF}" type="presParOf" srcId="{080F1B0F-00E4-4C90-BC99-BDCFFDCEF495}" destId="{99F108A5-EEC9-4C61-968A-FDE896FF42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45AE711A-6494-4C01-8A7F-94FF48BD405A}" type="datetimeFigureOut">
              <a:rPr lang="fr-FR"/>
              <a:pPr>
                <a:defRPr/>
              </a:pPr>
              <a:t>16/02/2017</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2CC5BDEC-1D67-4A83-9E3A-DA82963028E1}" type="slidenum">
              <a:rPr lang="fr-FR"/>
              <a:pPr>
                <a:defRPr/>
              </a:pPr>
              <a:t>‹N°›</a:t>
            </a:fld>
            <a:endParaRPr lang="fr-FR" dirty="0"/>
          </a:p>
        </p:txBody>
      </p:sp>
    </p:spTree>
    <p:extLst>
      <p:ext uri="{BB962C8B-B14F-4D97-AF65-F5344CB8AC3E}">
        <p14:creationId xmlns:p14="http://schemas.microsoft.com/office/powerpoint/2010/main" val="2612269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2D5B930F-7345-4ABF-9831-83293C84B4FB}" type="datetimeFigureOut">
              <a:rPr lang="fr-FR"/>
              <a:pPr>
                <a:defRPr/>
              </a:pPr>
              <a:t>16/02/2017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7138F38-3179-43DA-A48B-2112C6F598B6}" type="slidenum">
              <a:rPr lang="fr-FR"/>
              <a:pPr>
                <a:defRPr/>
              </a:pPr>
              <a:t>‹N°›</a:t>
            </a:fld>
            <a:endParaRPr lang="fr-FR" dirty="0"/>
          </a:p>
        </p:txBody>
      </p:sp>
    </p:spTree>
    <p:extLst>
      <p:ext uri="{BB962C8B-B14F-4D97-AF65-F5344CB8AC3E}">
        <p14:creationId xmlns:p14="http://schemas.microsoft.com/office/powerpoint/2010/main" val="40679154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r>
              <a:rPr lang="fr-FR" sz="1200" kern="1200" dirty="0" smtClean="0">
                <a:solidFill>
                  <a:schemeClr val="tx1"/>
                </a:solidFill>
                <a:effectLst/>
                <a:latin typeface="+mn-lt"/>
                <a:ea typeface="+mn-ea"/>
                <a:cs typeface="+mn-cs"/>
              </a:rPr>
              <a:t>C’est à la commission de débuter l’entretien en présentant les deux temps de l’épreuve </a:t>
            </a:r>
          </a:p>
          <a:p>
            <a:r>
              <a:rPr lang="fr-FR" sz="1200" kern="1200" dirty="0" smtClean="0">
                <a:solidFill>
                  <a:schemeClr val="tx1"/>
                </a:solidFill>
                <a:effectLst/>
                <a:latin typeface="+mn-lt"/>
                <a:ea typeface="+mn-ea"/>
                <a:cs typeface="+mn-cs"/>
              </a:rPr>
              <a:t>- Prévoir un « animateur » qui présente les deux temps de l’épreuve, surveille le temps, suggère les transitions (changement de thèmes, changement de parties) </a:t>
            </a:r>
          </a:p>
          <a:p>
            <a:r>
              <a:rPr lang="fr-FR" sz="1200" kern="1200" dirty="0" smtClean="0">
                <a:solidFill>
                  <a:schemeClr val="tx1"/>
                </a:solidFill>
                <a:effectLst/>
                <a:latin typeface="+mn-lt"/>
                <a:ea typeface="+mn-ea"/>
                <a:cs typeface="+mn-cs"/>
              </a:rPr>
              <a:t>- Ecouter et regarder l’étudiant (éviter d’être toujours en posture de prise de notes) à favoriser la situation de communication, créer des conditions favorables pour les échanges </a:t>
            </a:r>
          </a:p>
          <a:p>
            <a:r>
              <a:rPr lang="fr-FR" sz="1200" kern="1200" dirty="0" smtClean="0">
                <a:solidFill>
                  <a:schemeClr val="tx1"/>
                </a:solidFill>
                <a:effectLst/>
                <a:latin typeface="+mn-lt"/>
                <a:ea typeface="+mn-ea"/>
                <a:cs typeface="+mn-cs"/>
              </a:rPr>
              <a:t>- Prévoir un temps de «respiration » entre chaque thème, chaque question </a:t>
            </a:r>
            <a:r>
              <a:rPr lang="fr-FR" sz="1200" kern="1200" dirty="0" err="1" smtClean="0">
                <a:solidFill>
                  <a:schemeClr val="tx1"/>
                </a:solidFill>
                <a:effectLst/>
                <a:latin typeface="+mn-lt"/>
                <a:ea typeface="+mn-ea"/>
                <a:cs typeface="+mn-cs"/>
              </a:rPr>
              <a:t>àfaire</a:t>
            </a:r>
            <a:r>
              <a:rPr lang="fr-FR" sz="1200" kern="1200" dirty="0" smtClean="0">
                <a:solidFill>
                  <a:schemeClr val="tx1"/>
                </a:solidFill>
                <a:effectLst/>
                <a:latin typeface="+mn-lt"/>
                <a:ea typeface="+mn-ea"/>
                <a:cs typeface="+mn-cs"/>
              </a:rPr>
              <a:t> des transitions, introduire les questions, éviter les questions « mitraillette ». </a:t>
            </a:r>
          </a:p>
          <a:p>
            <a:r>
              <a:rPr lang="fr-FR" sz="1200" kern="1200" dirty="0" smtClean="0">
                <a:solidFill>
                  <a:schemeClr val="tx1"/>
                </a:solidFill>
                <a:effectLst/>
                <a:latin typeface="+mn-lt"/>
                <a:ea typeface="+mn-ea"/>
                <a:cs typeface="+mn-cs"/>
              </a:rPr>
              <a:t>- Signaler la fin de la première partie et celle de l’épreuve : « Une dernière question avant de … » </a:t>
            </a:r>
          </a:p>
          <a:p>
            <a:r>
              <a:rPr lang="fr-FR" sz="1200" kern="1200" dirty="0" smtClean="0">
                <a:solidFill>
                  <a:schemeClr val="tx1"/>
                </a:solidFill>
                <a:effectLst/>
                <a:latin typeface="+mn-lt"/>
                <a:ea typeface="+mn-ea"/>
                <a:cs typeface="+mn-cs"/>
              </a:rPr>
              <a:t>- Attention à la gestion du temps et au respect des deux temps de 15 mn maximum chacun (pas de compensation entre les 2 parties)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Rebondir sur les réponses du candidat afin de l’aider à préciser, expliquer ses propos si nécessaire : demander des approfondissements, des explications, des précisions à permet de favoriser l’explicitation, de valoriser la pertinence de l’analyse (du processus, de la veille, du parcours) à passer d’ « exécute » à « maitrise » par exemple. </a:t>
            </a:r>
          </a:p>
          <a:p>
            <a:r>
              <a:rPr lang="fr-FR" sz="1200" kern="1200" dirty="0" smtClean="0">
                <a:solidFill>
                  <a:schemeClr val="tx1"/>
                </a:solidFill>
                <a:effectLst/>
                <a:latin typeface="+mn-lt"/>
                <a:ea typeface="+mn-ea"/>
                <a:cs typeface="+mn-cs"/>
              </a:rPr>
              <a:t>- Ne poser qu’une question à la fois, éviter les questions enchainées : « Pouvez-vous nous en préciser le contexte, les grandes étapes et les raisons du choix du processus? » à 3 questions en une !!! </a:t>
            </a:r>
          </a:p>
          <a:p>
            <a:r>
              <a:rPr lang="fr-FR" sz="1200" kern="1200" dirty="0" smtClean="0">
                <a:solidFill>
                  <a:schemeClr val="tx1"/>
                </a:solidFill>
                <a:effectLst/>
                <a:latin typeface="+mn-lt"/>
                <a:ea typeface="+mn-ea"/>
                <a:cs typeface="+mn-cs"/>
              </a:rPr>
              <a:t>- Inviter, laisser le candidat s’exprimer, développer son propos, l’illustrer par des exemples sans le laisser s’enliser dans des réponses anecdotiques non pertinentes à recadrer l’entretien si nécessaire. </a:t>
            </a:r>
          </a:p>
          <a:p>
            <a:r>
              <a:rPr lang="fr-FR" sz="1200" kern="1200" dirty="0" smtClean="0">
                <a:solidFill>
                  <a:schemeClr val="tx1"/>
                </a:solidFill>
                <a:effectLst/>
                <a:latin typeface="+mn-lt"/>
                <a:ea typeface="+mn-ea"/>
                <a:cs typeface="+mn-cs"/>
              </a:rPr>
              <a:t>- Le questionnement peut être ouvert (il porte sur les activités, l’analyse développée et invite l’étudiant à s’expliquer, à préciser son analyse, à justifier les résultats attendus) ou plus fermé (plus centré sur l’utilisation d’un outil de gestion, d’une procédure, d’une méthode de contrôle... la réponse de l’étudiant est plus limitée) à combiner la nature des questions </a:t>
            </a:r>
          </a:p>
          <a:p>
            <a:r>
              <a:rPr lang="fr-FR" sz="1200" kern="1200" dirty="0" smtClean="0">
                <a:solidFill>
                  <a:schemeClr val="tx1"/>
                </a:solidFill>
                <a:effectLst/>
                <a:latin typeface="+mn-lt"/>
                <a:ea typeface="+mn-ea"/>
                <a:cs typeface="+mn-cs"/>
              </a:rPr>
              <a:t>- Faciliter l’entretien, la compréhension des questions en reformulant, précisant les questions si nécessaire à ne pas laisser l’étudiant « sécher » sur une question. Le niveau de guidance du questionnement peut permettre de mesurer le degré de maitrise des critères (notamment Qualité de l’argumentation (5) et de la communication (6)) ; </a:t>
            </a:r>
          </a:p>
          <a:p>
            <a:r>
              <a:rPr lang="fr-FR" sz="1200" kern="1200" dirty="0" smtClean="0">
                <a:solidFill>
                  <a:schemeClr val="tx1"/>
                </a:solidFill>
                <a:effectLst/>
                <a:latin typeface="+mn-lt"/>
                <a:ea typeface="+mn-ea"/>
                <a:cs typeface="+mn-cs"/>
              </a:rPr>
              <a:t>- Le questionnement gagne à être structuré en regroupant les questions se rapportant à un même thème. Ne pas « sauter du coq à l’âne » au risque de déstabiliser le candidat. </a:t>
            </a:r>
          </a:p>
          <a:p>
            <a:r>
              <a:rPr lang="fr-FR" sz="1200" kern="1200" dirty="0" smtClean="0">
                <a:solidFill>
                  <a:schemeClr val="tx1"/>
                </a:solidFill>
                <a:effectLst/>
                <a:latin typeface="+mn-lt"/>
                <a:ea typeface="+mn-ea"/>
                <a:cs typeface="+mn-cs"/>
              </a:rPr>
              <a:t>- Utiliser un vocabulaire avec les savoirs associés normalement maîtrisés par l’étudiant en reformulant éventuellement. La maîtrise des savoirs associés (</a:t>
            </a:r>
            <a:r>
              <a:rPr lang="fr-FR" sz="1200" kern="1200" dirty="0" err="1" smtClean="0">
                <a:solidFill>
                  <a:schemeClr val="tx1"/>
                </a:solidFill>
                <a:effectLst/>
                <a:latin typeface="+mn-lt"/>
                <a:ea typeface="+mn-ea"/>
                <a:cs typeface="+mn-cs"/>
              </a:rPr>
              <a:t>cf</a:t>
            </a:r>
            <a:r>
              <a:rPr lang="fr-FR" sz="1200" kern="1200" dirty="0" smtClean="0">
                <a:solidFill>
                  <a:schemeClr val="tx1"/>
                </a:solidFill>
                <a:effectLst/>
                <a:latin typeface="+mn-lt"/>
                <a:ea typeface="+mn-ea"/>
                <a:cs typeface="+mn-cs"/>
              </a:rPr>
              <a:t> référentiel) n’est pas évaluée même si elle détermine en grande partie la qualité de l’argumentation. </a:t>
            </a:r>
          </a:p>
          <a:p>
            <a:endParaRPr lang="fr-FR" dirty="0"/>
          </a:p>
        </p:txBody>
      </p:sp>
      <p:sp>
        <p:nvSpPr>
          <p:cNvPr id="4" name="Espace réservé du numéro de diapositive 3"/>
          <p:cNvSpPr>
            <a:spLocks noGrp="1"/>
          </p:cNvSpPr>
          <p:nvPr>
            <p:ph type="sldNum" sz="quarter" idx="10"/>
          </p:nvPr>
        </p:nvSpPr>
        <p:spPr/>
        <p:txBody>
          <a:bodyPr/>
          <a:lstStyle/>
          <a:p>
            <a:pPr>
              <a:defRPr/>
            </a:pPr>
            <a:fld id="{B7138F38-3179-43DA-A48B-2112C6F598B6}" type="slidenum">
              <a:rPr lang="fr-FR" smtClean="0"/>
              <a:pPr>
                <a:defRPr/>
              </a:pPr>
              <a:t>4</a:t>
            </a:fld>
            <a:endParaRPr lang="fr-FR" dirty="0"/>
          </a:p>
        </p:txBody>
      </p:sp>
    </p:spTree>
    <p:extLst>
      <p:ext uri="{BB962C8B-B14F-4D97-AF65-F5344CB8AC3E}">
        <p14:creationId xmlns:p14="http://schemas.microsoft.com/office/powerpoint/2010/main" val="356724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http://faces-tide.com/OzenneCGO/CGO_data.aspx</a:t>
            </a:r>
          </a:p>
          <a:p>
            <a:r>
              <a:rPr lang="fr-FR" sz="1200" kern="1200" dirty="0" err="1" smtClean="0">
                <a:solidFill>
                  <a:schemeClr val="tx1"/>
                </a:solidFill>
                <a:effectLst/>
                <a:latin typeface="+mn-lt"/>
                <a:ea typeface="+mn-ea"/>
                <a:cs typeface="+mn-cs"/>
              </a:rPr>
              <a:t>TITOIVH</a:t>
            </a:r>
            <a:endParaRPr lang="fr-FR" dirty="0"/>
          </a:p>
        </p:txBody>
      </p:sp>
      <p:sp>
        <p:nvSpPr>
          <p:cNvPr id="4" name="Espace réservé du numéro de diapositive 3"/>
          <p:cNvSpPr>
            <a:spLocks noGrp="1"/>
          </p:cNvSpPr>
          <p:nvPr>
            <p:ph type="sldNum" sz="quarter" idx="10"/>
          </p:nvPr>
        </p:nvSpPr>
        <p:spPr/>
        <p:txBody>
          <a:bodyPr/>
          <a:lstStyle/>
          <a:p>
            <a:pPr>
              <a:defRPr/>
            </a:pPr>
            <a:fld id="{B7138F38-3179-43DA-A48B-2112C6F598B6}" type="slidenum">
              <a:rPr lang="fr-FR" smtClean="0"/>
              <a:pPr>
                <a:defRPr/>
              </a:pPr>
              <a:t>7</a:t>
            </a:fld>
            <a:endParaRPr lang="fr-FR" dirty="0"/>
          </a:p>
        </p:txBody>
      </p:sp>
    </p:spTree>
    <p:extLst>
      <p:ext uri="{BB962C8B-B14F-4D97-AF65-F5344CB8AC3E}">
        <p14:creationId xmlns:p14="http://schemas.microsoft.com/office/powerpoint/2010/main" val="433605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Quelques conseils et remarques   </a:t>
            </a: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 il faut éviter un </a:t>
            </a:r>
            <a:r>
              <a:rPr lang="fr-FR" sz="1200" b="1" kern="1200" dirty="0" smtClean="0">
                <a:solidFill>
                  <a:schemeClr val="tx1"/>
                </a:solidFill>
                <a:effectLst/>
                <a:latin typeface="+mn-lt"/>
                <a:ea typeface="+mn-ea"/>
                <a:cs typeface="+mn-cs"/>
              </a:rPr>
              <a:t>questionnement</a:t>
            </a: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normé</a:t>
            </a:r>
            <a:r>
              <a:rPr lang="fr-FR" sz="1200" kern="1200" dirty="0" smtClean="0">
                <a:solidFill>
                  <a:schemeClr val="tx1"/>
                </a:solidFill>
                <a:effectLst/>
                <a:latin typeface="+mn-lt"/>
                <a:ea typeface="+mn-ea"/>
                <a:cs typeface="+mn-cs"/>
              </a:rPr>
              <a:t> et structuré en trois temps (présentation, analyse puis contrôle). </a:t>
            </a:r>
          </a:p>
          <a:p>
            <a:pPr lvl="0"/>
            <a:r>
              <a:rPr lang="fr-FR" sz="1200" kern="1200" dirty="0" smtClean="0">
                <a:solidFill>
                  <a:schemeClr val="tx1"/>
                </a:solidFill>
                <a:effectLst/>
                <a:latin typeface="+mn-lt"/>
                <a:ea typeface="+mn-ea"/>
                <a:cs typeface="+mn-cs"/>
              </a:rPr>
              <a:t>- questionnement qui </a:t>
            </a:r>
            <a:r>
              <a:rPr lang="fr-FR" sz="1200" b="1" kern="1200" dirty="0" smtClean="0">
                <a:solidFill>
                  <a:schemeClr val="tx1"/>
                </a:solidFill>
                <a:effectLst/>
                <a:latin typeface="+mn-lt"/>
                <a:ea typeface="+mn-ea"/>
                <a:cs typeface="+mn-cs"/>
              </a:rPr>
              <a:t>dépend fondamentalement  du contenu du dossier (</a:t>
            </a:r>
            <a:r>
              <a:rPr lang="fr-FR" sz="1200" b="0" kern="1200" dirty="0" smtClean="0">
                <a:solidFill>
                  <a:schemeClr val="tx1"/>
                </a:solidFill>
                <a:effectLst/>
                <a:latin typeface="+mn-lt"/>
                <a:ea typeface="+mn-ea"/>
                <a:cs typeface="+mn-cs"/>
              </a:rPr>
              <a:t>voire de sa qualité pour adapter les questions).</a:t>
            </a:r>
          </a:p>
          <a:p>
            <a:pPr lvl="0"/>
            <a:r>
              <a:rPr lang="fr-FR" sz="1200" kern="1200" dirty="0" smtClean="0">
                <a:solidFill>
                  <a:schemeClr val="tx1"/>
                </a:solidFill>
                <a:effectLst/>
                <a:latin typeface="+mn-lt"/>
                <a:ea typeface="+mn-ea"/>
                <a:cs typeface="+mn-cs"/>
              </a:rPr>
              <a:t>- questionnement qui s’appuie sur la description rédigée par le candidat (le contenu de son dossier)</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situation organisationnelle, analyse des caractéristiques et description des procédures et des méthodes de contrôle </a:t>
            </a:r>
            <a:r>
              <a:rPr lang="fr-FR" sz="1200" kern="1200" dirty="0" smtClean="0">
                <a:solidFill>
                  <a:schemeClr val="tx1"/>
                </a:solidFill>
                <a:effectLst/>
                <a:latin typeface="+mn-lt"/>
                <a:ea typeface="+mn-ea"/>
                <a:cs typeface="+mn-cs"/>
              </a:rPr>
              <a:t>sont </a:t>
            </a:r>
            <a:r>
              <a:rPr lang="fr-FR" sz="1200" b="1" kern="1200" dirty="0" smtClean="0">
                <a:solidFill>
                  <a:schemeClr val="tx1"/>
                </a:solidFill>
                <a:effectLst/>
                <a:latin typeface="+mn-lt"/>
                <a:ea typeface="+mn-ea"/>
                <a:cs typeface="+mn-cs"/>
              </a:rPr>
              <a:t>à identifier  lors de la lecture du dossier.</a:t>
            </a:r>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 La lecture du dossier peut conduire à repérer les temps forts du questionnement</a:t>
            </a:r>
          </a:p>
          <a:p>
            <a:pPr lvl="0"/>
            <a:r>
              <a:rPr lang="fr-FR" sz="1200" kern="1200" dirty="0" smtClean="0">
                <a:solidFill>
                  <a:schemeClr val="tx1"/>
                </a:solidFill>
                <a:effectLst/>
                <a:latin typeface="+mn-lt"/>
                <a:ea typeface="+mn-ea"/>
                <a:cs typeface="+mn-cs"/>
              </a:rPr>
              <a:t>- Même si tous les éléments attendus sont présents dans le dossier, des questions doivent être posées sur ces différents thèmes afin de confirmer (valider). Ces questions permettront d’évaluer le niveau d’acquisition des compétences : du niveau « Maitrise » à « Expert » par exemple. </a:t>
            </a:r>
          </a:p>
          <a:p>
            <a:endParaRPr lang="fr-FR" dirty="0"/>
          </a:p>
        </p:txBody>
      </p:sp>
      <p:sp>
        <p:nvSpPr>
          <p:cNvPr id="4" name="Espace réservé du numéro de diapositive 3"/>
          <p:cNvSpPr>
            <a:spLocks noGrp="1"/>
          </p:cNvSpPr>
          <p:nvPr>
            <p:ph type="sldNum" sz="quarter" idx="10"/>
          </p:nvPr>
        </p:nvSpPr>
        <p:spPr/>
        <p:txBody>
          <a:bodyPr/>
          <a:lstStyle/>
          <a:p>
            <a:pPr>
              <a:defRPr/>
            </a:pPr>
            <a:fld id="{B7138F38-3179-43DA-A48B-2112C6F598B6}" type="slidenum">
              <a:rPr lang="fr-FR" smtClean="0"/>
              <a:pPr>
                <a:defRPr/>
              </a:pPr>
              <a:t>9</a:t>
            </a:fld>
            <a:endParaRPr lang="fr-FR" dirty="0"/>
          </a:p>
        </p:txBody>
      </p:sp>
    </p:spTree>
    <p:extLst>
      <p:ext uri="{BB962C8B-B14F-4D97-AF65-F5344CB8AC3E}">
        <p14:creationId xmlns:p14="http://schemas.microsoft.com/office/powerpoint/2010/main" val="99378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Quelques conseils et remarques :</a:t>
            </a:r>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 Le temps imparti à cette partie est court (2 à 3 questions peuvent suffire si les réponses sont argumentées). </a:t>
            </a:r>
          </a:p>
          <a:p>
            <a:pPr lvl="0"/>
            <a:r>
              <a:rPr lang="fr-FR" sz="1200" kern="1200" dirty="0" smtClean="0">
                <a:solidFill>
                  <a:schemeClr val="tx1"/>
                </a:solidFill>
                <a:effectLst/>
                <a:latin typeface="+mn-lt"/>
                <a:ea typeface="+mn-ea"/>
                <a:cs typeface="+mn-cs"/>
              </a:rPr>
              <a:t>- Privilégier un axe donné au questionnement peut être une solution, en prenant toujours appui sur la partie « veille » de l’écrit.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Les observables du critère « efficacité et pertinence de la veille dans les activités réalisées » guident le questionnement</a:t>
            </a:r>
          </a:p>
          <a:p>
            <a:pPr marL="228600" indent="-228600">
              <a:buFont typeface="+mj-lt"/>
              <a:buAutoNum type="arabicPeriod"/>
            </a:pPr>
            <a:r>
              <a:rPr lang="fr-FR" sz="1200" kern="1200" dirty="0" smtClean="0">
                <a:solidFill>
                  <a:schemeClr val="tx1"/>
                </a:solidFill>
                <a:effectLst/>
                <a:latin typeface="+mn-lt"/>
                <a:ea typeface="+mn-ea"/>
                <a:cs typeface="+mn-cs"/>
              </a:rPr>
              <a:t>N’a pas entrepris de démarche de veille</a:t>
            </a:r>
          </a:p>
          <a:p>
            <a:pPr marL="228600" indent="-228600">
              <a:buFont typeface="+mj-lt"/>
              <a:buAutoNum type="arabicPeriod"/>
            </a:pPr>
            <a:r>
              <a:rPr lang="fr-FR" sz="1200" kern="1200" dirty="0" smtClean="0">
                <a:solidFill>
                  <a:schemeClr val="tx1"/>
                </a:solidFill>
                <a:effectLst/>
                <a:latin typeface="+mn-lt"/>
                <a:ea typeface="+mn-ea"/>
                <a:cs typeface="+mn-cs"/>
              </a:rPr>
              <a:t>Utilise l’information sans la questionner ni la contrôler</a:t>
            </a:r>
          </a:p>
          <a:p>
            <a:pPr marL="228600" indent="-228600">
              <a:buFont typeface="+mj-lt"/>
              <a:buAutoNum type="arabicPeriod"/>
            </a:pPr>
            <a:r>
              <a:rPr lang="fr-FR" sz="1200" kern="1200" dirty="0" smtClean="0">
                <a:solidFill>
                  <a:schemeClr val="tx1"/>
                </a:solidFill>
                <a:effectLst/>
                <a:latin typeface="+mn-lt"/>
                <a:ea typeface="+mn-ea"/>
                <a:cs typeface="+mn-cs"/>
              </a:rPr>
              <a:t>Recherche des informations de manière autonome en contrôlant ses sources</a:t>
            </a:r>
          </a:p>
          <a:p>
            <a:pPr marL="228600" indent="-228600">
              <a:buFont typeface="+mj-lt"/>
              <a:buAutoNum type="arabicPeriod"/>
            </a:pPr>
            <a:r>
              <a:rPr lang="fr-FR" sz="1200" kern="1200" dirty="0" smtClean="0">
                <a:solidFill>
                  <a:schemeClr val="tx1"/>
                </a:solidFill>
                <a:effectLst/>
                <a:latin typeface="+mn-lt"/>
                <a:ea typeface="+mn-ea"/>
                <a:cs typeface="+mn-cs"/>
              </a:rPr>
              <a:t>Est capable de conduire sa recherche d’informations au domaine étudié  de manière structurée et de les utiliser  et d’argumenter ses choix.</a:t>
            </a:r>
          </a:p>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B7138F38-3179-43DA-A48B-2112C6F598B6}" type="slidenum">
              <a:rPr lang="fr-FR" smtClean="0"/>
              <a:pPr>
                <a:defRPr/>
              </a:pPr>
              <a:t>10</a:t>
            </a:fld>
            <a:endParaRPr lang="fr-FR" dirty="0"/>
          </a:p>
        </p:txBody>
      </p:sp>
    </p:spTree>
    <p:extLst>
      <p:ext uri="{BB962C8B-B14F-4D97-AF65-F5344CB8AC3E}">
        <p14:creationId xmlns:p14="http://schemas.microsoft.com/office/powerpoint/2010/main" val="106197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dirty="0"/>
              <a:t>16/02/2017</a:t>
            </a:r>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E1EC66C0-829C-44EF-91FB-401D839D294E}" type="slidenum">
              <a:rPr lang="fr-FR"/>
              <a:pPr>
                <a:defRPr/>
              </a:pPr>
              <a:t>‹N°›</a:t>
            </a:fld>
            <a:endParaRPr lang="fr-FR" dirty="0"/>
          </a:p>
        </p:txBody>
      </p:sp>
    </p:spTree>
    <p:extLst>
      <p:ext uri="{BB962C8B-B14F-4D97-AF65-F5344CB8AC3E}">
        <p14:creationId xmlns:p14="http://schemas.microsoft.com/office/powerpoint/2010/main" val="20305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dirty="0"/>
              <a:t>16/02/2017</a:t>
            </a:r>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9EBC100-E32F-483C-8D29-22543786DC52}" type="slidenum">
              <a:rPr lang="fr-FR"/>
              <a:pPr>
                <a:defRPr/>
              </a:pPr>
              <a:t>‹N°›</a:t>
            </a:fld>
            <a:endParaRPr lang="fr-FR" dirty="0"/>
          </a:p>
        </p:txBody>
      </p:sp>
    </p:spTree>
    <p:extLst>
      <p:ext uri="{BB962C8B-B14F-4D97-AF65-F5344CB8AC3E}">
        <p14:creationId xmlns:p14="http://schemas.microsoft.com/office/powerpoint/2010/main" val="3139209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dirty="0"/>
              <a:t>16/02/2017</a:t>
            </a:r>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DD1DBDEF-FF4D-4461-8B50-F43B2D3AE9A6}" type="slidenum">
              <a:rPr lang="fr-FR"/>
              <a:pPr>
                <a:defRPr/>
              </a:pPr>
              <a:t>‹N°›</a:t>
            </a:fld>
            <a:endParaRPr lang="fr-FR" dirty="0"/>
          </a:p>
        </p:txBody>
      </p:sp>
    </p:spTree>
    <p:extLst>
      <p:ext uri="{BB962C8B-B14F-4D97-AF65-F5344CB8AC3E}">
        <p14:creationId xmlns:p14="http://schemas.microsoft.com/office/powerpoint/2010/main" val="348097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a:defRPr>
                <a:solidFill>
                  <a:schemeClr val="bg2">
                    <a:lumMod val="25000"/>
                  </a:schemeClr>
                </a:solidFill>
              </a:defRPr>
            </a:lvl1pPr>
            <a:lvl2pPr>
              <a:defRPr>
                <a:solidFill>
                  <a:srgbClr val="0000CC"/>
                </a:solidFill>
              </a:defRPr>
            </a:lvl2pPr>
            <a:lvl3pPr>
              <a:defRPr>
                <a:solidFill>
                  <a:schemeClr val="tx2">
                    <a:lumMod val="60000"/>
                    <a:lumOff val="40000"/>
                  </a:schemeClr>
                </a:solidFill>
              </a:defRPr>
            </a:lvl3pPr>
            <a:lvl4pPr>
              <a:defRPr>
                <a:solidFill>
                  <a:schemeClr val="bg2">
                    <a:lumMod val="50000"/>
                  </a:schemeClr>
                </a:solidFill>
              </a:defRPr>
            </a:lvl4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Titre 9"/>
          <p:cNvSpPr>
            <a:spLocks noGrp="1"/>
          </p:cNvSpPr>
          <p:nvPr>
            <p:ph type="title"/>
          </p:nvPr>
        </p:nvSpPr>
        <p:spPr>
          <a:xfrm>
            <a:off x="134144" y="116632"/>
            <a:ext cx="6419056" cy="1143000"/>
          </a:xfrm>
        </p:spPr>
        <p:txBody>
          <a:bodyPr/>
          <a:lstStyle>
            <a:lvl1pPr>
              <a:defRPr sz="3600"/>
            </a:lvl1pPr>
          </a:lstStyle>
          <a:p>
            <a:r>
              <a:rPr lang="fr-FR" dirty="0" smtClean="0"/>
              <a:t>Cliquez pour modifier le style du titre</a:t>
            </a:r>
            <a:endParaRPr lang="fr-FR" dirty="0"/>
          </a:p>
        </p:txBody>
      </p:sp>
      <p:sp>
        <p:nvSpPr>
          <p:cNvPr id="4" name="Espace réservé de la date 3"/>
          <p:cNvSpPr>
            <a:spLocks noGrp="1"/>
          </p:cNvSpPr>
          <p:nvPr>
            <p:ph type="dt" sz="half" idx="10"/>
          </p:nvPr>
        </p:nvSpPr>
        <p:spPr/>
        <p:txBody>
          <a:bodyPr/>
          <a:lstStyle>
            <a:lvl1pPr>
              <a:defRPr/>
            </a:lvl1pPr>
          </a:lstStyle>
          <a:p>
            <a:pPr>
              <a:defRPr/>
            </a:pPr>
            <a:r>
              <a:rPr lang="fr-FR" dirty="0"/>
              <a:t>16/02/2017</a:t>
            </a:r>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9E56A910-7C69-47A2-9ACE-20788E5501F8}" type="slidenum">
              <a:rPr lang="fr-FR"/>
              <a:pPr>
                <a:defRPr/>
              </a:pPr>
              <a:t>‹N°›</a:t>
            </a:fld>
            <a:endParaRPr lang="fr-FR" dirty="0"/>
          </a:p>
        </p:txBody>
      </p:sp>
    </p:spTree>
    <p:extLst>
      <p:ext uri="{BB962C8B-B14F-4D97-AF65-F5344CB8AC3E}">
        <p14:creationId xmlns:p14="http://schemas.microsoft.com/office/powerpoint/2010/main" val="595315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dirty="0"/>
              <a:t>16/02/2017</a:t>
            </a:r>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9C66DDE8-DDE5-4EA1-8F0E-6BE0E914F471}" type="slidenum">
              <a:rPr lang="fr-FR"/>
              <a:pPr>
                <a:defRPr/>
              </a:pPr>
              <a:t>‹N°›</a:t>
            </a:fld>
            <a:endParaRPr lang="fr-FR" dirty="0"/>
          </a:p>
        </p:txBody>
      </p:sp>
    </p:spTree>
    <p:extLst>
      <p:ext uri="{BB962C8B-B14F-4D97-AF65-F5344CB8AC3E}">
        <p14:creationId xmlns:p14="http://schemas.microsoft.com/office/powerpoint/2010/main" val="15416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dirty="0"/>
              <a:t>16/02/2017</a:t>
            </a:r>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B87845D9-E43F-4A5A-8D6D-5C899A8CFB92}" type="slidenum">
              <a:rPr lang="fr-FR"/>
              <a:pPr>
                <a:defRPr/>
              </a:pPr>
              <a:t>‹N°›</a:t>
            </a:fld>
            <a:endParaRPr lang="fr-FR" dirty="0"/>
          </a:p>
        </p:txBody>
      </p:sp>
    </p:spTree>
    <p:extLst>
      <p:ext uri="{BB962C8B-B14F-4D97-AF65-F5344CB8AC3E}">
        <p14:creationId xmlns:p14="http://schemas.microsoft.com/office/powerpoint/2010/main" val="425532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dirty="0"/>
              <a:t>16/02/2017</a:t>
            </a:r>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290FD632-9D82-4E6A-AD99-E9F690963F43}" type="slidenum">
              <a:rPr lang="fr-FR"/>
              <a:pPr>
                <a:defRPr/>
              </a:pPr>
              <a:t>‹N°›</a:t>
            </a:fld>
            <a:endParaRPr lang="fr-FR" dirty="0"/>
          </a:p>
        </p:txBody>
      </p:sp>
    </p:spTree>
    <p:extLst>
      <p:ext uri="{BB962C8B-B14F-4D97-AF65-F5344CB8AC3E}">
        <p14:creationId xmlns:p14="http://schemas.microsoft.com/office/powerpoint/2010/main" val="305365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dirty="0"/>
              <a:t>16/02/2017</a:t>
            </a:r>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49012040-EA8F-402F-8145-67CE757A5C66}" type="slidenum">
              <a:rPr lang="fr-FR"/>
              <a:pPr>
                <a:defRPr/>
              </a:pPr>
              <a:t>‹N°›</a:t>
            </a:fld>
            <a:endParaRPr lang="fr-FR" dirty="0"/>
          </a:p>
        </p:txBody>
      </p:sp>
    </p:spTree>
    <p:extLst>
      <p:ext uri="{BB962C8B-B14F-4D97-AF65-F5344CB8AC3E}">
        <p14:creationId xmlns:p14="http://schemas.microsoft.com/office/powerpoint/2010/main" val="86988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dirty="0"/>
              <a:t>16/02/2017</a:t>
            </a:r>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E47328D0-D3DF-40BD-90D3-7677F50A996C}" type="slidenum">
              <a:rPr lang="fr-FR"/>
              <a:pPr>
                <a:defRPr/>
              </a:pPr>
              <a:t>‹N°›</a:t>
            </a:fld>
            <a:endParaRPr lang="fr-FR" dirty="0"/>
          </a:p>
        </p:txBody>
      </p:sp>
    </p:spTree>
    <p:extLst>
      <p:ext uri="{BB962C8B-B14F-4D97-AF65-F5344CB8AC3E}">
        <p14:creationId xmlns:p14="http://schemas.microsoft.com/office/powerpoint/2010/main" val="73494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dirty="0"/>
              <a:t>16/02/2017</a:t>
            </a:r>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B76E8456-05F7-473D-B969-86D393668C2D}" type="slidenum">
              <a:rPr lang="fr-FR"/>
              <a:pPr>
                <a:defRPr/>
              </a:pPr>
              <a:t>‹N°›</a:t>
            </a:fld>
            <a:endParaRPr lang="fr-FR" dirty="0"/>
          </a:p>
        </p:txBody>
      </p:sp>
    </p:spTree>
    <p:extLst>
      <p:ext uri="{BB962C8B-B14F-4D97-AF65-F5344CB8AC3E}">
        <p14:creationId xmlns:p14="http://schemas.microsoft.com/office/powerpoint/2010/main" val="348259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dirty="0"/>
              <a:t>16/02/2017</a:t>
            </a:r>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7215C2A1-0EC9-4629-83D2-3241082221B5}" type="slidenum">
              <a:rPr lang="fr-FR"/>
              <a:pPr>
                <a:defRPr/>
              </a:pPr>
              <a:t>‹N°›</a:t>
            </a:fld>
            <a:endParaRPr lang="fr-FR" dirty="0"/>
          </a:p>
        </p:txBody>
      </p:sp>
    </p:spTree>
    <p:extLst>
      <p:ext uri="{BB962C8B-B14F-4D97-AF65-F5344CB8AC3E}">
        <p14:creationId xmlns:p14="http://schemas.microsoft.com/office/powerpoint/2010/main" val="417138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6858000" cy="1458913"/>
          </a:xfrm>
          <a:prstGeom prst="rect">
            <a:avLst/>
          </a:prstGeom>
          <a:gradFill flip="none" rotWithShape="1">
            <a:gsLst>
              <a:gs pos="0">
                <a:schemeClr val="accent2">
                  <a:lumMod val="0"/>
                  <a:lumOff val="100000"/>
                </a:schemeClr>
              </a:gs>
              <a:gs pos="100000">
                <a:srgbClr val="8FCAF3"/>
              </a:gs>
              <a:gs pos="100000">
                <a:schemeClr val="accent1">
                  <a:tint val="44500"/>
                  <a:satMod val="160000"/>
                </a:schemeClr>
              </a:gs>
              <a:gs pos="100000">
                <a:schemeClr val="accent1">
                  <a:tint val="23500"/>
                  <a:satMod val="16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027"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8"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dirty="0" smtClean="0">
                <a:solidFill>
                  <a:schemeClr val="tx1">
                    <a:tint val="75000"/>
                  </a:schemeClr>
                </a:solidFill>
                <a:latin typeface="+mn-lt"/>
              </a:defRPr>
            </a:lvl1pPr>
          </a:lstStyle>
          <a:p>
            <a:pPr>
              <a:defRPr/>
            </a:pPr>
            <a:r>
              <a:rPr lang="fr-FR" dirty="0"/>
              <a:t>16/02/2017</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2000" b="1">
                <a:solidFill>
                  <a:schemeClr val="accent6"/>
                </a:solidFill>
                <a:latin typeface="+mn-lt"/>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F78D4E90-91FD-435D-AEF3-F589376CA494}" type="slidenum">
              <a:rPr lang="fr-FR"/>
              <a:pPr>
                <a:defRPr/>
              </a:pPr>
              <a:t>‹N°›</a:t>
            </a:fld>
            <a:endParaRPr lang="fr-FR" dirty="0"/>
          </a:p>
        </p:txBody>
      </p:sp>
      <p:pic>
        <p:nvPicPr>
          <p:cNvPr id="1032" name="Image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732588" y="0"/>
            <a:ext cx="242887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fontAlgn="base">
        <a:spcBef>
          <a:spcPct val="0"/>
        </a:spcBef>
        <a:spcAft>
          <a:spcPct val="0"/>
        </a:spcAft>
        <a:defRPr sz="4400" b="1" kern="1200">
          <a:solidFill>
            <a:srgbClr val="F14124"/>
          </a:solidFill>
          <a:latin typeface="+mj-lt"/>
          <a:ea typeface="+mj-ea"/>
          <a:cs typeface="+mj-cs"/>
        </a:defRPr>
      </a:lvl1pPr>
      <a:lvl2pPr algn="l" rtl="0" fontAlgn="base">
        <a:spcBef>
          <a:spcPct val="0"/>
        </a:spcBef>
        <a:spcAft>
          <a:spcPct val="0"/>
        </a:spcAft>
        <a:defRPr sz="4400" b="1">
          <a:solidFill>
            <a:srgbClr val="F14124"/>
          </a:solidFill>
          <a:latin typeface="Calibri" panose="020F0502020204030204" pitchFamily="34" charset="0"/>
        </a:defRPr>
      </a:lvl2pPr>
      <a:lvl3pPr algn="l" rtl="0" fontAlgn="base">
        <a:spcBef>
          <a:spcPct val="0"/>
        </a:spcBef>
        <a:spcAft>
          <a:spcPct val="0"/>
        </a:spcAft>
        <a:defRPr sz="4400" b="1">
          <a:solidFill>
            <a:srgbClr val="F14124"/>
          </a:solidFill>
          <a:latin typeface="Calibri" panose="020F0502020204030204" pitchFamily="34" charset="0"/>
        </a:defRPr>
      </a:lvl3pPr>
      <a:lvl4pPr algn="l" rtl="0" fontAlgn="base">
        <a:spcBef>
          <a:spcPct val="0"/>
        </a:spcBef>
        <a:spcAft>
          <a:spcPct val="0"/>
        </a:spcAft>
        <a:defRPr sz="4400" b="1">
          <a:solidFill>
            <a:srgbClr val="F14124"/>
          </a:solidFill>
          <a:latin typeface="Calibri" panose="020F0502020204030204" pitchFamily="34" charset="0"/>
        </a:defRPr>
      </a:lvl4pPr>
      <a:lvl5pPr algn="l" rtl="0" fontAlgn="base">
        <a:spcBef>
          <a:spcPct val="0"/>
        </a:spcBef>
        <a:spcAft>
          <a:spcPct val="0"/>
        </a:spcAft>
        <a:defRPr sz="4400" b="1">
          <a:solidFill>
            <a:srgbClr val="F14124"/>
          </a:solidFill>
          <a:latin typeface="Calibri" panose="020F0502020204030204" pitchFamily="34" charset="0"/>
        </a:defRPr>
      </a:lvl5pPr>
      <a:lvl6pPr marL="457200" algn="l" rtl="0" fontAlgn="base">
        <a:spcBef>
          <a:spcPct val="0"/>
        </a:spcBef>
        <a:spcAft>
          <a:spcPct val="0"/>
        </a:spcAft>
        <a:defRPr sz="4400" b="1">
          <a:solidFill>
            <a:srgbClr val="F14124"/>
          </a:solidFill>
          <a:latin typeface="Calibri" panose="020F0502020204030204" pitchFamily="34" charset="0"/>
        </a:defRPr>
      </a:lvl6pPr>
      <a:lvl7pPr marL="914400" algn="l" rtl="0" fontAlgn="base">
        <a:spcBef>
          <a:spcPct val="0"/>
        </a:spcBef>
        <a:spcAft>
          <a:spcPct val="0"/>
        </a:spcAft>
        <a:defRPr sz="4400" b="1">
          <a:solidFill>
            <a:srgbClr val="F14124"/>
          </a:solidFill>
          <a:latin typeface="Calibri" panose="020F0502020204030204" pitchFamily="34" charset="0"/>
        </a:defRPr>
      </a:lvl7pPr>
      <a:lvl8pPr marL="1371600" algn="l" rtl="0" fontAlgn="base">
        <a:spcBef>
          <a:spcPct val="0"/>
        </a:spcBef>
        <a:spcAft>
          <a:spcPct val="0"/>
        </a:spcAft>
        <a:defRPr sz="4400" b="1">
          <a:solidFill>
            <a:srgbClr val="F14124"/>
          </a:solidFill>
          <a:latin typeface="Calibri" panose="020F0502020204030204" pitchFamily="34" charset="0"/>
        </a:defRPr>
      </a:lvl8pPr>
      <a:lvl9pPr marL="1828800" algn="l" rtl="0" fontAlgn="base">
        <a:spcBef>
          <a:spcPct val="0"/>
        </a:spcBef>
        <a:spcAft>
          <a:spcPct val="0"/>
        </a:spcAft>
        <a:defRPr sz="4400" b="1">
          <a:solidFill>
            <a:srgbClr val="F14124"/>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b="1" kern="1200">
          <a:solidFill>
            <a:srgbClr val="A7EA52"/>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800" kern="1200">
          <a:solidFill>
            <a:schemeClr val="accent1"/>
          </a:solidFill>
          <a:latin typeface="+mn-lt"/>
          <a:ea typeface="+mn-ea"/>
          <a:cs typeface="+mn-cs"/>
        </a:defRPr>
      </a:lvl2pPr>
      <a:lvl3pPr marL="1143000" indent="-228600" algn="l" rtl="0" fontAlgn="base">
        <a:spcBef>
          <a:spcPct val="20000"/>
        </a:spcBef>
        <a:spcAft>
          <a:spcPct val="0"/>
        </a:spcAft>
        <a:buFont typeface="Courier New" panose="02070309020205020404" pitchFamily="49" charset="0"/>
        <a:buChar char="o"/>
        <a:defRPr sz="2400" kern="1200">
          <a:solidFill>
            <a:srgbClr val="FF802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rgbClr val="F14124"/>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aces-tide.com/OzenneCGO/CGO_data.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p:txBody>
          <a:bodyPr/>
          <a:lstStyle/>
          <a:p>
            <a:pPr algn="ctr"/>
            <a:r>
              <a:rPr lang="fr-FR" altLang="fr-FR" sz="6000" dirty="0" smtClean="0"/>
              <a:t>Épreuve E6</a:t>
            </a:r>
            <a:br>
              <a:rPr lang="fr-FR" altLang="fr-FR" sz="6000" dirty="0" smtClean="0"/>
            </a:br>
            <a:r>
              <a:rPr lang="fr-FR" altLang="fr-FR" sz="6000" dirty="0" smtClean="0"/>
              <a:t>BTS CG</a:t>
            </a:r>
          </a:p>
        </p:txBody>
      </p:sp>
      <p:sp>
        <p:nvSpPr>
          <p:cNvPr id="3" name="Sous-titre 2"/>
          <p:cNvSpPr>
            <a:spLocks noGrp="1"/>
          </p:cNvSpPr>
          <p:nvPr>
            <p:ph type="subTitle" idx="1"/>
          </p:nvPr>
        </p:nvSpPr>
        <p:spPr>
          <a:xfrm>
            <a:off x="1371600" y="3886200"/>
            <a:ext cx="6400800" cy="971550"/>
          </a:xfrm>
        </p:spPr>
        <p:txBody>
          <a:bodyPr rtlCol="0">
            <a:normAutofit/>
          </a:bodyPr>
          <a:lstStyle/>
          <a:p>
            <a:pPr fontAlgn="auto">
              <a:spcAft>
                <a:spcPts val="0"/>
              </a:spcAft>
              <a:defRPr/>
            </a:pPr>
            <a:r>
              <a:rPr lang="fr-FR" sz="3600" dirty="0" smtClean="0"/>
              <a:t>Session 2017</a:t>
            </a:r>
            <a:endParaRPr lang="fr-FR" sz="3600" dirty="0"/>
          </a:p>
        </p:txBody>
      </p:sp>
      <p:sp>
        <p:nvSpPr>
          <p:cNvPr id="4" name="Espace réservé de la date 3"/>
          <p:cNvSpPr>
            <a:spLocks noGrp="1"/>
          </p:cNvSpPr>
          <p:nvPr>
            <p:ph type="dt" sz="quarter" idx="10"/>
          </p:nvPr>
        </p:nvSpPr>
        <p:spPr/>
        <p:txBody>
          <a:bodyPr/>
          <a:lstStyle/>
          <a:p>
            <a:pPr>
              <a:defRPr/>
            </a:pPr>
            <a:r>
              <a:rPr lang="fr-FR" dirty="0"/>
              <a:t>16/02/2017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1484784"/>
            <a:ext cx="8229600" cy="4641379"/>
          </a:xfrm>
        </p:spPr>
        <p:txBody>
          <a:bodyPr/>
          <a:lstStyle/>
          <a:p>
            <a:r>
              <a:rPr lang="fr-FR" sz="2400" dirty="0" smtClean="0"/>
              <a:t>réfléchir ensemble à questions à poser lors de la phase 1</a:t>
            </a:r>
            <a:br>
              <a:rPr lang="fr-FR" sz="2400" dirty="0" smtClean="0"/>
            </a:br>
            <a:r>
              <a:rPr lang="fr-FR" sz="2400" dirty="0" smtClean="0"/>
              <a:t>E6 – parcours </a:t>
            </a:r>
            <a:r>
              <a:rPr lang="fr-FR" sz="2400" dirty="0"/>
              <a:t>professionnel</a:t>
            </a:r>
          </a:p>
          <a:p>
            <a:endParaRPr lang="fr-FR" sz="2400" dirty="0"/>
          </a:p>
        </p:txBody>
      </p:sp>
      <p:sp>
        <p:nvSpPr>
          <p:cNvPr id="2" name="Titre 1"/>
          <p:cNvSpPr>
            <a:spLocks noGrp="1"/>
          </p:cNvSpPr>
          <p:nvPr>
            <p:ph type="title"/>
          </p:nvPr>
        </p:nvSpPr>
        <p:spPr/>
        <p:txBody>
          <a:bodyPr/>
          <a:lstStyle/>
          <a:p>
            <a:r>
              <a:rPr lang="fr-FR" dirty="0" smtClean="0"/>
              <a:t>Ateliers de réflexion sur le questionnement</a:t>
            </a:r>
            <a:endParaRPr lang="fr-FR" dirty="0"/>
          </a:p>
        </p:txBody>
      </p:sp>
      <p:sp>
        <p:nvSpPr>
          <p:cNvPr id="3" name="Espace réservé de la date 2"/>
          <p:cNvSpPr>
            <a:spLocks noGrp="1"/>
          </p:cNvSpPr>
          <p:nvPr>
            <p:ph type="dt" sz="half" idx="10"/>
          </p:nvPr>
        </p:nvSpPr>
        <p:spPr/>
        <p:txBody>
          <a:bodyPr/>
          <a:lstStyle/>
          <a:p>
            <a:pPr>
              <a:defRPr/>
            </a:pPr>
            <a:r>
              <a:rPr lang="fr-FR" smtClean="0"/>
              <a:t>16/02/2017</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455021990"/>
              </p:ext>
            </p:extLst>
          </p:nvPr>
        </p:nvGraphicFramePr>
        <p:xfrm>
          <a:off x="323528" y="2852936"/>
          <a:ext cx="8146979" cy="3171036"/>
        </p:xfrm>
        <a:graphic>
          <a:graphicData uri="http://schemas.openxmlformats.org/drawingml/2006/table">
            <a:tbl>
              <a:tblPr>
                <a:tableStyleId>{5C22544A-7EE6-4342-B048-85BDC9FD1C3A}</a:tableStyleId>
              </a:tblPr>
              <a:tblGrid>
                <a:gridCol w="6131024"/>
                <a:gridCol w="2015955"/>
              </a:tblGrid>
              <a:tr h="288031">
                <a:tc>
                  <a:txBody>
                    <a:bodyPr/>
                    <a:lstStyle/>
                    <a:p>
                      <a:pPr algn="ctr">
                        <a:lnSpc>
                          <a:spcPct val="115000"/>
                        </a:lnSpc>
                        <a:spcAft>
                          <a:spcPts val="0"/>
                        </a:spcAft>
                      </a:pPr>
                      <a:r>
                        <a:rPr lang="fr-FR" sz="1600" b="1" dirty="0" smtClean="0">
                          <a:effectLst/>
                        </a:rPr>
                        <a:t>Thématiques </a:t>
                      </a:r>
                      <a:r>
                        <a:rPr lang="fr-FR" sz="1600" b="1" dirty="0">
                          <a:effectLst/>
                        </a:rPr>
                        <a:t>possibles   </a:t>
                      </a:r>
                      <a:endParaRPr lang="fr-FR" sz="1800" b="1" dirty="0">
                        <a:solidFill>
                          <a:srgbClr val="000000"/>
                        </a:solidFill>
                        <a:effectLst/>
                        <a:latin typeface="Calibri" panose="020F0502020204030204" pitchFamily="34" charset="0"/>
                        <a:ea typeface="Times New Roman" panose="02020603050405020304" pitchFamily="18" charset="0"/>
                      </a:endParaRPr>
                    </a:p>
                  </a:txBody>
                  <a:tcPr marL="52620" marR="52620" marT="0" marB="0"/>
                </a:tc>
                <a:tc>
                  <a:txBody>
                    <a:bodyPr/>
                    <a:lstStyle/>
                    <a:p>
                      <a:pPr algn="ctr">
                        <a:lnSpc>
                          <a:spcPct val="115000"/>
                        </a:lnSpc>
                        <a:spcAft>
                          <a:spcPts val="0"/>
                        </a:spcAft>
                      </a:pPr>
                      <a:r>
                        <a:rPr lang="fr-FR" sz="1600" b="1" dirty="0">
                          <a:effectLst/>
                        </a:rPr>
                        <a:t>Des </a:t>
                      </a:r>
                      <a:r>
                        <a:rPr lang="fr-FR" sz="1600" b="1" dirty="0" smtClean="0">
                          <a:effectLst/>
                        </a:rPr>
                        <a:t>questions</a:t>
                      </a:r>
                      <a:r>
                        <a:rPr lang="fr-FR" sz="1600" b="1" dirty="0">
                          <a:effectLst/>
                        </a:rPr>
                        <a:t>…</a:t>
                      </a:r>
                      <a:endParaRPr lang="fr-FR" sz="1800" b="1" dirty="0">
                        <a:solidFill>
                          <a:srgbClr val="000000"/>
                        </a:solidFill>
                        <a:effectLst/>
                        <a:latin typeface="Calibri" panose="020F0502020204030204" pitchFamily="34" charset="0"/>
                        <a:ea typeface="Times New Roman" panose="02020603050405020304" pitchFamily="18" charset="0"/>
                      </a:endParaRPr>
                    </a:p>
                  </a:txBody>
                  <a:tcPr marL="52620" marR="52620" marT="0" marB="0"/>
                </a:tc>
              </a:tr>
              <a:tr h="261240">
                <a:tc gridSpan="2">
                  <a:txBody>
                    <a:bodyPr/>
                    <a:lstStyle/>
                    <a:p>
                      <a:pPr>
                        <a:lnSpc>
                          <a:spcPct val="115000"/>
                        </a:lnSpc>
                        <a:spcAft>
                          <a:spcPts val="0"/>
                        </a:spcAft>
                      </a:pPr>
                      <a:r>
                        <a:rPr lang="fr-FR" sz="1400" b="1" dirty="0" smtClean="0">
                          <a:effectLst/>
                        </a:rPr>
                        <a:t>VEILLE</a:t>
                      </a:r>
                      <a:endParaRPr lang="fr-FR" sz="1400" b="1" dirty="0">
                        <a:solidFill>
                          <a:srgbClr val="000000"/>
                        </a:solidFill>
                        <a:effectLst/>
                        <a:latin typeface="Calibri" panose="020F0502020204030204" pitchFamily="34" charset="0"/>
                        <a:ea typeface="Times New Roman" panose="02020603050405020304" pitchFamily="18" charset="0"/>
                      </a:endParaRPr>
                    </a:p>
                  </a:txBody>
                  <a:tcPr marL="52620" marR="52620" marT="0" marB="0">
                    <a:solidFill>
                      <a:schemeClr val="tx2">
                        <a:lumMod val="20000"/>
                        <a:lumOff val="80000"/>
                      </a:schemeClr>
                    </a:solidFill>
                  </a:tcPr>
                </a:tc>
                <a:tc hMerge="1">
                  <a:txBody>
                    <a:bodyPr/>
                    <a:lstStyle/>
                    <a:p>
                      <a:endParaRPr lang="fr-FR"/>
                    </a:p>
                  </a:txBody>
                  <a:tcPr/>
                </a:tc>
              </a:tr>
              <a:tr h="674865">
                <a:tc>
                  <a:txBody>
                    <a:bodyPr/>
                    <a:lstStyle/>
                    <a:p>
                      <a:pPr>
                        <a:lnSpc>
                          <a:spcPct val="115000"/>
                        </a:lnSpc>
                        <a:spcAft>
                          <a:spcPts val="0"/>
                        </a:spcAft>
                      </a:pPr>
                      <a:r>
                        <a:rPr lang="fr-FR" sz="1400" b="1" dirty="0">
                          <a:solidFill>
                            <a:srgbClr val="000000"/>
                          </a:solidFill>
                          <a:effectLst/>
                          <a:latin typeface="Calibri" panose="020F0502020204030204" pitchFamily="34" charset="0"/>
                          <a:ea typeface="Times New Roman" panose="02020603050405020304" pitchFamily="18" charset="0"/>
                        </a:rPr>
                        <a:t>Objet de la veille, étapes, organisation, récurrence, fréquence, sources, acteurs,  stockage, diffusion</a:t>
                      </a:r>
                      <a:endParaRPr lang="fr-FR" sz="1400" dirty="0">
                        <a:solidFill>
                          <a:srgbClr val="00000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rPr>
                        <a:t> </a:t>
                      </a:r>
                      <a:endParaRPr lang="fr-FR" sz="900">
                        <a:solidFill>
                          <a:srgbClr val="000000"/>
                        </a:solidFill>
                        <a:effectLst/>
                        <a:latin typeface="Calibri" panose="020F0502020204030204" pitchFamily="34" charset="0"/>
                        <a:ea typeface="Times New Roman" panose="02020603050405020304" pitchFamily="18" charset="0"/>
                      </a:endParaRPr>
                    </a:p>
                  </a:txBody>
                  <a:tcPr marL="52620" marR="52620" marT="0" marB="0"/>
                </a:tc>
              </a:tr>
              <a:tr h="720080">
                <a:tc>
                  <a:txBody>
                    <a:bodyPr/>
                    <a:lstStyle/>
                    <a:p>
                      <a:pPr>
                        <a:lnSpc>
                          <a:spcPct val="115000"/>
                        </a:lnSpc>
                        <a:spcAft>
                          <a:spcPts val="0"/>
                        </a:spcAft>
                      </a:pPr>
                      <a:r>
                        <a:rPr lang="fr-FR" sz="1400" b="1" dirty="0">
                          <a:solidFill>
                            <a:srgbClr val="000000"/>
                          </a:solidFill>
                          <a:effectLst/>
                          <a:latin typeface="Calibri" panose="020F0502020204030204" pitchFamily="34" charset="0"/>
                          <a:ea typeface="Times New Roman" panose="02020603050405020304" pitchFamily="18" charset="0"/>
                        </a:rPr>
                        <a:t>Analyse</a:t>
                      </a:r>
                      <a:endParaRPr lang="fr-FR" sz="1400" dirty="0">
                        <a:solidFill>
                          <a:srgbClr val="000000"/>
                        </a:solidFill>
                        <a:effectLst/>
                        <a:latin typeface="Calibri" panose="020F0502020204030204" pitchFamily="34" charset="0"/>
                        <a:ea typeface="Times New Roman" panose="02020603050405020304" pitchFamily="18" charset="0"/>
                      </a:endParaRPr>
                    </a:p>
                    <a:p>
                      <a:pPr marL="342900" lvl="0" indent="-342900">
                        <a:lnSpc>
                          <a:spcPct val="115000"/>
                        </a:lnSpc>
                        <a:spcAft>
                          <a:spcPts val="0"/>
                        </a:spcAft>
                        <a:buSzPts val="1000"/>
                        <a:buFont typeface="Arial" panose="020B0604020202020204" pitchFamily="34" charset="0"/>
                        <a:buChar char="-"/>
                      </a:pPr>
                      <a:r>
                        <a:rPr lang="fr-FR" sz="1400" dirty="0">
                          <a:solidFill>
                            <a:srgbClr val="000000"/>
                          </a:solidFill>
                          <a:effectLst/>
                          <a:latin typeface="Calibri" panose="020F0502020204030204" pitchFamily="34" charset="0"/>
                          <a:ea typeface="Times New Roman" panose="02020603050405020304" pitchFamily="18" charset="0"/>
                        </a:rPr>
                        <a:t>Nécessité, utilité, intérêt</a:t>
                      </a:r>
                    </a:p>
                    <a:p>
                      <a:pPr marL="342900" lvl="0" indent="-342900">
                        <a:lnSpc>
                          <a:spcPct val="115000"/>
                        </a:lnSpc>
                        <a:spcAft>
                          <a:spcPts val="0"/>
                        </a:spcAft>
                        <a:buSzPts val="1000"/>
                        <a:buFont typeface="Arial" panose="020B0604020202020204" pitchFamily="34" charset="0"/>
                        <a:buChar char="-"/>
                      </a:pPr>
                      <a:r>
                        <a:rPr lang="fr-FR" sz="1400" dirty="0">
                          <a:solidFill>
                            <a:srgbClr val="000000"/>
                          </a:solidFill>
                          <a:effectLst/>
                          <a:latin typeface="Calibri" panose="020F0502020204030204" pitchFamily="34" charset="0"/>
                          <a:ea typeface="Times New Roman" panose="02020603050405020304" pitchFamily="18" charset="0"/>
                        </a:rPr>
                        <a:t>Pertinence, efficacité,</a:t>
                      </a:r>
                    </a:p>
                    <a:p>
                      <a:pPr marL="342900" lvl="0" indent="-342900">
                        <a:lnSpc>
                          <a:spcPct val="115000"/>
                        </a:lnSpc>
                        <a:spcAft>
                          <a:spcPts val="0"/>
                        </a:spcAft>
                        <a:buSzPts val="1000"/>
                        <a:buFont typeface="Arial" panose="020B0604020202020204" pitchFamily="34" charset="0"/>
                        <a:buChar char="-"/>
                      </a:pPr>
                      <a:r>
                        <a:rPr lang="fr-FR" sz="1400" dirty="0">
                          <a:solidFill>
                            <a:srgbClr val="000000"/>
                          </a:solidFill>
                          <a:effectLst/>
                          <a:latin typeface="Calibri" panose="020F0502020204030204" pitchFamily="34" charset="0"/>
                          <a:ea typeface="Times New Roman" panose="02020603050405020304" pitchFamily="18" charset="0"/>
                        </a:rPr>
                        <a:t>Améliorations</a:t>
                      </a:r>
                    </a:p>
                    <a:p>
                      <a:pPr marL="342900" lvl="0" indent="-342900">
                        <a:lnSpc>
                          <a:spcPct val="115000"/>
                        </a:lnSpc>
                        <a:spcAft>
                          <a:spcPts val="0"/>
                        </a:spcAft>
                        <a:buSzPts val="1000"/>
                        <a:buFont typeface="Arial" panose="020B0604020202020204" pitchFamily="34" charset="0"/>
                        <a:buChar char="-"/>
                      </a:pPr>
                      <a:r>
                        <a:rPr lang="fr-FR" sz="1400" b="1" dirty="0">
                          <a:solidFill>
                            <a:srgbClr val="000000"/>
                          </a:solidFill>
                          <a:effectLst/>
                          <a:latin typeface="Calibri" panose="020F0502020204030204" pitchFamily="34" charset="0"/>
                          <a:ea typeface="Times New Roman" panose="02020603050405020304" pitchFamily="18" charset="0"/>
                        </a:rPr>
                        <a:t> </a:t>
                      </a:r>
                      <a:endParaRPr lang="fr-FR" sz="1400" dirty="0">
                        <a:solidFill>
                          <a:srgbClr val="00000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a:lnSpc>
                          <a:spcPct val="115000"/>
                        </a:lnSpc>
                        <a:spcAft>
                          <a:spcPts val="0"/>
                        </a:spcAft>
                      </a:pPr>
                      <a:r>
                        <a:rPr lang="fr-FR" sz="800" dirty="0">
                          <a:effectLst/>
                        </a:rPr>
                        <a:t> </a:t>
                      </a:r>
                      <a:endParaRPr lang="fr-FR" sz="900" dirty="0">
                        <a:solidFill>
                          <a:srgbClr val="000000"/>
                        </a:solidFill>
                        <a:effectLst/>
                        <a:latin typeface="Calibri" panose="020F0502020204030204" pitchFamily="34" charset="0"/>
                        <a:ea typeface="Times New Roman" panose="02020603050405020304" pitchFamily="18" charset="0"/>
                      </a:endParaRPr>
                    </a:p>
                  </a:txBody>
                  <a:tcPr marL="52620" marR="52620" marT="0" marB="0"/>
                </a:tc>
              </a:tr>
              <a:tr h="720080">
                <a:tc>
                  <a:txBody>
                    <a:bodyPr/>
                    <a:lstStyle/>
                    <a:p>
                      <a:pPr>
                        <a:lnSpc>
                          <a:spcPct val="115000"/>
                        </a:lnSpc>
                        <a:spcAft>
                          <a:spcPts val="0"/>
                        </a:spcAft>
                      </a:pPr>
                      <a:r>
                        <a:rPr lang="fr-FR" sz="1400" b="1" dirty="0">
                          <a:solidFill>
                            <a:srgbClr val="000000"/>
                          </a:solidFill>
                          <a:effectLst/>
                          <a:latin typeface="Calibri" panose="020F0502020204030204" pitchFamily="34" charset="0"/>
                          <a:ea typeface="Times New Roman" panose="02020603050405020304" pitchFamily="18" charset="0"/>
                        </a:rPr>
                        <a:t>Comparaison</a:t>
                      </a:r>
                      <a:endParaRPr lang="fr-FR" sz="1400" dirty="0">
                        <a:solidFill>
                          <a:srgbClr val="000000"/>
                        </a:solidFill>
                        <a:effectLst/>
                        <a:latin typeface="Calibri" panose="020F0502020204030204" pitchFamily="34" charset="0"/>
                        <a:ea typeface="Times New Roman" panose="02020603050405020304" pitchFamily="18" charset="0"/>
                      </a:endParaRPr>
                    </a:p>
                    <a:p>
                      <a:pPr>
                        <a:lnSpc>
                          <a:spcPct val="115000"/>
                        </a:lnSpc>
                        <a:spcAft>
                          <a:spcPts val="0"/>
                        </a:spcAft>
                      </a:pPr>
                      <a:r>
                        <a:rPr lang="fr-FR" sz="1400" b="1" dirty="0">
                          <a:solidFill>
                            <a:srgbClr val="000000"/>
                          </a:solidFill>
                          <a:effectLst/>
                          <a:latin typeface="Calibri" panose="020F0502020204030204" pitchFamily="34" charset="0"/>
                          <a:ea typeface="Times New Roman" panose="02020603050405020304" pitchFamily="18" charset="0"/>
                        </a:rPr>
                        <a:t>- différences, similitudes selon différents contextes</a:t>
                      </a:r>
                      <a:endParaRPr lang="fr-FR" sz="1400" dirty="0">
                        <a:solidFill>
                          <a:srgbClr val="000000"/>
                        </a:solidFill>
                        <a:effectLst/>
                        <a:latin typeface="Calibri" panose="020F0502020204030204" pitchFamily="34" charset="0"/>
                        <a:ea typeface="Times New Roman" panose="02020603050405020304" pitchFamily="18" charset="0"/>
                      </a:endParaRPr>
                    </a:p>
                  </a:txBody>
                  <a:tcPr marL="68580" marR="68580" marT="0" marB="0" anchor="ctr"/>
                </a:tc>
                <a:tc>
                  <a:txBody>
                    <a:bodyPr/>
                    <a:lstStyle/>
                    <a:p>
                      <a:pPr>
                        <a:lnSpc>
                          <a:spcPct val="115000"/>
                        </a:lnSpc>
                        <a:spcAft>
                          <a:spcPts val="0"/>
                        </a:spcAft>
                      </a:pPr>
                      <a:endParaRPr lang="fr-FR" sz="900" dirty="0">
                        <a:solidFill>
                          <a:srgbClr val="000000"/>
                        </a:solidFill>
                        <a:effectLst/>
                        <a:latin typeface="Calibri" panose="020F0502020204030204" pitchFamily="34" charset="0"/>
                        <a:ea typeface="Times New Roman" panose="02020603050405020304" pitchFamily="18" charset="0"/>
                      </a:endParaRPr>
                    </a:p>
                  </a:txBody>
                  <a:tcPr marL="52620" marR="52620" marT="0" marB="0"/>
                </a:tc>
              </a:tr>
            </a:tbl>
          </a:graphicData>
        </a:graphic>
      </p:graphicFrame>
    </p:spTree>
    <p:extLst>
      <p:ext uri="{BB962C8B-B14F-4D97-AF65-F5344CB8AC3E}">
        <p14:creationId xmlns:p14="http://schemas.microsoft.com/office/powerpoint/2010/main" val="3486510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793952284"/>
              </p:ext>
            </p:extLst>
          </p:nvPr>
        </p:nvGraphicFramePr>
        <p:xfrm>
          <a:off x="457200" y="1600199"/>
          <a:ext cx="843528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r>
              <a:rPr lang="fr-FR" dirty="0" smtClean="0"/>
              <a:t>Rappels sur la définition de l’épreuve</a:t>
            </a:r>
            <a:endParaRPr lang="fr-FR" dirty="0"/>
          </a:p>
        </p:txBody>
      </p:sp>
      <p:sp>
        <p:nvSpPr>
          <p:cNvPr id="4" name="Espace réservé de la date 3"/>
          <p:cNvSpPr>
            <a:spLocks noGrp="1"/>
          </p:cNvSpPr>
          <p:nvPr>
            <p:ph type="dt" sz="half" idx="10"/>
          </p:nvPr>
        </p:nvSpPr>
        <p:spPr/>
        <p:txBody>
          <a:bodyPr/>
          <a:lstStyle/>
          <a:p>
            <a:pPr>
              <a:defRPr/>
            </a:pPr>
            <a:r>
              <a:rPr lang="fr-FR" dirty="0" smtClean="0"/>
              <a:t>16/02/2017</a:t>
            </a:r>
            <a:endParaRPr lang="fr-FR" dirty="0"/>
          </a:p>
        </p:txBody>
      </p:sp>
    </p:spTree>
    <p:extLst>
      <p:ext uri="{BB962C8B-B14F-4D97-AF65-F5344CB8AC3E}">
        <p14:creationId xmlns:p14="http://schemas.microsoft.com/office/powerpoint/2010/main" val="117043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graphicEl>
                                              <a:dgm id="{8D6E62D2-BD3D-4197-9569-31B4E20F5D4F}"/>
                                            </p:graphicEl>
                                          </p:spTgt>
                                        </p:tgtEl>
                                        <p:attrNameLst>
                                          <p:attrName>style.visibility</p:attrName>
                                        </p:attrNameLst>
                                      </p:cBhvr>
                                      <p:to>
                                        <p:strVal val="visible"/>
                                      </p:to>
                                    </p:set>
                                    <p:anim calcmode="lin" valueType="num">
                                      <p:cBhvr additive="base">
                                        <p:cTn id="7" dur="500" fill="hold"/>
                                        <p:tgtEl>
                                          <p:spTgt spid="5">
                                            <p:graphicEl>
                                              <a:dgm id="{8D6E62D2-BD3D-4197-9569-31B4E20F5D4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8D6E62D2-BD3D-4197-9569-31B4E20F5D4F}"/>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graphicEl>
                                              <a:dgm id="{07222879-7581-4513-8318-C05E2D5C0EB7}"/>
                                            </p:graphicEl>
                                          </p:spTgt>
                                        </p:tgtEl>
                                        <p:attrNameLst>
                                          <p:attrName>style.visibility</p:attrName>
                                        </p:attrNameLst>
                                      </p:cBhvr>
                                      <p:to>
                                        <p:strVal val="visible"/>
                                      </p:to>
                                    </p:set>
                                    <p:anim calcmode="lin" valueType="num">
                                      <p:cBhvr additive="base">
                                        <p:cTn id="12" dur="500" fill="hold"/>
                                        <p:tgtEl>
                                          <p:spTgt spid="5">
                                            <p:graphicEl>
                                              <a:dgm id="{07222879-7581-4513-8318-C05E2D5C0EB7}"/>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graphicEl>
                                              <a:dgm id="{07222879-7581-4513-8318-C05E2D5C0EB7}"/>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graphicEl>
                                              <a:dgm id="{1C91AD28-059A-43A9-ADA6-C0DB2F004FD1}"/>
                                            </p:graphicEl>
                                          </p:spTgt>
                                        </p:tgtEl>
                                        <p:attrNameLst>
                                          <p:attrName>style.visibility</p:attrName>
                                        </p:attrNameLst>
                                      </p:cBhvr>
                                      <p:to>
                                        <p:strVal val="visible"/>
                                      </p:to>
                                    </p:set>
                                    <p:anim calcmode="lin" valueType="num">
                                      <p:cBhvr additive="base">
                                        <p:cTn id="17" dur="500" fill="hold"/>
                                        <p:tgtEl>
                                          <p:spTgt spid="5">
                                            <p:graphicEl>
                                              <a:dgm id="{1C91AD28-059A-43A9-ADA6-C0DB2F004FD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1C91AD28-059A-43A9-ADA6-C0DB2F004FD1}"/>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
                                            <p:graphicEl>
                                              <a:dgm id="{891B0667-E0B2-47B9-9D15-8502D0669777}"/>
                                            </p:graphicEl>
                                          </p:spTgt>
                                        </p:tgtEl>
                                        <p:attrNameLst>
                                          <p:attrName>style.visibility</p:attrName>
                                        </p:attrNameLst>
                                      </p:cBhvr>
                                      <p:to>
                                        <p:strVal val="visible"/>
                                      </p:to>
                                    </p:set>
                                    <p:anim calcmode="lin" valueType="num">
                                      <p:cBhvr additive="base">
                                        <p:cTn id="22" dur="500" fill="hold"/>
                                        <p:tgtEl>
                                          <p:spTgt spid="5">
                                            <p:graphicEl>
                                              <a:dgm id="{891B0667-E0B2-47B9-9D15-8502D0669777}"/>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graphicEl>
                                              <a:dgm id="{891B0667-E0B2-47B9-9D15-8502D0669777}"/>
                                            </p:graphic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graphicEl>
                                              <a:dgm id="{7AE2A40D-F9F8-477D-BE33-0433395CFF1A}"/>
                                            </p:graphicEl>
                                          </p:spTgt>
                                        </p:tgtEl>
                                        <p:attrNameLst>
                                          <p:attrName>style.visibility</p:attrName>
                                        </p:attrNameLst>
                                      </p:cBhvr>
                                      <p:to>
                                        <p:strVal val="visible"/>
                                      </p:to>
                                    </p:set>
                                    <p:anim calcmode="lin" valueType="num">
                                      <p:cBhvr additive="base">
                                        <p:cTn id="28" dur="500" fill="hold"/>
                                        <p:tgtEl>
                                          <p:spTgt spid="5">
                                            <p:graphicEl>
                                              <a:dgm id="{7AE2A40D-F9F8-477D-BE33-0433395CFF1A}"/>
                                            </p:graphic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graphicEl>
                                              <a:dgm id="{7AE2A40D-F9F8-477D-BE33-0433395CFF1A}"/>
                                            </p:graphic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graphicEl>
                                              <a:dgm id="{F3F52343-5005-489C-BE3E-45D30C58F4C6}"/>
                                            </p:graphicEl>
                                          </p:spTgt>
                                        </p:tgtEl>
                                        <p:attrNameLst>
                                          <p:attrName>style.visibility</p:attrName>
                                        </p:attrNameLst>
                                      </p:cBhvr>
                                      <p:to>
                                        <p:strVal val="visible"/>
                                      </p:to>
                                    </p:set>
                                    <p:anim calcmode="lin" valueType="num">
                                      <p:cBhvr additive="base">
                                        <p:cTn id="34" dur="500" fill="hold"/>
                                        <p:tgtEl>
                                          <p:spTgt spid="5">
                                            <p:graphicEl>
                                              <a:dgm id="{F3F52343-5005-489C-BE3E-45D30C58F4C6}"/>
                                            </p:graphic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graphicEl>
                                              <a:dgm id="{F3F52343-5005-489C-BE3E-45D30C58F4C6}"/>
                                            </p:graphic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graphicEl>
                                              <a:dgm id="{678CA197-8F76-4069-A359-673569ED1EE9}"/>
                                            </p:graphicEl>
                                          </p:spTgt>
                                        </p:tgtEl>
                                        <p:attrNameLst>
                                          <p:attrName>style.visibility</p:attrName>
                                        </p:attrNameLst>
                                      </p:cBhvr>
                                      <p:to>
                                        <p:strVal val="visible"/>
                                      </p:to>
                                    </p:set>
                                    <p:anim calcmode="lin" valueType="num">
                                      <p:cBhvr additive="base">
                                        <p:cTn id="40" dur="500" fill="hold"/>
                                        <p:tgtEl>
                                          <p:spTgt spid="5">
                                            <p:graphicEl>
                                              <a:dgm id="{678CA197-8F76-4069-A359-673569ED1EE9}"/>
                                            </p:graphic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graphicEl>
                                              <a:dgm id="{678CA197-8F76-4069-A359-673569ED1EE9}"/>
                                            </p:graphic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graphicEl>
                                              <a:dgm id="{99F108A5-EEC9-4C61-968A-FDE896FF4229}"/>
                                            </p:graphicEl>
                                          </p:spTgt>
                                        </p:tgtEl>
                                        <p:attrNameLst>
                                          <p:attrName>style.visibility</p:attrName>
                                        </p:attrNameLst>
                                      </p:cBhvr>
                                      <p:to>
                                        <p:strVal val="visible"/>
                                      </p:to>
                                    </p:set>
                                    <p:anim calcmode="lin" valueType="num">
                                      <p:cBhvr additive="base">
                                        <p:cTn id="46" dur="500" fill="hold"/>
                                        <p:tgtEl>
                                          <p:spTgt spid="5">
                                            <p:graphicEl>
                                              <a:dgm id="{99F108A5-EEC9-4C61-968A-FDE896FF4229}"/>
                                            </p:graphicEl>
                                          </p:spTgt>
                                        </p:tgtEl>
                                        <p:attrNameLst>
                                          <p:attrName>ppt_x</p:attrName>
                                        </p:attrNameLst>
                                      </p:cBhvr>
                                      <p:tavLst>
                                        <p:tav tm="0">
                                          <p:val>
                                            <p:strVal val="#ppt_x"/>
                                          </p:val>
                                        </p:tav>
                                        <p:tav tm="100000">
                                          <p:val>
                                            <p:strVal val="#ppt_x"/>
                                          </p:val>
                                        </p:tav>
                                      </p:tavLst>
                                    </p:anim>
                                    <p:anim calcmode="lin" valueType="num">
                                      <p:cBhvr additive="base">
                                        <p:cTn id="47" dur="500" fill="hold"/>
                                        <p:tgtEl>
                                          <p:spTgt spid="5">
                                            <p:graphicEl>
                                              <a:dgm id="{99F108A5-EEC9-4C61-968A-FDE896FF422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647826"/>
            <a:ext cx="8435280" cy="4819352"/>
          </a:xfrm>
        </p:spPr>
        <p:txBody>
          <a:bodyPr/>
          <a:lstStyle/>
          <a:p>
            <a:pPr>
              <a:spcBef>
                <a:spcPts val="0"/>
              </a:spcBef>
            </a:pPr>
            <a:r>
              <a:rPr lang="fr-FR" sz="2800" dirty="0" smtClean="0"/>
              <a:t>Deux phases </a:t>
            </a:r>
          </a:p>
          <a:p>
            <a:pPr lvl="1">
              <a:spcBef>
                <a:spcPts val="0"/>
              </a:spcBef>
            </a:pPr>
            <a:r>
              <a:rPr lang="fr-FR" sz="2000" b="1" dirty="0" smtClean="0"/>
              <a:t>15 minutes </a:t>
            </a:r>
            <a:r>
              <a:rPr lang="fr-FR" sz="2000" b="1" u="sng" dirty="0" smtClean="0"/>
              <a:t>maximum</a:t>
            </a:r>
            <a:r>
              <a:rPr lang="fr-FR" sz="2000" b="1" dirty="0" smtClean="0"/>
              <a:t> : entretien sur le processus et la veille</a:t>
            </a:r>
          </a:p>
          <a:p>
            <a:pPr lvl="1">
              <a:spcBef>
                <a:spcPts val="0"/>
              </a:spcBef>
            </a:pPr>
            <a:r>
              <a:rPr lang="fr-FR" sz="2000" b="1" dirty="0" smtClean="0"/>
              <a:t>15 minutes </a:t>
            </a:r>
            <a:r>
              <a:rPr lang="fr-FR" sz="2000" b="1" u="sng" dirty="0" smtClean="0"/>
              <a:t>maximum</a:t>
            </a:r>
            <a:r>
              <a:rPr lang="fr-FR" sz="2000" b="1" dirty="0" smtClean="0"/>
              <a:t> : entretien centré sur le parcours</a:t>
            </a:r>
          </a:p>
          <a:p>
            <a:pPr marL="457200" lvl="1" indent="0">
              <a:spcBef>
                <a:spcPts val="0"/>
              </a:spcBef>
              <a:buNone/>
            </a:pPr>
            <a:r>
              <a:rPr lang="fr-FR" sz="2000" dirty="0" smtClean="0"/>
              <a:t>Ces deux phases sont </a:t>
            </a:r>
            <a:r>
              <a:rPr lang="fr-FR" sz="2000" b="1" dirty="0" smtClean="0"/>
              <a:t>bien dissociées</a:t>
            </a:r>
            <a:r>
              <a:rPr lang="fr-FR" sz="2000" dirty="0" smtClean="0"/>
              <a:t>, </a:t>
            </a:r>
            <a:r>
              <a:rPr lang="fr-FR" sz="2000" b="1" dirty="0" smtClean="0"/>
              <a:t>sans report de temps </a:t>
            </a:r>
            <a:r>
              <a:rPr lang="fr-FR" sz="2000" dirty="0" smtClean="0"/>
              <a:t>entre les deux.</a:t>
            </a:r>
          </a:p>
          <a:p>
            <a:pPr marL="457200" lvl="1" indent="0">
              <a:spcBef>
                <a:spcPts val="0"/>
              </a:spcBef>
              <a:buNone/>
            </a:pPr>
            <a:endParaRPr lang="fr-FR" sz="2000" dirty="0"/>
          </a:p>
          <a:p>
            <a:pPr marL="400050">
              <a:spcBef>
                <a:spcPts val="600"/>
              </a:spcBef>
            </a:pPr>
            <a:r>
              <a:rPr lang="fr-FR" sz="2800" dirty="0" smtClean="0"/>
              <a:t>Positionnement et attitude de la commission :</a:t>
            </a:r>
          </a:p>
          <a:p>
            <a:pPr marL="800100" lvl="1">
              <a:spcBef>
                <a:spcPts val="0"/>
              </a:spcBef>
            </a:pPr>
            <a:r>
              <a:rPr lang="fr-FR" sz="2400" dirty="0"/>
              <a:t>débuter l’entretien en présentant les deux temps de l’épreuve </a:t>
            </a:r>
            <a:endParaRPr lang="fr-FR" sz="2400" dirty="0" smtClean="0"/>
          </a:p>
          <a:p>
            <a:pPr marL="800100" lvl="1">
              <a:spcBef>
                <a:spcPts val="0"/>
              </a:spcBef>
            </a:pPr>
            <a:r>
              <a:rPr lang="fr-FR" sz="2400" dirty="0" smtClean="0"/>
              <a:t>surveiller </a:t>
            </a:r>
            <a:r>
              <a:rPr lang="fr-FR" sz="2400" dirty="0"/>
              <a:t>le temps, </a:t>
            </a:r>
            <a:r>
              <a:rPr lang="fr-FR" sz="2400" dirty="0" smtClean="0"/>
              <a:t>suggérer </a:t>
            </a:r>
            <a:r>
              <a:rPr lang="fr-FR" sz="2400" dirty="0"/>
              <a:t>les </a:t>
            </a:r>
            <a:r>
              <a:rPr lang="fr-FR" sz="2400" dirty="0" smtClean="0"/>
              <a:t>transitions</a:t>
            </a:r>
          </a:p>
          <a:p>
            <a:pPr marL="800100" lvl="1">
              <a:spcBef>
                <a:spcPts val="0"/>
              </a:spcBef>
            </a:pPr>
            <a:r>
              <a:rPr lang="fr-FR" sz="2400" dirty="0" smtClean="0"/>
              <a:t>favoriser </a:t>
            </a:r>
            <a:r>
              <a:rPr lang="fr-FR" sz="2400" dirty="0"/>
              <a:t>la situation de </a:t>
            </a:r>
            <a:r>
              <a:rPr lang="fr-FR" sz="2400" dirty="0" smtClean="0"/>
              <a:t>communication, faciliter l’entretien </a:t>
            </a:r>
          </a:p>
          <a:p>
            <a:pPr marL="1200150" lvl="2">
              <a:spcBef>
                <a:spcPts val="0"/>
              </a:spcBef>
            </a:pPr>
            <a:r>
              <a:rPr lang="fr-FR" sz="1800" dirty="0" smtClean="0"/>
              <a:t>écoute </a:t>
            </a:r>
            <a:r>
              <a:rPr lang="fr-FR" sz="1800" dirty="0"/>
              <a:t>attentive, </a:t>
            </a:r>
            <a:endParaRPr lang="fr-FR" sz="1800" dirty="0" smtClean="0"/>
          </a:p>
          <a:p>
            <a:pPr marL="1200150" lvl="2">
              <a:spcBef>
                <a:spcPts val="0"/>
              </a:spcBef>
            </a:pPr>
            <a:r>
              <a:rPr lang="fr-FR" sz="1800" dirty="0" smtClean="0"/>
              <a:t>regarder </a:t>
            </a:r>
            <a:r>
              <a:rPr lang="fr-FR" sz="1800" dirty="0"/>
              <a:t>l’étudiant</a:t>
            </a:r>
            <a:r>
              <a:rPr lang="fr-FR" sz="1800" dirty="0" smtClean="0"/>
              <a:t>,</a:t>
            </a:r>
          </a:p>
          <a:p>
            <a:pPr marL="1200150" lvl="2">
              <a:spcBef>
                <a:spcPts val="0"/>
              </a:spcBef>
            </a:pPr>
            <a:r>
              <a:rPr lang="fr-FR" sz="1800" dirty="0"/>
              <a:t>r</a:t>
            </a:r>
            <a:r>
              <a:rPr lang="fr-FR" sz="1800" dirty="0" smtClean="0"/>
              <a:t>ester bienveillant </a:t>
            </a:r>
          </a:p>
          <a:p>
            <a:pPr marL="1200150" lvl="2">
              <a:spcBef>
                <a:spcPts val="0"/>
              </a:spcBef>
            </a:pPr>
            <a:r>
              <a:rPr lang="fr-FR" sz="1800" dirty="0" smtClean="0"/>
              <a:t>…</a:t>
            </a:r>
            <a:endParaRPr lang="fr-FR" sz="1800" dirty="0"/>
          </a:p>
          <a:p>
            <a:pPr marL="800100" lvl="1">
              <a:spcBef>
                <a:spcPts val="600"/>
              </a:spcBef>
            </a:pPr>
            <a:endParaRPr lang="fr-FR" sz="2400" dirty="0" smtClean="0"/>
          </a:p>
          <a:p>
            <a:pPr marL="400050">
              <a:spcBef>
                <a:spcPts val="600"/>
              </a:spcBef>
            </a:pPr>
            <a:endParaRPr lang="fr-FR" sz="2800" b="1" dirty="0">
              <a:solidFill>
                <a:schemeClr val="bg2">
                  <a:lumMod val="25000"/>
                </a:schemeClr>
              </a:solidFill>
            </a:endParaRPr>
          </a:p>
        </p:txBody>
      </p:sp>
      <p:sp>
        <p:nvSpPr>
          <p:cNvPr id="3" name="Titre 2"/>
          <p:cNvSpPr>
            <a:spLocks noGrp="1"/>
          </p:cNvSpPr>
          <p:nvPr>
            <p:ph type="title"/>
          </p:nvPr>
        </p:nvSpPr>
        <p:spPr/>
        <p:txBody>
          <a:bodyPr/>
          <a:lstStyle/>
          <a:p>
            <a:r>
              <a:rPr lang="fr-FR" dirty="0" smtClean="0"/>
              <a:t>Déroulement de l’épreuve</a:t>
            </a:r>
            <a:endParaRPr lang="fr-FR" dirty="0"/>
          </a:p>
        </p:txBody>
      </p:sp>
      <p:sp>
        <p:nvSpPr>
          <p:cNvPr id="4" name="Espace réservé de la date 3"/>
          <p:cNvSpPr>
            <a:spLocks noGrp="1"/>
          </p:cNvSpPr>
          <p:nvPr>
            <p:ph type="dt" sz="half" idx="10"/>
          </p:nvPr>
        </p:nvSpPr>
        <p:spPr/>
        <p:txBody>
          <a:bodyPr/>
          <a:lstStyle/>
          <a:p>
            <a:pPr>
              <a:defRPr/>
            </a:pPr>
            <a:r>
              <a:rPr lang="fr-FR" dirty="0" smtClean="0"/>
              <a:t>16/02/2017</a:t>
            </a:r>
            <a:endParaRPr lang="fr-FR" dirty="0"/>
          </a:p>
        </p:txBody>
      </p:sp>
    </p:spTree>
    <p:extLst>
      <p:ext uri="{BB962C8B-B14F-4D97-AF65-F5344CB8AC3E}">
        <p14:creationId xmlns:p14="http://schemas.microsoft.com/office/powerpoint/2010/main" val="4802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ipe(left)">
                                      <p:cBhvr>
                                        <p:cTn id="21" dur="500"/>
                                        <p:tgtEl>
                                          <p:spTgt spid="2">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ipe(left)">
                                      <p:cBhvr>
                                        <p:cTn id="24" dur="500"/>
                                        <p:tgtEl>
                                          <p:spTgt spid="2">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500"/>
                                        <p:tgtEl>
                                          <p:spTgt spid="2">
                                            <p:txEl>
                                              <p:pRg st="7" end="7"/>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ipe(left)">
                                      <p:cBhvr>
                                        <p:cTn id="30" dur="500"/>
                                        <p:tgtEl>
                                          <p:spTgt spid="2">
                                            <p:txEl>
                                              <p:pRg st="8" end="8"/>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ipe(left)">
                                      <p:cBhvr>
                                        <p:cTn id="33" dur="500"/>
                                        <p:tgtEl>
                                          <p:spTgt spid="2">
                                            <p:txEl>
                                              <p:pRg st="9" end="9"/>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wipe(left)">
                                      <p:cBhvr>
                                        <p:cTn id="36" dur="500"/>
                                        <p:tgtEl>
                                          <p:spTgt spid="2">
                                            <p:txEl>
                                              <p:pRg st="10" end="10"/>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wipe(left)">
                                      <p:cBhvr>
                                        <p:cTn id="39" dur="500"/>
                                        <p:tgtEl>
                                          <p:spTgt spid="2">
                                            <p:txEl>
                                              <p:pRg st="11" end="11"/>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wipe(left)">
                                      <p:cBhvr>
                                        <p:cTn id="4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400050">
              <a:spcBef>
                <a:spcPts val="0"/>
              </a:spcBef>
            </a:pPr>
            <a:r>
              <a:rPr lang="fr-FR" sz="2400" dirty="0" smtClean="0"/>
              <a:t>Technique de questionnement </a:t>
            </a:r>
            <a:r>
              <a:rPr lang="fr-FR" sz="2400" dirty="0"/>
              <a:t>: </a:t>
            </a:r>
          </a:p>
          <a:p>
            <a:pPr marL="800100" lvl="1">
              <a:spcBef>
                <a:spcPts val="600"/>
              </a:spcBef>
            </a:pPr>
            <a:r>
              <a:rPr lang="fr-FR" sz="2000" dirty="0"/>
              <a:t>Questions courtes et claires</a:t>
            </a:r>
          </a:p>
          <a:p>
            <a:pPr marL="800100" lvl="1">
              <a:spcBef>
                <a:spcPts val="600"/>
              </a:spcBef>
            </a:pPr>
            <a:r>
              <a:rPr lang="fr-FR" sz="2000" dirty="0"/>
              <a:t>Regrouper par thème ou critère (ne pas sauter du « coq à l’âne </a:t>
            </a:r>
            <a:r>
              <a:rPr lang="fr-FR" sz="2000" dirty="0" smtClean="0"/>
              <a:t>»)</a:t>
            </a:r>
          </a:p>
          <a:p>
            <a:pPr marL="800100" lvl="1">
              <a:spcBef>
                <a:spcPts val="600"/>
              </a:spcBef>
            </a:pPr>
            <a:r>
              <a:rPr lang="fr-FR" sz="2000" dirty="0" smtClean="0"/>
              <a:t>Utiliser le vocabulaire professionnel</a:t>
            </a:r>
            <a:endParaRPr lang="fr-FR" sz="2000" dirty="0"/>
          </a:p>
          <a:p>
            <a:pPr marL="800100" lvl="1">
              <a:spcBef>
                <a:spcPts val="600"/>
              </a:spcBef>
            </a:pPr>
            <a:r>
              <a:rPr lang="fr-FR" sz="2000" dirty="0"/>
              <a:t>Une seule question à la fois (attention aux questions « chaînées </a:t>
            </a:r>
            <a:r>
              <a:rPr lang="fr-FR" sz="2000" dirty="0" smtClean="0"/>
              <a:t>»)</a:t>
            </a:r>
          </a:p>
          <a:p>
            <a:pPr marL="800100" lvl="1">
              <a:spcBef>
                <a:spcPts val="600"/>
              </a:spcBef>
            </a:pPr>
            <a:r>
              <a:rPr lang="fr-FR" sz="2000" dirty="0" smtClean="0"/>
              <a:t>Laisser le candidat s’exprimer et développer (pas d’interruption, pas de questions longues, pas de commentaires, pas de leçon ou de correction…), mais</a:t>
            </a:r>
          </a:p>
          <a:p>
            <a:pPr marL="800100" lvl="1">
              <a:spcBef>
                <a:spcPts val="600"/>
              </a:spcBef>
            </a:pPr>
            <a:r>
              <a:rPr lang="fr-FR" sz="2000" dirty="0" smtClean="0"/>
              <a:t>Recadrer si nécessaire (ne pas laisser le candidat s’enliser)</a:t>
            </a:r>
          </a:p>
          <a:p>
            <a:pPr marL="800100" lvl="1">
              <a:spcBef>
                <a:spcPts val="600"/>
              </a:spcBef>
            </a:pPr>
            <a:r>
              <a:rPr lang="fr-FR" sz="2000" dirty="0"/>
              <a:t>Utiliser le rebond sur les propos du candidat, pour inciter à préciser, expliquer</a:t>
            </a:r>
          </a:p>
          <a:p>
            <a:pPr marL="800100" lvl="1">
              <a:spcBef>
                <a:spcPts val="600"/>
              </a:spcBef>
            </a:pPr>
            <a:r>
              <a:rPr lang="fr-FR" sz="2000" dirty="0" smtClean="0"/>
              <a:t>Reformuler la question si nécessaire,</a:t>
            </a:r>
          </a:p>
          <a:p>
            <a:pPr marL="800100" lvl="1">
              <a:spcBef>
                <a:spcPts val="0"/>
              </a:spcBef>
            </a:pPr>
            <a:endParaRPr lang="fr-FR" sz="2000" dirty="0" smtClean="0"/>
          </a:p>
          <a:p>
            <a:pPr marL="800100" lvl="1">
              <a:spcBef>
                <a:spcPts val="0"/>
              </a:spcBef>
            </a:pPr>
            <a:endParaRPr lang="fr-FR" sz="2000" dirty="0" smtClean="0"/>
          </a:p>
          <a:p>
            <a:pPr marL="800100" lvl="1">
              <a:spcBef>
                <a:spcPts val="0"/>
              </a:spcBef>
            </a:pPr>
            <a:endParaRPr lang="fr-FR" sz="2000" dirty="0"/>
          </a:p>
          <a:p>
            <a:endParaRPr lang="fr-FR" dirty="0"/>
          </a:p>
        </p:txBody>
      </p:sp>
      <p:sp>
        <p:nvSpPr>
          <p:cNvPr id="3" name="Titre 2"/>
          <p:cNvSpPr>
            <a:spLocks noGrp="1"/>
          </p:cNvSpPr>
          <p:nvPr>
            <p:ph type="title"/>
          </p:nvPr>
        </p:nvSpPr>
        <p:spPr/>
        <p:txBody>
          <a:bodyPr/>
          <a:lstStyle/>
          <a:p>
            <a:r>
              <a:rPr lang="fr-FR" dirty="0" smtClean="0"/>
              <a:t>Déroulement suite</a:t>
            </a:r>
            <a:endParaRPr lang="fr-FR" dirty="0"/>
          </a:p>
        </p:txBody>
      </p:sp>
      <p:sp>
        <p:nvSpPr>
          <p:cNvPr id="4" name="Espace réservé de la date 3"/>
          <p:cNvSpPr>
            <a:spLocks noGrp="1"/>
          </p:cNvSpPr>
          <p:nvPr>
            <p:ph type="dt" sz="half" idx="10"/>
          </p:nvPr>
        </p:nvSpPr>
        <p:spPr/>
        <p:txBody>
          <a:bodyPr/>
          <a:lstStyle/>
          <a:p>
            <a:pPr>
              <a:defRPr/>
            </a:pPr>
            <a:r>
              <a:rPr lang="fr-FR" smtClean="0"/>
              <a:t>16/02/2017</a:t>
            </a:r>
            <a:endParaRPr lang="fr-FR" dirty="0"/>
          </a:p>
        </p:txBody>
      </p:sp>
    </p:spTree>
    <p:extLst>
      <p:ext uri="{BB962C8B-B14F-4D97-AF65-F5344CB8AC3E}">
        <p14:creationId xmlns:p14="http://schemas.microsoft.com/office/powerpoint/2010/main" val="345237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left)">
                                      <p:cBhvr>
                                        <p:cTn id="19" dur="500"/>
                                        <p:tgtEl>
                                          <p:spTgt spid="2">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left)">
                                      <p:cBhvr>
                                        <p:cTn id="25" dur="500"/>
                                        <p:tgtEl>
                                          <p:spTgt spid="2">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left)">
                                      <p:cBhvr>
                                        <p:cTn id="28" dur="500"/>
                                        <p:tgtEl>
                                          <p:spTgt spid="2">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left)">
                                      <p:cBhvr>
                                        <p:cTn id="3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Problématique du questionnement</a:t>
            </a:r>
            <a:endParaRPr lang="fr-FR" dirty="0"/>
          </a:p>
        </p:txBody>
      </p:sp>
      <p:sp>
        <p:nvSpPr>
          <p:cNvPr id="4" name="Espace réservé de la date 3"/>
          <p:cNvSpPr>
            <a:spLocks noGrp="1"/>
          </p:cNvSpPr>
          <p:nvPr>
            <p:ph type="dt" sz="half" idx="10"/>
          </p:nvPr>
        </p:nvSpPr>
        <p:spPr/>
        <p:txBody>
          <a:bodyPr/>
          <a:lstStyle/>
          <a:p>
            <a:pPr>
              <a:defRPr/>
            </a:pPr>
            <a:r>
              <a:rPr lang="fr-FR" smtClean="0"/>
              <a:t>16/02/2017</a:t>
            </a:r>
            <a:endParaRPr lang="fr-FR" dirty="0"/>
          </a:p>
        </p:txBody>
      </p:sp>
      <p:sp>
        <p:nvSpPr>
          <p:cNvPr id="7" name="Ellipse 6"/>
          <p:cNvSpPr/>
          <p:nvPr/>
        </p:nvSpPr>
        <p:spPr>
          <a:xfrm>
            <a:off x="1043608" y="2128911"/>
            <a:ext cx="1944216" cy="1800200"/>
          </a:xfrm>
          <a:prstGeom prst="ellipse">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2400" dirty="0" smtClean="0">
                <a:ln w="0"/>
                <a:solidFill>
                  <a:schemeClr val="tx1"/>
                </a:solidFill>
                <a:effectLst>
                  <a:outerShdw blurRad="38100" dist="19050" dir="2700000" algn="tl" rotWithShape="0">
                    <a:schemeClr val="dk1">
                      <a:alpha val="40000"/>
                    </a:schemeClr>
                  </a:outerShdw>
                </a:effectLst>
              </a:rPr>
              <a:t>Question</a:t>
            </a:r>
            <a:endParaRPr lang="fr-FR" sz="2400" dirty="0">
              <a:ln w="0"/>
              <a:solidFill>
                <a:schemeClr val="tx1"/>
              </a:solidFill>
              <a:effectLst>
                <a:outerShdw blurRad="38100" dist="19050" dir="2700000" algn="tl" rotWithShape="0">
                  <a:schemeClr val="dk1">
                    <a:alpha val="40000"/>
                  </a:schemeClr>
                </a:outerShdw>
              </a:effectLst>
            </a:endParaRPr>
          </a:p>
        </p:txBody>
      </p:sp>
      <p:sp>
        <p:nvSpPr>
          <p:cNvPr id="8" name="Ellipse 7"/>
          <p:cNvSpPr/>
          <p:nvPr/>
        </p:nvSpPr>
        <p:spPr>
          <a:xfrm>
            <a:off x="6012160" y="2128911"/>
            <a:ext cx="2160240" cy="1872208"/>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2400" dirty="0" smtClean="0">
                <a:ln w="0"/>
                <a:solidFill>
                  <a:schemeClr val="tx1"/>
                </a:solidFill>
                <a:effectLst>
                  <a:outerShdw blurRad="38100" dist="19050" dir="2700000" algn="tl" rotWithShape="0">
                    <a:schemeClr val="dk1">
                      <a:alpha val="40000"/>
                    </a:schemeClr>
                  </a:outerShdw>
                </a:effectLst>
              </a:rPr>
              <a:t>Critères d’évaluation</a:t>
            </a:r>
            <a:endParaRPr lang="fr-FR" sz="2400" dirty="0">
              <a:ln w="0"/>
              <a:solidFill>
                <a:schemeClr val="tx1"/>
              </a:solidFill>
              <a:effectLst>
                <a:outerShdw blurRad="38100" dist="19050" dir="2700000" algn="tl" rotWithShape="0">
                  <a:schemeClr val="dk1">
                    <a:alpha val="40000"/>
                  </a:schemeClr>
                </a:outerShdw>
              </a:effectLst>
            </a:endParaRPr>
          </a:p>
        </p:txBody>
      </p:sp>
      <p:sp>
        <p:nvSpPr>
          <p:cNvPr id="9" name="Ellipse 8"/>
          <p:cNvSpPr/>
          <p:nvPr/>
        </p:nvSpPr>
        <p:spPr>
          <a:xfrm>
            <a:off x="3563888" y="4077072"/>
            <a:ext cx="1872208" cy="1728192"/>
          </a:xfrm>
          <a:prstGeom prst="ellipse">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2400" dirty="0" smtClean="0">
                <a:ln w="0"/>
                <a:solidFill>
                  <a:schemeClr val="tx1"/>
                </a:solidFill>
                <a:effectLst>
                  <a:outerShdw blurRad="38100" dist="19050" dir="2700000" algn="tl" rotWithShape="0">
                    <a:schemeClr val="dk1">
                      <a:alpha val="40000"/>
                    </a:schemeClr>
                  </a:outerShdw>
                </a:effectLst>
              </a:rPr>
              <a:t>Réponse</a:t>
            </a:r>
            <a:endParaRPr lang="fr-FR" sz="2400" dirty="0">
              <a:ln w="0"/>
              <a:solidFill>
                <a:schemeClr val="tx1"/>
              </a:solidFill>
              <a:effectLst>
                <a:outerShdw blurRad="38100" dist="19050" dir="2700000" algn="tl" rotWithShape="0">
                  <a:schemeClr val="dk1">
                    <a:alpha val="40000"/>
                  </a:schemeClr>
                </a:outerShdw>
              </a:effectLst>
            </a:endParaRPr>
          </a:p>
        </p:txBody>
      </p:sp>
      <p:sp>
        <p:nvSpPr>
          <p:cNvPr id="10" name="Arc 9"/>
          <p:cNvSpPr/>
          <p:nvPr/>
        </p:nvSpPr>
        <p:spPr>
          <a:xfrm>
            <a:off x="2915816" y="2776983"/>
            <a:ext cx="3096344" cy="360040"/>
          </a:xfrm>
          <a:prstGeom prst="arc">
            <a:avLst>
              <a:gd name="adj1" fmla="val 10913978"/>
              <a:gd name="adj2" fmla="val 0"/>
            </a:avLst>
          </a:prstGeom>
          <a:ln w="57150">
            <a:solidFill>
              <a:schemeClr val="tx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2400" b="1" i="1" dirty="0" smtClean="0"/>
          </a:p>
          <a:p>
            <a:pPr algn="ctr"/>
            <a:r>
              <a:rPr lang="fr-FR" sz="2400" b="1" i="1" dirty="0" smtClean="0"/>
              <a:t>détermine</a:t>
            </a:r>
            <a:endParaRPr lang="fr-FR" sz="2400" b="1" i="1" dirty="0"/>
          </a:p>
        </p:txBody>
      </p:sp>
      <p:sp>
        <p:nvSpPr>
          <p:cNvPr id="12" name="Arc 11"/>
          <p:cNvSpPr/>
          <p:nvPr/>
        </p:nvSpPr>
        <p:spPr>
          <a:xfrm rot="8455173" flipV="1">
            <a:off x="4881665" y="3862318"/>
            <a:ext cx="1610875" cy="411894"/>
          </a:xfrm>
          <a:prstGeom prst="arc">
            <a:avLst>
              <a:gd name="adj1" fmla="val 11187517"/>
              <a:gd name="adj2" fmla="val 20721041"/>
            </a:avLst>
          </a:prstGeom>
          <a:ln w="57150">
            <a:solidFill>
              <a:schemeClr val="tx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2400" b="1" i="1" dirty="0" smtClean="0"/>
          </a:p>
          <a:p>
            <a:pPr algn="ctr"/>
            <a:endParaRPr lang="fr-FR" sz="2400" b="1" i="1" dirty="0"/>
          </a:p>
          <a:p>
            <a:pPr algn="ctr"/>
            <a:r>
              <a:rPr lang="fr-FR" sz="2400" b="1" i="1" dirty="0" smtClean="0"/>
              <a:t>mesure</a:t>
            </a:r>
          </a:p>
          <a:p>
            <a:pPr algn="ctr"/>
            <a:endParaRPr lang="fr-FR" sz="2400" b="1" i="1" dirty="0"/>
          </a:p>
        </p:txBody>
      </p:sp>
      <p:sp>
        <p:nvSpPr>
          <p:cNvPr id="14" name="Arc 13"/>
          <p:cNvSpPr/>
          <p:nvPr/>
        </p:nvSpPr>
        <p:spPr>
          <a:xfrm rot="2471466">
            <a:off x="2305767" y="4119208"/>
            <a:ext cx="1610875" cy="411894"/>
          </a:xfrm>
          <a:prstGeom prst="arc">
            <a:avLst>
              <a:gd name="adj1" fmla="val 11187517"/>
              <a:gd name="adj2" fmla="val 20721041"/>
            </a:avLst>
          </a:prstGeom>
          <a:ln w="57150">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2400" b="1" i="1" dirty="0" smtClean="0"/>
          </a:p>
          <a:p>
            <a:pPr algn="ctr"/>
            <a:endParaRPr lang="fr-FR" sz="2400" b="1" i="1" dirty="0"/>
          </a:p>
          <a:p>
            <a:pPr algn="ctr"/>
            <a:r>
              <a:rPr lang="fr-FR" sz="2400" b="1" i="1" dirty="0" smtClean="0"/>
              <a:t>Induit</a:t>
            </a:r>
          </a:p>
          <a:p>
            <a:pPr algn="ctr"/>
            <a:endParaRPr lang="fr-FR" sz="2400" b="1" i="1" dirty="0"/>
          </a:p>
        </p:txBody>
      </p:sp>
    </p:spTree>
    <p:extLst>
      <p:ext uri="{BB962C8B-B14F-4D97-AF65-F5344CB8AC3E}">
        <p14:creationId xmlns:p14="http://schemas.microsoft.com/office/powerpoint/2010/main" val="214268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Questionnement selon les phases et les critères</a:t>
            </a:r>
            <a:endParaRPr lang="fr-FR" dirty="0"/>
          </a:p>
        </p:txBody>
      </p:sp>
      <p:sp>
        <p:nvSpPr>
          <p:cNvPr id="4" name="Espace réservé de la date 3"/>
          <p:cNvSpPr>
            <a:spLocks noGrp="1"/>
          </p:cNvSpPr>
          <p:nvPr>
            <p:ph type="dt" sz="half" idx="10"/>
          </p:nvPr>
        </p:nvSpPr>
        <p:spPr/>
        <p:txBody>
          <a:bodyPr/>
          <a:lstStyle/>
          <a:p>
            <a:pPr>
              <a:defRPr/>
            </a:pPr>
            <a:r>
              <a:rPr lang="fr-FR" smtClean="0"/>
              <a:t>16/02/2017</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150184908"/>
              </p:ext>
            </p:extLst>
          </p:nvPr>
        </p:nvGraphicFramePr>
        <p:xfrm>
          <a:off x="395536" y="1628934"/>
          <a:ext cx="7992888" cy="5069840"/>
        </p:xfrm>
        <a:graphic>
          <a:graphicData uri="http://schemas.openxmlformats.org/drawingml/2006/table">
            <a:tbl>
              <a:tblPr firstRow="1" bandRow="1">
                <a:tableStyleId>{5C22544A-7EE6-4342-B048-85BDC9FD1C3A}</a:tableStyleId>
              </a:tblPr>
              <a:tblGrid>
                <a:gridCol w="4536504"/>
                <a:gridCol w="1152128"/>
                <a:gridCol w="1224136"/>
                <a:gridCol w="1080120"/>
              </a:tblGrid>
              <a:tr h="370840">
                <a:tc rowSpan="2">
                  <a:txBody>
                    <a:bodyPr/>
                    <a:lstStyle/>
                    <a:p>
                      <a:endParaRPr lang="fr-FR" dirty="0"/>
                    </a:p>
                  </a:txBody>
                  <a:tcPr>
                    <a:lnR w="12700" cmpd="sng">
                      <a:noFill/>
                    </a:lnR>
                  </a:tcPr>
                </a:tc>
                <a:tc>
                  <a:txBody>
                    <a:bodyPr/>
                    <a:lstStyle/>
                    <a:p>
                      <a:r>
                        <a:rPr lang="fr-FR" dirty="0" smtClean="0"/>
                        <a:t>Phase 1.a</a:t>
                      </a:r>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fr-FR" dirty="0" smtClean="0"/>
                        <a:t>Phase 1.b</a:t>
                      </a:r>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fr-FR" dirty="0" smtClean="0"/>
                        <a:t>Phase 2</a:t>
                      </a:r>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370840">
                <a:tc vMerge="1">
                  <a:txBody>
                    <a:bodyPr/>
                    <a:lstStyle/>
                    <a:p>
                      <a:endParaRPr lang="fr-FR" dirty="0"/>
                    </a:p>
                  </a:txBody>
                  <a:tcPr/>
                </a:tc>
                <a:tc>
                  <a:txBody>
                    <a:bodyPr/>
                    <a:lstStyle/>
                    <a:p>
                      <a:pPr marL="0" algn="ctr" defTabSz="914400" rtl="0" eaLnBrk="1" latinLnBrk="0" hangingPunct="1"/>
                      <a:r>
                        <a:rPr lang="fr-FR" sz="1800" b="1" kern="1200" dirty="0" smtClean="0">
                          <a:solidFill>
                            <a:schemeClr val="lt1"/>
                          </a:solidFill>
                          <a:latin typeface="+mn-lt"/>
                          <a:ea typeface="+mn-ea"/>
                          <a:cs typeface="+mn-cs"/>
                        </a:rPr>
                        <a:t>processus</a:t>
                      </a:r>
                      <a:endParaRPr lang="fr-FR" sz="1800" b="1" kern="1200" dirty="0">
                        <a:solidFill>
                          <a:schemeClr val="lt1"/>
                        </a:solidFill>
                        <a:latin typeface="+mn-lt"/>
                        <a:ea typeface="+mn-ea"/>
                        <a:cs typeface="+mn-cs"/>
                      </a:endParaRPr>
                    </a:p>
                  </a:txBody>
                  <a:tcP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r>
                        <a:rPr lang="fr-FR" sz="1800" b="1" kern="1200" dirty="0" smtClean="0">
                          <a:solidFill>
                            <a:schemeClr val="lt1"/>
                          </a:solidFill>
                          <a:latin typeface="+mn-lt"/>
                          <a:ea typeface="+mn-ea"/>
                          <a:cs typeface="+mn-cs"/>
                        </a:rPr>
                        <a:t>veille</a:t>
                      </a:r>
                      <a:endParaRPr lang="fr-FR" sz="1800" b="1" kern="1200" dirty="0">
                        <a:solidFill>
                          <a:schemeClr val="lt1"/>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r>
                        <a:rPr lang="fr-FR" sz="1800" b="1" kern="1200" dirty="0" smtClean="0">
                          <a:solidFill>
                            <a:schemeClr val="lt1"/>
                          </a:solidFill>
                          <a:latin typeface="+mn-lt"/>
                          <a:ea typeface="+mn-ea"/>
                          <a:cs typeface="+mn-cs"/>
                        </a:rPr>
                        <a:t>parcours</a:t>
                      </a:r>
                      <a:endParaRPr lang="fr-FR" sz="1800" b="1" kern="1200" dirty="0">
                        <a:solidFill>
                          <a:schemeClr val="lt1"/>
                        </a:solidFill>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r>
              <a:tr h="370840">
                <a:tc>
                  <a:txBody>
                    <a:bodyPr/>
                    <a:lstStyle/>
                    <a:p>
                      <a:r>
                        <a:rPr lang="fr-FR" sz="1600" dirty="0" smtClean="0"/>
                        <a:t>1. Qualité de la présentation d’une situation organisationnelle</a:t>
                      </a:r>
                      <a:endParaRPr lang="fr-FR" sz="1600" dirty="0"/>
                    </a:p>
                  </a:txBody>
                  <a:tcPr/>
                </a:tc>
                <a:tc>
                  <a:txBody>
                    <a:bodyPr/>
                    <a:lstStyle/>
                    <a:p>
                      <a:pPr algn="ctr"/>
                      <a:r>
                        <a:rPr lang="fr-FR" sz="2800" b="1" dirty="0" smtClean="0">
                          <a:sym typeface="Wingdings" panose="05000000000000000000" pitchFamily="2" charset="2"/>
                        </a:rPr>
                        <a:t></a:t>
                      </a:r>
                      <a:endParaRPr lang="fr-FR" sz="2800" b="1" dirty="0"/>
                    </a:p>
                  </a:txBody>
                  <a:tcPr>
                    <a:lnT w="12700" cmpd="sng">
                      <a:noFill/>
                    </a:lnT>
                  </a:tcPr>
                </a:tc>
                <a:tc>
                  <a:txBody>
                    <a:bodyPr/>
                    <a:lstStyle/>
                    <a:p>
                      <a:pPr algn="ctr"/>
                      <a:r>
                        <a:rPr lang="fr-FR" sz="2800" b="1" dirty="0" smtClean="0">
                          <a:solidFill>
                            <a:srgbClr val="FFFF99"/>
                          </a:solidFill>
                          <a:sym typeface="Wingdings" panose="05000000000000000000" pitchFamily="2" charset="2"/>
                        </a:rPr>
                        <a:t></a:t>
                      </a:r>
                      <a:endParaRPr lang="fr-FR" sz="2800" b="1" dirty="0">
                        <a:solidFill>
                          <a:srgbClr val="FFFF99"/>
                        </a:solidFill>
                      </a:endParaRPr>
                    </a:p>
                  </a:txBody>
                  <a:tcPr>
                    <a:lnT w="12700" cmpd="sng">
                      <a:noFill/>
                    </a:lnT>
                  </a:tcPr>
                </a:tc>
                <a:tc>
                  <a:txBody>
                    <a:bodyPr/>
                    <a:lstStyle/>
                    <a:p>
                      <a:pPr algn="ctr"/>
                      <a:endParaRPr lang="fr-FR" sz="2800" b="1" dirty="0"/>
                    </a:p>
                  </a:txBody>
                  <a:tcPr>
                    <a:lnT w="12700" cmpd="sng">
                      <a:noFill/>
                    </a:lnT>
                  </a:tcPr>
                </a:tc>
              </a:tr>
              <a:tr h="370840">
                <a:tc>
                  <a:txBody>
                    <a:bodyPr/>
                    <a:lstStyle/>
                    <a:p>
                      <a:r>
                        <a:rPr lang="fr-FR" sz="1600" dirty="0" smtClean="0"/>
                        <a:t>2. Pertinence de l’analyse des caractéristiques et des choix opérés</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smtClean="0">
                          <a:sym typeface="Wingdings" panose="05000000000000000000" pitchFamily="2" charset="2"/>
                        </a:rPr>
                        <a:t></a:t>
                      </a:r>
                      <a:endParaRPr lang="fr-FR" sz="2800"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smtClean="0">
                          <a:solidFill>
                            <a:srgbClr val="FFFF99"/>
                          </a:solidFill>
                          <a:sym typeface="Wingdings" panose="05000000000000000000" pitchFamily="2" charset="2"/>
                        </a:rPr>
                        <a:t></a:t>
                      </a:r>
                      <a:endParaRPr lang="fr-FR" sz="2800" b="1" dirty="0" smtClean="0">
                        <a:solidFill>
                          <a:srgbClr val="FFFF99"/>
                        </a:solidFill>
                      </a:endParaRPr>
                    </a:p>
                  </a:txBody>
                  <a:tcPr/>
                </a:tc>
                <a:tc>
                  <a:txBody>
                    <a:bodyPr/>
                    <a:lstStyle/>
                    <a:p>
                      <a:pPr algn="ctr"/>
                      <a:endParaRPr lang="fr-FR" sz="2800"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t>3a. Efficacité et pertinence du travail de veille</a:t>
                      </a:r>
                    </a:p>
                  </a:txBody>
                  <a:tcPr/>
                </a:tc>
                <a:tc>
                  <a:txBody>
                    <a:bodyPr/>
                    <a:lstStyle/>
                    <a:p>
                      <a:pPr algn="ctr"/>
                      <a:endParaRPr lang="fr-FR" sz="2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smtClean="0">
                          <a:sym typeface="Wingdings" panose="05000000000000000000" pitchFamily="2" charset="2"/>
                        </a:rPr>
                        <a:t></a:t>
                      </a:r>
                      <a:endParaRPr lang="fr-FR" sz="2800" b="1" dirty="0" smtClean="0"/>
                    </a:p>
                  </a:txBody>
                  <a:tcPr/>
                </a:tc>
                <a:tc>
                  <a:txBody>
                    <a:bodyPr/>
                    <a:lstStyle/>
                    <a:p>
                      <a:pPr algn="ctr"/>
                      <a:endParaRPr lang="fr-FR" sz="2800" b="1" dirty="0"/>
                    </a:p>
                  </a:txBody>
                  <a:tcPr/>
                </a:tc>
              </a:tr>
              <a:tr h="370840">
                <a:tc>
                  <a:txBody>
                    <a:bodyPr/>
                    <a:lstStyle/>
                    <a:p>
                      <a:r>
                        <a:rPr lang="fr-FR" sz="1600" dirty="0" smtClean="0"/>
                        <a:t>3b. Efficacité et pertinence du contrôle interne </a:t>
                      </a:r>
                      <a:endParaRPr lang="fr-F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smtClean="0">
                          <a:sym typeface="Wingdings" panose="05000000000000000000" pitchFamily="2" charset="2"/>
                        </a:rPr>
                        <a:t></a:t>
                      </a:r>
                      <a:endParaRPr lang="fr-FR" sz="2800" b="1" dirty="0" smtClean="0"/>
                    </a:p>
                  </a:txBody>
                  <a:tcPr/>
                </a:tc>
                <a:tc>
                  <a:txBody>
                    <a:bodyPr/>
                    <a:lstStyle/>
                    <a:p>
                      <a:pPr algn="ctr"/>
                      <a:endParaRPr lang="fr-FR" sz="2800" b="1" dirty="0"/>
                    </a:p>
                  </a:txBody>
                  <a:tcPr/>
                </a:tc>
                <a:tc>
                  <a:txBody>
                    <a:bodyPr/>
                    <a:lstStyle/>
                    <a:p>
                      <a:pPr algn="ctr"/>
                      <a:r>
                        <a:rPr lang="fr-FR" sz="2800" b="1" dirty="0" smtClean="0">
                          <a:solidFill>
                            <a:srgbClr val="FFFF99"/>
                          </a:solidFill>
                          <a:sym typeface="Wingdings" panose="05000000000000000000" pitchFamily="2" charset="2"/>
                        </a:rPr>
                        <a:t></a:t>
                      </a:r>
                      <a:endParaRPr lang="fr-FR" sz="2800" b="1" dirty="0"/>
                    </a:p>
                  </a:txBody>
                  <a:tcPr/>
                </a:tc>
              </a:tr>
              <a:tr h="370840">
                <a:tc>
                  <a:txBody>
                    <a:bodyPr/>
                    <a:lstStyle/>
                    <a:p>
                      <a:r>
                        <a:rPr lang="fr-FR" sz="1600" dirty="0" smtClean="0"/>
                        <a:t>4. Qualité de l’analyse réflexive sur son parcours de professionnalisation</a:t>
                      </a:r>
                      <a:endParaRPr lang="fr-FR" sz="1600" dirty="0"/>
                    </a:p>
                  </a:txBody>
                  <a:tcPr/>
                </a:tc>
                <a:tc>
                  <a:txBody>
                    <a:bodyPr/>
                    <a:lstStyle/>
                    <a:p>
                      <a:pPr algn="ctr"/>
                      <a:endParaRPr lang="fr-FR" sz="2800" b="1"/>
                    </a:p>
                  </a:txBody>
                  <a:tcPr/>
                </a:tc>
                <a:tc>
                  <a:txBody>
                    <a:bodyPr/>
                    <a:lstStyle/>
                    <a:p>
                      <a:pPr algn="ctr"/>
                      <a:r>
                        <a:rPr lang="fr-FR" sz="2800" b="1" dirty="0" smtClean="0">
                          <a:solidFill>
                            <a:srgbClr val="FFFF99"/>
                          </a:solidFill>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r>
              <a:tr h="370840">
                <a:tc>
                  <a:txBody>
                    <a:bodyPr/>
                    <a:lstStyle/>
                    <a:p>
                      <a:r>
                        <a:rPr lang="fr-FR" sz="1600" dirty="0" smtClean="0"/>
                        <a:t>5. Capacité d’adaptation à des situations variées</a:t>
                      </a:r>
                    </a:p>
                  </a:txBody>
                  <a:tcPr/>
                </a:tc>
                <a:tc>
                  <a:txBody>
                    <a:bodyPr/>
                    <a:lstStyle/>
                    <a:p>
                      <a:pPr algn="ctr"/>
                      <a:r>
                        <a:rPr lang="fr-FR" sz="2800" b="1" dirty="0" smtClean="0">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t>6. Qualité de l’argumentation</a:t>
                      </a:r>
                    </a:p>
                  </a:txBody>
                  <a:tcPr/>
                </a:tc>
                <a:tc>
                  <a:txBody>
                    <a:bodyPr/>
                    <a:lstStyle/>
                    <a:p>
                      <a:pPr algn="ctr"/>
                      <a:r>
                        <a:rPr lang="fr-FR" sz="2800" b="1" dirty="0" smtClean="0">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t>7. Qualité de la communication écrite et orale</a:t>
                      </a:r>
                    </a:p>
                  </a:txBody>
                  <a:tcPr/>
                </a:tc>
                <a:tc>
                  <a:txBody>
                    <a:bodyPr/>
                    <a:lstStyle/>
                    <a:p>
                      <a:pPr algn="ctr"/>
                      <a:r>
                        <a:rPr lang="fr-FR" sz="2800" b="1" dirty="0" smtClean="0">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c>
                  <a:txBody>
                    <a:bodyPr/>
                    <a:lstStyle/>
                    <a:p>
                      <a:pPr algn="ctr"/>
                      <a:r>
                        <a:rPr lang="fr-FR" sz="2800" b="1" dirty="0" smtClean="0">
                          <a:sym typeface="Wingdings" panose="05000000000000000000" pitchFamily="2" charset="2"/>
                        </a:rPr>
                        <a:t></a:t>
                      </a:r>
                      <a:endParaRPr lang="fr-FR" sz="2800" b="1" dirty="0"/>
                    </a:p>
                  </a:txBody>
                  <a:tcPr/>
                </a:tc>
              </a:tr>
            </a:tbl>
          </a:graphicData>
        </a:graphic>
      </p:graphicFrame>
      <p:sp>
        <p:nvSpPr>
          <p:cNvPr id="5" name="Ellipse 4"/>
          <p:cNvSpPr/>
          <p:nvPr/>
        </p:nvSpPr>
        <p:spPr>
          <a:xfrm>
            <a:off x="4643438" y="2357430"/>
            <a:ext cx="216000" cy="216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7" name="Ellipse 6"/>
          <p:cNvSpPr/>
          <p:nvPr/>
        </p:nvSpPr>
        <p:spPr>
          <a:xfrm>
            <a:off x="571472" y="1285860"/>
            <a:ext cx="1357322" cy="100013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Évalué par l’écrit </a:t>
            </a:r>
            <a:endParaRPr lang="fr-FR" dirty="0"/>
          </a:p>
        </p:txBody>
      </p:sp>
      <p:sp>
        <p:nvSpPr>
          <p:cNvPr id="8" name="Ellipse 7"/>
          <p:cNvSpPr/>
          <p:nvPr/>
        </p:nvSpPr>
        <p:spPr>
          <a:xfrm>
            <a:off x="4643438" y="3000372"/>
            <a:ext cx="216000" cy="216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9" name="Ellipse 8"/>
          <p:cNvSpPr/>
          <p:nvPr/>
        </p:nvSpPr>
        <p:spPr>
          <a:xfrm>
            <a:off x="4643438" y="3571876"/>
            <a:ext cx="216000" cy="216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0" name="Ellipse 9"/>
          <p:cNvSpPr/>
          <p:nvPr/>
        </p:nvSpPr>
        <p:spPr>
          <a:xfrm>
            <a:off x="4643438" y="4071942"/>
            <a:ext cx="216000" cy="216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3" name="Ellipse 12"/>
          <p:cNvSpPr/>
          <p:nvPr/>
        </p:nvSpPr>
        <p:spPr>
          <a:xfrm>
            <a:off x="4643438" y="5713330"/>
            <a:ext cx="216000" cy="216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4" name="Ellipse 13"/>
          <p:cNvSpPr/>
          <p:nvPr/>
        </p:nvSpPr>
        <p:spPr>
          <a:xfrm>
            <a:off x="4643438" y="6215082"/>
            <a:ext cx="216000" cy="216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6" name="Hexagone 15"/>
          <p:cNvSpPr/>
          <p:nvPr/>
        </p:nvSpPr>
        <p:spPr>
          <a:xfrm>
            <a:off x="2143108" y="1357298"/>
            <a:ext cx="1214446" cy="1000132"/>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smtClean="0"/>
              <a:t>Évalué par l’oral</a:t>
            </a:r>
            <a:endParaRPr lang="fr-FR" dirty="0"/>
          </a:p>
        </p:txBody>
      </p:sp>
      <p:sp>
        <p:nvSpPr>
          <p:cNvPr id="17" name="Hexagone 16"/>
          <p:cNvSpPr/>
          <p:nvPr/>
        </p:nvSpPr>
        <p:spPr>
          <a:xfrm>
            <a:off x="4643438" y="2571744"/>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18" name="Hexagone 17"/>
          <p:cNvSpPr/>
          <p:nvPr/>
        </p:nvSpPr>
        <p:spPr>
          <a:xfrm>
            <a:off x="4643438" y="3214686"/>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19" name="Hexagone 18"/>
          <p:cNvSpPr/>
          <p:nvPr/>
        </p:nvSpPr>
        <p:spPr>
          <a:xfrm>
            <a:off x="4643438" y="3786190"/>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20" name="Hexagone 19"/>
          <p:cNvSpPr/>
          <p:nvPr/>
        </p:nvSpPr>
        <p:spPr>
          <a:xfrm>
            <a:off x="4643438" y="4286256"/>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21" name="Hexagone 20"/>
          <p:cNvSpPr/>
          <p:nvPr/>
        </p:nvSpPr>
        <p:spPr>
          <a:xfrm>
            <a:off x="4643438" y="4786322"/>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22" name="Hexagone 21"/>
          <p:cNvSpPr/>
          <p:nvPr/>
        </p:nvSpPr>
        <p:spPr>
          <a:xfrm>
            <a:off x="4643438" y="5286388"/>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23" name="Hexagone 22"/>
          <p:cNvSpPr/>
          <p:nvPr/>
        </p:nvSpPr>
        <p:spPr>
          <a:xfrm>
            <a:off x="4641752" y="5929330"/>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24" name="Hexagone 23"/>
          <p:cNvSpPr/>
          <p:nvPr/>
        </p:nvSpPr>
        <p:spPr>
          <a:xfrm>
            <a:off x="4643438" y="6429396"/>
            <a:ext cx="216000" cy="216000"/>
          </a:xfrm>
          <a:prstGeom prst="hexag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388079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fltVal val="0"/>
                                          </p:val>
                                        </p:tav>
                                        <p:tav tm="100000">
                                          <p:val>
                                            <p:strVal val="#ppt_w"/>
                                          </p:val>
                                        </p:tav>
                                      </p:tavLst>
                                    </p:anim>
                                    <p:anim calcmode="lin" valueType="num">
                                      <p:cBhvr>
                                        <p:cTn id="55" dur="500" fill="hold"/>
                                        <p:tgtEl>
                                          <p:spTgt spid="18"/>
                                        </p:tgtEl>
                                        <p:attrNameLst>
                                          <p:attrName>ppt_h</p:attrName>
                                        </p:attrNameLst>
                                      </p:cBhvr>
                                      <p:tavLst>
                                        <p:tav tm="0">
                                          <p:val>
                                            <p:fltVal val="0"/>
                                          </p:val>
                                        </p:tav>
                                        <p:tav tm="100000">
                                          <p:val>
                                            <p:strVal val="#ppt_h"/>
                                          </p:val>
                                        </p:tav>
                                      </p:tavLst>
                                    </p:anim>
                                    <p:animEffect transition="in" filter="fade">
                                      <p:cBhvr>
                                        <p:cTn id="56" dur="500"/>
                                        <p:tgtEl>
                                          <p:spTgt spid="18"/>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par>
                                <p:cTn id="62" presetID="53"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par>
                                <p:cTn id="67" presetID="53"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par>
                                <p:cTn id="72" presetID="53" presetClass="entr" presetSubtype="0"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p:cTn id="74" dur="500" fill="hold"/>
                                        <p:tgtEl>
                                          <p:spTgt spid="22"/>
                                        </p:tgtEl>
                                        <p:attrNameLst>
                                          <p:attrName>ppt_w</p:attrName>
                                        </p:attrNameLst>
                                      </p:cBhvr>
                                      <p:tavLst>
                                        <p:tav tm="0">
                                          <p:val>
                                            <p:fltVal val="0"/>
                                          </p:val>
                                        </p:tav>
                                        <p:tav tm="100000">
                                          <p:val>
                                            <p:strVal val="#ppt_w"/>
                                          </p:val>
                                        </p:tav>
                                      </p:tavLst>
                                    </p:anim>
                                    <p:anim calcmode="lin" valueType="num">
                                      <p:cBhvr>
                                        <p:cTn id="75" dur="500" fill="hold"/>
                                        <p:tgtEl>
                                          <p:spTgt spid="22"/>
                                        </p:tgtEl>
                                        <p:attrNameLst>
                                          <p:attrName>ppt_h</p:attrName>
                                        </p:attrNameLst>
                                      </p:cBhvr>
                                      <p:tavLst>
                                        <p:tav tm="0">
                                          <p:val>
                                            <p:fltVal val="0"/>
                                          </p:val>
                                        </p:tav>
                                        <p:tav tm="100000">
                                          <p:val>
                                            <p:strVal val="#ppt_h"/>
                                          </p:val>
                                        </p:tav>
                                      </p:tavLst>
                                    </p:anim>
                                    <p:animEffect transition="in" filter="fade">
                                      <p:cBhvr>
                                        <p:cTn id="76" dur="500"/>
                                        <p:tgtEl>
                                          <p:spTgt spid="22"/>
                                        </p:tgtEl>
                                      </p:cBhvr>
                                    </p:animEffect>
                                  </p:childTnLst>
                                </p:cTn>
                              </p:par>
                              <p:par>
                                <p:cTn id="77" presetID="53"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par>
                                <p:cTn id="82" presetID="53" presetClass="entr" presetSubtype="0"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p:cTn id="84" dur="500" fill="hold"/>
                                        <p:tgtEl>
                                          <p:spTgt spid="24"/>
                                        </p:tgtEl>
                                        <p:attrNameLst>
                                          <p:attrName>ppt_w</p:attrName>
                                        </p:attrNameLst>
                                      </p:cBhvr>
                                      <p:tavLst>
                                        <p:tav tm="0">
                                          <p:val>
                                            <p:fltVal val="0"/>
                                          </p:val>
                                        </p:tav>
                                        <p:tav tm="100000">
                                          <p:val>
                                            <p:strVal val="#ppt_w"/>
                                          </p:val>
                                        </p:tav>
                                      </p:tavLst>
                                    </p:anim>
                                    <p:anim calcmode="lin" valueType="num">
                                      <p:cBhvr>
                                        <p:cTn id="85" dur="500" fill="hold"/>
                                        <p:tgtEl>
                                          <p:spTgt spid="24"/>
                                        </p:tgtEl>
                                        <p:attrNameLst>
                                          <p:attrName>ppt_h</p:attrName>
                                        </p:attrNameLst>
                                      </p:cBhvr>
                                      <p:tavLst>
                                        <p:tav tm="0">
                                          <p:val>
                                            <p:fltVal val="0"/>
                                          </p:val>
                                        </p:tav>
                                        <p:tav tm="100000">
                                          <p:val>
                                            <p:strVal val="#ppt_h"/>
                                          </p:val>
                                        </p:tav>
                                      </p:tavLst>
                                    </p:anim>
                                    <p:animEffect transition="in" filter="fade">
                                      <p:cBhvr>
                                        <p:cTn id="8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3"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hlinkClick r:id="rId3"/>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108960" y="2916777"/>
            <a:ext cx="2926080" cy="1892808"/>
          </a:xfrm>
        </p:spPr>
      </p:pic>
      <p:sp>
        <p:nvSpPr>
          <p:cNvPr id="3" name="Titre 2"/>
          <p:cNvSpPr>
            <a:spLocks noGrp="1"/>
          </p:cNvSpPr>
          <p:nvPr>
            <p:ph type="title"/>
          </p:nvPr>
        </p:nvSpPr>
        <p:spPr/>
        <p:txBody>
          <a:bodyPr/>
          <a:lstStyle/>
          <a:p>
            <a:r>
              <a:rPr lang="fr-FR" dirty="0" smtClean="0"/>
              <a:t>Séquences vidéos d’élèves</a:t>
            </a:r>
            <a:endParaRPr lang="fr-FR" dirty="0"/>
          </a:p>
        </p:txBody>
      </p:sp>
      <p:sp>
        <p:nvSpPr>
          <p:cNvPr id="4" name="Espace réservé de la date 3"/>
          <p:cNvSpPr>
            <a:spLocks noGrp="1"/>
          </p:cNvSpPr>
          <p:nvPr>
            <p:ph type="dt" sz="half" idx="10"/>
          </p:nvPr>
        </p:nvSpPr>
        <p:spPr/>
        <p:txBody>
          <a:bodyPr/>
          <a:lstStyle/>
          <a:p>
            <a:pPr>
              <a:defRPr/>
            </a:pPr>
            <a:r>
              <a:rPr lang="fr-FR" smtClean="0"/>
              <a:t>16/02/2017</a:t>
            </a:r>
            <a:endParaRPr lang="fr-FR" dirty="0"/>
          </a:p>
        </p:txBody>
      </p:sp>
    </p:spTree>
    <p:extLst>
      <p:ext uri="{BB962C8B-B14F-4D97-AF65-F5344CB8AC3E}">
        <p14:creationId xmlns:p14="http://schemas.microsoft.com/office/powerpoint/2010/main" val="2468695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r>
              <a:rPr lang="fr-FR" sz="2400" dirty="0" smtClean="0"/>
              <a:t>réfléchir ensemble à questions à poser lors de la phase 2</a:t>
            </a:r>
            <a:br>
              <a:rPr lang="fr-FR" sz="2400" dirty="0" smtClean="0"/>
            </a:br>
            <a:r>
              <a:rPr lang="fr-FR" sz="2400" dirty="0" smtClean="0"/>
              <a:t>E6 –parcours professionnel</a:t>
            </a:r>
            <a:endParaRPr lang="fr-FR" sz="2400" dirty="0"/>
          </a:p>
        </p:txBody>
      </p:sp>
      <p:sp>
        <p:nvSpPr>
          <p:cNvPr id="2" name="Titre 1"/>
          <p:cNvSpPr>
            <a:spLocks noGrp="1"/>
          </p:cNvSpPr>
          <p:nvPr>
            <p:ph type="title"/>
          </p:nvPr>
        </p:nvSpPr>
        <p:spPr/>
        <p:txBody>
          <a:bodyPr/>
          <a:lstStyle/>
          <a:p>
            <a:r>
              <a:rPr lang="fr-FR" dirty="0" smtClean="0"/>
              <a:t>Ateliers de réflexion sur le questionnement</a:t>
            </a:r>
            <a:endParaRPr lang="fr-FR" dirty="0"/>
          </a:p>
        </p:txBody>
      </p:sp>
      <p:sp>
        <p:nvSpPr>
          <p:cNvPr id="3" name="Espace réservé de la date 2"/>
          <p:cNvSpPr>
            <a:spLocks noGrp="1"/>
          </p:cNvSpPr>
          <p:nvPr>
            <p:ph type="dt" sz="half" idx="10"/>
          </p:nvPr>
        </p:nvSpPr>
        <p:spPr/>
        <p:txBody>
          <a:bodyPr/>
          <a:lstStyle/>
          <a:p>
            <a:pPr>
              <a:defRPr/>
            </a:pPr>
            <a:r>
              <a:rPr lang="fr-FR" smtClean="0"/>
              <a:t>16/02/2017</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100208070"/>
              </p:ext>
            </p:extLst>
          </p:nvPr>
        </p:nvGraphicFramePr>
        <p:xfrm>
          <a:off x="457200" y="2420888"/>
          <a:ext cx="8229600" cy="4345814"/>
        </p:xfrm>
        <a:graphic>
          <a:graphicData uri="http://schemas.openxmlformats.org/drawingml/2006/table">
            <a:tbl>
              <a:tblPr>
                <a:tableStyleId>{5C22544A-7EE6-4342-B048-85BDC9FD1C3A}</a:tableStyleId>
              </a:tblPr>
              <a:tblGrid>
                <a:gridCol w="4293705"/>
                <a:gridCol w="1610140"/>
                <a:gridCol w="1347623"/>
                <a:gridCol w="978132"/>
              </a:tblGrid>
              <a:tr h="288032">
                <a:tc rowSpan="2">
                  <a:txBody>
                    <a:bodyPr/>
                    <a:lstStyle/>
                    <a:p>
                      <a:pPr algn="ctr">
                        <a:lnSpc>
                          <a:spcPct val="115000"/>
                        </a:lnSpc>
                        <a:spcAft>
                          <a:spcPts val="0"/>
                        </a:spcAft>
                      </a:pPr>
                      <a:r>
                        <a:rPr lang="fr-FR" sz="1600" b="1" i="1" dirty="0" smtClean="0">
                          <a:effectLst/>
                        </a:rPr>
                        <a:t>Phase</a:t>
                      </a:r>
                      <a:r>
                        <a:rPr lang="fr-FR" sz="1600" b="1" i="1" baseline="0" dirty="0" smtClean="0">
                          <a:effectLst/>
                        </a:rPr>
                        <a:t> 2 – Parcours</a:t>
                      </a:r>
                    </a:p>
                    <a:p>
                      <a:pPr algn="ctr">
                        <a:lnSpc>
                          <a:spcPct val="115000"/>
                        </a:lnSpc>
                        <a:spcAft>
                          <a:spcPts val="0"/>
                        </a:spcAft>
                      </a:pPr>
                      <a:endParaRPr lang="fr-FR" sz="1600" baseline="0" dirty="0" smtClean="0">
                        <a:effectLst/>
                      </a:endParaRPr>
                    </a:p>
                    <a:p>
                      <a:pPr algn="ctr">
                        <a:lnSpc>
                          <a:spcPct val="115000"/>
                        </a:lnSpc>
                        <a:spcAft>
                          <a:spcPts val="0"/>
                        </a:spcAft>
                      </a:pPr>
                      <a:r>
                        <a:rPr lang="fr-FR" sz="1600" dirty="0" smtClean="0">
                          <a:effectLst/>
                        </a:rPr>
                        <a:t>Thématiques</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gridSpan="3">
                  <a:txBody>
                    <a:bodyPr/>
                    <a:lstStyle/>
                    <a:p>
                      <a:pPr algn="ctr">
                        <a:lnSpc>
                          <a:spcPct val="115000"/>
                        </a:lnSpc>
                        <a:spcAft>
                          <a:spcPts val="0"/>
                        </a:spcAft>
                      </a:pPr>
                      <a:r>
                        <a:rPr lang="fr-FR" sz="1600">
                          <a:effectLst/>
                        </a:rPr>
                        <a:t>Lieu, contexte</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hMerge="1">
                  <a:txBody>
                    <a:bodyPr/>
                    <a:lstStyle/>
                    <a:p>
                      <a:endParaRPr lang="fr-FR"/>
                    </a:p>
                  </a:txBody>
                  <a:tcPr/>
                </a:tc>
                <a:tc hMerge="1">
                  <a:txBody>
                    <a:bodyPr/>
                    <a:lstStyle/>
                    <a:p>
                      <a:endParaRPr lang="fr-FR"/>
                    </a:p>
                  </a:txBody>
                  <a:tcPr/>
                </a:tc>
              </a:tr>
              <a:tr h="424867">
                <a:tc vMerge="1">
                  <a:txBody>
                    <a:bodyPr/>
                    <a:lstStyle/>
                    <a:p>
                      <a:endParaRPr lang="fr-FR"/>
                    </a:p>
                  </a:txBody>
                  <a:tcPr/>
                </a:tc>
                <a:tc>
                  <a:txBody>
                    <a:bodyPr/>
                    <a:lstStyle/>
                    <a:p>
                      <a:pPr algn="ctr">
                        <a:lnSpc>
                          <a:spcPct val="115000"/>
                        </a:lnSpc>
                        <a:spcAft>
                          <a:spcPts val="0"/>
                        </a:spcAft>
                      </a:pPr>
                      <a:r>
                        <a:rPr lang="fr-FR" sz="1400" dirty="0">
                          <a:effectLst/>
                        </a:rPr>
                        <a:t>Stage ou milieu professionnel</a:t>
                      </a:r>
                      <a:endParaRPr lang="fr-FR" sz="14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gn="ctr">
                        <a:lnSpc>
                          <a:spcPct val="115000"/>
                        </a:lnSpc>
                        <a:spcAft>
                          <a:spcPts val="0"/>
                        </a:spcAft>
                      </a:pPr>
                      <a:r>
                        <a:rPr lang="fr-FR" sz="1400" dirty="0">
                          <a:effectLst/>
                        </a:rPr>
                        <a:t>En Formation</a:t>
                      </a:r>
                      <a:endParaRPr lang="fr-FR" sz="14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gn="ctr">
                        <a:lnSpc>
                          <a:spcPct val="115000"/>
                        </a:lnSpc>
                        <a:spcAft>
                          <a:spcPts val="0"/>
                        </a:spcAft>
                      </a:pPr>
                      <a:r>
                        <a:rPr lang="fr-FR" sz="1400" dirty="0">
                          <a:effectLst/>
                        </a:rPr>
                        <a:t>Autres</a:t>
                      </a:r>
                      <a:endParaRPr lang="fr-FR" sz="1400" dirty="0">
                        <a:solidFill>
                          <a:srgbClr val="000000"/>
                        </a:solidFill>
                        <a:effectLst/>
                        <a:latin typeface="Arial" panose="020B0604020202020204" pitchFamily="34" charset="0"/>
                        <a:ea typeface="Arial" panose="020B0604020202020204" pitchFamily="34" charset="0"/>
                      </a:endParaRPr>
                    </a:p>
                  </a:txBody>
                  <a:tcPr marL="52451" marR="52451" marT="52451" marB="52451"/>
                </a:tc>
              </a:tr>
              <a:tr h="304218">
                <a:tc>
                  <a:txBody>
                    <a:bodyPr/>
                    <a:lstStyle/>
                    <a:p>
                      <a:pPr>
                        <a:lnSpc>
                          <a:spcPct val="115000"/>
                        </a:lnSpc>
                        <a:spcAft>
                          <a:spcPts val="0"/>
                        </a:spcAft>
                      </a:pPr>
                      <a:r>
                        <a:rPr lang="fr-FR" sz="1600" dirty="0" smtClean="0">
                          <a:effectLst/>
                        </a:rPr>
                        <a:t>Organisation </a:t>
                      </a:r>
                      <a:r>
                        <a:rPr lang="fr-FR" sz="1600" dirty="0">
                          <a:effectLst/>
                        </a:rPr>
                        <a:t>de son travail personnel</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304218">
                <a:tc>
                  <a:txBody>
                    <a:bodyPr/>
                    <a:lstStyle/>
                    <a:p>
                      <a:pPr>
                        <a:lnSpc>
                          <a:spcPct val="115000"/>
                        </a:lnSpc>
                        <a:spcAft>
                          <a:spcPts val="0"/>
                        </a:spcAft>
                      </a:pPr>
                      <a:r>
                        <a:rPr lang="fr-FR" sz="1600" dirty="0">
                          <a:effectLst/>
                        </a:rPr>
                        <a:t>Compétences professionnelles</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487519">
                <a:tc>
                  <a:txBody>
                    <a:bodyPr/>
                    <a:lstStyle/>
                    <a:p>
                      <a:pPr>
                        <a:lnSpc>
                          <a:spcPct val="115000"/>
                        </a:lnSpc>
                        <a:spcAft>
                          <a:spcPts val="0"/>
                        </a:spcAft>
                      </a:pPr>
                      <a:r>
                        <a:rPr lang="fr-FR" sz="1600" dirty="0">
                          <a:effectLst/>
                        </a:rPr>
                        <a:t>Acquisition/maîtrise/développement de savoirs et connaissances</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304218">
                <a:tc>
                  <a:txBody>
                    <a:bodyPr/>
                    <a:lstStyle/>
                    <a:p>
                      <a:pPr>
                        <a:lnSpc>
                          <a:spcPct val="115000"/>
                        </a:lnSpc>
                        <a:spcAft>
                          <a:spcPts val="0"/>
                        </a:spcAft>
                      </a:pPr>
                      <a:r>
                        <a:rPr lang="fr-FR" sz="1600" dirty="0">
                          <a:effectLst/>
                        </a:rPr>
                        <a:t>Démarches de travail professionnel</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292417">
                <a:tc>
                  <a:txBody>
                    <a:bodyPr/>
                    <a:lstStyle/>
                    <a:p>
                      <a:pPr>
                        <a:lnSpc>
                          <a:spcPct val="115000"/>
                        </a:lnSpc>
                        <a:spcAft>
                          <a:spcPts val="0"/>
                        </a:spcAft>
                      </a:pPr>
                      <a:r>
                        <a:rPr lang="fr-FR" sz="1600" dirty="0">
                          <a:effectLst/>
                        </a:rPr>
                        <a:t>Projet professionnel</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387224">
                <a:tc>
                  <a:txBody>
                    <a:bodyPr/>
                    <a:lstStyle/>
                    <a:p>
                      <a:pPr>
                        <a:lnSpc>
                          <a:spcPct val="115000"/>
                        </a:lnSpc>
                        <a:spcAft>
                          <a:spcPts val="0"/>
                        </a:spcAft>
                      </a:pPr>
                      <a:r>
                        <a:rPr lang="fr-FR" sz="1600" dirty="0">
                          <a:effectLst/>
                        </a:rPr>
                        <a:t>parcours scolaire (d’où je viens...où je suis arrivé…)</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347162">
                <a:tc>
                  <a:txBody>
                    <a:bodyPr/>
                    <a:lstStyle/>
                    <a:p>
                      <a:pPr>
                        <a:lnSpc>
                          <a:spcPct val="115000"/>
                        </a:lnSpc>
                        <a:spcAft>
                          <a:spcPts val="0"/>
                        </a:spcAft>
                      </a:pPr>
                      <a:r>
                        <a:rPr lang="fr-FR" sz="1600" dirty="0">
                          <a:effectLst/>
                        </a:rPr>
                        <a:t>Activités présentes dans le passeport</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a:effectLst/>
                        </a:rPr>
                        <a:t> </a:t>
                      </a:r>
                      <a:endParaRPr lang="fr-FR" sz="1600">
                        <a:solidFill>
                          <a:srgbClr val="000000"/>
                        </a:solidFill>
                        <a:effectLst/>
                        <a:latin typeface="Arial" panose="020B0604020202020204" pitchFamily="34" charset="0"/>
                        <a:ea typeface="Arial" panose="020B0604020202020204" pitchFamily="34" charset="0"/>
                      </a:endParaRPr>
                    </a:p>
                  </a:txBody>
                  <a:tcPr marL="52451" marR="52451" marT="52451" marB="52451"/>
                </a:tc>
              </a:tr>
              <a:tr h="292417">
                <a:tc>
                  <a:txBody>
                    <a:bodyPr/>
                    <a:lstStyle/>
                    <a:p>
                      <a:pPr>
                        <a:lnSpc>
                          <a:spcPct val="115000"/>
                        </a:lnSpc>
                        <a:spcAft>
                          <a:spcPts val="0"/>
                        </a:spcAft>
                      </a:pPr>
                      <a:r>
                        <a:rPr lang="fr-FR" sz="1600" dirty="0">
                          <a:effectLst/>
                        </a:rPr>
                        <a:t>...</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dirty="0">
                          <a:effectLst/>
                        </a:rPr>
                        <a:t> </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dirty="0">
                          <a:effectLst/>
                        </a:rPr>
                        <a:t> </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c>
                  <a:txBody>
                    <a:bodyPr/>
                    <a:lstStyle/>
                    <a:p>
                      <a:pPr>
                        <a:lnSpc>
                          <a:spcPct val="115000"/>
                        </a:lnSpc>
                        <a:spcAft>
                          <a:spcPts val="0"/>
                        </a:spcAft>
                      </a:pPr>
                      <a:r>
                        <a:rPr lang="fr-FR" sz="1600" dirty="0">
                          <a:effectLst/>
                        </a:rPr>
                        <a:t> </a:t>
                      </a:r>
                      <a:endParaRPr lang="fr-FR" sz="1600" dirty="0">
                        <a:solidFill>
                          <a:srgbClr val="000000"/>
                        </a:solidFill>
                        <a:effectLst/>
                        <a:latin typeface="Arial" panose="020B0604020202020204" pitchFamily="34" charset="0"/>
                        <a:ea typeface="Arial" panose="020B0604020202020204" pitchFamily="34" charset="0"/>
                      </a:endParaRPr>
                    </a:p>
                  </a:txBody>
                  <a:tcPr marL="52451" marR="52451" marT="52451" marB="52451"/>
                </a:tc>
              </a:tr>
            </a:tbl>
          </a:graphicData>
        </a:graphic>
      </p:graphicFrame>
    </p:spTree>
    <p:extLst>
      <p:ext uri="{BB962C8B-B14F-4D97-AF65-F5344CB8AC3E}">
        <p14:creationId xmlns:p14="http://schemas.microsoft.com/office/powerpoint/2010/main" val="315746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1484784"/>
            <a:ext cx="8229600" cy="4641379"/>
          </a:xfrm>
        </p:spPr>
        <p:txBody>
          <a:bodyPr/>
          <a:lstStyle/>
          <a:p>
            <a:r>
              <a:rPr lang="fr-FR" sz="2400" dirty="0" smtClean="0"/>
              <a:t>réfléchir ensemble à questions à poser lors de la phase 1</a:t>
            </a:r>
            <a:br>
              <a:rPr lang="fr-FR" sz="2400" dirty="0" smtClean="0"/>
            </a:br>
            <a:r>
              <a:rPr lang="fr-FR" sz="2400" dirty="0" smtClean="0"/>
              <a:t>E6 – parcours </a:t>
            </a:r>
            <a:r>
              <a:rPr lang="fr-FR" sz="2400" dirty="0"/>
              <a:t>professionnel</a:t>
            </a:r>
          </a:p>
          <a:p>
            <a:endParaRPr lang="fr-FR" sz="2400" dirty="0"/>
          </a:p>
        </p:txBody>
      </p:sp>
      <p:sp>
        <p:nvSpPr>
          <p:cNvPr id="2" name="Titre 1"/>
          <p:cNvSpPr>
            <a:spLocks noGrp="1"/>
          </p:cNvSpPr>
          <p:nvPr>
            <p:ph type="title"/>
          </p:nvPr>
        </p:nvSpPr>
        <p:spPr/>
        <p:txBody>
          <a:bodyPr/>
          <a:lstStyle/>
          <a:p>
            <a:r>
              <a:rPr lang="fr-FR" dirty="0" smtClean="0"/>
              <a:t>Ateliers de réflexion sur le questionnement</a:t>
            </a:r>
            <a:endParaRPr lang="fr-FR" dirty="0"/>
          </a:p>
        </p:txBody>
      </p:sp>
      <p:sp>
        <p:nvSpPr>
          <p:cNvPr id="3" name="Espace réservé de la date 2"/>
          <p:cNvSpPr>
            <a:spLocks noGrp="1"/>
          </p:cNvSpPr>
          <p:nvPr>
            <p:ph type="dt" sz="half" idx="10"/>
          </p:nvPr>
        </p:nvSpPr>
        <p:spPr/>
        <p:txBody>
          <a:bodyPr/>
          <a:lstStyle/>
          <a:p>
            <a:pPr>
              <a:defRPr/>
            </a:pPr>
            <a:r>
              <a:rPr lang="fr-FR" smtClean="0"/>
              <a:t>16/02/2017</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597504640"/>
              </p:ext>
            </p:extLst>
          </p:nvPr>
        </p:nvGraphicFramePr>
        <p:xfrm>
          <a:off x="457200" y="2276873"/>
          <a:ext cx="8146979" cy="3905790"/>
        </p:xfrm>
        <a:graphic>
          <a:graphicData uri="http://schemas.openxmlformats.org/drawingml/2006/table">
            <a:tbl>
              <a:tblPr>
                <a:tableStyleId>{5C22544A-7EE6-4342-B048-85BDC9FD1C3A}</a:tableStyleId>
              </a:tblPr>
              <a:tblGrid>
                <a:gridCol w="6131024"/>
                <a:gridCol w="1934433"/>
                <a:gridCol w="81522"/>
              </a:tblGrid>
              <a:tr h="288031">
                <a:tc>
                  <a:txBody>
                    <a:bodyPr/>
                    <a:lstStyle/>
                    <a:p>
                      <a:pPr algn="ctr">
                        <a:lnSpc>
                          <a:spcPct val="115000"/>
                        </a:lnSpc>
                        <a:spcAft>
                          <a:spcPts val="0"/>
                        </a:spcAft>
                      </a:pPr>
                      <a:r>
                        <a:rPr lang="fr-FR" sz="1600" b="1" dirty="0" smtClean="0">
                          <a:effectLst/>
                        </a:rPr>
                        <a:t>Thématiques </a:t>
                      </a:r>
                      <a:r>
                        <a:rPr lang="fr-FR" sz="1600" b="1" dirty="0">
                          <a:effectLst/>
                        </a:rPr>
                        <a:t>possibles   </a:t>
                      </a:r>
                      <a:endParaRPr lang="fr-FR" sz="1800" b="1" dirty="0">
                        <a:solidFill>
                          <a:srgbClr val="000000"/>
                        </a:solidFill>
                        <a:effectLst/>
                        <a:latin typeface="Calibri" panose="020F0502020204030204" pitchFamily="34" charset="0"/>
                        <a:ea typeface="Times New Roman" panose="02020603050405020304" pitchFamily="18" charset="0"/>
                      </a:endParaRPr>
                    </a:p>
                  </a:txBody>
                  <a:tcPr marL="52620" marR="52620" marT="0" marB="0"/>
                </a:tc>
                <a:tc gridSpan="2">
                  <a:txBody>
                    <a:bodyPr/>
                    <a:lstStyle/>
                    <a:p>
                      <a:pPr algn="ctr">
                        <a:lnSpc>
                          <a:spcPct val="115000"/>
                        </a:lnSpc>
                        <a:spcAft>
                          <a:spcPts val="0"/>
                        </a:spcAft>
                      </a:pPr>
                      <a:r>
                        <a:rPr lang="fr-FR" sz="1600" b="1" dirty="0">
                          <a:effectLst/>
                        </a:rPr>
                        <a:t>Des </a:t>
                      </a:r>
                      <a:r>
                        <a:rPr lang="fr-FR" sz="1600" b="1" dirty="0" smtClean="0">
                          <a:effectLst/>
                        </a:rPr>
                        <a:t>questions</a:t>
                      </a:r>
                      <a:r>
                        <a:rPr lang="fr-FR" sz="1600" b="1" dirty="0">
                          <a:effectLst/>
                        </a:rPr>
                        <a:t>…</a:t>
                      </a:r>
                      <a:endParaRPr lang="fr-FR" sz="1800" b="1" dirty="0">
                        <a:solidFill>
                          <a:srgbClr val="000000"/>
                        </a:solidFill>
                        <a:effectLst/>
                        <a:latin typeface="Calibri" panose="020F0502020204030204" pitchFamily="34" charset="0"/>
                        <a:ea typeface="Times New Roman" panose="02020603050405020304" pitchFamily="18" charset="0"/>
                      </a:endParaRPr>
                    </a:p>
                  </a:txBody>
                  <a:tcPr marL="52620" marR="52620" marT="0" marB="0"/>
                </a:tc>
                <a:tc hMerge="1">
                  <a:txBody>
                    <a:bodyPr/>
                    <a:lstStyle/>
                    <a:p>
                      <a:endParaRPr lang="fr-FR"/>
                    </a:p>
                  </a:txBody>
                  <a:tcPr/>
                </a:tc>
              </a:tr>
              <a:tr h="261240">
                <a:tc gridSpan="3">
                  <a:txBody>
                    <a:bodyPr/>
                    <a:lstStyle/>
                    <a:p>
                      <a:pPr>
                        <a:lnSpc>
                          <a:spcPct val="115000"/>
                        </a:lnSpc>
                        <a:spcAft>
                          <a:spcPts val="0"/>
                        </a:spcAft>
                      </a:pPr>
                      <a:r>
                        <a:rPr lang="fr-FR" sz="1400" b="1" dirty="0">
                          <a:effectLst/>
                        </a:rPr>
                        <a:t>Présentation du contexte et du processus </a:t>
                      </a:r>
                      <a:endParaRPr lang="fr-FR" sz="1400" b="1" dirty="0">
                        <a:solidFill>
                          <a:srgbClr val="000000"/>
                        </a:solidFill>
                        <a:effectLst/>
                        <a:latin typeface="Calibri" panose="020F0502020204030204" pitchFamily="34" charset="0"/>
                        <a:ea typeface="Times New Roman" panose="02020603050405020304" pitchFamily="18" charset="0"/>
                      </a:endParaRPr>
                    </a:p>
                  </a:txBody>
                  <a:tcPr marL="52620" marR="52620" marT="0" marB="0">
                    <a:solidFill>
                      <a:schemeClr val="tx2">
                        <a:lumMod val="20000"/>
                        <a:lumOff val="80000"/>
                      </a:schemeClr>
                    </a:solidFill>
                  </a:tcPr>
                </a:tc>
                <a:tc hMerge="1">
                  <a:txBody>
                    <a:bodyPr/>
                    <a:lstStyle/>
                    <a:p>
                      <a:endParaRPr lang="fr-FR"/>
                    </a:p>
                  </a:txBody>
                  <a:tcPr/>
                </a:tc>
                <a:tc hMerge="1">
                  <a:txBody>
                    <a:bodyPr/>
                    <a:lstStyle/>
                    <a:p>
                      <a:endParaRPr lang="fr-FR"/>
                    </a:p>
                  </a:txBody>
                  <a:tcPr/>
                </a:tc>
              </a:tr>
              <a:tr h="530848">
                <a:tc>
                  <a:txBody>
                    <a:bodyPr/>
                    <a:lstStyle/>
                    <a:p>
                      <a:pPr>
                        <a:lnSpc>
                          <a:spcPct val="115000"/>
                        </a:lnSpc>
                        <a:spcAft>
                          <a:spcPts val="0"/>
                        </a:spcAft>
                      </a:pPr>
                      <a:r>
                        <a:rPr lang="fr-FR" sz="1300" dirty="0">
                          <a:effectLst/>
                        </a:rPr>
                        <a:t>Question(s) ouverte(s) portant par exemple sur</a:t>
                      </a:r>
                    </a:p>
                    <a:p>
                      <a:pPr marL="342900" lvl="0" indent="-160338">
                        <a:lnSpc>
                          <a:spcPct val="115000"/>
                        </a:lnSpc>
                        <a:spcAft>
                          <a:spcPts val="0"/>
                        </a:spcAft>
                        <a:buSzPts val="1000"/>
                        <a:buFont typeface="Arial" panose="020B0604020202020204" pitchFamily="34" charset="0"/>
                        <a:buChar char="-"/>
                      </a:pPr>
                      <a:r>
                        <a:rPr lang="fr-FR" sz="1300" dirty="0">
                          <a:effectLst/>
                        </a:rPr>
                        <a:t>le contexte</a:t>
                      </a:r>
                      <a:r>
                        <a:rPr lang="fr-FR" sz="1300" dirty="0" smtClean="0">
                          <a:effectLst/>
                        </a:rPr>
                        <a:t>, / les </a:t>
                      </a:r>
                      <a:r>
                        <a:rPr lang="fr-FR" sz="1300" dirty="0">
                          <a:effectLst/>
                        </a:rPr>
                        <a:t>grandes étapes du processus</a:t>
                      </a:r>
                      <a:r>
                        <a:rPr lang="fr-FR" sz="1300" dirty="0" smtClean="0">
                          <a:effectLst/>
                        </a:rPr>
                        <a:t>, / raisons </a:t>
                      </a:r>
                      <a:r>
                        <a:rPr lang="fr-FR" sz="1300" dirty="0">
                          <a:effectLst/>
                        </a:rPr>
                        <a:t>du choix de ce processus …</a:t>
                      </a:r>
                      <a:endParaRPr lang="fr-FR" sz="1300" dirty="0">
                        <a:solidFill>
                          <a:srgbClr val="000000"/>
                        </a:solidFill>
                        <a:effectLst/>
                        <a:latin typeface="Calibri" panose="020F0502020204030204" pitchFamily="34" charset="0"/>
                        <a:ea typeface="Times New Roman" panose="02020603050405020304" pitchFamily="18" charset="0"/>
                      </a:endParaRPr>
                    </a:p>
                  </a:txBody>
                  <a:tcPr marL="52620" marR="52620" marT="0" marB="0" anchor="ctr"/>
                </a:tc>
                <a:tc gridSpan="2">
                  <a:txBody>
                    <a:bodyPr/>
                    <a:lstStyle/>
                    <a:p>
                      <a:pPr>
                        <a:lnSpc>
                          <a:spcPct val="115000"/>
                        </a:lnSpc>
                        <a:spcAft>
                          <a:spcPts val="0"/>
                        </a:spcAft>
                      </a:pPr>
                      <a:r>
                        <a:rPr lang="fr-FR" sz="800">
                          <a:effectLst/>
                        </a:rPr>
                        <a:t> </a:t>
                      </a:r>
                      <a:endParaRPr lang="fr-FR" sz="900">
                        <a:solidFill>
                          <a:srgbClr val="000000"/>
                        </a:solidFill>
                        <a:effectLst/>
                        <a:latin typeface="Calibri" panose="020F0502020204030204" pitchFamily="34" charset="0"/>
                        <a:ea typeface="Times New Roman" panose="02020603050405020304" pitchFamily="18" charset="0"/>
                      </a:endParaRPr>
                    </a:p>
                  </a:txBody>
                  <a:tcPr marL="52620" marR="52620" marT="0" marB="0"/>
                </a:tc>
                <a:tc hMerge="1">
                  <a:txBody>
                    <a:bodyPr/>
                    <a:lstStyle/>
                    <a:p>
                      <a:endParaRPr lang="fr-FR"/>
                    </a:p>
                  </a:txBody>
                  <a:tcPr/>
                </a:tc>
              </a:tr>
              <a:tr h="720080">
                <a:tc>
                  <a:txBody>
                    <a:bodyPr/>
                    <a:lstStyle/>
                    <a:p>
                      <a:pPr>
                        <a:lnSpc>
                          <a:spcPct val="115000"/>
                        </a:lnSpc>
                        <a:spcAft>
                          <a:spcPts val="0"/>
                        </a:spcAft>
                      </a:pPr>
                      <a:r>
                        <a:rPr lang="fr-FR" sz="1300" dirty="0">
                          <a:effectLst/>
                        </a:rPr>
                        <a:t>Questions plus ciblées : demander des précisions </a:t>
                      </a:r>
                      <a:r>
                        <a:rPr lang="fr-FR" sz="1300" dirty="0" smtClean="0">
                          <a:effectLst/>
                        </a:rPr>
                        <a:t>:</a:t>
                      </a:r>
                      <a:endParaRPr lang="fr-FR" sz="1300" dirty="0">
                        <a:effectLst/>
                      </a:endParaRPr>
                    </a:p>
                    <a:p>
                      <a:pPr marL="342900" lvl="0" indent="-160338">
                        <a:lnSpc>
                          <a:spcPct val="115000"/>
                        </a:lnSpc>
                        <a:spcAft>
                          <a:spcPts val="0"/>
                        </a:spcAft>
                        <a:buSzPts val="1000"/>
                        <a:buFont typeface="Arial" panose="020B0604020202020204" pitchFamily="34" charset="0"/>
                        <a:buChar char="-"/>
                      </a:pPr>
                      <a:r>
                        <a:rPr lang="fr-FR" sz="1300" dirty="0">
                          <a:effectLst/>
                        </a:rPr>
                        <a:t>Rôle de l’étudiant</a:t>
                      </a:r>
                      <a:r>
                        <a:rPr lang="fr-FR" sz="1300" dirty="0" smtClean="0">
                          <a:effectLst/>
                        </a:rPr>
                        <a:t>, / </a:t>
                      </a:r>
                      <a:r>
                        <a:rPr lang="fr-FR" sz="1300" dirty="0">
                          <a:effectLst/>
                        </a:rPr>
                        <a:t>objectifs</a:t>
                      </a:r>
                      <a:r>
                        <a:rPr lang="fr-FR" sz="1300" dirty="0" smtClean="0">
                          <a:effectLst/>
                        </a:rPr>
                        <a:t>, / évènements </a:t>
                      </a:r>
                      <a:r>
                        <a:rPr lang="fr-FR" sz="1300" dirty="0">
                          <a:effectLst/>
                        </a:rPr>
                        <a:t>déclencheurs</a:t>
                      </a:r>
                      <a:r>
                        <a:rPr lang="fr-FR" sz="1300" dirty="0" smtClean="0">
                          <a:effectLst/>
                        </a:rPr>
                        <a:t>,/ acteurs, / ressources </a:t>
                      </a:r>
                      <a:r>
                        <a:rPr lang="fr-FR" sz="1300" dirty="0">
                          <a:effectLst/>
                        </a:rPr>
                        <a:t>informatiques</a:t>
                      </a:r>
                      <a:r>
                        <a:rPr lang="fr-FR" sz="1300" dirty="0" smtClean="0">
                          <a:effectLst/>
                        </a:rPr>
                        <a:t>, / données </a:t>
                      </a:r>
                      <a:r>
                        <a:rPr lang="fr-FR" sz="1300" dirty="0">
                          <a:effectLst/>
                        </a:rPr>
                        <a:t>et </a:t>
                      </a:r>
                      <a:r>
                        <a:rPr lang="fr-FR" sz="1300" dirty="0" smtClean="0">
                          <a:effectLst/>
                        </a:rPr>
                        <a:t>informations / liens </a:t>
                      </a:r>
                      <a:r>
                        <a:rPr lang="fr-FR" sz="1300" dirty="0">
                          <a:effectLst/>
                        </a:rPr>
                        <a:t>avec d'autres processus …</a:t>
                      </a:r>
                      <a:endParaRPr lang="fr-FR" sz="1300" dirty="0">
                        <a:solidFill>
                          <a:srgbClr val="000000"/>
                        </a:solidFill>
                        <a:effectLst/>
                        <a:latin typeface="Calibri" panose="020F0502020204030204" pitchFamily="34" charset="0"/>
                        <a:ea typeface="Times New Roman" panose="02020603050405020304" pitchFamily="18" charset="0"/>
                      </a:endParaRPr>
                    </a:p>
                  </a:txBody>
                  <a:tcPr marL="52620" marR="52620" marT="0" marB="0" anchor="ctr"/>
                </a:tc>
                <a:tc gridSpan="2">
                  <a:txBody>
                    <a:bodyPr/>
                    <a:lstStyle/>
                    <a:p>
                      <a:pPr>
                        <a:lnSpc>
                          <a:spcPct val="115000"/>
                        </a:lnSpc>
                        <a:spcAft>
                          <a:spcPts val="0"/>
                        </a:spcAft>
                      </a:pPr>
                      <a:r>
                        <a:rPr lang="fr-FR" sz="800">
                          <a:effectLst/>
                        </a:rPr>
                        <a:t> </a:t>
                      </a:r>
                      <a:endParaRPr lang="fr-FR" sz="900">
                        <a:solidFill>
                          <a:srgbClr val="000000"/>
                        </a:solidFill>
                        <a:effectLst/>
                        <a:latin typeface="Calibri" panose="020F0502020204030204" pitchFamily="34" charset="0"/>
                        <a:ea typeface="Times New Roman" panose="02020603050405020304" pitchFamily="18" charset="0"/>
                      </a:endParaRPr>
                    </a:p>
                  </a:txBody>
                  <a:tcPr marL="52620" marR="52620" marT="0" marB="0"/>
                </a:tc>
                <a:tc hMerge="1">
                  <a:txBody>
                    <a:bodyPr/>
                    <a:lstStyle/>
                    <a:p>
                      <a:endParaRPr lang="fr-FR"/>
                    </a:p>
                  </a:txBody>
                  <a:tcPr/>
                </a:tc>
              </a:tr>
              <a:tr h="261240">
                <a:tc gridSpan="3">
                  <a:txBody>
                    <a:bodyPr/>
                    <a:lstStyle/>
                    <a:p>
                      <a:pPr marL="0" algn="l" defTabSz="914400" rtl="0" eaLnBrk="1" latinLnBrk="0" hangingPunct="1">
                        <a:lnSpc>
                          <a:spcPct val="115000"/>
                        </a:lnSpc>
                        <a:spcAft>
                          <a:spcPts val="0"/>
                        </a:spcAft>
                      </a:pPr>
                      <a:r>
                        <a:rPr lang="fr-FR" sz="1400" b="1" kern="1200" dirty="0">
                          <a:solidFill>
                            <a:schemeClr val="dk1"/>
                          </a:solidFill>
                          <a:effectLst/>
                          <a:latin typeface="+mn-lt"/>
                          <a:ea typeface="+mn-ea"/>
                          <a:cs typeface="+mn-cs"/>
                        </a:rPr>
                        <a:t>Analyse du processus  </a:t>
                      </a:r>
                    </a:p>
                  </a:txBody>
                  <a:tcPr marL="52620" marR="52620" marT="0" marB="0" anchor="ctr">
                    <a:solidFill>
                      <a:schemeClr val="tx2">
                        <a:lumMod val="20000"/>
                        <a:lumOff val="80000"/>
                      </a:schemeClr>
                    </a:solidFill>
                  </a:tcPr>
                </a:tc>
                <a:tc hMerge="1">
                  <a:txBody>
                    <a:bodyPr/>
                    <a:lstStyle/>
                    <a:p>
                      <a:endParaRPr lang="fr-FR"/>
                    </a:p>
                  </a:txBody>
                  <a:tcPr/>
                </a:tc>
                <a:tc hMerge="1">
                  <a:txBody>
                    <a:bodyPr/>
                    <a:lstStyle/>
                    <a:p>
                      <a:endParaRPr lang="fr-FR"/>
                    </a:p>
                  </a:txBody>
                  <a:tcPr/>
                </a:tc>
              </a:tr>
              <a:tr h="895679">
                <a:tc>
                  <a:txBody>
                    <a:bodyPr/>
                    <a:lstStyle/>
                    <a:p>
                      <a:pPr>
                        <a:lnSpc>
                          <a:spcPct val="115000"/>
                        </a:lnSpc>
                        <a:spcAft>
                          <a:spcPts val="0"/>
                        </a:spcAft>
                      </a:pPr>
                      <a:r>
                        <a:rPr lang="fr-FR" sz="1300" dirty="0">
                          <a:effectLst/>
                        </a:rPr>
                        <a:t>Questionner selon un axe plus analytique. </a:t>
                      </a:r>
                    </a:p>
                    <a:p>
                      <a:pPr marL="342900" indent="-160338">
                        <a:lnSpc>
                          <a:spcPct val="115000"/>
                        </a:lnSpc>
                        <a:spcAft>
                          <a:spcPts val="0"/>
                        </a:spcAft>
                      </a:pPr>
                      <a:r>
                        <a:rPr lang="fr-FR" sz="1300" dirty="0">
                          <a:effectLst/>
                        </a:rPr>
                        <a:t>- Intérêt d’une étape</a:t>
                      </a:r>
                      <a:r>
                        <a:rPr lang="fr-FR" sz="1300" dirty="0" smtClean="0">
                          <a:effectLst/>
                        </a:rPr>
                        <a:t>, /  </a:t>
                      </a:r>
                      <a:r>
                        <a:rPr lang="fr-FR" sz="1300" dirty="0">
                          <a:effectLst/>
                        </a:rPr>
                        <a:t>présence ou non de procédures</a:t>
                      </a:r>
                      <a:r>
                        <a:rPr lang="fr-FR" sz="1300" dirty="0" smtClean="0">
                          <a:effectLst/>
                        </a:rPr>
                        <a:t>, / </a:t>
                      </a:r>
                      <a:r>
                        <a:rPr lang="fr-FR" sz="1300" dirty="0">
                          <a:effectLst/>
                        </a:rPr>
                        <a:t>circulation, déperdition </a:t>
                      </a:r>
                      <a:r>
                        <a:rPr lang="fr-FR" sz="1300" dirty="0" smtClean="0">
                          <a:effectLst/>
                        </a:rPr>
                        <a:t>d'information</a:t>
                      </a:r>
                      <a:r>
                        <a:rPr lang="fr-FR" sz="1300" baseline="0" dirty="0" smtClean="0">
                          <a:effectLst/>
                        </a:rPr>
                        <a:t> /</a:t>
                      </a:r>
                      <a:r>
                        <a:rPr lang="fr-FR" sz="1300" dirty="0" smtClean="0">
                          <a:effectLst/>
                        </a:rPr>
                        <a:t> </a:t>
                      </a:r>
                      <a:r>
                        <a:rPr lang="fr-FR" sz="1300" dirty="0">
                          <a:effectLst/>
                        </a:rPr>
                        <a:t>risques, enjeux,</a:t>
                      </a:r>
                    </a:p>
                    <a:p>
                      <a:pPr marL="342900" indent="-160338">
                        <a:lnSpc>
                          <a:spcPct val="115000"/>
                        </a:lnSpc>
                        <a:spcAft>
                          <a:spcPts val="0"/>
                        </a:spcAft>
                      </a:pPr>
                      <a:r>
                        <a:rPr lang="fr-FR" sz="1300" dirty="0">
                          <a:effectLst/>
                        </a:rPr>
                        <a:t>- dysfonctionnements (constatés ou potentiels</a:t>
                      </a:r>
                      <a:r>
                        <a:rPr lang="fr-FR" sz="1300" dirty="0" smtClean="0">
                          <a:effectLst/>
                        </a:rPr>
                        <a:t>), / </a:t>
                      </a:r>
                      <a:r>
                        <a:rPr lang="fr-FR" sz="1300" dirty="0">
                          <a:effectLst/>
                        </a:rPr>
                        <a:t>améliorations du processus</a:t>
                      </a:r>
                      <a:endParaRPr lang="fr-FR" sz="1300" dirty="0">
                        <a:solidFill>
                          <a:srgbClr val="000000"/>
                        </a:solidFill>
                        <a:effectLst/>
                        <a:latin typeface="Calibri" panose="020F0502020204030204" pitchFamily="34" charset="0"/>
                        <a:ea typeface="Times New Roman" panose="02020603050405020304" pitchFamily="18" charset="0"/>
                      </a:endParaRPr>
                    </a:p>
                  </a:txBody>
                  <a:tcPr marL="52620" marR="52620" marT="0" marB="0" anchor="ctr"/>
                </a:tc>
                <a:tc gridSpan="2">
                  <a:txBody>
                    <a:bodyPr/>
                    <a:lstStyle/>
                    <a:p>
                      <a:pPr>
                        <a:lnSpc>
                          <a:spcPct val="115000"/>
                        </a:lnSpc>
                        <a:spcAft>
                          <a:spcPts val="0"/>
                        </a:spcAft>
                      </a:pPr>
                      <a:r>
                        <a:rPr lang="fr-FR" sz="400">
                          <a:effectLst/>
                        </a:rPr>
                        <a:t> </a:t>
                      </a:r>
                      <a:endParaRPr lang="fr-FR" sz="900">
                        <a:solidFill>
                          <a:srgbClr val="000000"/>
                        </a:solidFill>
                        <a:effectLst/>
                        <a:latin typeface="Calibri" panose="020F0502020204030204" pitchFamily="34" charset="0"/>
                        <a:ea typeface="Times New Roman" panose="02020603050405020304" pitchFamily="18" charset="0"/>
                      </a:endParaRPr>
                    </a:p>
                  </a:txBody>
                  <a:tcPr marL="52620" marR="52620" marT="0" marB="0"/>
                </a:tc>
                <a:tc hMerge="1">
                  <a:txBody>
                    <a:bodyPr/>
                    <a:lstStyle/>
                    <a:p>
                      <a:endParaRPr lang="fr-FR"/>
                    </a:p>
                  </a:txBody>
                  <a:tcPr/>
                </a:tc>
              </a:tr>
              <a:tr h="261240">
                <a:tc gridSpan="2">
                  <a:txBody>
                    <a:bodyPr/>
                    <a:lstStyle/>
                    <a:p>
                      <a:pPr>
                        <a:lnSpc>
                          <a:spcPct val="115000"/>
                        </a:lnSpc>
                        <a:spcAft>
                          <a:spcPts val="0"/>
                        </a:spcAft>
                      </a:pPr>
                      <a:r>
                        <a:rPr lang="fr-FR" sz="1400" b="1" dirty="0">
                          <a:effectLst/>
                        </a:rPr>
                        <a:t>Contrôle du processus  </a:t>
                      </a:r>
                      <a:endParaRPr lang="fr-FR" sz="1400" b="1" dirty="0">
                        <a:solidFill>
                          <a:srgbClr val="000000"/>
                        </a:solidFill>
                        <a:effectLst/>
                        <a:latin typeface="Arial" panose="020B0604020202020204" pitchFamily="34" charset="0"/>
                        <a:ea typeface="Arial" panose="020B0604020202020204" pitchFamily="34" charset="0"/>
                      </a:endParaRPr>
                    </a:p>
                  </a:txBody>
                  <a:tcPr marL="52620" marR="52620" marT="0" marB="0" anchor="ctr">
                    <a:solidFill>
                      <a:schemeClr val="tx2">
                        <a:lumMod val="20000"/>
                        <a:lumOff val="80000"/>
                      </a:schemeClr>
                    </a:solidFill>
                  </a:tcPr>
                </a:tc>
                <a:tc hMerge="1">
                  <a:txBody>
                    <a:bodyPr/>
                    <a:lstStyle/>
                    <a:p>
                      <a:endParaRPr lang="fr-FR"/>
                    </a:p>
                  </a:txBody>
                  <a:tcPr/>
                </a:tc>
                <a:tc>
                  <a:txBody>
                    <a:bodyPr/>
                    <a:lstStyle/>
                    <a:p>
                      <a:pPr>
                        <a:lnSpc>
                          <a:spcPct val="115000"/>
                        </a:lnSpc>
                        <a:spcAft>
                          <a:spcPts val="0"/>
                        </a:spcAft>
                      </a:pPr>
                      <a:r>
                        <a:rPr lang="fr-FR" sz="800">
                          <a:effectLst/>
                        </a:rPr>
                        <a:t> </a:t>
                      </a:r>
                      <a:endParaRPr lang="fr-FR" sz="800">
                        <a:solidFill>
                          <a:srgbClr val="000000"/>
                        </a:solidFill>
                        <a:effectLst/>
                        <a:latin typeface="Arial" panose="020B0604020202020204" pitchFamily="34" charset="0"/>
                        <a:ea typeface="Arial" panose="020B0604020202020204" pitchFamily="34" charset="0"/>
                      </a:endParaRPr>
                    </a:p>
                  </a:txBody>
                  <a:tcPr marL="0" marR="0" marT="0" marB="0" anchor="ctr"/>
                </a:tc>
              </a:tr>
              <a:tr h="671759">
                <a:tc>
                  <a:txBody>
                    <a:bodyPr/>
                    <a:lstStyle/>
                    <a:p>
                      <a:pPr>
                        <a:lnSpc>
                          <a:spcPct val="115000"/>
                        </a:lnSpc>
                        <a:spcAft>
                          <a:spcPts val="0"/>
                        </a:spcAft>
                      </a:pPr>
                      <a:r>
                        <a:rPr lang="fr-FR" sz="1300" dirty="0">
                          <a:effectLst/>
                        </a:rPr>
                        <a:t>But : amener le candidat à préciser et analyser les contrôles effectués dans le processus ? </a:t>
                      </a:r>
                    </a:p>
                    <a:p>
                      <a:pPr marL="342900" lvl="0" indent="-160338">
                        <a:lnSpc>
                          <a:spcPct val="115000"/>
                        </a:lnSpc>
                        <a:spcAft>
                          <a:spcPts val="0"/>
                        </a:spcAft>
                        <a:buSzPts val="1000"/>
                        <a:buFont typeface="Arial" panose="020B0604020202020204" pitchFamily="34" charset="0"/>
                        <a:buChar char="-"/>
                      </a:pPr>
                      <a:r>
                        <a:rPr lang="fr-FR" sz="1300" dirty="0">
                          <a:effectLst/>
                        </a:rPr>
                        <a:t>Lesquels ? </a:t>
                      </a:r>
                      <a:r>
                        <a:rPr lang="fr-FR" sz="1300" dirty="0" smtClean="0">
                          <a:effectLst/>
                        </a:rPr>
                        <a:t>/ Utilité </a:t>
                      </a:r>
                      <a:r>
                        <a:rPr lang="fr-FR" sz="1300" dirty="0">
                          <a:effectLst/>
                        </a:rPr>
                        <a:t>? </a:t>
                      </a:r>
                      <a:r>
                        <a:rPr lang="fr-FR" sz="1300" dirty="0" smtClean="0">
                          <a:effectLst/>
                        </a:rPr>
                        <a:t> /Qui </a:t>
                      </a:r>
                      <a:r>
                        <a:rPr lang="fr-FR" sz="1300" dirty="0">
                          <a:effectLst/>
                        </a:rPr>
                        <a:t>? </a:t>
                      </a:r>
                      <a:endParaRPr lang="fr-FR" sz="1300" dirty="0">
                        <a:solidFill>
                          <a:srgbClr val="000000"/>
                        </a:solidFill>
                        <a:effectLst/>
                        <a:latin typeface="Arial" panose="020B0604020202020204" pitchFamily="34" charset="0"/>
                        <a:ea typeface="Arial" panose="020B0604020202020204" pitchFamily="34" charset="0"/>
                      </a:endParaRPr>
                    </a:p>
                  </a:txBody>
                  <a:tcPr marL="52620" marR="52620" marT="0" marB="0" anchor="ctr"/>
                </a:tc>
                <a:tc>
                  <a:txBody>
                    <a:bodyPr/>
                    <a:lstStyle/>
                    <a:p>
                      <a:pPr>
                        <a:lnSpc>
                          <a:spcPct val="115000"/>
                        </a:lnSpc>
                        <a:spcAft>
                          <a:spcPts val="0"/>
                        </a:spcAft>
                      </a:pPr>
                      <a:r>
                        <a:rPr lang="fr-FR" sz="800">
                          <a:effectLst/>
                        </a:rPr>
                        <a:t> </a:t>
                      </a:r>
                      <a:endParaRPr lang="fr-FR" sz="800">
                        <a:solidFill>
                          <a:srgbClr val="000000"/>
                        </a:solidFill>
                        <a:effectLst/>
                        <a:latin typeface="Arial" panose="020B0604020202020204" pitchFamily="34" charset="0"/>
                        <a:ea typeface="Arial" panose="020B0604020202020204" pitchFamily="34" charset="0"/>
                      </a:endParaRPr>
                    </a:p>
                  </a:txBody>
                  <a:tcPr marL="52620" marR="52620" marT="0" marB="0"/>
                </a:tc>
                <a:tc>
                  <a:txBody>
                    <a:bodyPr/>
                    <a:lstStyle/>
                    <a:p>
                      <a:pPr>
                        <a:lnSpc>
                          <a:spcPct val="115000"/>
                        </a:lnSpc>
                        <a:spcAft>
                          <a:spcPts val="0"/>
                        </a:spcAft>
                      </a:pPr>
                      <a:r>
                        <a:rPr lang="fr-FR" sz="800" dirty="0">
                          <a:effectLst/>
                        </a:rPr>
                        <a:t> </a:t>
                      </a:r>
                      <a:endParaRPr lang="fr-FR" sz="800" dirty="0">
                        <a:solidFill>
                          <a:srgbClr val="000000"/>
                        </a:solidFill>
                        <a:effectLst/>
                        <a:latin typeface="Arial" panose="020B0604020202020204" pitchFamily="34" charset="0"/>
                        <a:ea typeface="Arial" panose="020B0604020202020204" pitchFamily="34" charset="0"/>
                      </a:endParaRPr>
                    </a:p>
                  </a:txBody>
                  <a:tcPr marL="0" marR="0" marT="0" marB="0" anchor="ctr"/>
                </a:tc>
              </a:tr>
            </a:tbl>
          </a:graphicData>
        </a:graphic>
      </p:graphicFrame>
    </p:spTree>
    <p:extLst>
      <p:ext uri="{BB962C8B-B14F-4D97-AF65-F5344CB8AC3E}">
        <p14:creationId xmlns:p14="http://schemas.microsoft.com/office/powerpoint/2010/main" val="289675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1">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825</TotalTime>
  <Words>1045</Words>
  <Application>Microsoft Office PowerPoint</Application>
  <PresentationFormat>Affichage à l'écran (4:3)</PresentationFormat>
  <Paragraphs>223</Paragraphs>
  <Slides>10</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Courier New</vt:lpstr>
      <vt:lpstr>Times New Roman</vt:lpstr>
      <vt:lpstr>Wingdings</vt:lpstr>
      <vt:lpstr>Thème1</vt:lpstr>
      <vt:lpstr>Épreuve E6 BTS CG</vt:lpstr>
      <vt:lpstr>Rappels sur la définition de l’épreuve</vt:lpstr>
      <vt:lpstr>Déroulement de l’épreuve</vt:lpstr>
      <vt:lpstr>Déroulement suite</vt:lpstr>
      <vt:lpstr>Problématique du questionnement</vt:lpstr>
      <vt:lpstr>Questionnement selon les phases et les critères</vt:lpstr>
      <vt:lpstr>Séquences vidéos d’élèves</vt:lpstr>
      <vt:lpstr>Ateliers de réflexion sur le questionnement</vt:lpstr>
      <vt:lpstr>Ateliers de réflexion sur le questionnement</vt:lpstr>
      <vt:lpstr>Ateliers de réflexion sur le questionnement</vt:lpstr>
    </vt:vector>
  </TitlesOfParts>
  <Company>Education Nationale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examen BTS CG</dc:title>
  <dc:creator>Util</dc:creator>
  <cp:lastModifiedBy>Daniel Perrin Toinin</cp:lastModifiedBy>
  <cp:revision>85</cp:revision>
  <dcterms:created xsi:type="dcterms:W3CDTF">2017-01-30T15:36:34Z</dcterms:created>
  <dcterms:modified xsi:type="dcterms:W3CDTF">2017-02-16T15:27:37Z</dcterms:modified>
</cp:coreProperties>
</file>