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93" r:id="rId4"/>
    <p:sldId id="268" r:id="rId5"/>
    <p:sldId id="355" r:id="rId6"/>
    <p:sldId id="306" r:id="rId7"/>
    <p:sldId id="267" r:id="rId8"/>
    <p:sldId id="307" r:id="rId9"/>
    <p:sldId id="266" r:id="rId10"/>
    <p:sldId id="301" r:id="rId11"/>
    <p:sldId id="305" r:id="rId12"/>
    <p:sldId id="302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TASSION" initials="PT" lastIdx="1" clrIdx="0">
    <p:extLst>
      <p:ext uri="{19B8F6BF-5375-455C-9EA6-DF929625EA0E}">
        <p15:presenceInfo xmlns:p15="http://schemas.microsoft.com/office/powerpoint/2012/main" xmlns="" userId="7b048ece0ec38f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C847-383F-4160-A665-C814D71ABE34}" type="datetimeFigureOut">
              <a:rPr lang="fr-FR" smtClean="0"/>
              <a:pPr/>
              <a:t>23/11/2019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CEE4-71DE-47FB-979D-064E325C2D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99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sujets%200/Sujets%20valid&#233;s/MHR-U40-Sujet%20z&#233;ro%20n&#176;2%20-%20Gastronomie%20Limousine.pdf" TargetMode="External"/><Relationship Id="rId5" Type="http://schemas.openxmlformats.org/officeDocument/2006/relationships/image" Target="../media/image7.jpeg"/><Relationship Id="rId4" Type="http://schemas.openxmlformats.org/officeDocument/2006/relationships/hyperlink" Target="sujets%200/Sujets%20valid&#233;s/MHR-U40-Sujet%20z&#233;ro%20n&#176;1%20-%20Ermitage%20H&#244;te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sujets%200/Sujets%20valid&#233;s/MHR-U31-Sujet%200%20-%20Domaine%20d'Opa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sujets%200/Sujets%20valid&#233;s/MHR-U33-Sujet%200%20-%20Les%20Bulles%20de%20Mer%20V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BB847F-657E-408E-8565-2D1F03BB2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512" y="802299"/>
            <a:ext cx="10098157" cy="252449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Bts</a:t>
            </a:r>
            <a:r>
              <a:rPr lang="fr-FR" dirty="0"/>
              <a:t> Management EN Hôtellerie Restauration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6213FC3-20A1-4B0A-B534-33334744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531204"/>
            <a:ext cx="9345322" cy="977621"/>
          </a:xfrm>
        </p:spPr>
        <p:txBody>
          <a:bodyPr/>
          <a:lstStyle/>
          <a:p>
            <a:r>
              <a:rPr lang="fr-FR" dirty="0" smtClean="0"/>
              <a:t>GRENOBLE </a:t>
            </a:r>
            <a:r>
              <a:rPr lang="fr-FR" dirty="0"/>
              <a:t>– </a:t>
            </a:r>
            <a:r>
              <a:rPr lang="fr-FR" dirty="0" smtClean="0"/>
              <a:t>4 DÉCEMBRE 2019</a:t>
            </a:r>
          </a:p>
          <a:p>
            <a:r>
              <a:rPr lang="fr-FR" dirty="0" smtClean="0"/>
              <a:t>E31 – E33 – e4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36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e4 - Rappel </a:t>
            </a:r>
            <a:r>
              <a:rPr lang="fr-FR" dirty="0"/>
              <a:t>des conditions de déroulement :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candidat dispose d’un sujet national daté et numéroté. </a:t>
            </a:r>
            <a:endParaRPr lang="fr-FR" dirty="0" smtClean="0"/>
          </a:p>
          <a:p>
            <a:r>
              <a:rPr lang="fr-FR" dirty="0" smtClean="0"/>
              <a:t>Pendant </a:t>
            </a:r>
            <a:r>
              <a:rPr lang="fr-FR" dirty="0"/>
              <a:t>une heure, il prend connaissance du dossier et prépare le travail qui lui est demandé.</a:t>
            </a:r>
          </a:p>
          <a:p>
            <a:r>
              <a:rPr lang="fr-FR" dirty="0"/>
              <a:t>Dans un second temps d’une durée de 30 minutes, le candidat dispose de 10 minutes maximum pour présenter ses réponses.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commission d’évaluation conduit ensuite un entretien de 20 minutes maximum en lien avec le sujet traité.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EF9321C-D142-46C0-AD3B-29B000FD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6" y="5422106"/>
            <a:ext cx="2592974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1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E4 – Mercatique des services en Hôtellerie RESTAURATION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*</a:t>
            </a:r>
            <a:r>
              <a:rPr lang="fr-FR" dirty="0"/>
              <a:t> Selon les sujets,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s’agira d’apprécier les propositions d’adaptation de la politique commerciale dans une unité de production de services, </a:t>
            </a:r>
            <a:endParaRPr lang="fr-FR" dirty="0" smtClean="0"/>
          </a:p>
          <a:p>
            <a:r>
              <a:rPr lang="fr-FR" dirty="0" smtClean="0"/>
              <a:t>d’évaluer </a:t>
            </a:r>
            <a:r>
              <a:rPr lang="fr-FR" dirty="0"/>
              <a:t>les résultats commerciaux d’une unité de production de services,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proposer une politique tarifaire adaptée au contexte de l’unité de production de services,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maîtriser la relation commerciale</a:t>
            </a:r>
            <a:r>
              <a:rPr lang="fr-FR" dirty="0" smtClean="0"/>
              <a:t>,</a:t>
            </a:r>
          </a:p>
          <a:p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d’utiliser les techniques et outils de vente adaptés au contexte,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mettre en œuvre une démarche de fidélisation clientèle…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EF9321C-D142-46C0-AD3B-29B000FD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6" y="5422106"/>
            <a:ext cx="2592974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7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9" y="1598171"/>
            <a:ext cx="9298799" cy="51186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9" y="407693"/>
            <a:ext cx="8819778" cy="7936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EF9321C-D142-46C0-AD3B-29B000FD6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026" y="5466345"/>
            <a:ext cx="2592974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1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27" y="990514"/>
            <a:ext cx="10126148" cy="54473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3" y="10867"/>
            <a:ext cx="9925847" cy="893182"/>
          </a:xfrm>
          <a:prstGeom prst="rect">
            <a:avLst/>
          </a:prstGeom>
        </p:spPr>
      </p:pic>
      <p:pic>
        <p:nvPicPr>
          <p:cNvPr id="6" name="Picture 2" descr="http://www.blog-gestion-de-projet.com/wp-content/uploads/2012/03/business-plan-blog-gestion-de-projet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536" y="4880919"/>
            <a:ext cx="733649" cy="6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log-gestion-de-projet.com/wp-content/uploads/2012/03/business-plan-blog-gestion-de-projet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7388" y="3958281"/>
            <a:ext cx="733649" cy="6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EF9321C-D142-46C0-AD3B-29B000FD6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7610" y="5650754"/>
            <a:ext cx="2180075" cy="12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4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86BDE9-5664-4D30-A05B-0BD430AF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épreuves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9D8EC55F-2C1B-4891-A368-027813111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575" y="1475815"/>
            <a:ext cx="8693426" cy="53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0165B4B-1AC5-4BBA-BCA6-0D668799A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06" r="28613" b="75614"/>
          <a:stretch/>
        </p:blipFill>
        <p:spPr>
          <a:xfrm>
            <a:off x="288764" y="-1"/>
            <a:ext cx="11759073" cy="23740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0165B4B-1AC5-4BBA-BCA6-0D668799A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97" r="28719"/>
          <a:stretch/>
        </p:blipFill>
        <p:spPr>
          <a:xfrm>
            <a:off x="288764" y="2374047"/>
            <a:ext cx="11759073" cy="45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56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77C84C-B6DE-4579-8642-36C57D6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Pôle 4 :  	PILOTAGE DE LA PRODUCTION </a:t>
            </a:r>
            <a:br>
              <a:rPr lang="fr-FR" dirty="0"/>
            </a:br>
            <a:r>
              <a:rPr lang="fr-FR" dirty="0"/>
              <a:t>		DE SERVICES EN HR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64B10D-3BA2-40A1-8B80-BF7FA5A0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8" y="1962769"/>
            <a:ext cx="9024938" cy="33513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A30BBD5-6D29-4464-AF58-CFB067FE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193" y="2220154"/>
            <a:ext cx="2319011" cy="12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4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Les ratios classiques de l'hôtellerie Business games en hôt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33407" end="530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41" y="0"/>
            <a:ext cx="12076059" cy="6787708"/>
          </a:xfrm>
        </p:spPr>
      </p:pic>
    </p:spTree>
    <p:extLst>
      <p:ext uri="{BB962C8B-B14F-4D97-AF65-F5344CB8AC3E}">
        <p14:creationId xmlns:p14="http://schemas.microsoft.com/office/powerpoint/2010/main" xmlns="" val="13020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13" y="45852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U31 - PILOTAGE </a:t>
            </a:r>
            <a:r>
              <a:rPr lang="fr-FR" dirty="0"/>
              <a:t>DE LA PRODUCTION </a:t>
            </a:r>
            <a:br>
              <a:rPr lang="fr-FR" dirty="0"/>
            </a:br>
            <a:r>
              <a:rPr lang="fr-FR" dirty="0"/>
              <a:t>		DE SERVICES EN </a:t>
            </a:r>
            <a:r>
              <a:rPr lang="fr-FR" dirty="0" smtClean="0"/>
              <a:t>HR </a:t>
            </a:r>
            <a:br>
              <a:rPr lang="fr-FR" dirty="0" smtClean="0"/>
            </a:br>
            <a:r>
              <a:rPr lang="fr-FR" dirty="0" smtClean="0"/>
              <a:t>	Etude de cas – 3 h – </a:t>
            </a:r>
            <a:r>
              <a:rPr lang="fr-FR" dirty="0" err="1" smtClean="0"/>
              <a:t>coef</a:t>
            </a:r>
            <a:r>
              <a:rPr lang="fr-FR" dirty="0" smtClean="0"/>
              <a:t> 5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25611" y="2015732"/>
            <a:ext cx="10206681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L’objectif visé est </a:t>
            </a:r>
            <a:r>
              <a:rPr lang="fr-FR" dirty="0" smtClean="0"/>
              <a:t>d’apprécier,  dans </a:t>
            </a:r>
            <a:r>
              <a:rPr lang="fr-FR" dirty="0"/>
              <a:t>des contextes de </a:t>
            </a:r>
            <a:r>
              <a:rPr lang="fr-FR" dirty="0" smtClean="0"/>
              <a:t>travail variés</a:t>
            </a:r>
            <a:r>
              <a:rPr lang="fr-FR" dirty="0"/>
              <a:t>, comment le candidat peut :</a:t>
            </a:r>
          </a:p>
          <a:p>
            <a:r>
              <a:rPr lang="fr-FR" dirty="0" smtClean="0"/>
              <a:t> </a:t>
            </a:r>
            <a:r>
              <a:rPr lang="fr-FR" dirty="0"/>
              <a:t>s’approprier un </a:t>
            </a:r>
            <a:r>
              <a:rPr lang="fr-FR" dirty="0" smtClean="0"/>
              <a:t>contexte professionnel </a:t>
            </a:r>
            <a:r>
              <a:rPr lang="fr-FR" dirty="0"/>
              <a:t>en </a:t>
            </a:r>
            <a:r>
              <a:rPr lang="fr-FR" dirty="0" smtClean="0"/>
              <a:t>hôtellerie restauration</a:t>
            </a:r>
            <a:r>
              <a:rPr lang="fr-FR" dirty="0"/>
              <a:t>, des démarches </a:t>
            </a:r>
            <a:r>
              <a:rPr lang="fr-FR" dirty="0" smtClean="0"/>
              <a:t>et des </a:t>
            </a:r>
            <a:r>
              <a:rPr lang="fr-FR" dirty="0"/>
              <a:t>procédures, un </a:t>
            </a:r>
            <a:r>
              <a:rPr lang="fr-FR" dirty="0" smtClean="0"/>
              <a:t>système d’information </a:t>
            </a:r>
            <a:r>
              <a:rPr lang="fr-FR" dirty="0"/>
              <a:t>de gestion ;</a:t>
            </a:r>
          </a:p>
          <a:p>
            <a:r>
              <a:rPr lang="fr-FR" dirty="0" smtClean="0"/>
              <a:t>exploiter </a:t>
            </a:r>
            <a:r>
              <a:rPr lang="fr-FR" dirty="0"/>
              <a:t>des </a:t>
            </a:r>
            <a:r>
              <a:rPr lang="fr-FR" dirty="0" smtClean="0"/>
              <a:t>données sectorielles </a:t>
            </a:r>
            <a:r>
              <a:rPr lang="fr-FR" dirty="0"/>
              <a:t>et de l’information </a:t>
            </a:r>
            <a:r>
              <a:rPr lang="fr-FR" dirty="0" smtClean="0"/>
              <a:t>de gestion </a:t>
            </a:r>
            <a:r>
              <a:rPr lang="fr-FR" dirty="0"/>
              <a:t>pour produire </a:t>
            </a:r>
            <a:r>
              <a:rPr lang="fr-FR" dirty="0" smtClean="0"/>
              <a:t>des analyses </a:t>
            </a:r>
            <a:r>
              <a:rPr lang="fr-FR" dirty="0"/>
              <a:t>pertinentes et aider à </a:t>
            </a:r>
            <a:r>
              <a:rPr lang="fr-FR" dirty="0" smtClean="0"/>
              <a:t>la décision </a:t>
            </a:r>
            <a:endParaRPr lang="fr-FR" dirty="0"/>
          </a:p>
          <a:p>
            <a:r>
              <a:rPr lang="fr-FR" dirty="0" smtClean="0"/>
              <a:t>analyser </a:t>
            </a:r>
            <a:r>
              <a:rPr lang="fr-FR" dirty="0"/>
              <a:t>une situation </a:t>
            </a:r>
            <a:r>
              <a:rPr lang="fr-FR" dirty="0" smtClean="0"/>
              <a:t>réelle, contribuer </a:t>
            </a:r>
            <a:r>
              <a:rPr lang="fr-FR" dirty="0"/>
              <a:t>à la prise de </a:t>
            </a:r>
            <a:r>
              <a:rPr lang="fr-FR" dirty="0" smtClean="0"/>
              <a:t>décisions en </a:t>
            </a:r>
            <a:r>
              <a:rPr lang="fr-FR" dirty="0"/>
              <a:t>terme de pilotage </a:t>
            </a:r>
            <a:r>
              <a:rPr lang="fr-FR" dirty="0" smtClean="0"/>
              <a:t>d’une entreprise d’hôtellerie restauration ;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formuler et rédiger </a:t>
            </a:r>
            <a:r>
              <a:rPr lang="fr-FR" dirty="0" smtClean="0"/>
              <a:t>des recommandations pertinentes.</a:t>
            </a:r>
            <a:endParaRPr lang="fr-FR" dirty="0"/>
          </a:p>
        </p:txBody>
      </p:sp>
      <p:pic>
        <p:nvPicPr>
          <p:cNvPr id="9" name="Picture 2" descr="http://www.blog-gestion-de-projet.com/wp-content/uploads/2012/03/business-plan-blog-gestion-de-projet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2292" y="4780725"/>
            <a:ext cx="733649" cy="6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A30BBD5-6D29-4464-AF58-CFB067FEF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47" y="5649154"/>
            <a:ext cx="2319011" cy="12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9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77C84C-B6DE-4579-8642-36C57D6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Pôle 3 :  Management opérationnel de</a:t>
            </a:r>
            <a:br>
              <a:rPr lang="fr-FR" dirty="0"/>
            </a:br>
            <a:r>
              <a:rPr lang="fr-FR" dirty="0"/>
              <a:t>		La production de services en HR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92B62DD-ADC3-43D5-8AA4-4B3A0A0F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979283"/>
            <a:ext cx="8172970" cy="35866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480A36F-5D2A-41EB-9FF2-FDF714EC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444" y="1979283"/>
            <a:ext cx="2084556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9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8" y="668595"/>
            <a:ext cx="9603275" cy="1049235"/>
          </a:xfrm>
        </p:spPr>
        <p:txBody>
          <a:bodyPr>
            <a:normAutofit/>
          </a:bodyPr>
          <a:lstStyle/>
          <a:p>
            <a:r>
              <a:rPr lang="fr-FR" b="1" dirty="0"/>
              <a:t>E33 – Management de la production de services en </a:t>
            </a:r>
            <a:r>
              <a:rPr lang="fr-FR" b="1" dirty="0" smtClean="0"/>
              <a:t>HR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L’objectif </a:t>
            </a:r>
            <a:r>
              <a:rPr lang="fr-FR" dirty="0"/>
              <a:t>visé est d’apprécier, dans </a:t>
            </a:r>
            <a:r>
              <a:rPr lang="fr-FR" dirty="0" smtClean="0"/>
              <a:t>le contexte </a:t>
            </a:r>
            <a:r>
              <a:rPr lang="fr-FR" dirty="0"/>
              <a:t>décrit par le candidat, </a:t>
            </a:r>
            <a:r>
              <a:rPr lang="fr-FR" dirty="0" smtClean="0"/>
              <a:t>ses compétences </a:t>
            </a:r>
            <a:r>
              <a:rPr lang="fr-FR" dirty="0"/>
              <a:t>à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comprendre techniquement </a:t>
            </a:r>
            <a:r>
              <a:rPr lang="fr-FR" dirty="0" smtClean="0"/>
              <a:t>le contexte </a:t>
            </a:r>
            <a:r>
              <a:rPr lang="fr-FR" dirty="0"/>
              <a:t>professionnel proposé ;</a:t>
            </a:r>
          </a:p>
          <a:p>
            <a:r>
              <a:rPr lang="fr-FR" dirty="0" smtClean="0"/>
              <a:t>synthétiser </a:t>
            </a:r>
            <a:r>
              <a:rPr lang="fr-FR" dirty="0"/>
              <a:t>son analyse </a:t>
            </a:r>
            <a:r>
              <a:rPr lang="fr-FR" dirty="0" smtClean="0"/>
              <a:t>du contexte </a:t>
            </a:r>
            <a:r>
              <a:rPr lang="fr-FR" dirty="0"/>
              <a:t>managérial ;</a:t>
            </a:r>
          </a:p>
          <a:p>
            <a:r>
              <a:rPr lang="fr-FR" dirty="0" smtClean="0"/>
              <a:t>effectuer </a:t>
            </a:r>
            <a:r>
              <a:rPr lang="fr-FR" dirty="0"/>
              <a:t>les traitements et </a:t>
            </a:r>
            <a:r>
              <a:rPr lang="fr-FR" dirty="0" smtClean="0"/>
              <a:t>les analyses </a:t>
            </a:r>
            <a:r>
              <a:rPr lang="fr-FR" dirty="0"/>
              <a:t>pertinentes en matière </a:t>
            </a:r>
            <a:r>
              <a:rPr lang="fr-FR" dirty="0" smtClean="0"/>
              <a:t>de management </a:t>
            </a:r>
            <a:r>
              <a:rPr lang="fr-FR" dirty="0"/>
              <a:t>opérationnel ;</a:t>
            </a:r>
          </a:p>
          <a:p>
            <a:r>
              <a:rPr lang="fr-FR" dirty="0" smtClean="0"/>
              <a:t>dégager </a:t>
            </a:r>
            <a:r>
              <a:rPr lang="fr-FR" dirty="0"/>
              <a:t>une </a:t>
            </a:r>
            <a:r>
              <a:rPr lang="fr-FR" dirty="0" smtClean="0"/>
              <a:t>problématique managériale </a:t>
            </a:r>
            <a:r>
              <a:rPr lang="fr-FR" dirty="0"/>
              <a:t>et y apporter </a:t>
            </a:r>
            <a:r>
              <a:rPr lang="fr-FR" dirty="0" smtClean="0"/>
              <a:t>une solution </a:t>
            </a:r>
            <a:r>
              <a:rPr lang="fr-FR" dirty="0"/>
              <a:t>concrète et réaliste ;</a:t>
            </a:r>
          </a:p>
          <a:p>
            <a:r>
              <a:rPr lang="fr-FR" dirty="0" smtClean="0"/>
              <a:t>formuler </a:t>
            </a:r>
            <a:r>
              <a:rPr lang="fr-FR" dirty="0"/>
              <a:t>et rédiger </a:t>
            </a:r>
            <a:r>
              <a:rPr lang="fr-FR" dirty="0" smtClean="0"/>
              <a:t>des recommandations </a:t>
            </a:r>
            <a:r>
              <a:rPr lang="fr-FR" dirty="0"/>
              <a:t>pertinentes </a:t>
            </a:r>
            <a:r>
              <a:rPr lang="fr-FR" dirty="0" smtClean="0"/>
              <a:t>de nature </a:t>
            </a:r>
            <a:r>
              <a:rPr lang="fr-FR" dirty="0"/>
              <a:t>à éclairer une prise </a:t>
            </a:r>
            <a:r>
              <a:rPr lang="fr-FR" dirty="0" smtClean="0"/>
              <a:t>de décision</a:t>
            </a:r>
            <a:r>
              <a:rPr lang="fr-FR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7262" y="1220450"/>
            <a:ext cx="1762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Ecrit – durée 2 </a:t>
            </a:r>
            <a:r>
              <a:rPr lang="fr-FR" dirty="0" smtClean="0"/>
              <a:t>h coefficient </a:t>
            </a:r>
            <a:r>
              <a:rPr lang="fr-FR" dirty="0"/>
              <a:t>3</a:t>
            </a:r>
          </a:p>
        </p:txBody>
      </p:sp>
      <p:pic>
        <p:nvPicPr>
          <p:cNvPr id="8" name="Picture 2" descr="http://www.blog-gestion-de-projet.com/wp-content/uploads/2012/03/business-plan-blog-gestion-de-projet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9149" y="4751492"/>
            <a:ext cx="733649" cy="6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80A36F-5D2A-41EB-9FF2-FDF714EC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444" y="5567348"/>
            <a:ext cx="2084556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9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77C84C-B6DE-4579-8642-36C57D62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Pôle 2 :  Animation de la politique commerciale</a:t>
            </a:r>
            <a:br>
              <a:rPr lang="fr-FR" dirty="0"/>
            </a:br>
            <a:r>
              <a:rPr lang="fr-FR" dirty="0"/>
              <a:t>	ET DEVELOPPEMENT DE LA RELATION CLIENT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F959373C-0A50-4638-8974-EBA5F29BB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35" y="1959976"/>
            <a:ext cx="7494307" cy="39637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EF9321C-D142-46C0-AD3B-29B000FD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16" y="2261462"/>
            <a:ext cx="2592974" cy="14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8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600</TotalTime>
  <Words>306</Words>
  <Application>Microsoft Office PowerPoint</Application>
  <PresentationFormat>Personnalisé</PresentationFormat>
  <Paragraphs>34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Galerie</vt:lpstr>
      <vt:lpstr>Bts Management EN Hôtellerie Restauration</vt:lpstr>
      <vt:lpstr>Les épreuves</vt:lpstr>
      <vt:lpstr>Diapositive 3</vt:lpstr>
      <vt:lpstr>Pôle 4 :   PILOTAGE DE LA PRODUCTION    DE SERVICES EN HR</vt:lpstr>
      <vt:lpstr>Diapositive 5</vt:lpstr>
      <vt:lpstr>U31 - PILOTAGE DE LA PRODUCTION    DE SERVICES EN HR   Etude de cas – 3 h – coef 5</vt:lpstr>
      <vt:lpstr>Pôle 3 :  Management opérationnel de   La production de services en HR</vt:lpstr>
      <vt:lpstr>E33 – Management de la production de services en HR</vt:lpstr>
      <vt:lpstr>Pôle 2 :  Animation de la politique commerciale  ET DEVELOPPEMENT DE LA RELATION CLIENT </vt:lpstr>
      <vt:lpstr>e4 - Rappel des conditions de déroulement : </vt:lpstr>
      <vt:lpstr>E4 – Mercatique des services en Hôtellerie RESTAURATION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Management EN Hôtellerie Restauration</dc:title>
  <dc:creator>PIERRE TASSION</dc:creator>
  <cp:lastModifiedBy>Augustin</cp:lastModifiedBy>
  <cp:revision>62</cp:revision>
  <dcterms:created xsi:type="dcterms:W3CDTF">2018-02-07T04:34:53Z</dcterms:created>
  <dcterms:modified xsi:type="dcterms:W3CDTF">2019-11-23T15:06:45Z</dcterms:modified>
</cp:coreProperties>
</file>