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80" r:id="rId4"/>
    <p:sldId id="274" r:id="rId5"/>
    <p:sldId id="259" r:id="rId6"/>
    <p:sldId id="265" r:id="rId7"/>
    <p:sldId id="266" r:id="rId8"/>
    <p:sldId id="273" r:id="rId9"/>
    <p:sldId id="269" r:id="rId10"/>
    <p:sldId id="270" r:id="rId11"/>
    <p:sldId id="271" r:id="rId12"/>
    <p:sldId id="272" r:id="rId13"/>
    <p:sldId id="275" r:id="rId14"/>
    <p:sldId id="276" r:id="rId15"/>
    <p:sldId id="278" r:id="rId16"/>
    <p:sldId id="27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ent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9900"/>
    <a:srgbClr val="FF0066"/>
    <a:srgbClr val="99FF99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72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0280D-AC86-4D37-A65F-51A1294B4DEC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DA638-DB01-4538-A723-D19200585D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  <a:alpha val="59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9E9F75-A56D-4A33-91A3-7B56C0533651}" type="datetimeFigureOut">
              <a:rPr lang="fr-FR" smtClean="0"/>
              <a:pPr/>
              <a:t>28/02/2013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4C95AD-0CD0-4FE7-83C6-D5D13C0AC8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Economie-droit en ccf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Modalités d’Evaluation en Bac Pro tertiaire.</a:t>
            </a:r>
            <a:endParaRPr lang="fr-FR" dirty="0"/>
          </a:p>
        </p:txBody>
      </p:sp>
      <p:pic>
        <p:nvPicPr>
          <p:cNvPr id="4" name="Picture 4" descr="http://www.ac-grenoble.fr/college/henri.corbet/img/Logo_sites/logo-ac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068960"/>
            <a:ext cx="1440160" cy="105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2">
                    <a:lumMod val="25000"/>
                  </a:schemeClr>
                </a:solidFill>
              </a:rPr>
              <a:t>2-LES CORRESPONDANCES</a:t>
            </a:r>
            <a:endParaRPr lang="fr-FR" sz="3200" b="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051720" y="4221088"/>
            <a:ext cx="5832648" cy="16561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0" rtlCol="0" anchor="ctr"/>
          <a:lstStyle/>
          <a:p>
            <a:r>
              <a:rPr lang="fr-FR" sz="2000" dirty="0">
                <a:solidFill>
                  <a:schemeClr val="tx1"/>
                </a:solidFill>
                <a:latin typeface="+mj-lt"/>
                <a:ea typeface="Batang"/>
                <a:cs typeface="Batang"/>
              </a:rPr>
              <a:t>P</a:t>
            </a:r>
            <a:r>
              <a:rPr lang="fr-FR" dirty="0">
                <a:solidFill>
                  <a:schemeClr val="tx1"/>
                </a:solidFill>
                <a:latin typeface="+mj-lt"/>
                <a:ea typeface="Batang"/>
                <a:cs typeface="Batang"/>
              </a:rPr>
              <a:t>ermet d’évaluer le candidat pendant les </a:t>
            </a:r>
            <a:r>
              <a:rPr lang="fr-FR" b="1" dirty="0">
                <a:solidFill>
                  <a:schemeClr val="tx1"/>
                </a:solidFill>
                <a:latin typeface="+mj-lt"/>
                <a:ea typeface="Batang"/>
                <a:cs typeface="Batang"/>
              </a:rPr>
              <a:t>10 minutes </a:t>
            </a:r>
            <a:r>
              <a:rPr lang="fr-FR" dirty="0">
                <a:solidFill>
                  <a:schemeClr val="tx1"/>
                </a:solidFill>
                <a:latin typeface="+mj-lt"/>
                <a:ea typeface="Batang"/>
                <a:cs typeface="Batang"/>
              </a:rPr>
              <a:t>consacrées à la présentation de l’étude</a:t>
            </a:r>
            <a:r>
              <a:rPr lang="fr-FR" dirty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.</a:t>
            </a:r>
            <a:endParaRPr lang="fr-FR" dirty="0">
              <a:latin typeface="Trebuchet MS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83568" y="4437112"/>
            <a:ext cx="1944216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2-Exposé</a:t>
            </a: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60104" y="1565176"/>
            <a:ext cx="5832648" cy="16561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0" rtlCol="0" anchor="ctr"/>
          <a:lstStyle/>
          <a:p>
            <a:r>
              <a:rPr lang="fr-FR" dirty="0">
                <a:solidFill>
                  <a:schemeClr val="tx1"/>
                </a:solidFill>
                <a:latin typeface="Trebuchet MS" pitchFamily="34" charset="0"/>
                <a:ea typeface="Batang"/>
                <a:cs typeface="Batang"/>
              </a:rPr>
              <a:t>Permet d’évaluer la </a:t>
            </a:r>
            <a:r>
              <a:rPr lang="fr-FR" b="1" dirty="0">
                <a:solidFill>
                  <a:schemeClr val="tx2">
                    <a:lumMod val="25000"/>
                  </a:schemeClr>
                </a:solidFill>
                <a:latin typeface="Trebuchet MS" pitchFamily="34" charset="0"/>
                <a:ea typeface="Batang"/>
                <a:cs typeface="Batang"/>
              </a:rPr>
              <a:t>qualité globale des quatre études </a:t>
            </a:r>
            <a:r>
              <a:rPr lang="fr-FR" dirty="0">
                <a:solidFill>
                  <a:schemeClr val="tx1"/>
                </a:solidFill>
                <a:latin typeface="Trebuchet MS" pitchFamily="34" charset="0"/>
                <a:ea typeface="Batang"/>
                <a:cs typeface="Batang"/>
              </a:rPr>
              <a:t>qui composent le dossier. La fiche de présentation de chaque étude n’est pas évaluée en tant que telle ; son rôle est de faciliter la lecture et l’utilisation du dossier.</a:t>
            </a:r>
            <a:endParaRPr lang="fr-FR" dirty="0">
              <a:latin typeface="Trebuchet MS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91952" y="1781200"/>
            <a:ext cx="1944216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1-Connaissances</a:t>
            </a: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2">
                    <a:lumMod val="25000"/>
                  </a:schemeClr>
                </a:solidFill>
              </a:rPr>
              <a:t>3-LES CORRESPONDANCES</a:t>
            </a:r>
            <a:endParaRPr lang="fr-FR" sz="3200" b="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051720" y="4221088"/>
            <a:ext cx="5832648" cy="16561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0" rtlCol="0" anchor="ctr"/>
          <a:lstStyle/>
          <a:p>
            <a:r>
              <a:rPr lang="fr-FR" sz="2000" dirty="0" smtClean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 </a:t>
            </a:r>
            <a:r>
              <a:rPr lang="fr-FR" sz="2000" dirty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E</a:t>
            </a:r>
            <a:r>
              <a:rPr lang="fr-FR" dirty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st un </a:t>
            </a:r>
            <a:r>
              <a:rPr lang="fr-FR" b="1" dirty="0">
                <a:solidFill>
                  <a:schemeClr val="tx2">
                    <a:lumMod val="25000"/>
                  </a:schemeClr>
                </a:solidFill>
                <a:latin typeface="Verdana" pitchFamily="34" charset="0"/>
                <a:ea typeface="Batang"/>
                <a:cs typeface="Batang"/>
              </a:rPr>
              <a:t>indicateur global du niveau d’implication </a:t>
            </a:r>
            <a:r>
              <a:rPr lang="fr-FR" dirty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du candidat </a:t>
            </a:r>
            <a:r>
              <a:rPr lang="fr-FR" b="1" dirty="0">
                <a:solidFill>
                  <a:schemeClr val="tx2">
                    <a:lumMod val="25000"/>
                  </a:schemeClr>
                </a:solidFill>
                <a:latin typeface="Verdana" pitchFamily="34" charset="0"/>
                <a:ea typeface="Batang"/>
                <a:cs typeface="Batang"/>
              </a:rPr>
              <a:t>durant son parcours de formation </a:t>
            </a:r>
            <a:r>
              <a:rPr lang="fr-FR" dirty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(CCF) ou son </a:t>
            </a:r>
            <a:r>
              <a:rPr lang="fr-FR" dirty="0" smtClean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implication </a:t>
            </a:r>
            <a:r>
              <a:rPr lang="fr-FR" dirty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à partir du dossier et de la prestation orale (exposé + entretien).</a:t>
            </a:r>
            <a:endParaRPr lang="fr-FR" dirty="0">
              <a:latin typeface="Trebuchet MS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83568" y="4437112"/>
            <a:ext cx="1944216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4-Investissement personnel</a:t>
            </a: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60104" y="1565176"/>
            <a:ext cx="5832648" cy="16561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0" rtlCol="0" anchor="ctr"/>
          <a:lstStyle/>
          <a:p>
            <a:r>
              <a:rPr lang="fr-FR" dirty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Permet d’évaluer le candidat pendant </a:t>
            </a:r>
            <a:r>
              <a:rPr lang="fr-FR" b="1" dirty="0">
                <a:solidFill>
                  <a:schemeClr val="tx2">
                    <a:lumMod val="25000"/>
                  </a:schemeClr>
                </a:solidFill>
                <a:latin typeface="Verdana" pitchFamily="34" charset="0"/>
                <a:ea typeface="Batang"/>
                <a:cs typeface="Batang"/>
              </a:rPr>
              <a:t>l’échange</a:t>
            </a:r>
            <a:r>
              <a:rPr lang="fr-FR" dirty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 qui suit l’exposé (</a:t>
            </a:r>
            <a:r>
              <a:rPr lang="fr-FR" b="1" dirty="0">
                <a:solidFill>
                  <a:schemeClr val="tx2">
                    <a:lumMod val="25000"/>
                  </a:schemeClr>
                </a:solidFill>
                <a:latin typeface="Verdana" pitchFamily="34" charset="0"/>
                <a:ea typeface="Batang"/>
                <a:cs typeface="Batang"/>
              </a:rPr>
              <a:t>20 minutes </a:t>
            </a:r>
            <a:r>
              <a:rPr lang="fr-FR" dirty="0">
                <a:solidFill>
                  <a:schemeClr val="tx1"/>
                </a:solidFill>
                <a:latin typeface="Verdana" pitchFamily="34" charset="0"/>
                <a:ea typeface="Batang"/>
                <a:cs typeface="Batang"/>
              </a:rPr>
              <a:t>maximum).</a:t>
            </a:r>
            <a:endParaRPr lang="fr-FR" dirty="0">
              <a:latin typeface="Trebuchet MS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91952" y="1781200"/>
            <a:ext cx="1944216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3-Entretien</a:t>
            </a: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6255488" cy="1362075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IV- L’aide à l’évaluation</a:t>
            </a:r>
            <a:endParaRPr lang="fr-F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971600" y="3140968"/>
            <a:ext cx="6255488" cy="2039651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1- Dresser le profil du candidat</a:t>
            </a:r>
          </a:p>
          <a:p>
            <a:pPr algn="l"/>
            <a:r>
              <a:rPr lang="fr-FR" dirty="0" smtClean="0"/>
              <a:t>2- Deux exemples</a:t>
            </a:r>
          </a:p>
          <a:p>
            <a:pPr algn="l"/>
            <a:r>
              <a:rPr lang="fr-FR" dirty="0" smtClean="0"/>
              <a:t>3- les 2 points d’investissement personnel</a:t>
            </a:r>
          </a:p>
          <a:p>
            <a:pPr algn="l"/>
            <a:r>
              <a:rPr lang="fr-FR" dirty="0" smtClean="0"/>
              <a:t>4- Les pénalités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avec flèche vers le bas 5"/>
          <p:cNvSpPr/>
          <p:nvPr/>
        </p:nvSpPr>
        <p:spPr>
          <a:xfrm>
            <a:off x="755576" y="980728"/>
            <a:ext cx="3456384" cy="1872208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bIns="36000" rtlCol="0" anchor="ctr"/>
          <a:lstStyle/>
          <a:p>
            <a:pPr lvl="0" algn="ctr"/>
            <a:r>
              <a:rPr lang="fr-FR" dirty="0" smtClean="0">
                <a:solidFill>
                  <a:srgbClr val="000000"/>
                </a:solidFill>
                <a:latin typeface="Verdana" pitchFamily="34" charset="0"/>
                <a:ea typeface="Batang" pitchFamily="18" charset="-127"/>
              </a:rPr>
              <a:t>Chaque case de la matrice correspond à un élément évaluable, au moyen d’une </a:t>
            </a:r>
            <a:r>
              <a:rPr lang="fr-FR" b="1" dirty="0" smtClean="0">
                <a:solidFill>
                  <a:schemeClr val="tx1"/>
                </a:solidFill>
                <a:latin typeface="Verdana" pitchFamily="34" charset="0"/>
                <a:ea typeface="Batang" pitchFamily="18" charset="-127"/>
              </a:rPr>
              <a:t>échelle à 4 positions</a:t>
            </a:r>
            <a:r>
              <a:rPr lang="fr-FR" dirty="0" smtClean="0">
                <a:solidFill>
                  <a:srgbClr val="000000"/>
                </a:solidFill>
                <a:latin typeface="Verdana" pitchFamily="34" charset="0"/>
                <a:ea typeface="Batang" pitchFamily="18" charset="-127"/>
              </a:rPr>
              <a:t> : </a:t>
            </a:r>
          </a:p>
          <a:p>
            <a:pPr algn="ctr"/>
            <a:endParaRPr lang="fr-FR" dirty="0"/>
          </a:p>
        </p:txBody>
      </p:sp>
      <p:grpSp>
        <p:nvGrpSpPr>
          <p:cNvPr id="20" name="Groupe 19"/>
          <p:cNvGrpSpPr/>
          <p:nvPr/>
        </p:nvGrpSpPr>
        <p:grpSpPr>
          <a:xfrm>
            <a:off x="755576" y="2780928"/>
            <a:ext cx="2880320" cy="902064"/>
            <a:chOff x="755576" y="2780928"/>
            <a:chExt cx="2880320" cy="902064"/>
          </a:xfrm>
        </p:grpSpPr>
        <p:sp>
          <p:nvSpPr>
            <p:cNvPr id="7" name="Rectangle avec flèche vers la droite 6"/>
            <p:cNvSpPr/>
            <p:nvPr/>
          </p:nvSpPr>
          <p:spPr>
            <a:xfrm>
              <a:off x="755576" y="2780928"/>
              <a:ext cx="936104" cy="902064"/>
            </a:xfrm>
            <a:prstGeom prst="rightArrowCallou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3200" dirty="0" smtClean="0"/>
                <a:t>--</a:t>
              </a:r>
              <a:endParaRPr lang="fr-FR" sz="3200" dirty="0"/>
            </a:p>
          </p:txBody>
        </p:sp>
        <p:sp>
          <p:nvSpPr>
            <p:cNvPr id="11" name="Arrondir un rectangle avec un coin du même côté 10"/>
            <p:cNvSpPr/>
            <p:nvPr/>
          </p:nvSpPr>
          <p:spPr>
            <a:xfrm>
              <a:off x="1763688" y="2919707"/>
              <a:ext cx="1872208" cy="693895"/>
            </a:xfrm>
            <a:prstGeom prst="round2Same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 smtClean="0">
                  <a:solidFill>
                    <a:schemeClr val="tx1"/>
                  </a:solidFill>
                </a:rPr>
                <a:t>Non acquis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755576" y="3752381"/>
            <a:ext cx="2880320" cy="902064"/>
            <a:chOff x="755576" y="3752381"/>
            <a:chExt cx="2880320" cy="902064"/>
          </a:xfrm>
        </p:grpSpPr>
        <p:sp>
          <p:nvSpPr>
            <p:cNvPr id="8" name="Rectangle avec flèche vers la droite 7"/>
            <p:cNvSpPr/>
            <p:nvPr/>
          </p:nvSpPr>
          <p:spPr>
            <a:xfrm>
              <a:off x="755576" y="3752381"/>
              <a:ext cx="936104" cy="902064"/>
            </a:xfrm>
            <a:prstGeom prst="rightArrowCallou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3200" dirty="0" smtClean="0"/>
                <a:t>-</a:t>
              </a:r>
              <a:endParaRPr lang="fr-FR" sz="3200" dirty="0"/>
            </a:p>
          </p:txBody>
        </p:sp>
        <p:sp>
          <p:nvSpPr>
            <p:cNvPr id="12" name="Arrondir un rectangle avec un coin du même côté 11"/>
            <p:cNvSpPr/>
            <p:nvPr/>
          </p:nvSpPr>
          <p:spPr>
            <a:xfrm>
              <a:off x="1763688" y="3821771"/>
              <a:ext cx="1872208" cy="693895"/>
            </a:xfrm>
            <a:prstGeom prst="round2Same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 smtClean="0">
                  <a:solidFill>
                    <a:schemeClr val="tx1"/>
                  </a:solidFill>
                </a:rPr>
                <a:t>Partiellement acquis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755576" y="4723835"/>
            <a:ext cx="2880320" cy="902064"/>
            <a:chOff x="755576" y="4723835"/>
            <a:chExt cx="2880320" cy="902064"/>
          </a:xfrm>
        </p:grpSpPr>
        <p:sp>
          <p:nvSpPr>
            <p:cNvPr id="9" name="Rectangle avec flèche vers la droite 8"/>
            <p:cNvSpPr/>
            <p:nvPr/>
          </p:nvSpPr>
          <p:spPr>
            <a:xfrm>
              <a:off x="755576" y="4723835"/>
              <a:ext cx="936104" cy="902064"/>
            </a:xfrm>
            <a:prstGeom prst="rightArrowCallou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3200" dirty="0" smtClean="0"/>
                <a:t>+</a:t>
              </a:r>
              <a:endParaRPr lang="fr-FR" sz="3200" dirty="0"/>
            </a:p>
          </p:txBody>
        </p:sp>
        <p:sp>
          <p:nvSpPr>
            <p:cNvPr id="13" name="Arrondir un rectangle avec un coin du même côté 12"/>
            <p:cNvSpPr/>
            <p:nvPr/>
          </p:nvSpPr>
          <p:spPr>
            <a:xfrm>
              <a:off x="1763688" y="4793224"/>
              <a:ext cx="1872208" cy="693895"/>
            </a:xfrm>
            <a:prstGeom prst="round2Same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 smtClean="0">
                  <a:solidFill>
                    <a:schemeClr val="tx1"/>
                  </a:solidFill>
                </a:rPr>
                <a:t>Partiellement acquis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755576" y="5695288"/>
            <a:ext cx="2880320" cy="902064"/>
            <a:chOff x="755576" y="5695288"/>
            <a:chExt cx="2880320" cy="902064"/>
          </a:xfrm>
        </p:grpSpPr>
        <p:sp>
          <p:nvSpPr>
            <p:cNvPr id="10" name="Rectangle avec flèche vers la droite 9"/>
            <p:cNvSpPr/>
            <p:nvPr/>
          </p:nvSpPr>
          <p:spPr>
            <a:xfrm>
              <a:off x="755576" y="5695288"/>
              <a:ext cx="936104" cy="902064"/>
            </a:xfrm>
            <a:prstGeom prst="rightArrowCallou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++</a:t>
              </a:r>
              <a:endParaRPr lang="fr-FR" sz="2800" dirty="0"/>
            </a:p>
          </p:txBody>
        </p:sp>
        <p:sp>
          <p:nvSpPr>
            <p:cNvPr id="14" name="Arrondir un rectangle avec un coin du même côté 13"/>
            <p:cNvSpPr/>
            <p:nvPr/>
          </p:nvSpPr>
          <p:spPr>
            <a:xfrm>
              <a:off x="1763688" y="5764678"/>
              <a:ext cx="1872208" cy="693895"/>
            </a:xfrm>
            <a:prstGeom prst="round2Same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 smtClean="0">
                  <a:solidFill>
                    <a:schemeClr val="tx1"/>
                  </a:solidFill>
                </a:rPr>
                <a:t>Acquis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Chevron 14"/>
          <p:cNvSpPr/>
          <p:nvPr/>
        </p:nvSpPr>
        <p:spPr>
          <a:xfrm>
            <a:off x="3707904" y="2852936"/>
            <a:ext cx="504056" cy="3528392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Arrondir un rectangle avec un coin du même côté 15"/>
          <p:cNvSpPr/>
          <p:nvPr/>
        </p:nvSpPr>
        <p:spPr>
          <a:xfrm>
            <a:off x="4355976" y="5013176"/>
            <a:ext cx="3168352" cy="1368152"/>
          </a:xfrm>
          <a:prstGeom prst="round2Same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000000"/>
                </a:solidFill>
                <a:latin typeface="Verdana" pitchFamily="34" charset="0"/>
                <a:ea typeface="Batang" pitchFamily="18" charset="-127"/>
              </a:rPr>
              <a:t>Ce profil composé de 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  <a:ea typeface="Batang" pitchFamily="18" charset="-127"/>
              </a:rPr>
              <a:t>+</a:t>
            </a:r>
            <a:r>
              <a:rPr lang="fr-FR" sz="2000" dirty="0" smtClean="0">
                <a:solidFill>
                  <a:srgbClr val="000000"/>
                </a:solidFill>
                <a:latin typeface="Verdana" pitchFamily="34" charset="0"/>
                <a:ea typeface="Batang" pitchFamily="18" charset="-127"/>
              </a:rPr>
              <a:t> et de 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  <a:ea typeface="Batang" pitchFamily="18" charset="-127"/>
              </a:rPr>
              <a:t>-</a:t>
            </a:r>
            <a:r>
              <a:rPr lang="fr-FR" sz="2000" dirty="0" smtClean="0">
                <a:solidFill>
                  <a:srgbClr val="000000"/>
                </a:solidFill>
                <a:latin typeface="Verdana" pitchFamily="34" charset="0"/>
                <a:ea typeface="Batang" pitchFamily="18" charset="-127"/>
              </a:rPr>
              <a:t> peut ensuite être transformé en note sur 20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7" name="Rectangle avec flèche vers le bas 16"/>
          <p:cNvSpPr/>
          <p:nvPr/>
        </p:nvSpPr>
        <p:spPr>
          <a:xfrm>
            <a:off x="4283968" y="2780928"/>
            <a:ext cx="3312368" cy="2160240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Char char="Ø"/>
              <a:defRPr/>
            </a:pPr>
            <a:r>
              <a:rPr lang="fr-FR" b="1" dirty="0" smtClean="0">
                <a:solidFill>
                  <a:schemeClr val="tx1"/>
                </a:solidFill>
                <a:latin typeface="Verdana" pitchFamily="34" charset="0"/>
                <a:ea typeface="Batang" pitchFamily="18" charset="-127"/>
              </a:rPr>
              <a:t>Renseigner toutes les cases de la matrice</a:t>
            </a:r>
            <a:r>
              <a:rPr lang="fr-FR" dirty="0" smtClean="0">
                <a:solidFill>
                  <a:srgbClr val="000000"/>
                </a:solidFill>
                <a:latin typeface="Verdana" pitchFamily="34" charset="0"/>
                <a:ea typeface="Batang" pitchFamily="18" charset="-127"/>
              </a:rPr>
              <a:t>, pour tracer le « </a:t>
            </a:r>
            <a:r>
              <a:rPr lang="fr-FR" b="1" dirty="0" smtClean="0">
                <a:solidFill>
                  <a:schemeClr val="tx1"/>
                </a:solidFill>
                <a:latin typeface="Verdana" pitchFamily="34" charset="0"/>
                <a:ea typeface="Batang" pitchFamily="18" charset="-127"/>
              </a:rPr>
              <a:t>profil</a:t>
            </a:r>
            <a:r>
              <a:rPr lang="fr-FR" dirty="0" smtClean="0">
                <a:solidFill>
                  <a:srgbClr val="000000"/>
                </a:solidFill>
                <a:latin typeface="Verdana" pitchFamily="34" charset="0"/>
                <a:ea typeface="Batang" pitchFamily="18" charset="-127"/>
              </a:rPr>
              <a:t> » du candidat</a:t>
            </a:r>
          </a:p>
          <a:p>
            <a:pPr algn="ctr"/>
            <a:endParaRPr lang="fr-FR" dirty="0"/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1"/>
                </a:solidFill>
              </a:rPr>
              <a:t>1-Dresser le profil du candidat</a:t>
            </a:r>
            <a:endParaRPr lang="fr-FR" sz="3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1"/>
                </a:solidFill>
              </a:rPr>
              <a:t>2- Deux exemples</a:t>
            </a:r>
            <a:endParaRPr lang="fr-FR" sz="3200" b="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547664" y="980728"/>
          <a:ext cx="6096000" cy="1709348"/>
        </p:xfrm>
        <a:graphic>
          <a:graphicData uri="http://schemas.openxmlformats.org/drawingml/2006/table">
            <a:tbl>
              <a:tblPr/>
              <a:tblGrid>
                <a:gridCol w="161878"/>
                <a:gridCol w="3150490"/>
                <a:gridCol w="2783632"/>
              </a:tblGrid>
              <a:tr h="306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Dossier (4,5 points)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Connaissances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Compétences méthodologiques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++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Capacités à restituer (écrite)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+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47664" y="3501008"/>
          <a:ext cx="6096000" cy="1645920"/>
        </p:xfrm>
        <a:graphic>
          <a:graphicData uri="http://schemas.openxmlformats.org/drawingml/2006/table">
            <a:tbl>
              <a:tblPr/>
              <a:tblGrid>
                <a:gridCol w="216024"/>
                <a:gridCol w="3168352"/>
                <a:gridCol w="2711624"/>
              </a:tblGrid>
              <a:tr h="136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Entretien (9 points)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Connaissances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+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Compétences méthodologiques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+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Capacités à restituer (orale)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avec flèche vers la droite 5"/>
          <p:cNvSpPr/>
          <p:nvPr/>
        </p:nvSpPr>
        <p:spPr>
          <a:xfrm>
            <a:off x="611560" y="980728"/>
            <a:ext cx="792088" cy="1728192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1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Rectangle avec flèche vers le haut 6"/>
          <p:cNvSpPr/>
          <p:nvPr/>
        </p:nvSpPr>
        <p:spPr>
          <a:xfrm>
            <a:off x="611560" y="2708920"/>
            <a:ext cx="7056784" cy="648072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Peut-être transformé en : 0,5 + 1,5 + 1 = 3 sur 4,5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Rectangle avec flèche vers la droite 7"/>
          <p:cNvSpPr/>
          <p:nvPr/>
        </p:nvSpPr>
        <p:spPr>
          <a:xfrm>
            <a:off x="611560" y="3501008"/>
            <a:ext cx="792088" cy="1728192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2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Rectangle avec flèche vers le haut 8"/>
          <p:cNvSpPr/>
          <p:nvPr/>
        </p:nvSpPr>
        <p:spPr>
          <a:xfrm>
            <a:off x="611560" y="5229200"/>
            <a:ext cx="7056784" cy="648072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Peut-être transformé en :2+ 2 + 1 = 5 sur 9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avec flèche vers la droite 2"/>
          <p:cNvSpPr/>
          <p:nvPr/>
        </p:nvSpPr>
        <p:spPr>
          <a:xfrm>
            <a:off x="683568" y="2564904"/>
            <a:ext cx="792088" cy="288032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Investissement personnel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avec flèche vers la droite 5"/>
          <p:cNvSpPr/>
          <p:nvPr/>
        </p:nvSpPr>
        <p:spPr>
          <a:xfrm rot="5400000">
            <a:off x="4103948" y="-711460"/>
            <a:ext cx="648072" cy="576064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2 points à l’appréciation de l’évaluateur.</a:t>
            </a:r>
            <a:endParaRPr lang="fr-FR" b="1" dirty="0">
              <a:solidFill>
                <a:schemeClr val="tx1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1547664" y="2780928"/>
            <a:ext cx="1402789" cy="2664296"/>
            <a:chOff x="1547664" y="2780928"/>
            <a:chExt cx="1402789" cy="2664296"/>
          </a:xfrm>
        </p:grpSpPr>
        <p:sp>
          <p:nvSpPr>
            <p:cNvPr id="7" name="Arrondir un rectangle avec un coin du même côté 6"/>
            <p:cNvSpPr/>
            <p:nvPr/>
          </p:nvSpPr>
          <p:spPr>
            <a:xfrm>
              <a:off x="1547664" y="2780928"/>
              <a:ext cx="1402789" cy="792088"/>
            </a:xfrm>
            <a:prstGeom prst="round2SameRect">
              <a:avLst/>
            </a:prstGeom>
            <a:gradFill flip="none" rotWithShape="1">
              <a:gsLst>
                <a:gs pos="0">
                  <a:srgbClr val="FF0066">
                    <a:tint val="66000"/>
                    <a:satMod val="160000"/>
                  </a:srgbClr>
                </a:gs>
                <a:gs pos="50000">
                  <a:srgbClr val="FF0066">
                    <a:tint val="44500"/>
                    <a:satMod val="160000"/>
                  </a:srgbClr>
                </a:gs>
                <a:gs pos="100000">
                  <a:srgbClr val="FF0066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O point</a:t>
              </a:r>
              <a:endParaRPr lang="fr-FR" dirty="0"/>
            </a:p>
          </p:txBody>
        </p:sp>
        <p:sp>
          <p:nvSpPr>
            <p:cNvPr id="13" name="Arrondir un rectangle avec un coin du même côté 12"/>
            <p:cNvSpPr/>
            <p:nvPr/>
          </p:nvSpPr>
          <p:spPr>
            <a:xfrm>
              <a:off x="1547664" y="3645024"/>
              <a:ext cx="1402789" cy="1800200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Aucun investissement</a:t>
              </a:r>
              <a:endParaRPr lang="fr-FR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3024284" y="2780928"/>
            <a:ext cx="1402789" cy="2664296"/>
            <a:chOff x="3024284" y="2780928"/>
            <a:chExt cx="1402789" cy="2664296"/>
          </a:xfrm>
        </p:grpSpPr>
        <p:sp>
          <p:nvSpPr>
            <p:cNvPr id="8" name="Arrondir un rectangle avec un coin du même côté 7"/>
            <p:cNvSpPr/>
            <p:nvPr/>
          </p:nvSpPr>
          <p:spPr>
            <a:xfrm>
              <a:off x="3024284" y="2780928"/>
              <a:ext cx="1402789" cy="792088"/>
            </a:xfrm>
            <a:prstGeom prst="round2SameRect">
              <a:avLst/>
            </a:prstGeom>
            <a:gradFill flip="none" rotWithShape="1">
              <a:gsLst>
                <a:gs pos="0">
                  <a:srgbClr val="FF9900">
                    <a:tint val="66000"/>
                    <a:satMod val="160000"/>
                  </a:srgbClr>
                </a:gs>
                <a:gs pos="50000">
                  <a:srgbClr val="FF9900">
                    <a:tint val="44500"/>
                    <a:satMod val="160000"/>
                  </a:srgbClr>
                </a:gs>
                <a:gs pos="100000">
                  <a:srgbClr val="FF99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0,5 point</a:t>
              </a:r>
              <a:endParaRPr lang="fr-FR" dirty="0"/>
            </a:p>
          </p:txBody>
        </p:sp>
        <p:sp>
          <p:nvSpPr>
            <p:cNvPr id="14" name="Arrondir un rectangle avec un coin du même côté 13"/>
            <p:cNvSpPr/>
            <p:nvPr/>
          </p:nvSpPr>
          <p:spPr>
            <a:xfrm>
              <a:off x="3024284" y="3645024"/>
              <a:ext cx="1402789" cy="1800200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Peu d’investissement</a:t>
              </a:r>
              <a:endParaRPr lang="fr-FR" dirty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4500903" y="2780928"/>
            <a:ext cx="1402789" cy="2664296"/>
            <a:chOff x="4500903" y="2780928"/>
            <a:chExt cx="1402789" cy="2664296"/>
          </a:xfrm>
        </p:grpSpPr>
        <p:sp>
          <p:nvSpPr>
            <p:cNvPr id="9" name="Arrondir un rectangle avec un coin du même côté 8"/>
            <p:cNvSpPr/>
            <p:nvPr/>
          </p:nvSpPr>
          <p:spPr>
            <a:xfrm>
              <a:off x="4500903" y="2780928"/>
              <a:ext cx="1402789" cy="792088"/>
            </a:xfrm>
            <a:prstGeom prst="round2SameRect">
              <a:avLst/>
            </a:prstGeom>
            <a:solidFill>
              <a:srgbClr val="CCFF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1 point</a:t>
              </a:r>
              <a:endParaRPr lang="fr-FR" dirty="0"/>
            </a:p>
          </p:txBody>
        </p:sp>
        <p:sp>
          <p:nvSpPr>
            <p:cNvPr id="15" name="Arrondir un rectangle avec un coin du même côté 14"/>
            <p:cNvSpPr/>
            <p:nvPr/>
          </p:nvSpPr>
          <p:spPr>
            <a:xfrm>
              <a:off x="4500903" y="3645024"/>
              <a:ext cx="1402789" cy="1800200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Bon investissement</a:t>
              </a:r>
              <a:endParaRPr lang="fr-FR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5977523" y="2780928"/>
            <a:ext cx="1402789" cy="2664296"/>
            <a:chOff x="5977523" y="2780928"/>
            <a:chExt cx="1402789" cy="2664296"/>
          </a:xfrm>
        </p:grpSpPr>
        <p:sp>
          <p:nvSpPr>
            <p:cNvPr id="10" name="Arrondir un rectangle avec un coin du même côté 9"/>
            <p:cNvSpPr/>
            <p:nvPr/>
          </p:nvSpPr>
          <p:spPr>
            <a:xfrm>
              <a:off x="5977523" y="2780928"/>
              <a:ext cx="1402789" cy="792088"/>
            </a:xfrm>
            <a:prstGeom prst="round2SameRect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2 points</a:t>
              </a:r>
              <a:endParaRPr lang="fr-FR" dirty="0"/>
            </a:p>
          </p:txBody>
        </p:sp>
        <p:sp>
          <p:nvSpPr>
            <p:cNvPr id="16" name="Arrondir un rectangle avec un coin du même côté 15"/>
            <p:cNvSpPr/>
            <p:nvPr/>
          </p:nvSpPr>
          <p:spPr>
            <a:xfrm>
              <a:off x="5977523" y="3645024"/>
              <a:ext cx="1402789" cy="1800200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Très bon investissement</a:t>
              </a:r>
              <a:endParaRPr lang="fr-FR" dirty="0"/>
            </a:p>
          </p:txBody>
        </p:sp>
      </p:grp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1"/>
                </a:solidFill>
              </a:rPr>
              <a:t>3- Les 2 points d’investissement personnel</a:t>
            </a:r>
            <a:endParaRPr lang="fr-FR" sz="3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1"/>
                </a:solidFill>
              </a:rPr>
              <a:t>4-Les pénalités</a:t>
            </a:r>
            <a:endParaRPr lang="fr-FR" sz="3200" b="0" dirty="0">
              <a:solidFill>
                <a:schemeClr val="tx1"/>
              </a:solidFill>
            </a:endParaRPr>
          </a:p>
        </p:txBody>
      </p:sp>
      <p:sp>
        <p:nvSpPr>
          <p:cNvPr id="3" name="Larme 2"/>
          <p:cNvSpPr/>
          <p:nvPr/>
        </p:nvSpPr>
        <p:spPr>
          <a:xfrm>
            <a:off x="467544" y="1988840"/>
            <a:ext cx="936104" cy="720080"/>
          </a:xfrm>
          <a:prstGeom prst="teardrop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Cas N°1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avec flèche vers le bas 3"/>
          <p:cNvSpPr/>
          <p:nvPr/>
        </p:nvSpPr>
        <p:spPr>
          <a:xfrm>
            <a:off x="1547664" y="1988840"/>
            <a:ext cx="6048672" cy="648072"/>
          </a:xfrm>
          <a:prstGeom prst="downArrowCallout">
            <a:avLst/>
          </a:prstGeom>
          <a:solidFill>
            <a:srgbClr val="CCFF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DOSSIER </a:t>
            </a:r>
            <a:r>
              <a:rPr lang="fr-FR" cap="all" dirty="0" smtClean="0">
                <a:solidFill>
                  <a:schemeClr val="tx1"/>
                </a:solidFill>
              </a:rPr>
              <a:t>Présenté</a:t>
            </a:r>
            <a:r>
              <a:rPr lang="fr-FR" dirty="0" smtClean="0">
                <a:solidFill>
                  <a:schemeClr val="tx1"/>
                </a:solidFill>
              </a:rPr>
              <a:t> NE COMPORTE PAS LES 4 ETUDES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Arrondir un rectangle avec un coin du même côté 4"/>
          <p:cNvSpPr/>
          <p:nvPr/>
        </p:nvSpPr>
        <p:spPr>
          <a:xfrm>
            <a:off x="1547664" y="2708920"/>
            <a:ext cx="6048672" cy="936104"/>
          </a:xfrm>
          <a:prstGeom prst="round2SameRect">
            <a:avLst/>
          </a:prstGeom>
          <a:solidFill>
            <a:srgbClr val="99FF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note globale de la colonne </a:t>
            </a:r>
            <a:r>
              <a:rPr lang="fr-FR" b="1" dirty="0" smtClean="0">
                <a:solidFill>
                  <a:schemeClr val="tx1"/>
                </a:solidFill>
              </a:rPr>
              <a:t>DOSSIER</a:t>
            </a:r>
            <a:r>
              <a:rPr lang="fr-FR" dirty="0" smtClean="0">
                <a:solidFill>
                  <a:schemeClr val="tx1"/>
                </a:solidFill>
              </a:rPr>
              <a:t> sera comprise entre 0 et 2 maximum en fonction du nombre d’études proposées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Larme 5"/>
          <p:cNvSpPr/>
          <p:nvPr/>
        </p:nvSpPr>
        <p:spPr>
          <a:xfrm>
            <a:off x="467544" y="4221088"/>
            <a:ext cx="936104" cy="720080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Cas N°2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avec flèche vers le bas 6"/>
          <p:cNvSpPr/>
          <p:nvPr/>
        </p:nvSpPr>
        <p:spPr>
          <a:xfrm>
            <a:off x="1547664" y="4221088"/>
            <a:ext cx="6048672" cy="648072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CANDIDAT SE PRESENTE SANS DOSSIER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1547664" y="4941168"/>
            <a:ext cx="6048672" cy="1296144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Le candidat, qu’il s’agisse de l’évaluation ponctuelle ou du CCF, ne sera pas interrogé et la note 0/20 sera portée dans la case prévue à cet effet.</a:t>
            </a:r>
            <a:endParaRPr lang="fr-FR" sz="32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6255488" cy="1362075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I- LA CERTIFICATION EN CCF</a:t>
            </a:r>
            <a:endParaRPr lang="fr-F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1043608" y="3284984"/>
            <a:ext cx="6255488" cy="1368152"/>
          </a:xfrm>
        </p:spPr>
        <p:txBody>
          <a:bodyPr>
            <a:noAutofit/>
          </a:bodyPr>
          <a:lstStyle/>
          <a:p>
            <a:pPr algn="l"/>
            <a:r>
              <a:rPr lang="fr-FR" dirty="0" smtClean="0"/>
              <a:t>I-   Présentation rapide de l’épreuve.</a:t>
            </a:r>
          </a:p>
          <a:p>
            <a:pPr algn="l"/>
            <a:r>
              <a:rPr lang="fr-FR" dirty="0" smtClean="0"/>
              <a:t>II-  Le déroulement de l’épreuve.</a:t>
            </a:r>
          </a:p>
          <a:p>
            <a:pPr algn="l"/>
            <a:r>
              <a:rPr lang="fr-FR" dirty="0" smtClean="0"/>
              <a:t>III- La notation .</a:t>
            </a:r>
          </a:p>
          <a:p>
            <a:pPr algn="l"/>
            <a:r>
              <a:rPr lang="fr-FR" dirty="0" smtClean="0"/>
              <a:t>IV- L’aide à l’évaluation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2">
                    <a:lumMod val="25000"/>
                  </a:schemeClr>
                </a:solidFill>
              </a:rPr>
              <a:t>I- L’EPREUVE EN </a:t>
            </a:r>
            <a:r>
              <a:rPr lang="fr-FR" sz="3200" b="0" dirty="0" err="1" smtClean="0">
                <a:solidFill>
                  <a:schemeClr val="tx2">
                    <a:lumMod val="25000"/>
                  </a:schemeClr>
                </a:solidFill>
              </a:rPr>
              <a:t>ccF</a:t>
            </a:r>
            <a:endParaRPr lang="fr-FR" sz="3200" dirty="0"/>
          </a:p>
        </p:txBody>
      </p:sp>
      <p:sp>
        <p:nvSpPr>
          <p:cNvPr id="9" name="Chevron 8"/>
          <p:cNvSpPr/>
          <p:nvPr/>
        </p:nvSpPr>
        <p:spPr>
          <a:xfrm rot="5400000">
            <a:off x="323528" y="4725144"/>
            <a:ext cx="1512168" cy="1368152"/>
          </a:xfrm>
          <a:prstGeom prst="chevron">
            <a:avLst>
              <a:gd name="adj" fmla="val 4411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108000" bIns="36000" rtlCol="0" anchor="ctr"/>
          <a:lstStyle/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Quels critères?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 rot="5400000">
            <a:off x="323528" y="3645024"/>
            <a:ext cx="1512168" cy="1368152"/>
          </a:xfrm>
          <a:prstGeom prst="chevron">
            <a:avLst>
              <a:gd name="adj" fmla="val 4411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108000" bIns="36000" rtlCol="0" anchor="ctr"/>
          <a:lstStyle/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Sur quoi 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rot="5400000">
            <a:off x="323528" y="2564904"/>
            <a:ext cx="1512168" cy="1368152"/>
          </a:xfrm>
          <a:prstGeom prst="chevron">
            <a:avLst>
              <a:gd name="adj" fmla="val 4411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108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Quand 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Arrondir un rectangle avec un coin diagonal 12"/>
          <p:cNvSpPr/>
          <p:nvPr/>
        </p:nvSpPr>
        <p:spPr>
          <a:xfrm>
            <a:off x="1835696" y="1340768"/>
            <a:ext cx="5832648" cy="936104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C’est le professeur de spécialité (qui a en charge les élèves en terminale) qui doit interroger ses élèves.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rot="5400000">
            <a:off x="323528" y="1484784"/>
            <a:ext cx="1512168" cy="1368152"/>
          </a:xfrm>
          <a:prstGeom prst="chevron">
            <a:avLst>
              <a:gd name="adj" fmla="val 4411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108000" bIns="36000" rtlCol="0" anchor="ctr"/>
          <a:lstStyle/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Qui 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Arrondir un rectangle avec un coin diagonal 13"/>
          <p:cNvSpPr/>
          <p:nvPr/>
        </p:nvSpPr>
        <p:spPr>
          <a:xfrm>
            <a:off x="1835696" y="2420888"/>
            <a:ext cx="5832648" cy="936104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En Terminale lorsque que l’élève est prêt.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Arrondir un rectangle avec un coin diagonal 14"/>
          <p:cNvSpPr/>
          <p:nvPr/>
        </p:nvSpPr>
        <p:spPr>
          <a:xfrm>
            <a:off x="1835696" y="3501008"/>
            <a:ext cx="5832648" cy="936104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Sur le dossier constitué par l’élève au cours de la première et de la Terminale.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Arrondir un rectangle avec un coin diagonal 16"/>
          <p:cNvSpPr/>
          <p:nvPr/>
        </p:nvSpPr>
        <p:spPr>
          <a:xfrm>
            <a:off x="1835696" y="4581128"/>
            <a:ext cx="5832648" cy="936104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L’évaluation portera sur le niveau de compréhension, d’analyse, les connaissances et les compétences méthodologiques.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2" grpId="0" animBg="1"/>
      <p:bldP spid="14" grpId="0" animBg="1"/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II- Le déroulement de l’épreuve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3608" y="4149080"/>
            <a:ext cx="6255488" cy="1512168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1- Avant l’épreuve</a:t>
            </a:r>
          </a:p>
          <a:p>
            <a:pPr algn="l"/>
            <a:r>
              <a:rPr lang="fr-FR" dirty="0" smtClean="0"/>
              <a:t>2- Pendant l’épreuve</a:t>
            </a:r>
          </a:p>
          <a:p>
            <a:pPr algn="l"/>
            <a:r>
              <a:rPr lang="fr-FR" dirty="0" smtClean="0"/>
              <a:t>3- Après l’épreuve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2">
                    <a:lumMod val="25000"/>
                  </a:schemeClr>
                </a:solidFill>
              </a:rPr>
              <a:t>1-Avant l’épreuve</a:t>
            </a:r>
            <a:endParaRPr lang="fr-FR" sz="3200" b="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83568" y="1988840"/>
            <a:ext cx="6552728" cy="446449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86968" lvl="2" indent="-228600" algn="just">
              <a:spcBef>
                <a:spcPts val="400"/>
              </a:spcBef>
              <a:buClr>
                <a:schemeClr val="accent1">
                  <a:lumMod val="60000"/>
                  <a:lumOff val="40000"/>
                </a:schemeClr>
              </a:buClr>
              <a:buSzPct val="60000"/>
              <a:defRPr/>
            </a:pPr>
            <a:endParaRPr lang="fr-FR" sz="2000" dirty="0" smtClean="0">
              <a:solidFill>
                <a:schemeClr val="tx1"/>
              </a:solidFill>
              <a:latin typeface="+mj-lt"/>
              <a:ea typeface="Batang" pitchFamily="18" charset="-127"/>
            </a:endParaRPr>
          </a:p>
          <a:p>
            <a:pPr marL="886968" lvl="2" indent="-228600" algn="just">
              <a:spcBef>
                <a:spcPts val="400"/>
              </a:spcBef>
              <a:buClr>
                <a:schemeClr val="accent1">
                  <a:lumMod val="60000"/>
                  <a:lumOff val="40000"/>
                </a:schemeClr>
              </a:buClr>
              <a:buSzPct val="60000"/>
              <a:defRPr/>
            </a:pPr>
            <a:r>
              <a:rPr lang="fr-FR" sz="2000" dirty="0" smtClean="0">
                <a:solidFill>
                  <a:schemeClr val="tx1"/>
                </a:solidFill>
                <a:latin typeface="+mj-lt"/>
                <a:ea typeface="Batang" pitchFamily="18" charset="-127"/>
              </a:rPr>
              <a:t>prendre</a:t>
            </a:r>
            <a:r>
              <a:rPr lang="fr-FR" sz="2000" b="1" dirty="0" smtClean="0">
                <a:solidFill>
                  <a:schemeClr val="tx1"/>
                </a:solidFill>
                <a:latin typeface="+mj-lt"/>
                <a:ea typeface="Batang" pitchFamily="18" charset="-127"/>
              </a:rPr>
              <a:t> </a:t>
            </a:r>
            <a:r>
              <a:rPr lang="fr-FR" sz="2000" b="1" dirty="0">
                <a:solidFill>
                  <a:schemeClr val="tx1"/>
                </a:solidFill>
                <a:latin typeface="+mj-lt"/>
                <a:ea typeface="Batang" pitchFamily="18" charset="-127"/>
              </a:rPr>
              <a:t>5 à 10 minutes pour parcourir le dossier </a:t>
            </a:r>
            <a:r>
              <a:rPr lang="fr-FR" sz="2000" dirty="0">
                <a:solidFill>
                  <a:schemeClr val="tx1"/>
                </a:solidFill>
                <a:latin typeface="+mj-lt"/>
                <a:ea typeface="Batang" pitchFamily="18" charset="-127"/>
              </a:rPr>
              <a:t>constitué par le candidat pour : </a:t>
            </a:r>
            <a:endParaRPr lang="fr-FR" sz="2000" dirty="0" smtClean="0">
              <a:solidFill>
                <a:schemeClr val="tx1"/>
              </a:solidFill>
              <a:latin typeface="+mj-lt"/>
              <a:ea typeface="Batang" pitchFamily="18" charset="-127"/>
            </a:endParaRPr>
          </a:p>
          <a:p>
            <a:pPr marL="886968" lvl="2" indent="-228600" algn="just">
              <a:spcBef>
                <a:spcPts val="400"/>
              </a:spcBef>
              <a:buClr>
                <a:schemeClr val="accent1">
                  <a:lumMod val="60000"/>
                  <a:lumOff val="40000"/>
                </a:schemeClr>
              </a:buClr>
              <a:buSzPct val="60000"/>
              <a:defRPr/>
            </a:pPr>
            <a:endParaRPr lang="fr-FR" sz="2000" dirty="0">
              <a:solidFill>
                <a:schemeClr val="tx1"/>
              </a:solidFill>
              <a:latin typeface="+mj-lt"/>
              <a:ea typeface="Batang" pitchFamily="18" charset="-127"/>
            </a:endParaRPr>
          </a:p>
          <a:p>
            <a:pPr marL="1368000" lvl="2" indent="-228600" algn="just">
              <a:spcBef>
                <a:spcPts val="400"/>
              </a:spcBef>
              <a:buClr>
                <a:schemeClr val="accent3"/>
              </a:buClr>
              <a:buSzPct val="60000"/>
              <a:buFont typeface="Wingdings" pitchFamily="2" charset="2"/>
              <a:buChar char="q"/>
              <a:defRPr/>
            </a:pPr>
            <a:r>
              <a:rPr lang="fr-FR" sz="2000" dirty="0">
                <a:solidFill>
                  <a:schemeClr val="tx1"/>
                </a:solidFill>
                <a:latin typeface="+mj-lt"/>
                <a:ea typeface="Batang" pitchFamily="18" charset="-127"/>
              </a:rPr>
              <a:t>évaluer (colonne « dossier ») </a:t>
            </a:r>
            <a:endParaRPr lang="fr-FR" sz="2000" dirty="0" smtClean="0">
              <a:solidFill>
                <a:schemeClr val="tx1"/>
              </a:solidFill>
              <a:latin typeface="+mj-lt"/>
              <a:ea typeface="Batang" pitchFamily="18" charset="-127"/>
            </a:endParaRPr>
          </a:p>
          <a:p>
            <a:pPr marL="1368000" lvl="2" indent="-228600" algn="just">
              <a:spcBef>
                <a:spcPts val="400"/>
              </a:spcBef>
              <a:buClr>
                <a:schemeClr val="accent3"/>
              </a:buClr>
              <a:buSzPct val="60000"/>
              <a:defRPr/>
            </a:pPr>
            <a:endParaRPr lang="fr-FR" sz="2000" dirty="0">
              <a:solidFill>
                <a:schemeClr val="tx1"/>
              </a:solidFill>
              <a:latin typeface="+mj-lt"/>
              <a:ea typeface="Batang" pitchFamily="18" charset="-127"/>
            </a:endParaRPr>
          </a:p>
          <a:p>
            <a:pPr marL="1368000" lvl="2" indent="-228600" algn="just">
              <a:spcBef>
                <a:spcPts val="400"/>
              </a:spcBef>
              <a:buClr>
                <a:schemeClr val="accent3"/>
              </a:buClr>
              <a:buSzPct val="60000"/>
              <a:buFont typeface="Wingdings" pitchFamily="2" charset="2"/>
              <a:buChar char="q"/>
              <a:defRPr/>
            </a:pPr>
            <a:r>
              <a:rPr lang="fr-FR" sz="2000" dirty="0">
                <a:solidFill>
                  <a:schemeClr val="tx1"/>
                </a:solidFill>
                <a:latin typeface="+mj-lt"/>
                <a:ea typeface="Batang" pitchFamily="18" charset="-127"/>
              </a:rPr>
              <a:t>sélectionner l’étude sur laquelle portera </a:t>
            </a:r>
            <a:r>
              <a:rPr lang="fr-FR" sz="2000" smtClean="0">
                <a:solidFill>
                  <a:schemeClr val="tx1"/>
                </a:solidFill>
                <a:latin typeface="+mj-lt"/>
                <a:ea typeface="Batang" pitchFamily="18" charset="-127"/>
              </a:rPr>
              <a:t>l’exposé .</a:t>
            </a:r>
            <a:endParaRPr lang="fr-FR" sz="2000" dirty="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771800" y="980728"/>
            <a:ext cx="2232248" cy="22322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 smtClean="0">
                <a:solidFill>
                  <a:schemeClr val="tx2">
                    <a:lumMod val="25000"/>
                  </a:schemeClr>
                </a:solidFill>
              </a:rPr>
              <a:t>Le professeur doit:</a:t>
            </a:r>
            <a:endParaRPr lang="fr-FR" sz="22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2">
                    <a:lumMod val="25000"/>
                  </a:schemeClr>
                </a:solidFill>
              </a:rPr>
              <a:t>2-Pendant l’épreuve</a:t>
            </a:r>
            <a:endParaRPr lang="fr-FR" sz="3200" b="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67544" y="1412776"/>
            <a:ext cx="2448272" cy="49685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endParaRPr lang="fr-FR" dirty="0" smtClean="0"/>
          </a:p>
          <a:p>
            <a:endParaRPr lang="fr-FR" dirty="0"/>
          </a:p>
          <a:p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2 phases:</a:t>
            </a:r>
          </a:p>
          <a:p>
            <a:endParaRPr lang="fr-FR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Exposé oral du candidat: 10 mn.(le professeur n’interrompt pas l’élève).</a:t>
            </a:r>
          </a:p>
          <a:p>
            <a:endParaRPr lang="fr-FR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 Entretien avec le candidat: 20mn Maximum.</a:t>
            </a:r>
          </a:p>
          <a:p>
            <a:pPr>
              <a:buFont typeface="Wingdings" pitchFamily="2" charset="2"/>
              <a:buChar char="q"/>
            </a:pP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331640" y="112474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2">
                    <a:lumMod val="25000"/>
                  </a:schemeClr>
                </a:solidFill>
              </a:rPr>
              <a:t>1</a:t>
            </a:r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987824" y="1484784"/>
            <a:ext cx="2448272" cy="48965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 Durant l’entretien, le professeur pose des questions sur l’exposé, le dossier.</a:t>
            </a:r>
          </a:p>
          <a:p>
            <a:pPr>
              <a:buFont typeface="Wingdings" pitchFamily="2" charset="2"/>
              <a:buChar char="q"/>
            </a:pP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Le professeur pose des questions sur un thème différent de celui de l’étude ( permet de vérifier les connaissances et la capacité à réinvestir des « savoir »</a:t>
            </a:r>
          </a:p>
          <a:p>
            <a:pPr>
              <a:buFont typeface="Wingdings" pitchFamily="2" charset="2"/>
              <a:buChar char="q"/>
            </a:pP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5508104" y="1484784"/>
            <a:ext cx="2448272" cy="48965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endParaRPr lang="fr-FR" dirty="0" smtClean="0"/>
          </a:p>
          <a:p>
            <a:endParaRPr lang="fr-FR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Le professeur complète la fiche de déroulement de l’épreuve. </a:t>
            </a:r>
          </a:p>
          <a:p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3923928" y="112474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2">
                    <a:lumMod val="25000"/>
                  </a:schemeClr>
                </a:solidFill>
              </a:rPr>
              <a:t>2</a:t>
            </a:r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372200" y="112474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2">
                    <a:lumMod val="25000"/>
                  </a:schemeClr>
                </a:solidFill>
              </a:rPr>
              <a:t>3</a:t>
            </a:r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4" grpId="0" animBg="1"/>
      <p:bldP spid="6" grpId="0" animBg="1"/>
      <p:bldP spid="8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2">
                    <a:lumMod val="25000"/>
                  </a:schemeClr>
                </a:solidFill>
              </a:rPr>
              <a:t>3-Après l’épreuve</a:t>
            </a:r>
            <a:endParaRPr lang="fr-FR" sz="3200" b="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915816" y="1556792"/>
            <a:ext cx="4824536" cy="12241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Conserver un exemplaire papier du dossier complet. ( Important en cas de contestation).</a:t>
            </a: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23528" y="2492896"/>
            <a:ext cx="1872208" cy="187220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Le professeur doit:</a:t>
            </a: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915816" y="2852936"/>
            <a:ext cx="4824536" cy="12241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Evaluer l’ensemble du travail de l’élève en complétant la grille nationale d’évaluation</a:t>
            </a: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915816" y="4149080"/>
            <a:ext cx="4824536" cy="12241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Joindre au Dossier de l’élève:</a:t>
            </a:r>
          </a:p>
          <a:p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La grille de déroulement de l’épreuve.</a:t>
            </a:r>
          </a:p>
          <a:p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La grille nationale d’évaluation.</a:t>
            </a: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7" name="Image 6" descr="attention dan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247692"/>
            <a:ext cx="1296144" cy="1286423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1763688" y="5733256"/>
            <a:ext cx="5976664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r>
              <a:rPr lang="fr-FR" b="1" cap="all" dirty="0" smtClean="0">
                <a:solidFill>
                  <a:schemeClr val="tx2">
                    <a:lumMod val="25000"/>
                  </a:schemeClr>
                </a:solidFill>
              </a:rPr>
              <a:t>LA NOTE NE DOIT PAS ETRE Communiquée à L’élève !</a:t>
            </a:r>
            <a:endParaRPr lang="fr-FR" b="1" cap="all" dirty="0">
              <a:solidFill>
                <a:schemeClr val="tx2">
                  <a:lumMod val="25000"/>
                </a:schemeClr>
              </a:solidFill>
            </a:endParaRPr>
          </a:p>
          <a:p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III- la notation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3608" y="3933056"/>
            <a:ext cx="6255488" cy="1296144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1- La grille de notation</a:t>
            </a:r>
          </a:p>
          <a:p>
            <a:pPr algn="l"/>
            <a:r>
              <a:rPr lang="fr-FR" dirty="0" smtClean="0"/>
              <a:t>2- Les correspondances</a:t>
            </a:r>
          </a:p>
          <a:p>
            <a:pPr algn="l"/>
            <a:r>
              <a:rPr lang="fr-FR" dirty="0" smtClean="0"/>
              <a:t>3- L’aide à l’évaluation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/>
          </a:bodyPr>
          <a:lstStyle/>
          <a:p>
            <a:r>
              <a:rPr lang="fr-FR" sz="3200" b="0" dirty="0" smtClean="0">
                <a:solidFill>
                  <a:schemeClr val="tx2">
                    <a:lumMod val="25000"/>
                  </a:schemeClr>
                </a:solidFill>
              </a:rPr>
              <a:t>1-La grille de notation</a:t>
            </a:r>
            <a:endParaRPr lang="fr-FR" sz="3200" b="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83568" y="1052736"/>
          <a:ext cx="6840760" cy="260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440160"/>
                <a:gridCol w="1440160"/>
                <a:gridCol w="1440160"/>
              </a:tblGrid>
              <a:tr h="576064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Dossier</a:t>
                      </a:r>
                    </a:p>
                    <a:p>
                      <a:pPr algn="ctr"/>
                      <a:r>
                        <a:rPr lang="fr-FR" sz="16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(4,5</a:t>
                      </a:r>
                      <a:r>
                        <a:rPr lang="fr-FR" sz="1600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points)</a:t>
                      </a:r>
                      <a:endParaRPr lang="fr-FR" sz="16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Exposé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(4,5</a:t>
                      </a:r>
                      <a:r>
                        <a:rPr lang="fr-FR" sz="1600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points)</a:t>
                      </a:r>
                      <a:endParaRPr lang="fr-FR" sz="160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Entretien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(9</a:t>
                      </a:r>
                      <a:r>
                        <a:rPr lang="fr-FR" sz="1600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points)</a:t>
                      </a:r>
                      <a:endParaRPr lang="fr-FR" sz="160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Connaissances </a:t>
                      </a:r>
                      <a:r>
                        <a:rPr lang="fr-FR" sz="1400" baseline="30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(1)</a:t>
                      </a:r>
                      <a:endParaRPr lang="fr-FR" sz="1400" baseline="30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Compétences méthodologiques</a:t>
                      </a:r>
                      <a:r>
                        <a:rPr lang="fr-FR" sz="1800" baseline="30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(2)</a:t>
                      </a:r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Capacité de restitution</a:t>
                      </a:r>
                      <a:r>
                        <a:rPr lang="fr-FR" sz="1800" baseline="30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(3)</a:t>
                      </a:r>
                      <a:endParaRPr lang="fr-FR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83568" y="3789040"/>
          <a:ext cx="6840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Investissement personnel du candidat (2</a:t>
                      </a:r>
                      <a:r>
                        <a:rPr lang="fr-FR" b="0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points)</a:t>
                      </a:r>
                      <a:r>
                        <a:rPr lang="fr-FR" sz="1800" baseline="30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(4)</a:t>
                      </a:r>
                      <a:endParaRPr lang="fr-FR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83568" y="4293096"/>
          <a:ext cx="6840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TOTAL</a:t>
                      </a:r>
                      <a:endParaRPr lang="fr-FR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/20</a:t>
                      </a:r>
                      <a:endParaRPr lang="fr-FR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683568" y="5085184"/>
          <a:ext cx="684076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/>
              </a:tblGrid>
              <a:tr h="1296144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Appréciation globale de l’évaluateur: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 remplir pour justifier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la note en cas de contestation!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</TotalTime>
  <Words>723</Words>
  <Application>Microsoft Office PowerPoint</Application>
  <PresentationFormat>Affichage à l'écran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Opulent</vt:lpstr>
      <vt:lpstr>Economie-droit en ccf</vt:lpstr>
      <vt:lpstr>I- LA CERTIFICATION EN CCF</vt:lpstr>
      <vt:lpstr>I- L’EPREUVE EN ccF</vt:lpstr>
      <vt:lpstr>II- Le déroulement de l’épreuve</vt:lpstr>
      <vt:lpstr>1-Avant l’épreuve</vt:lpstr>
      <vt:lpstr>2-Pendant l’épreuve</vt:lpstr>
      <vt:lpstr>3-Après l’épreuve</vt:lpstr>
      <vt:lpstr>III- la notation</vt:lpstr>
      <vt:lpstr>1-La grille de notation</vt:lpstr>
      <vt:lpstr>2-LES CORRESPONDANCES</vt:lpstr>
      <vt:lpstr>3-LES CORRESPONDANCES</vt:lpstr>
      <vt:lpstr>IV- L’aide à l’évaluation</vt:lpstr>
      <vt:lpstr>1-Dresser le profil du candidat</vt:lpstr>
      <vt:lpstr>2- Deux exemples</vt:lpstr>
      <vt:lpstr>3- Les 2 points d’investissement personnel</vt:lpstr>
      <vt:lpstr>4-Les pénalités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Economie-droit en ccf</dc:title>
  <dc:creator>laurent</dc:creator>
  <cp:lastModifiedBy>virlau</cp:lastModifiedBy>
  <cp:revision>36</cp:revision>
  <dcterms:created xsi:type="dcterms:W3CDTF">2012-12-19T14:54:06Z</dcterms:created>
  <dcterms:modified xsi:type="dcterms:W3CDTF">2013-02-28T10:07:58Z</dcterms:modified>
</cp:coreProperties>
</file>