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2" r:id="rId2"/>
  </p:sldMasterIdLst>
  <p:notesMasterIdLst>
    <p:notesMasterId r:id="rId25"/>
  </p:notesMasterIdLst>
  <p:sldIdLst>
    <p:sldId id="285" r:id="rId3"/>
    <p:sldId id="256" r:id="rId4"/>
    <p:sldId id="257" r:id="rId5"/>
    <p:sldId id="271" r:id="rId6"/>
    <p:sldId id="259" r:id="rId7"/>
    <p:sldId id="260" r:id="rId8"/>
    <p:sldId id="261" r:id="rId9"/>
    <p:sldId id="272" r:id="rId10"/>
    <p:sldId id="262" r:id="rId11"/>
    <p:sldId id="263" r:id="rId12"/>
    <p:sldId id="276" r:id="rId13"/>
    <p:sldId id="267" r:id="rId14"/>
    <p:sldId id="273" r:id="rId15"/>
    <p:sldId id="277" r:id="rId16"/>
    <p:sldId id="278" r:id="rId17"/>
    <p:sldId id="279" r:id="rId18"/>
    <p:sldId id="283" r:id="rId19"/>
    <p:sldId id="280" r:id="rId20"/>
    <p:sldId id="284" r:id="rId21"/>
    <p:sldId id="264" r:id="rId22"/>
    <p:sldId id="266" r:id="rId23"/>
    <p:sldId id="27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eu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65328" autoAdjust="0"/>
  </p:normalViewPr>
  <p:slideViewPr>
    <p:cSldViewPr>
      <p:cViewPr>
        <p:scale>
          <a:sx n="80" d="100"/>
          <a:sy n="80" d="100"/>
        </p:scale>
        <p:origin x="-57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2-07T09:22:57.095" idx="4">
    <p:pos x="2459" y="3009"/>
    <p:text>Je préfère le terme présenter à l'oral que finaliser 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1CB669-B603-4BCD-BB81-0E88B88010E1}" type="datetimeFigureOut">
              <a:rPr lang="en-US"/>
              <a:pPr>
                <a:defRPr/>
              </a:pPr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D0130E-4EB6-4DA7-8B76-008BC24B51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64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 typeface="+mj-lt"/>
              <a:buNone/>
            </a:pPr>
            <a:endParaRPr lang="fr-FR" altLang="fr-FR" smtClean="0"/>
          </a:p>
        </p:txBody>
      </p:sp>
      <p:sp>
        <p:nvSpPr>
          <p:cNvPr id="32771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33400" y="460375"/>
            <a:ext cx="3144838" cy="235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6F3D20-9A70-4905-9EF1-828BC48A5345}" type="slidenum">
              <a:rPr lang="en-US" altLang="fr-F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fr-F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23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D988E8-139C-4E3E-9CB2-18A6AB3134D9}" type="slidenum">
              <a:rPr lang="en-US" altLang="fr-F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fr-F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5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3AEC-B58F-4116-90CD-B0E3B1AFACD6}" type="datetimeFigureOut">
              <a:rPr lang="en-US"/>
              <a:pPr>
                <a:defRPr/>
              </a:pPr>
              <a:t>12/11/2015</a:t>
            </a:fld>
            <a:endParaRPr lang="en-US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C8DA2-664D-459B-9ED9-CA5DCC37CD2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4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B0BBC-3053-424C-B2E2-E56434925288}" type="datetimeFigureOut">
              <a:rPr lang="en-US"/>
              <a:pPr>
                <a:defRPr/>
              </a:pPr>
              <a:t>12/11/2015</a:t>
            </a:fld>
            <a:endParaRPr lang="en-US"/>
          </a:p>
        </p:txBody>
      </p:sp>
      <p:sp>
        <p:nvSpPr>
          <p:cNvPr id="5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0A5E-5FD9-4AEE-8B62-423A555541C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74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787B5-EAD8-4C82-B163-84968B271F10}" type="datetimeFigureOut">
              <a:rPr lang="en-US"/>
              <a:pPr>
                <a:defRPr/>
              </a:pPr>
              <a:t>12/11/2015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8757-3535-4C69-9BA3-19B54A1F43A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3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EB1EF-C659-49E9-9F6E-5328F576266B}" type="datetimeFigureOut">
              <a:rPr lang="en-US"/>
              <a:pPr>
                <a:defRPr/>
              </a:pPr>
              <a:t>12/11/2015</a:t>
            </a:fld>
            <a:endParaRPr lang="en-US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125FA-0E9A-455D-BA4A-6C4A66F5B9C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4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E6F47-6A02-4738-BD76-49C7FCD2D72F}" type="datetimeFigureOut">
              <a:rPr lang="en-US"/>
              <a:pPr>
                <a:defRPr/>
              </a:pPr>
              <a:t>12/11/2015</a:t>
            </a:fld>
            <a:endParaRPr lang="en-US"/>
          </a:p>
        </p:txBody>
      </p:sp>
      <p:sp>
        <p:nvSpPr>
          <p:cNvPr id="7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EF1E9-8557-40AF-BB16-73D0526F91F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30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38D4-98B6-4C07-8737-CA7F05F57C21}" type="datetimeFigureOut">
              <a:rPr lang="en-US"/>
              <a:pPr>
                <a:defRPr/>
              </a:pPr>
              <a:t>12/11/2015</a:t>
            </a:fld>
            <a:endParaRPr lang="en-US"/>
          </a:p>
        </p:txBody>
      </p:sp>
      <p:sp>
        <p:nvSpPr>
          <p:cNvPr id="6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56FB2-634C-4CE9-8FEF-4C82F0DE1A0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0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8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8771-4399-4403-9AF7-8DC7AE8F619B}" type="datetimeFigureOut">
              <a:rPr lang="en-US"/>
              <a:pPr>
                <a:defRPr/>
              </a:pPr>
              <a:t>12/11/2015</a:t>
            </a:fld>
            <a:endParaRPr lang="en-US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83ADE-0904-40AD-A67C-987A7C0FE0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4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26A36-FC41-46EE-9732-66DA4487EF92}" type="datetimeFigureOut">
              <a:rPr lang="en-US"/>
              <a:pPr>
                <a:defRPr/>
              </a:pPr>
              <a:t>12/11/2015</a:t>
            </a:fld>
            <a:endParaRPr lang="en-US"/>
          </a:p>
        </p:txBody>
      </p:sp>
      <p:sp>
        <p:nvSpPr>
          <p:cNvPr id="4" name="Espace réservé du pied de page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A6BA-2302-41B5-A344-644FB09EBD2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01A99-C5AF-47E4-AD99-8D81B7B75215}" type="datetimeFigureOut">
              <a:rPr lang="en-US"/>
              <a:pPr>
                <a:defRPr/>
              </a:pPr>
              <a:t>12/11/2015</a:t>
            </a:fld>
            <a:endParaRPr lang="en-US"/>
          </a:p>
        </p:txBody>
      </p:sp>
      <p:sp>
        <p:nvSpPr>
          <p:cNvPr id="3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50161-442F-4689-A371-83ACA43E0DD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2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BE888-4398-4CC0-996A-B517E3F87C9E}" type="datetimeFigureOut">
              <a:rPr lang="en-US"/>
              <a:pPr>
                <a:defRPr/>
              </a:pPr>
              <a:t>12/11/2015</a:t>
            </a:fld>
            <a:endParaRPr lang="en-US"/>
          </a:p>
        </p:txBody>
      </p:sp>
      <p:sp>
        <p:nvSpPr>
          <p:cNvPr id="7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43332-4F1D-40F8-BC60-4A8ECDB555C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7A435-4B78-4926-AB00-061AEA82C45D}" type="datetimeFigureOut">
              <a:rPr lang="en-US"/>
              <a:pPr>
                <a:defRPr/>
              </a:pPr>
              <a:t>12/11/2015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833D4-39D2-484C-AA05-E3E142150E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9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Espace réservé du texte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0132A64-8B4B-470F-B758-210D48B4DD53}" type="datetimeFigureOut">
              <a:rPr lang="en-US"/>
              <a:pPr>
                <a:defRPr/>
              </a:pPr>
              <a:t>12/11/2015</a:t>
            </a:fld>
            <a:endParaRPr lang="en-US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9FC7671-09C9-48D9-AFF9-F507A12D5A6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38" r:id="rId4"/>
    <p:sldLayoutId id="2147483844" r:id="rId5"/>
    <p:sldLayoutId id="2147483839" r:id="rId6"/>
    <p:sldLayoutId id="2147483845" r:id="rId7"/>
    <p:sldLayoutId id="2147483846" r:id="rId8"/>
    <p:sldLayoutId id="2147483847" r:id="rId9"/>
    <p:sldLayoutId id="2147483840" r:id="rId10"/>
    <p:sldLayoutId id="21474838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rpeg.fr/ecodroit/index.php?title=Sujets_z%C3%A9ro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9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ache.media.education.gouv.fr/file/30/25/8/ensel1691_annexe4_452258.pdf" TargetMode="External"/><Relationship Id="rId4" Type="http://schemas.openxmlformats.org/officeDocument/2006/relationships/hyperlink" Target="http://www.education.gouv.fr/pid25535/bulletin_officiel.html?cid_bo=9131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jingle-leco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660.230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5557" y="7057"/>
            <a:ext cx="9168003" cy="68760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2843808" y="4919008"/>
            <a:ext cx="3600400" cy="1938992"/>
          </a:xfrm>
          <a:prstGeom prst="rect">
            <a:avLst/>
          </a:prstGeom>
          <a:solidFill>
            <a:srgbClr val="002060"/>
          </a:solidFill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fr-FR" sz="120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DROIT</a:t>
            </a:r>
            <a:endParaRPr lang="fr-FR" sz="120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816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4"/>
          <p:cNvSpPr txBox="1">
            <a:spLocks noChangeArrowheads="1"/>
          </p:cNvSpPr>
          <p:nvPr/>
        </p:nvSpPr>
        <p:spPr bwMode="auto">
          <a:xfrm>
            <a:off x="769938" y="1798638"/>
            <a:ext cx="763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Georgia" pitchFamily="18" charset="0"/>
              <a:buBlip>
                <a:blip r:embed="rId2"/>
              </a:buBlip>
            </a:pPr>
            <a:r>
              <a:rPr lang="fr-FR" altLang="fr-FR" sz="2000" dirty="0">
                <a:solidFill>
                  <a:schemeClr val="tx1"/>
                </a:solidFill>
                <a:latin typeface="Book Antiqua" pitchFamily="18" charset="0"/>
              </a:rPr>
              <a:t>3 sujets </a:t>
            </a:r>
            <a:r>
              <a:rPr lang="fr-FR" altLang="fr-FR" sz="2000" dirty="0" smtClean="0">
                <a:solidFill>
                  <a:schemeClr val="tx1"/>
                </a:solidFill>
                <a:latin typeface="Book Antiqua" pitchFamily="18" charset="0"/>
              </a:rPr>
              <a:t>zéro </a:t>
            </a:r>
            <a:r>
              <a:rPr lang="fr-FR" altLang="fr-FR" sz="2000" dirty="0">
                <a:solidFill>
                  <a:schemeClr val="tx1"/>
                </a:solidFill>
                <a:latin typeface="Book Antiqua" pitchFamily="18" charset="0"/>
              </a:rPr>
              <a:t>ont été créés et mis en ligne à l’adresse suivante :</a:t>
            </a:r>
            <a:endParaRPr lang="fr-FR" altLang="fr-FR" sz="2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18435" name="ZoneTexte 6"/>
          <p:cNvSpPr txBox="1">
            <a:spLocks noChangeArrowheads="1"/>
          </p:cNvSpPr>
          <p:nvPr/>
        </p:nvSpPr>
        <p:spPr bwMode="auto">
          <a:xfrm>
            <a:off x="220663" y="2274888"/>
            <a:ext cx="8666162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100">
                <a:solidFill>
                  <a:srgbClr val="FF0000"/>
                </a:solidFill>
                <a:latin typeface="Trebuchet MS" pitchFamily="34" charset="0"/>
              </a:rPr>
              <a:t>http://www.cerpeg.fr/ecodroit/index.php?title=Sujets_z%C3%A9ro ??</a:t>
            </a:r>
            <a:endParaRPr lang="fr-FR" altLang="fr-FR" sz="210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14763" y="1403350"/>
            <a:ext cx="1476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Sujets</a:t>
            </a:r>
            <a:r>
              <a:rPr lang="fr-FR" dirty="0">
                <a:latin typeface="Cooper Black" panose="0208090404030B020404" pitchFamily="18" charset="0"/>
                <a:cs typeface="+mn-cs"/>
              </a:rPr>
              <a:t>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/>
          <a:srcRect l="13814" t="20805" r="23050" b="29790"/>
          <a:stretch/>
        </p:blipFill>
        <p:spPr bwMode="auto">
          <a:xfrm>
            <a:off x="1416050" y="2805113"/>
            <a:ext cx="6076950" cy="256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" y="5929313"/>
            <a:ext cx="1152525" cy="74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93000" y="5929313"/>
            <a:ext cx="1281113" cy="67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8" t="21713" r="40009" b="72890"/>
          <a:stretch>
            <a:fillRect/>
          </a:stretch>
        </p:blipFill>
        <p:spPr bwMode="auto">
          <a:xfrm>
            <a:off x="5003800" y="2805113"/>
            <a:ext cx="10207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60350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5830888"/>
            <a:ext cx="1301750" cy="84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713" y="5853113"/>
            <a:ext cx="1422400" cy="74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60350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11563" y="1176338"/>
            <a:ext cx="2355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Structure du sujet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90525" y="1916113"/>
            <a:ext cx="1157288" cy="34575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Epreuve d’éco-droit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1844675" y="1916113"/>
            <a:ext cx="1079500" cy="22336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Partie 1:</a:t>
            </a:r>
          </a:p>
          <a:p>
            <a:pPr algn="ctr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12 points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844675" y="4302125"/>
            <a:ext cx="1214438" cy="1079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Partie 2 : </a:t>
            </a:r>
          </a:p>
          <a:p>
            <a:pPr algn="ctr">
              <a:defRPr/>
            </a:pPr>
            <a:r>
              <a:rPr lang="fr-F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8 points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3203575" y="1916113"/>
            <a:ext cx="2763838" cy="936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latin typeface="Book Antiqua" panose="02040602050305030304" pitchFamily="18" charset="0"/>
              </a:rPr>
              <a:t>Analyser les documents et compléter des grilles de lecture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252788" y="3013075"/>
            <a:ext cx="2763837" cy="41433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latin typeface="Book Antiqua" panose="02040602050305030304" pitchFamily="18" charset="0"/>
              </a:rPr>
              <a:t>Définir et expliquer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252788" y="3644900"/>
            <a:ext cx="2714625" cy="5048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latin typeface="Book Antiqua" panose="02040602050305030304" pitchFamily="18" charset="0"/>
              </a:rPr>
              <a:t>Choisir un document et justifier ce choix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6300788" y="1916113"/>
            <a:ext cx="2592387" cy="22336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latin typeface="Book Antiqua" panose="02040602050305030304" pitchFamily="18" charset="0"/>
              </a:rPr>
              <a:t>Capacité à analyser</a:t>
            </a:r>
          </a:p>
          <a:p>
            <a:pPr algn="ctr">
              <a:defRPr/>
            </a:pPr>
            <a:endParaRPr lang="fr-FR" sz="1600" b="1" dirty="0">
              <a:latin typeface="Book Antiqua" panose="02040602050305030304" pitchFamily="18" charset="0"/>
            </a:endParaRPr>
          </a:p>
          <a:p>
            <a:pPr algn="ctr">
              <a:defRPr/>
            </a:pPr>
            <a:endParaRPr lang="fr-FR" sz="1600" b="1" dirty="0"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fr-FR" sz="1600" b="1" dirty="0">
                <a:latin typeface="Book Antiqua" panose="02040602050305030304" pitchFamily="18" charset="0"/>
              </a:rPr>
              <a:t>Mise en avant des connaissances</a:t>
            </a:r>
          </a:p>
          <a:p>
            <a:pPr algn="ctr">
              <a:defRPr/>
            </a:pPr>
            <a:endParaRPr lang="fr-FR" sz="1600" b="1" dirty="0">
              <a:latin typeface="Book Antiqua" panose="02040602050305030304" pitchFamily="18" charset="0"/>
            </a:endParaRPr>
          </a:p>
          <a:p>
            <a:pPr algn="ctr">
              <a:defRPr/>
            </a:pPr>
            <a:r>
              <a:rPr lang="fr-FR" sz="1600" b="1" dirty="0">
                <a:latin typeface="Book Antiqua" panose="02040602050305030304" pitchFamily="18" charset="0"/>
              </a:rPr>
              <a:t>Aptitude à justifier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3260725" y="4302125"/>
            <a:ext cx="2706688" cy="10715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>
                <a:latin typeface="Book Antiqua" panose="02040602050305030304" pitchFamily="18" charset="0"/>
              </a:rPr>
              <a:t>Rédiger une étude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6242050" y="4351338"/>
            <a:ext cx="2790825" cy="9731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 smtClean="0">
                <a:latin typeface="Book Antiqua" panose="02040602050305030304" pitchFamily="18" charset="0"/>
              </a:rPr>
              <a:t>Capacité de répondre </a:t>
            </a:r>
            <a:r>
              <a:rPr lang="fr-FR" sz="1600" b="1" dirty="0">
                <a:latin typeface="Book Antiqua" panose="02040602050305030304" pitchFamily="18" charset="0"/>
              </a:rPr>
              <a:t>à une problématique de manière structurée et argumentée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1443038"/>
            <a:ext cx="84312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fr-F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n-cs"/>
              </a:rPr>
              <a:t>Loi pour la croissance, l’activité et l’égalité des chances économiques : l’ouverture des magasins le dimanche</a:t>
            </a:r>
            <a:r>
              <a:rPr lang="fr-FR" sz="2000" dirty="0">
                <a:latin typeface="Arial"/>
                <a:cs typeface="+mn-cs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89350" y="947738"/>
            <a:ext cx="1419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Sujet zéro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cs typeface="+mn-c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" y="6159500"/>
            <a:ext cx="796925" cy="51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6096000"/>
            <a:ext cx="962025" cy="504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60350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6607175" y="2279650"/>
            <a:ext cx="2303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Book Antiqua" pitchFamily="18" charset="0"/>
              </a:rPr>
              <a:t>Problématique</a:t>
            </a: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 rotWithShape="1">
          <a:blip r:embed="rId7"/>
          <a:srcRect l="32302" t="21489" r="33146" b="53028"/>
          <a:stretch/>
        </p:blipFill>
        <p:spPr bwMode="auto">
          <a:xfrm>
            <a:off x="563563" y="2422525"/>
            <a:ext cx="4872037" cy="352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H="1">
            <a:off x="5378791" y="2487989"/>
            <a:ext cx="1222888" cy="319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490" name="Rectangle 17"/>
          <p:cNvSpPr>
            <a:spLocks noChangeArrowheads="1"/>
          </p:cNvSpPr>
          <p:nvPr/>
        </p:nvSpPr>
        <p:spPr bwMode="auto">
          <a:xfrm>
            <a:off x="6642100" y="4154488"/>
            <a:ext cx="194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Book Antiqua" pitchFamily="18" charset="0"/>
              </a:rPr>
              <a:t>Mise en situation</a:t>
            </a:r>
          </a:p>
        </p:txBody>
      </p:sp>
      <p:sp>
        <p:nvSpPr>
          <p:cNvPr id="17" name="Accolade ouvrante 16"/>
          <p:cNvSpPr/>
          <p:nvPr/>
        </p:nvSpPr>
        <p:spPr>
          <a:xfrm>
            <a:off x="5580112" y="3140968"/>
            <a:ext cx="792088" cy="2592288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487" grpId="0"/>
      <p:bldP spid="20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0450" y="730250"/>
            <a:ext cx="23558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Structure du sujet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6134100"/>
            <a:ext cx="836613" cy="54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6156325"/>
            <a:ext cx="849312" cy="44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7" y="0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6"/>
          <a:srcRect l="32185" t="19437" r="32633" b="17029"/>
          <a:stretch/>
        </p:blipFill>
        <p:spPr bwMode="auto">
          <a:xfrm>
            <a:off x="468313" y="1196975"/>
            <a:ext cx="4576762" cy="4824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ZoneTexte 11"/>
          <p:cNvSpPr txBox="1">
            <a:spLocks noChangeArrowheads="1"/>
          </p:cNvSpPr>
          <p:nvPr/>
        </p:nvSpPr>
        <p:spPr bwMode="auto">
          <a:xfrm>
            <a:off x="6156325" y="1844675"/>
            <a:ext cx="23034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rebuchet MS" pitchFamily="34" charset="0"/>
              </a:rPr>
              <a:t>Analyse du dossier documentaire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8035" y="1119591"/>
            <a:ext cx="1980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fr-FR" sz="2400" i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ère</a:t>
            </a:r>
            <a:r>
              <a:rPr lang="fr-FR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Partie </a:t>
            </a:r>
            <a:endParaRPr lang="fr-FR" sz="2400" u="sng" dirty="0"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56324" y="3609181"/>
            <a:ext cx="2262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fr-FR" sz="2400" i="1" u="sng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ième</a:t>
            </a:r>
            <a:r>
              <a:rPr lang="fr-FR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Partie </a:t>
            </a:r>
            <a:endParaRPr lang="fr-FR" sz="2400" u="sng" dirty="0">
              <a:latin typeface="Arial Black" panose="020B0A04020102020204" pitchFamily="34" charset="0"/>
            </a:endParaRPr>
          </a:p>
        </p:txBody>
      </p:sp>
      <p:sp>
        <p:nvSpPr>
          <p:cNvPr id="21514" name="ZoneTexte 16"/>
          <p:cNvSpPr txBox="1">
            <a:spLocks noChangeArrowheads="1"/>
          </p:cNvSpPr>
          <p:nvPr/>
        </p:nvSpPr>
        <p:spPr bwMode="auto">
          <a:xfrm>
            <a:off x="6164263" y="4437063"/>
            <a:ext cx="23034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rebuchet MS" pitchFamily="34" charset="0"/>
              </a:rPr>
              <a:t>Rédaction d’une étude</a:t>
            </a:r>
          </a:p>
        </p:txBody>
      </p:sp>
      <p:cxnSp>
        <p:nvCxnSpPr>
          <p:cNvPr id="3" name="Connecteur droit avec flèche 2"/>
          <p:cNvCxnSpPr>
            <a:stCxn id="21511" idx="1"/>
          </p:cNvCxnSpPr>
          <p:nvPr/>
        </p:nvCxnSpPr>
        <p:spPr>
          <a:xfrm flipH="1">
            <a:off x="5364088" y="2167732"/>
            <a:ext cx="792237" cy="1811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5364087" y="4669545"/>
            <a:ext cx="792237" cy="1811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511" grpId="0"/>
      <p:bldP spid="5" grpId="0"/>
      <p:bldP spid="16" grpId="0"/>
      <p:bldP spid="215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6191250"/>
            <a:ext cx="769937" cy="50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6130925"/>
            <a:ext cx="893762" cy="4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38125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4882" y="1666063"/>
            <a:ext cx="16818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fr-FR" sz="20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ère</a:t>
            </a:r>
            <a:r>
              <a:rPr lang="fr-F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Partie 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5"/>
          <a:srcRect l="34975" t="19349" r="34975" b="6249"/>
          <a:stretch/>
        </p:blipFill>
        <p:spPr bwMode="auto">
          <a:xfrm>
            <a:off x="1928813" y="1131888"/>
            <a:ext cx="307975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6"/>
          <a:srcRect l="34611" t="19949" r="35339" b="6641"/>
          <a:stretch/>
        </p:blipFill>
        <p:spPr bwMode="auto">
          <a:xfrm>
            <a:off x="2843213" y="1590675"/>
            <a:ext cx="3043237" cy="417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 rotWithShape="1">
          <a:blip r:embed="rId7"/>
          <a:srcRect l="34006" t="16702" r="34733" b="5599"/>
          <a:stretch/>
        </p:blipFill>
        <p:spPr bwMode="auto">
          <a:xfrm>
            <a:off x="3897313" y="2276475"/>
            <a:ext cx="2970212" cy="414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 rotWithShape="1">
          <a:blip r:embed="rId8"/>
          <a:srcRect l="35184" t="15625" r="35339" b="6641"/>
          <a:stretch/>
        </p:blipFill>
        <p:spPr bwMode="auto">
          <a:xfrm>
            <a:off x="4989513" y="2732088"/>
            <a:ext cx="2755900" cy="408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ZoneTexte 17"/>
          <p:cNvSpPr txBox="1">
            <a:spLocks noChangeArrowheads="1"/>
          </p:cNvSpPr>
          <p:nvPr/>
        </p:nvSpPr>
        <p:spPr bwMode="auto">
          <a:xfrm>
            <a:off x="6100763" y="1230313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latin typeface="Book Antiqua" pitchFamily="18" charset="0"/>
              </a:rPr>
              <a:t>Lecture des documents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5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6191250"/>
            <a:ext cx="769937" cy="50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6130925"/>
            <a:ext cx="893762" cy="4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38125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82563" y="1216025"/>
            <a:ext cx="1980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fr-FR" sz="2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ère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Partie 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5"/>
          <a:srcRect l="34975" t="19349" r="34975" b="6249"/>
          <a:stretch/>
        </p:blipFill>
        <p:spPr bwMode="auto">
          <a:xfrm>
            <a:off x="168275" y="1787525"/>
            <a:ext cx="2343150" cy="326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2" t="19949" r="35339" b="6641"/>
          <a:stretch>
            <a:fillRect/>
          </a:stretch>
        </p:blipFill>
        <p:spPr bwMode="auto">
          <a:xfrm>
            <a:off x="539750" y="2657475"/>
            <a:ext cx="22812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2" t="15161" r="35780" b="8524"/>
          <a:stretch>
            <a:fillRect/>
          </a:stretch>
        </p:blipFill>
        <p:spPr bwMode="auto">
          <a:xfrm>
            <a:off x="3070234" y="1766816"/>
            <a:ext cx="2735263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2273612" y="2204864"/>
            <a:ext cx="1296144" cy="4526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2511425" y="4557584"/>
            <a:ext cx="1095935" cy="3587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563" name="ZoneTexte 6"/>
          <p:cNvSpPr txBox="1">
            <a:spLocks noChangeArrowheads="1"/>
          </p:cNvSpPr>
          <p:nvPr/>
        </p:nvSpPr>
        <p:spPr bwMode="auto">
          <a:xfrm>
            <a:off x="2627784" y="1203751"/>
            <a:ext cx="511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Cooper Black" pitchFamily="18" charset="0"/>
              </a:rPr>
              <a:t>Analyse, compréhension et explicitation</a:t>
            </a: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 rotWithShape="1">
          <a:blip r:embed="rId8"/>
          <a:srcRect l="33675" t="15478" r="34261" b="36417"/>
          <a:stretch/>
        </p:blipFill>
        <p:spPr bwMode="auto">
          <a:xfrm>
            <a:off x="5984706" y="2730247"/>
            <a:ext cx="3088047" cy="2605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>
            <a:off x="5706946" y="3068203"/>
            <a:ext cx="432048" cy="3496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V="1">
            <a:off x="5768682" y="4682330"/>
            <a:ext cx="432048" cy="3587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567" name="ZoneTexte 25"/>
          <p:cNvSpPr txBox="1">
            <a:spLocks noChangeArrowheads="1"/>
          </p:cNvSpPr>
          <p:nvPr/>
        </p:nvSpPr>
        <p:spPr bwMode="auto">
          <a:xfrm>
            <a:off x="6875463" y="2087563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Book Antiqua" pitchFamily="18" charset="0"/>
              </a:rPr>
              <a:t>Grille de lecture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Book Antiqua" pitchFamily="18" charset="0"/>
              </a:rPr>
              <a:t>(Annexes A et B)</a:t>
            </a:r>
          </a:p>
        </p:txBody>
      </p:sp>
      <p:sp>
        <p:nvSpPr>
          <p:cNvPr id="28" name="Ellipse 27"/>
          <p:cNvSpPr/>
          <p:nvPr/>
        </p:nvSpPr>
        <p:spPr>
          <a:xfrm flipV="1">
            <a:off x="8416240" y="4059949"/>
            <a:ext cx="668337" cy="26193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8484882" y="5064384"/>
            <a:ext cx="668337" cy="27146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386513" y="5765119"/>
            <a:ext cx="1641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L’évaluation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563" grpId="0"/>
      <p:bldP spid="23567" grpId="0"/>
      <p:bldP spid="28" grpId="0" animBg="1"/>
      <p:bldP spid="29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6191250"/>
            <a:ext cx="769937" cy="50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6130925"/>
            <a:ext cx="893762" cy="4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38125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9772" y="1416080"/>
            <a:ext cx="1980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fr-FR" sz="2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ère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Partie 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 rotWithShape="1">
          <a:blip r:embed="rId5"/>
          <a:srcRect l="34937" t="21672" r="34718" b="18103"/>
          <a:stretch/>
        </p:blipFill>
        <p:spPr bwMode="auto">
          <a:xfrm>
            <a:off x="2819534" y="2207351"/>
            <a:ext cx="2845200" cy="3608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ZoneTexte 24"/>
          <p:cNvSpPr txBox="1">
            <a:spLocks noChangeArrowheads="1"/>
          </p:cNvSpPr>
          <p:nvPr/>
        </p:nvSpPr>
        <p:spPr bwMode="auto">
          <a:xfrm>
            <a:off x="2206625" y="1217613"/>
            <a:ext cx="511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Cooper Black" pitchFamily="18" charset="0"/>
              </a:rPr>
              <a:t>Analyse, compréhension et explicitation</a:t>
            </a:r>
          </a:p>
        </p:txBody>
      </p:sp>
      <p:pic>
        <p:nvPicPr>
          <p:cNvPr id="30" name="Picture 7"/>
          <p:cNvPicPr>
            <a:picLocks noChangeAspect="1" noChangeArrowheads="1"/>
          </p:cNvPicPr>
          <p:nvPr/>
        </p:nvPicPr>
        <p:blipFill rotWithShape="1">
          <a:blip r:embed="rId6"/>
          <a:srcRect l="33675" t="62815" r="34261" b="16406"/>
          <a:stretch/>
        </p:blipFill>
        <p:spPr bwMode="auto">
          <a:xfrm>
            <a:off x="5821362" y="3141662"/>
            <a:ext cx="3215133" cy="151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ZoneTexte 34"/>
          <p:cNvSpPr txBox="1">
            <a:spLocks noChangeArrowheads="1"/>
          </p:cNvSpPr>
          <p:nvPr/>
        </p:nvSpPr>
        <p:spPr bwMode="auto">
          <a:xfrm>
            <a:off x="6545263" y="2038350"/>
            <a:ext cx="15890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Book Antiqua" pitchFamily="18" charset="0"/>
              </a:rPr>
              <a:t>Analyse de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Book Antiqua" pitchFamily="18" charset="0"/>
              </a:rPr>
              <a:t>Documents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Book Antiqua" pitchFamily="18" charset="0"/>
              </a:rPr>
              <a:t>(Annexe C)</a:t>
            </a:r>
          </a:p>
        </p:txBody>
      </p:sp>
      <p:sp>
        <p:nvSpPr>
          <p:cNvPr id="38" name="Ellipse 37"/>
          <p:cNvSpPr/>
          <p:nvPr/>
        </p:nvSpPr>
        <p:spPr>
          <a:xfrm>
            <a:off x="8557671" y="4400772"/>
            <a:ext cx="478824" cy="26987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6682972" y="5153025"/>
            <a:ext cx="16414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L’évaluation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3203848" y="323790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131840" y="3175906"/>
            <a:ext cx="144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3</a:t>
            </a:r>
            <a:endParaRPr lang="fr-FR" sz="800" dirty="0"/>
          </a:p>
        </p:txBody>
      </p:sp>
      <p:sp>
        <p:nvSpPr>
          <p:cNvPr id="24" name="Ellipse 23"/>
          <p:cNvSpPr/>
          <p:nvPr/>
        </p:nvSpPr>
        <p:spPr>
          <a:xfrm>
            <a:off x="3203848" y="4166394"/>
            <a:ext cx="45719" cy="674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3143703" y="4126141"/>
            <a:ext cx="144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4</a:t>
            </a:r>
          </a:p>
        </p:txBody>
      </p:sp>
      <p:sp>
        <p:nvSpPr>
          <p:cNvPr id="25" name="Ellipse 24"/>
          <p:cNvSpPr/>
          <p:nvPr/>
        </p:nvSpPr>
        <p:spPr>
          <a:xfrm>
            <a:off x="3203848" y="5153025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3143703" y="5068162"/>
            <a:ext cx="1440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5</a:t>
            </a:r>
            <a:endParaRPr lang="fr-FR" sz="800" dirty="0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 rotWithShape="1">
          <a:blip r:embed="rId7"/>
          <a:srcRect l="34006" t="16702" r="34733" b="5599"/>
          <a:stretch/>
        </p:blipFill>
        <p:spPr bwMode="auto">
          <a:xfrm>
            <a:off x="107504" y="2208939"/>
            <a:ext cx="2295525" cy="3207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>
            <a:off x="2227982" y="2815842"/>
            <a:ext cx="738362" cy="360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131013" y="3645024"/>
            <a:ext cx="835331" cy="4539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267744" y="4653135"/>
            <a:ext cx="698600" cy="4150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Accolade ouvrante 41"/>
          <p:cNvSpPr/>
          <p:nvPr/>
        </p:nvSpPr>
        <p:spPr>
          <a:xfrm>
            <a:off x="5436096" y="2776538"/>
            <a:ext cx="565681" cy="288471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587" grpId="0"/>
      <p:bldP spid="24589" grpId="0"/>
      <p:bldP spid="38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6191250"/>
            <a:ext cx="769937" cy="50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6130925"/>
            <a:ext cx="893762" cy="4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38125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9297" y="1590655"/>
            <a:ext cx="1980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fr-FR" sz="2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ère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Partie 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25606" name="ZoneTexte 24"/>
          <p:cNvSpPr txBox="1">
            <a:spLocks noChangeArrowheads="1"/>
          </p:cNvSpPr>
          <p:nvPr/>
        </p:nvSpPr>
        <p:spPr bwMode="auto">
          <a:xfrm>
            <a:off x="2052638" y="1216025"/>
            <a:ext cx="541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latin typeface="Cooper Black" pitchFamily="18" charset="0"/>
              </a:rPr>
              <a:t>Analyse, compréhension et explicitation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 rotWithShape="1">
          <a:blip r:embed="rId5"/>
          <a:srcRect l="31957" t="52533" r="33726" b="24206"/>
          <a:stretch/>
        </p:blipFill>
        <p:spPr bwMode="auto">
          <a:xfrm>
            <a:off x="201613" y="2924175"/>
            <a:ext cx="4279900" cy="1481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/>
          <a:srcRect l="33444" t="36638" r="34865" b="21800"/>
          <a:stretch/>
        </p:blipFill>
        <p:spPr bwMode="auto">
          <a:xfrm>
            <a:off x="4932363" y="1916113"/>
            <a:ext cx="4122737" cy="304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3851920" y="2564904"/>
            <a:ext cx="108012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 flipV="1">
            <a:off x="4391980" y="3437004"/>
            <a:ext cx="540060" cy="1360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391980" y="4149080"/>
            <a:ext cx="54006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8442325" y="2781300"/>
            <a:ext cx="668338" cy="26987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8431213" y="3530600"/>
            <a:ext cx="668337" cy="269875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8447088" y="4508500"/>
            <a:ext cx="668337" cy="27146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172993" y="5291361"/>
            <a:ext cx="16414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L’évaluation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606" grpId="0"/>
      <p:bldP spid="21" grpId="0" animBg="1"/>
      <p:bldP spid="22" grpId="0" animBg="1"/>
      <p:bldP spid="23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6191250"/>
            <a:ext cx="769937" cy="50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6130925"/>
            <a:ext cx="893762" cy="4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38125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8284" y="1355079"/>
            <a:ext cx="2262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fr-FR" sz="2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ième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Partie 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sp>
        <p:nvSpPr>
          <p:cNvPr id="26630" name="ZoneTexte 12"/>
          <p:cNvSpPr txBox="1">
            <a:spLocks noChangeArrowheads="1"/>
          </p:cNvSpPr>
          <p:nvPr/>
        </p:nvSpPr>
        <p:spPr bwMode="auto">
          <a:xfrm>
            <a:off x="3100388" y="4689475"/>
            <a:ext cx="5314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 b="1">
                <a:solidFill>
                  <a:schemeClr val="tx1"/>
                </a:solidFill>
                <a:latin typeface="Book Antiqua" pitchFamily="18" charset="0"/>
              </a:rPr>
              <a:t>Rédaction d’une étude structurée et argumentée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/>
          <a:srcRect l="34975" t="19349" r="34975" b="6249"/>
          <a:stretch/>
        </p:blipFill>
        <p:spPr bwMode="auto">
          <a:xfrm>
            <a:off x="182563" y="2231231"/>
            <a:ext cx="1538287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6"/>
          <a:srcRect l="34611" t="19949" r="35339" b="6641"/>
          <a:stretch/>
        </p:blipFill>
        <p:spPr bwMode="auto">
          <a:xfrm>
            <a:off x="376238" y="2771775"/>
            <a:ext cx="1531938" cy="210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7"/>
          <a:srcRect l="34006" t="16702" r="34733" b="5599"/>
          <a:stretch/>
        </p:blipFill>
        <p:spPr bwMode="auto">
          <a:xfrm>
            <a:off x="670245" y="3336925"/>
            <a:ext cx="1484312" cy="207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8"/>
          <a:srcRect l="35184" t="15625" r="35339" b="6641"/>
          <a:stretch/>
        </p:blipFill>
        <p:spPr bwMode="auto">
          <a:xfrm>
            <a:off x="970756" y="3905250"/>
            <a:ext cx="1500187" cy="222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 rotWithShape="1">
          <a:blip r:embed="rId9"/>
          <a:srcRect l="35139" t="38802" r="34866" b="58438"/>
          <a:stretch/>
        </p:blipFill>
        <p:spPr bwMode="auto">
          <a:xfrm>
            <a:off x="2649538" y="1273175"/>
            <a:ext cx="5797550" cy="62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 rotWithShape="1">
          <a:blip r:embed="rId9"/>
          <a:srcRect l="35377" t="50000" r="35358" b="42584"/>
          <a:stretch/>
        </p:blipFill>
        <p:spPr bwMode="auto">
          <a:xfrm>
            <a:off x="3260725" y="2652713"/>
            <a:ext cx="5537200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ZoneTexte 21"/>
          <p:cNvSpPr txBox="1">
            <a:spLocks noChangeArrowheads="1"/>
          </p:cNvSpPr>
          <p:nvPr/>
        </p:nvSpPr>
        <p:spPr bwMode="auto">
          <a:xfrm>
            <a:off x="3397250" y="5280025"/>
            <a:ext cx="2740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10"/>
              </a:buBlip>
            </a:pPr>
            <a:r>
              <a:rPr lang="fr-FR" altLang="fr-FR" sz="1800" b="1">
                <a:solidFill>
                  <a:schemeClr val="tx1"/>
                </a:solidFill>
                <a:latin typeface="Book Antiqua" pitchFamily="18" charset="0"/>
              </a:rPr>
              <a:t>Introduction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10"/>
              </a:buBlip>
            </a:pPr>
            <a:r>
              <a:rPr lang="fr-FR" altLang="fr-FR" sz="1800" b="1">
                <a:solidFill>
                  <a:schemeClr val="tx1"/>
                </a:solidFill>
                <a:latin typeface="Book Antiqua" pitchFamily="18" charset="0"/>
              </a:rPr>
              <a:t>Partie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10"/>
              </a:buBlip>
            </a:pPr>
            <a:r>
              <a:rPr lang="fr-FR" altLang="fr-FR" sz="1800" b="1">
                <a:solidFill>
                  <a:schemeClr val="tx1"/>
                </a:solidFill>
                <a:latin typeface="Book Antiqua" pitchFamily="18" charset="0"/>
              </a:rPr>
              <a:t>Partie 2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Blip>
                <a:blip r:embed="rId10"/>
              </a:buBlip>
            </a:pPr>
            <a:r>
              <a:rPr lang="fr-FR" altLang="fr-FR" sz="1800" b="1">
                <a:solidFill>
                  <a:schemeClr val="tx1"/>
                </a:solidFill>
                <a:latin typeface="Book Antiqua" pitchFamily="18" charset="0"/>
              </a:rPr>
              <a:t>Conclusion</a:t>
            </a:r>
          </a:p>
        </p:txBody>
      </p:sp>
      <p:sp>
        <p:nvSpPr>
          <p:cNvPr id="5" name="Flèche vers le bas 4"/>
          <p:cNvSpPr/>
          <p:nvPr/>
        </p:nvSpPr>
        <p:spPr>
          <a:xfrm>
            <a:off x="5021263" y="2084388"/>
            <a:ext cx="398462" cy="461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lèche droite 5"/>
          <p:cNvSpPr/>
          <p:nvPr/>
        </p:nvSpPr>
        <p:spPr>
          <a:xfrm rot="20095238">
            <a:off x="1927966" y="2082660"/>
            <a:ext cx="491218" cy="353479"/>
          </a:xfrm>
          <a:prstGeom prst="rightArrow">
            <a:avLst>
              <a:gd name="adj1" fmla="val 50000"/>
              <a:gd name="adj2" fmla="val 689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>
            <a:off x="5092700" y="4140200"/>
            <a:ext cx="398463" cy="461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630" grpId="0"/>
      <p:bldP spid="26637" grpId="0"/>
      <p:bldP spid="5" grpId="0" animBg="1"/>
      <p:bldP spid="6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6191250"/>
            <a:ext cx="769937" cy="50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6130925"/>
            <a:ext cx="893762" cy="4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38125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6606" y="1093364"/>
            <a:ext cx="2262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fr-FR" sz="24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ième</a:t>
            </a:r>
            <a:r>
              <a:rPr lang="fr-FR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Partie </a:t>
            </a:r>
            <a:endParaRPr lang="fr-FR" sz="2400" dirty="0">
              <a:latin typeface="Arial Black" panose="020B0A04020102020204" pitchFamily="34" charset="0"/>
            </a:endParaRPr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7258" r="34569" b="7143"/>
          <a:stretch>
            <a:fillRect/>
          </a:stretch>
        </p:blipFill>
        <p:spPr bwMode="auto">
          <a:xfrm>
            <a:off x="1789624" y="1612446"/>
            <a:ext cx="3135312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llipse 18"/>
          <p:cNvSpPr/>
          <p:nvPr/>
        </p:nvSpPr>
        <p:spPr>
          <a:xfrm>
            <a:off x="4417765" y="2152939"/>
            <a:ext cx="668337" cy="27146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380551" y="4551886"/>
            <a:ext cx="668337" cy="27146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382139" y="5514320"/>
            <a:ext cx="668337" cy="271462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4380551" y="6169818"/>
            <a:ext cx="669925" cy="27146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659" name="ZoneTexte 1"/>
          <p:cNvSpPr txBox="1">
            <a:spLocks noChangeArrowheads="1"/>
          </p:cNvSpPr>
          <p:nvPr/>
        </p:nvSpPr>
        <p:spPr bwMode="auto">
          <a:xfrm>
            <a:off x="6100763" y="1831975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Book Antiqua" pitchFamily="18" charset="0"/>
              </a:rPr>
              <a:t>Introduction</a:t>
            </a:r>
          </a:p>
        </p:txBody>
      </p:sp>
      <p:sp>
        <p:nvSpPr>
          <p:cNvPr id="27660" name="ZoneTexte 26"/>
          <p:cNvSpPr txBox="1">
            <a:spLocks noChangeArrowheads="1"/>
          </p:cNvSpPr>
          <p:nvPr/>
        </p:nvSpPr>
        <p:spPr bwMode="auto">
          <a:xfrm>
            <a:off x="6100763" y="2636838"/>
            <a:ext cx="1566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Book Antiqua" pitchFamily="18" charset="0"/>
              </a:rPr>
              <a:t>Développement</a:t>
            </a:r>
          </a:p>
        </p:txBody>
      </p:sp>
      <p:sp>
        <p:nvSpPr>
          <p:cNvPr id="27661" name="ZoneTexte 27"/>
          <p:cNvSpPr txBox="1">
            <a:spLocks noChangeArrowheads="1"/>
          </p:cNvSpPr>
          <p:nvPr/>
        </p:nvSpPr>
        <p:spPr bwMode="auto">
          <a:xfrm>
            <a:off x="6100763" y="3698875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Book Antiqua" pitchFamily="18" charset="0"/>
              </a:rPr>
              <a:t>Conclusion</a:t>
            </a:r>
          </a:p>
        </p:txBody>
      </p:sp>
      <p:sp>
        <p:nvSpPr>
          <p:cNvPr id="27662" name="ZoneTexte 28"/>
          <p:cNvSpPr txBox="1">
            <a:spLocks noChangeArrowheads="1"/>
          </p:cNvSpPr>
          <p:nvPr/>
        </p:nvSpPr>
        <p:spPr bwMode="auto">
          <a:xfrm>
            <a:off x="6100763" y="47244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b="1">
                <a:solidFill>
                  <a:schemeClr val="tx1"/>
                </a:solidFill>
                <a:latin typeface="Book Antiqua" pitchFamily="18" charset="0"/>
              </a:rPr>
              <a:t>Rédaction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4801147" y="1986175"/>
            <a:ext cx="129978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>
            <a:off x="4801147" y="2790801"/>
            <a:ext cx="1299789" cy="5661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27661" idx="1"/>
          </p:cNvCxnSpPr>
          <p:nvPr/>
        </p:nvCxnSpPr>
        <p:spPr>
          <a:xfrm flipH="1">
            <a:off x="4801148" y="3852863"/>
            <a:ext cx="1299615" cy="1447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27662" idx="1"/>
          </p:cNvCxnSpPr>
          <p:nvPr/>
        </p:nvCxnSpPr>
        <p:spPr>
          <a:xfrm flipH="1">
            <a:off x="4801148" y="4878388"/>
            <a:ext cx="1299615" cy="12485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588125" y="1216025"/>
            <a:ext cx="16414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L’évaluation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animBg="1"/>
      <p:bldP spid="20" grpId="0" animBg="1"/>
      <p:bldP spid="24" grpId="0" animBg="1"/>
      <p:bldP spid="26" grpId="0" animBg="1"/>
      <p:bldP spid="27659" grpId="0"/>
      <p:bldP spid="27660" grpId="0"/>
      <p:bldP spid="27661" grpId="0"/>
      <p:bldP spid="2766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1981200" y="0"/>
            <a:ext cx="3960813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132138" y="1243013"/>
            <a:ext cx="432911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Grille d’Examen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3492500" y="2284413"/>
            <a:ext cx="496728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Objectifs, contenu, critères et modalités d’évaluation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3492500" y="3852863"/>
            <a:ext cx="36004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Sujet zéro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0713" y="5067300"/>
            <a:ext cx="31130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cs typeface="+mn-cs"/>
              </a:rPr>
              <a:t>Conclusion</a:t>
            </a:r>
          </a:p>
        </p:txBody>
      </p:sp>
      <p:sp>
        <p:nvSpPr>
          <p:cNvPr id="15" name="Oval 14"/>
          <p:cNvSpPr/>
          <p:nvPr/>
        </p:nvSpPr>
        <p:spPr>
          <a:xfrm>
            <a:off x="1542429" y="137036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54156" y="2617062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854156" y="395456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33488" y="5172896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 rot="5400000">
            <a:off x="-3128963" y="3314701"/>
            <a:ext cx="6245225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20" name="Rectangle à coins arrondis 19"/>
          <p:cNvSpPr/>
          <p:nvPr/>
        </p:nvSpPr>
        <p:spPr>
          <a:xfrm>
            <a:off x="481013" y="115888"/>
            <a:ext cx="8285162" cy="865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latin typeface="Britannic Bold" panose="020B0903060703020204" pitchFamily="34" charset="0"/>
            </a:endParaRPr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3363" y="6018213"/>
            <a:ext cx="1012825" cy="65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5983288"/>
            <a:ext cx="1079500" cy="617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rc 20"/>
          <p:cNvSpPr/>
          <p:nvPr/>
        </p:nvSpPr>
        <p:spPr>
          <a:xfrm>
            <a:off x="-1524000" y="1827826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54" name="Picture 34"/>
          <p:cNvPicPr>
            <a:picLocks noChangeAspect="1" noChangeArrowheads="1"/>
          </p:cNvPicPr>
          <p:nvPr/>
        </p:nvPicPr>
        <p:blipFill rotWithShape="1">
          <a:blip r:embed="rId5"/>
          <a:srcRect l="40909" t="20381" r="30674" b="44680"/>
          <a:stretch/>
        </p:blipFill>
        <p:spPr bwMode="auto">
          <a:xfrm>
            <a:off x="182563" y="3032125"/>
            <a:ext cx="1149350" cy="79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3338"/>
            <a:ext cx="800417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91659" y="549789"/>
            <a:ext cx="10631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ritannic Bold" panose="020B0903060703020204" pitchFamily="34" charset="0"/>
                <a:cs typeface="+mn-cs"/>
              </a:rPr>
              <a:t>2016</a:t>
            </a:r>
            <a:endParaRPr lang="fr-FR" sz="2800" dirty="0">
              <a:solidFill>
                <a:prstClr val="black"/>
              </a:solidFill>
              <a:latin typeface="Britannic Bold" panose="020B0903060703020204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86213" y="1154113"/>
            <a:ext cx="15541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Conclusion </a:t>
            </a:r>
          </a:p>
        </p:txBody>
      </p:sp>
      <p:sp>
        <p:nvSpPr>
          <p:cNvPr id="18436" name="Espace réservé du contenu 2"/>
          <p:cNvSpPr txBox="1">
            <a:spLocks/>
          </p:cNvSpPr>
          <p:nvPr/>
        </p:nvSpPr>
        <p:spPr bwMode="auto">
          <a:xfrm>
            <a:off x="620713" y="3860800"/>
            <a:ext cx="8285162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822325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13890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marL="36000" algn="just" eaLnBrk="1" hangingPunct="1">
              <a:spcBef>
                <a:spcPts val="0"/>
              </a:spcBef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fr-FR" altLang="fr-FR" sz="2000" dirty="0" smtClean="0">
                <a:latin typeface="Book Antiqua" pitchFamily="18" charset="0"/>
              </a:rPr>
              <a:t>Pour cela ils auront la possibilité de réaliser leurs études : </a:t>
            </a:r>
          </a:p>
          <a:p>
            <a:pPr marL="342900" indent="-342900" algn="just" eaLnBrk="1" hangingPunct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altLang="fr-FR" sz="2000" dirty="0" smtClean="0">
                <a:latin typeface="Book Antiqua" pitchFamily="18" charset="0"/>
              </a:rPr>
              <a:t>Seuls </a:t>
            </a:r>
            <a:r>
              <a:rPr lang="fr-FR" altLang="fr-FR" sz="2000" dirty="0" smtClean="0">
                <a:latin typeface="Book Antiqua" pitchFamily="18" charset="0"/>
              </a:rPr>
              <a:t>ou en groupe, </a:t>
            </a:r>
          </a:p>
          <a:p>
            <a:pPr marL="342900" indent="-342900" algn="just" eaLnBrk="1" hangingPunct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altLang="fr-FR" sz="2000" dirty="0" smtClean="0">
                <a:latin typeface="Book Antiqua" pitchFamily="18" charset="0"/>
              </a:rPr>
              <a:t>Avec leurs propres documents ou ceux du professeur,</a:t>
            </a:r>
          </a:p>
          <a:p>
            <a:pPr marL="342900" indent="-342900" algn="just" eaLnBrk="1" hangingPunct="1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fr-FR" altLang="fr-FR" sz="2000" dirty="0" smtClean="0">
                <a:latin typeface="Book Antiqua" pitchFamily="18" charset="0"/>
              </a:rPr>
              <a:t>De </a:t>
            </a:r>
            <a:r>
              <a:rPr lang="fr-FR" altLang="fr-FR" sz="2000" dirty="0" smtClean="0">
                <a:latin typeface="Book Antiqua" pitchFamily="18" charset="0"/>
              </a:rPr>
              <a:t>les  présenter à l’oral.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620713" y="1700213"/>
            <a:ext cx="8285162" cy="21605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Font typeface="Georgia" pitchFamily="18" charset="0"/>
              <a:buNone/>
              <a:defRPr/>
            </a:pPr>
            <a:r>
              <a:rPr lang="fr-FR" sz="2000" dirty="0" smtClean="0">
                <a:latin typeface="Book Antiqua" panose="02040602050305030304" pitchFamily="18" charset="0"/>
              </a:rPr>
              <a:t>Une épreuve qui reprend le concept des études</a:t>
            </a:r>
          </a:p>
          <a:p>
            <a:pPr marL="45720" indent="0" algn="ctr" fontAlgn="auto">
              <a:buFont typeface="Georgia" pitchFamily="18" charset="0"/>
              <a:buNone/>
              <a:defRPr/>
            </a:pPr>
            <a:endParaRPr lang="fr-FR" sz="800" dirty="0" smtClean="0">
              <a:latin typeface="Book Antiqua" panose="02040602050305030304" pitchFamily="18" charset="0"/>
            </a:endParaRPr>
          </a:p>
          <a:p>
            <a:pPr marL="45720" indent="0" fontAlgn="auto">
              <a:buFont typeface="Georgia" pitchFamily="18" charset="0"/>
              <a:buNone/>
              <a:defRPr/>
            </a:pPr>
            <a:r>
              <a:rPr lang="fr-FR" sz="2000" dirty="0" smtClean="0">
                <a:latin typeface="Book Antiqua" panose="02040602050305030304" pitchFamily="18" charset="0"/>
              </a:rPr>
              <a:t>L’étude nécessaire comme :</a:t>
            </a:r>
          </a:p>
          <a:p>
            <a:pPr algn="just" fontAlgn="auto">
              <a:buBlip>
                <a:blip r:embed="rId2"/>
              </a:buBlip>
              <a:defRPr/>
            </a:pPr>
            <a:r>
              <a:rPr lang="fr-FR" sz="2000" dirty="0" smtClean="0">
                <a:latin typeface="Book Antiqua" panose="02040602050305030304" pitchFamily="18" charset="0"/>
              </a:rPr>
              <a:t> </a:t>
            </a:r>
            <a:r>
              <a:rPr lang="fr-FR" sz="2000" dirty="0" smtClean="0">
                <a:latin typeface="Book Antiqua" panose="02040602050305030304" pitchFamily="18" charset="0"/>
              </a:rPr>
              <a:t>Préparation</a:t>
            </a:r>
            <a:r>
              <a:rPr lang="fr-FR" sz="2000" dirty="0" smtClean="0">
                <a:latin typeface="Book Antiqua" panose="02040602050305030304" pitchFamily="18" charset="0"/>
              </a:rPr>
              <a:t> </a:t>
            </a:r>
            <a:r>
              <a:rPr lang="fr-FR" sz="2000" dirty="0" smtClean="0">
                <a:latin typeface="Book Antiqua" panose="02040602050305030304" pitchFamily="18" charset="0"/>
              </a:rPr>
              <a:t>à l’épreuve durant les 3 ans du bac pro,</a:t>
            </a:r>
          </a:p>
          <a:p>
            <a:pPr algn="just" fontAlgn="auto">
              <a:buBlip>
                <a:blip r:embed="rId2"/>
              </a:buBlip>
              <a:defRPr/>
            </a:pPr>
            <a:r>
              <a:rPr lang="fr-FR" sz="2000" dirty="0" smtClean="0">
                <a:latin typeface="Book Antiqua" panose="02040602050305030304" pitchFamily="18" charset="0"/>
              </a:rPr>
              <a:t> Préparation </a:t>
            </a:r>
            <a:r>
              <a:rPr lang="fr-FR" sz="2000" dirty="0" smtClean="0">
                <a:latin typeface="Book Antiqua" panose="02040602050305030304" pitchFamily="18" charset="0"/>
              </a:rPr>
              <a:t>à la poursuite d’études.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25" y="5929313"/>
            <a:ext cx="1152525" cy="74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3000" y="5929313"/>
            <a:ext cx="1281113" cy="67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60350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43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contenu 2"/>
          <p:cNvSpPr txBox="1">
            <a:spLocks/>
          </p:cNvSpPr>
          <p:nvPr/>
        </p:nvSpPr>
        <p:spPr bwMode="auto">
          <a:xfrm>
            <a:off x="857539" y="1628800"/>
            <a:ext cx="780992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fr-FR" altLang="fr-FR" sz="2800" dirty="0">
                <a:solidFill>
                  <a:srgbClr val="404040"/>
                </a:solidFill>
                <a:latin typeface="Book Antiqua" pitchFamily="18" charset="0"/>
              </a:rPr>
              <a:t>Les études ont donc un rôle et une place fondamentale dans l’apprentissage de l’économie-droit.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857539" y="3573016"/>
            <a:ext cx="7602894" cy="13681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Font typeface="Georgia" pitchFamily="18" charset="0"/>
              <a:buNone/>
              <a:defRPr/>
            </a:pPr>
            <a:r>
              <a:rPr lang="fr-FR" sz="2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Elles doivent continuer à exister  car elles font partie du programme d’éco-droit tout en préparant les élèves à </a:t>
            </a:r>
            <a:r>
              <a:rPr lang="fr-FR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l’examen final ponctuel.</a:t>
            </a:r>
            <a:endParaRPr lang="fr-FR" sz="28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5929313"/>
            <a:ext cx="1152525" cy="74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0" y="5929313"/>
            <a:ext cx="1281113" cy="67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60350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893763" y="2451100"/>
            <a:ext cx="7475537" cy="136683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 fontAlgn="auto">
              <a:buFont typeface="Georgia" pitchFamily="18" charset="0"/>
              <a:buNone/>
              <a:defRPr/>
            </a:pPr>
            <a:r>
              <a:rPr lang="fr-F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Merci pour votre </a:t>
            </a:r>
          </a:p>
          <a:p>
            <a:pPr marL="45720" indent="0" algn="ctr" fontAlgn="auto">
              <a:buFont typeface="Georgia" pitchFamily="18" charset="0"/>
              <a:buNone/>
              <a:defRPr/>
            </a:pPr>
            <a:r>
              <a:rPr lang="fr-FR" sz="6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</a:p>
          <a:p>
            <a:pPr marL="45720" indent="0" algn="just" fontAlgn="auto">
              <a:buFont typeface="Georgia" pitchFamily="18" charset="0"/>
              <a:buNone/>
              <a:defRPr/>
            </a:pPr>
            <a:endParaRPr lang="fr-FR" sz="2000" dirty="0" smtClean="0">
              <a:latin typeface="Book Antiqua" panose="02040602050305030304" pitchFamily="18" charset="0"/>
            </a:endParaRPr>
          </a:p>
          <a:p>
            <a:pPr marL="45720" indent="0" algn="just" fontAlgn="auto">
              <a:buFont typeface="Georgia" pitchFamily="18" charset="0"/>
              <a:buNone/>
              <a:defRPr/>
            </a:pPr>
            <a:endParaRPr lang="fr-FR" sz="2000" dirty="0">
              <a:latin typeface="Book Antiqua" panose="02040602050305030304" pitchFamily="18" charset="0"/>
            </a:endParaRPr>
          </a:p>
          <a:p>
            <a:pPr marL="45720" indent="0" algn="just" fontAlgn="auto">
              <a:buFont typeface="Georgia" pitchFamily="18" charset="0"/>
              <a:buNone/>
              <a:defRPr/>
            </a:pPr>
            <a:endParaRPr lang="fr-FR" sz="2000" dirty="0" smtClean="0">
              <a:latin typeface="Book Antiqua" panose="02040602050305030304" pitchFamily="18" charset="0"/>
            </a:endParaRPr>
          </a:p>
          <a:p>
            <a:pPr marL="45720" indent="0" algn="just" fontAlgn="auto">
              <a:buFont typeface="Georgia" pitchFamily="18" charset="0"/>
              <a:buNone/>
              <a:defRPr/>
            </a:pPr>
            <a:endParaRPr lang="fr-FR" sz="2000" dirty="0">
              <a:latin typeface="Book Antiqua" panose="02040602050305030304" pitchFamily="18" charset="0"/>
            </a:endParaRPr>
          </a:p>
          <a:p>
            <a:pPr marL="45720" indent="0" algn="just" fontAlgn="auto">
              <a:buFont typeface="Georgia" pitchFamily="18" charset="0"/>
              <a:buNone/>
              <a:defRPr/>
            </a:pPr>
            <a:endParaRPr lang="fr-FR" sz="2000" dirty="0" smtClean="0">
              <a:latin typeface="Book Antiqua" panose="02040602050305030304" pitchFamily="18" charset="0"/>
            </a:endParaRPr>
          </a:p>
          <a:p>
            <a:pPr marL="45720" indent="0" algn="just" fontAlgn="auto">
              <a:buFont typeface="Georgia" pitchFamily="18" charset="0"/>
              <a:buNone/>
              <a:defRPr/>
            </a:pPr>
            <a:endParaRPr lang="fr-FR" sz="2000" dirty="0">
              <a:latin typeface="Book Antiqua" panose="02040602050305030304" pitchFamily="18" charset="0"/>
            </a:endParaRPr>
          </a:p>
          <a:p>
            <a:pPr marL="45720" indent="0" algn="just" fontAlgn="auto">
              <a:buFont typeface="Georgia" pitchFamily="18" charset="0"/>
              <a:buNone/>
              <a:defRPr/>
            </a:pPr>
            <a:endParaRPr lang="fr-FR" sz="2000" dirty="0" smtClean="0">
              <a:latin typeface="Book Antiqua" panose="02040602050305030304" pitchFamily="18" charset="0"/>
            </a:endParaRPr>
          </a:p>
          <a:p>
            <a:pPr marL="45720" indent="0" algn="just" fontAlgn="auto">
              <a:buFont typeface="Georgia" pitchFamily="18" charset="0"/>
              <a:buNone/>
              <a:defRPr/>
            </a:pPr>
            <a:endParaRPr lang="fr-FR" sz="2000" dirty="0">
              <a:latin typeface="Book Antiqua" panose="02040602050305030304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6018213"/>
            <a:ext cx="1012825" cy="65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907088"/>
            <a:ext cx="1322388" cy="693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60350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0" t="25308" r="6052" b="28564"/>
          <a:stretch>
            <a:fillRect/>
          </a:stretch>
        </p:blipFill>
        <p:spPr bwMode="auto">
          <a:xfrm>
            <a:off x="1036638" y="1844675"/>
            <a:ext cx="699135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1384300" y="5335588"/>
            <a:ext cx="5473700" cy="541337"/>
          </a:xfrm>
          <a:prstGeom prst="ellipse">
            <a:avLst/>
          </a:prstGeom>
          <a:noFill/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6948488" y="5605463"/>
            <a:ext cx="503237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>
          <a:xfrm>
            <a:off x="1979613" y="3613150"/>
            <a:ext cx="6921500" cy="2987675"/>
          </a:xfrm>
        </p:spPr>
        <p:txBody>
          <a:bodyPr/>
          <a:lstStyle/>
          <a:p>
            <a:pPr lvl="2" eaLnBrk="1" hangingPunct="1"/>
            <a:r>
              <a:rPr lang="fr-FR" altLang="fr-FR" sz="1900" smtClean="0">
                <a:solidFill>
                  <a:schemeClr val="tx1"/>
                </a:solidFill>
              </a:rPr>
              <a:t>BAC PRO LOGISTIQUE/TRANSPORT : p. 112 et 118</a:t>
            </a:r>
          </a:p>
          <a:p>
            <a:pPr lvl="2" eaLnBrk="1" hangingPunct="1"/>
            <a:r>
              <a:rPr lang="fr-FR" altLang="fr-FR" sz="1900" smtClean="0">
                <a:solidFill>
                  <a:schemeClr val="tx1"/>
                </a:solidFill>
              </a:rPr>
              <a:t>BAC PRO SECURITE/PREVENTION : p. 114 et 116</a:t>
            </a:r>
          </a:p>
          <a:p>
            <a:pPr lvl="2" eaLnBrk="1" hangingPunct="1"/>
            <a:r>
              <a:rPr lang="fr-FR" altLang="fr-FR" sz="1900" smtClean="0">
                <a:solidFill>
                  <a:schemeClr val="tx1"/>
                </a:solidFill>
              </a:rPr>
              <a:t>BAC Pro ARCU : p. 147</a:t>
            </a:r>
          </a:p>
          <a:p>
            <a:pPr lvl="2" eaLnBrk="1" hangingPunct="1"/>
            <a:r>
              <a:rPr lang="fr-FR" altLang="fr-FR" sz="1900" smtClean="0">
                <a:solidFill>
                  <a:schemeClr val="tx1"/>
                </a:solidFill>
              </a:rPr>
              <a:t>BAC Pro COMMERCE : p. 149</a:t>
            </a:r>
          </a:p>
          <a:p>
            <a:pPr lvl="2" eaLnBrk="1" hangingPunct="1"/>
            <a:r>
              <a:rPr lang="fr-FR" altLang="fr-FR" sz="1900" smtClean="0">
                <a:solidFill>
                  <a:schemeClr val="tx1"/>
                </a:solidFill>
              </a:rPr>
              <a:t>BAC Pro VENTE : p. 151</a:t>
            </a:r>
          </a:p>
          <a:p>
            <a:pPr lvl="2" eaLnBrk="1" hangingPunct="1"/>
            <a:r>
              <a:rPr lang="fr-FR" altLang="fr-FR" sz="1900" smtClean="0">
                <a:solidFill>
                  <a:schemeClr val="tx1"/>
                </a:solidFill>
              </a:rPr>
              <a:t>BAC Pro GA : p. 153</a:t>
            </a:r>
          </a:p>
          <a:p>
            <a:pPr lvl="2" eaLnBrk="1" hangingPunct="1"/>
            <a:endParaRPr lang="fr-FR" altLang="fr-FR" smtClean="0"/>
          </a:p>
        </p:txBody>
      </p:sp>
      <p:sp>
        <p:nvSpPr>
          <p:cNvPr id="4" name="Accolade ouvrante 3"/>
          <p:cNvSpPr/>
          <p:nvPr/>
        </p:nvSpPr>
        <p:spPr>
          <a:xfrm>
            <a:off x="2277532" y="3751359"/>
            <a:ext cx="565681" cy="202334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6018213"/>
            <a:ext cx="1012825" cy="65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907088"/>
            <a:ext cx="1322388" cy="693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1">
            <a:hlinkClick r:id="rId4"/>
          </p:cNvPr>
          <p:cNvSpPr>
            <a:spLocks noChangeArrowheads="1"/>
          </p:cNvSpPr>
          <p:nvPr/>
        </p:nvSpPr>
        <p:spPr bwMode="auto">
          <a:xfrm>
            <a:off x="255588" y="1844675"/>
            <a:ext cx="8375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rebuchet MS" pitchFamily="34" charset="0"/>
                <a:hlinkClick r:id="rId4"/>
              </a:rPr>
              <a:t>http://www.education.gouv.fr/pid25535/bulletin_officiel.html?cid_bo=91311</a:t>
            </a:r>
            <a:endParaRPr lang="fr-FR" altLang="fr-FR" sz="1800">
              <a:solidFill>
                <a:schemeClr val="tx1"/>
              </a:solidFill>
              <a:latin typeface="Trebuchet MS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800">
                <a:solidFill>
                  <a:schemeClr val="tx1"/>
                </a:solidFill>
                <a:latin typeface="Trebuchet MS" pitchFamily="34" charset="0"/>
              </a:rPr>
              <a:t>(BO spécifiant la nouvelle épreuve d’éco droit en tertiaire)</a:t>
            </a:r>
          </a:p>
        </p:txBody>
      </p:sp>
      <p:sp>
        <p:nvSpPr>
          <p:cNvPr id="12297" name="ZoneTexte 10">
            <a:hlinkClick r:id="rId5"/>
          </p:cNvPr>
          <p:cNvSpPr txBox="1">
            <a:spLocks noChangeArrowheads="1"/>
          </p:cNvSpPr>
          <p:nvPr/>
        </p:nvSpPr>
        <p:spPr bwMode="auto">
          <a:xfrm>
            <a:off x="168275" y="4440238"/>
            <a:ext cx="213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>
                <a:solidFill>
                  <a:schemeClr val="tx1"/>
                </a:solidFill>
                <a:latin typeface="Trebuchet MS" pitchFamily="34" charset="0"/>
              </a:rPr>
              <a:t>Bulletin officiel n° 20 du 14/05/2015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43213" y="2674938"/>
            <a:ext cx="30083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Spécialités concernées </a:t>
            </a:r>
            <a:r>
              <a:rPr lang="fr-FR" dirty="0">
                <a:latin typeface="Cooper Black" panose="0208090404030B020404" pitchFamily="18" charset="0"/>
                <a:cs typeface="+mn-cs"/>
              </a:rPr>
              <a:t>: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650" y="27918"/>
            <a:ext cx="8645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Britannic Bold" panose="020B0903060703020204" pitchFamily="34" charset="0"/>
                <a:cs typeface="+mn-cs"/>
              </a:rPr>
              <a:t>Références des nouveaux règlements d’examen par diplômes </a:t>
            </a:r>
            <a:endParaRPr lang="fr-FR" dirty="0">
              <a:solidFill>
                <a:prstClr val="white"/>
              </a:solidFill>
              <a:latin typeface="Britannic Bold" panose="020B0903060703020204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  <p:bldP spid="12296" grpId="0"/>
      <p:bldP spid="1229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075" y="1916113"/>
            <a:ext cx="8555038" cy="936625"/>
          </a:xfrm>
        </p:spPr>
        <p:txBody>
          <a:bodyPr rtlCol="0">
            <a:normAutofit/>
          </a:bodyPr>
          <a:lstStyle/>
          <a:p>
            <a:pPr marL="36000" indent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fr-FR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L’épreuve d’économie-droit des baccalauréats « tertiaire » a pour </a:t>
            </a:r>
            <a:r>
              <a:rPr lang="fr-F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objectif</a:t>
            </a:r>
            <a:r>
              <a:rPr lang="fr-FR" sz="2000" b="1" i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d’évaluer chez les candidats, le niveau de </a:t>
            </a:r>
            <a:r>
              <a:rPr lang="fr-FR" sz="2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Compréhension</a:t>
            </a:r>
            <a:r>
              <a:rPr lang="fr-F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et </a:t>
            </a:r>
            <a:r>
              <a:rPr lang="fr-FR" sz="20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d’analyse</a:t>
            </a:r>
            <a:r>
              <a:rPr lang="fr-FR" sz="2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:</a:t>
            </a:r>
            <a:endParaRPr lang="fr-FR" sz="2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54413" y="1268413"/>
            <a:ext cx="241776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Objectif inchangé </a:t>
            </a:r>
            <a:r>
              <a:rPr lang="fr-FR" dirty="0">
                <a:latin typeface="Cooper Black" panose="0208090404030B020404" pitchFamily="18" charset="0"/>
                <a:cs typeface="+mn-cs"/>
              </a:rPr>
              <a:t>: </a:t>
            </a:r>
          </a:p>
        </p:txBody>
      </p:sp>
      <p:sp>
        <p:nvSpPr>
          <p:cNvPr id="13316" name="ZoneTexte 4"/>
          <p:cNvSpPr txBox="1">
            <a:spLocks noChangeArrowheads="1"/>
          </p:cNvSpPr>
          <p:nvPr/>
        </p:nvSpPr>
        <p:spPr bwMode="auto">
          <a:xfrm>
            <a:off x="266700" y="2874963"/>
            <a:ext cx="8713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Georgia" pitchFamily="18" charset="0"/>
              <a:buBlip>
                <a:blip r:embed="rId2"/>
              </a:buBlip>
            </a:pPr>
            <a:r>
              <a:rPr lang="fr-FR" altLang="fr-FR" sz="2000">
                <a:solidFill>
                  <a:schemeClr val="tx1"/>
                </a:solidFill>
                <a:latin typeface="Book Antiqua" pitchFamily="18" charset="0"/>
              </a:rPr>
              <a:t>de l’organisation économique et juridique de la société  contemporaine.</a:t>
            </a:r>
          </a:p>
        </p:txBody>
      </p:sp>
      <p:sp>
        <p:nvSpPr>
          <p:cNvPr id="13317" name="ZoneTexte 5"/>
          <p:cNvSpPr txBox="1">
            <a:spLocks noChangeArrowheads="1"/>
          </p:cNvSpPr>
          <p:nvPr/>
        </p:nvSpPr>
        <p:spPr bwMode="auto">
          <a:xfrm>
            <a:off x="292100" y="3324225"/>
            <a:ext cx="8531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Georgia" pitchFamily="18" charset="0"/>
              <a:buBlip>
                <a:blip r:embed="rId2"/>
              </a:buBlip>
            </a:pPr>
            <a:r>
              <a:rPr lang="fr-FR" altLang="fr-FR" sz="2000">
                <a:solidFill>
                  <a:schemeClr val="tx1"/>
                </a:solidFill>
                <a:latin typeface="Book Antiqua" pitchFamily="18" charset="0"/>
              </a:rPr>
              <a:t>des contextes dans lesquels s’exercent les activités professionnelles     caractéristiques du diplôme considéré.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867150" y="4122738"/>
            <a:ext cx="15113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Contenu</a:t>
            </a:r>
          </a:p>
        </p:txBody>
      </p:sp>
      <p:sp>
        <p:nvSpPr>
          <p:cNvPr id="13319" name="Espace réservé du contenu 2"/>
          <p:cNvSpPr txBox="1">
            <a:spLocks/>
          </p:cNvSpPr>
          <p:nvPr/>
        </p:nvSpPr>
        <p:spPr bwMode="auto">
          <a:xfrm>
            <a:off x="341313" y="4510088"/>
            <a:ext cx="8432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fr-FR" altLang="fr-FR" sz="2000" dirty="0">
                <a:solidFill>
                  <a:schemeClr val="tx1"/>
                </a:solidFill>
                <a:latin typeface="Book Antiqua" pitchFamily="18" charset="0"/>
              </a:rPr>
              <a:t>L’épreuve vise à évaluer les </a:t>
            </a:r>
            <a:r>
              <a:rPr lang="fr-FR" altLang="fr-FR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acquis</a:t>
            </a:r>
            <a:r>
              <a:rPr lang="fr-FR" altLang="fr-FR" sz="2000" dirty="0">
                <a:solidFill>
                  <a:schemeClr val="tx1"/>
                </a:solidFill>
                <a:latin typeface="Book Antiqua" pitchFamily="18" charset="0"/>
              </a:rPr>
              <a:t> des candidats en matière de </a:t>
            </a:r>
            <a:r>
              <a:rPr lang="fr-FR" altLang="fr-FR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connaissances</a:t>
            </a:r>
            <a:r>
              <a:rPr lang="fr-FR" altLang="fr-FR" sz="2000" dirty="0">
                <a:solidFill>
                  <a:schemeClr val="tx1"/>
                </a:solidFill>
                <a:latin typeface="Book Antiqua" pitchFamily="18" charset="0"/>
              </a:rPr>
              <a:t> et de </a:t>
            </a:r>
            <a:r>
              <a:rPr lang="fr-FR" altLang="fr-FR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compétences</a:t>
            </a:r>
            <a:r>
              <a:rPr lang="fr-FR" altLang="fr-FR" sz="2000" dirty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fr-FR" altLang="fr-FR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méthodologiques</a:t>
            </a:r>
            <a:r>
              <a:rPr lang="fr-FR" altLang="fr-FR" sz="2000" dirty="0">
                <a:solidFill>
                  <a:schemeClr val="tx1"/>
                </a:solidFill>
                <a:latin typeface="Book Antiqua" pitchFamily="18" charset="0"/>
              </a:rPr>
              <a:t> liées aux enseignements d’économie-droit des classes préparant au baccalauréat professionnel.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6018213"/>
            <a:ext cx="1012825" cy="658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5907088"/>
            <a:ext cx="1322388" cy="693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ZoneTexte 1"/>
          <p:cNvSpPr txBox="1">
            <a:spLocks noChangeArrowheads="1"/>
          </p:cNvSpPr>
          <p:nvPr/>
        </p:nvSpPr>
        <p:spPr bwMode="auto">
          <a:xfrm>
            <a:off x="3802063" y="5973763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FR" alt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Idem Etudes</a:t>
            </a:r>
          </a:p>
        </p:txBody>
      </p:sp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60350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3316" grpId="0"/>
      <p:bldP spid="13317" grpId="0"/>
      <p:bldP spid="7" grpId="0"/>
      <p:bldP spid="13319" grpId="0"/>
      <p:bldP spid="820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076575" y="1444625"/>
            <a:ext cx="30083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Critères d’évaluation </a:t>
            </a:r>
            <a:r>
              <a:rPr lang="fr-FR" dirty="0">
                <a:latin typeface="Cooper Black" panose="0208090404030B020404" pitchFamily="18" charset="0"/>
                <a:cs typeface="+mn-cs"/>
              </a:rPr>
              <a:t>: 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219075" y="1916113"/>
            <a:ext cx="8785225" cy="576262"/>
          </a:xfrm>
        </p:spPr>
        <p:txBody>
          <a:bodyPr/>
          <a:lstStyle/>
          <a:p>
            <a:pPr marL="44450" indent="0" algn="just" eaLnBrk="1" hangingPunct="1">
              <a:buFont typeface="Georgia" pitchFamily="18" charset="0"/>
              <a:buNone/>
            </a:pPr>
            <a:r>
              <a:rPr lang="fr-FR" altLang="fr-FR" sz="2000" smtClean="0">
                <a:solidFill>
                  <a:schemeClr val="tx1"/>
                </a:solidFill>
                <a:latin typeface="Book Antiqua" pitchFamily="18" charset="0"/>
              </a:rPr>
              <a:t>L’épreuve doit permettre de </a:t>
            </a:r>
            <a:r>
              <a:rPr lang="fr-FR" altLang="fr-FR" sz="2000" b="1" i="1" smtClean="0">
                <a:solidFill>
                  <a:schemeClr val="tx1"/>
                </a:solidFill>
                <a:latin typeface="Book Antiqua" pitchFamily="18" charset="0"/>
              </a:rPr>
              <a:t>mesurer </a:t>
            </a:r>
            <a:r>
              <a:rPr lang="fr-FR" altLang="fr-FR" sz="2000" smtClean="0">
                <a:latin typeface="Book Antiqua" pitchFamily="18" charset="0"/>
              </a:rPr>
              <a:t>:</a:t>
            </a:r>
          </a:p>
        </p:txBody>
      </p:sp>
      <p:sp>
        <p:nvSpPr>
          <p:cNvPr id="14340" name="Espace réservé du contenu 2"/>
          <p:cNvSpPr txBox="1">
            <a:spLocks/>
          </p:cNvSpPr>
          <p:nvPr/>
        </p:nvSpPr>
        <p:spPr bwMode="auto">
          <a:xfrm>
            <a:off x="358775" y="2492375"/>
            <a:ext cx="82454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Blip>
                <a:blip r:embed="rId2"/>
              </a:buBlip>
            </a:pPr>
            <a:r>
              <a:rPr lang="fr-FR" altLang="fr-FR" sz="2000">
                <a:solidFill>
                  <a:srgbClr val="404040"/>
                </a:solidFill>
                <a:latin typeface="Book Antiqua" pitchFamily="18" charset="0"/>
              </a:rPr>
              <a:t> </a:t>
            </a:r>
            <a:r>
              <a:rPr lang="fr-FR" altLang="fr-FR" sz="2000">
                <a:solidFill>
                  <a:schemeClr val="tx1"/>
                </a:solidFill>
                <a:latin typeface="Book Antiqua" pitchFamily="18" charset="0"/>
              </a:rPr>
              <a:t>L’acquisition</a:t>
            </a:r>
            <a:r>
              <a:rPr lang="fr-FR" altLang="fr-FR" sz="2000">
                <a:solidFill>
                  <a:srgbClr val="404040"/>
                </a:solidFill>
                <a:latin typeface="Book Antiqua" pitchFamily="18" charset="0"/>
              </a:rPr>
              <a:t> </a:t>
            </a:r>
            <a:r>
              <a:rPr lang="fr-FR" altLang="fr-FR" sz="2000">
                <a:solidFill>
                  <a:schemeClr val="tx1"/>
                </a:solidFill>
                <a:latin typeface="Book Antiqua" pitchFamily="18" charset="0"/>
              </a:rPr>
              <a:t>d’un corpus de connaissances juridiques et économiques, associées à celles portant sur la diversité, le fonctionnement et l’analyse des organisations.</a:t>
            </a:r>
          </a:p>
        </p:txBody>
      </p:sp>
      <p:sp>
        <p:nvSpPr>
          <p:cNvPr id="14341" name="Espace réservé du contenu 2"/>
          <p:cNvSpPr txBox="1">
            <a:spLocks/>
          </p:cNvSpPr>
          <p:nvPr/>
        </p:nvSpPr>
        <p:spPr bwMode="auto">
          <a:xfrm>
            <a:off x="357188" y="3644900"/>
            <a:ext cx="82470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91581F"/>
              </a:buClr>
              <a:buSzPct val="130000"/>
              <a:buFont typeface="Georgia" pitchFamily="18" charset="0"/>
              <a:buBlip>
                <a:blip r:embed="rId2"/>
              </a:buBlip>
            </a:pPr>
            <a:r>
              <a:rPr lang="fr-FR" altLang="fr-FR" sz="2000">
                <a:solidFill>
                  <a:srgbClr val="404040"/>
                </a:solidFill>
                <a:latin typeface="Book Antiqua" pitchFamily="18" charset="0"/>
              </a:rPr>
              <a:t> </a:t>
            </a:r>
            <a:r>
              <a:rPr lang="fr-FR" altLang="fr-FR" sz="2000">
                <a:solidFill>
                  <a:schemeClr val="tx1"/>
                </a:solidFill>
                <a:latin typeface="Book Antiqua" pitchFamily="18" charset="0"/>
              </a:rPr>
              <a:t>La maitrise de méthodes d’observation, d’interprétation et d’explication de situations professionnelles  prenant appui sur ces connaissances.</a:t>
            </a:r>
          </a:p>
        </p:txBody>
      </p:sp>
      <p:sp>
        <p:nvSpPr>
          <p:cNvPr id="14342" name="Espace réservé du contenu 2"/>
          <p:cNvSpPr txBox="1">
            <a:spLocks/>
          </p:cNvSpPr>
          <p:nvPr/>
        </p:nvSpPr>
        <p:spPr bwMode="auto">
          <a:xfrm>
            <a:off x="357188" y="4714875"/>
            <a:ext cx="824547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Blip>
                <a:blip r:embed="rId2"/>
              </a:buBlip>
            </a:pPr>
            <a:r>
              <a:rPr lang="fr-FR" altLang="fr-FR" sz="2000">
                <a:solidFill>
                  <a:srgbClr val="404040"/>
                </a:solidFill>
                <a:latin typeface="Book Antiqua" pitchFamily="18" charset="0"/>
              </a:rPr>
              <a:t> </a:t>
            </a:r>
            <a:r>
              <a:rPr lang="fr-FR" altLang="fr-FR" sz="2000">
                <a:solidFill>
                  <a:schemeClr val="tx1"/>
                </a:solidFill>
                <a:latin typeface="Book Antiqua" pitchFamily="18" charset="0"/>
              </a:rPr>
              <a:t>La capacité à restituer les résultats de ces analyses sous forme écrite et/ou orale.</a:t>
            </a:r>
          </a:p>
        </p:txBody>
      </p:sp>
      <p:sp>
        <p:nvSpPr>
          <p:cNvPr id="14343" name="ZoneTexte 9"/>
          <p:cNvSpPr txBox="1">
            <a:spLocks noChangeArrowheads="1"/>
          </p:cNvSpPr>
          <p:nvPr/>
        </p:nvSpPr>
        <p:spPr bwMode="auto">
          <a:xfrm>
            <a:off x="481013" y="5516563"/>
            <a:ext cx="1570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FR" altLang="fr-FR" sz="180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1713" y="5853113"/>
            <a:ext cx="1422400" cy="74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0525" y="5830888"/>
            <a:ext cx="1301750" cy="84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60350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"/>
          <p:cNvSpPr txBox="1">
            <a:spLocks noChangeArrowheads="1"/>
          </p:cNvSpPr>
          <p:nvPr/>
        </p:nvSpPr>
        <p:spPr bwMode="auto">
          <a:xfrm>
            <a:off x="4006850" y="5830888"/>
            <a:ext cx="151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fr-FR" altLang="fr-F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Idem Etudes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339" grpId="0" build="p"/>
      <p:bldP spid="14340" grpId="0"/>
      <p:bldP spid="14341" grpId="0"/>
      <p:bldP spid="1434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076575" y="1444625"/>
            <a:ext cx="30083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Modalités d’évaluation </a:t>
            </a:r>
            <a:r>
              <a:rPr lang="fr-FR" dirty="0">
                <a:latin typeface="Cooper Black" panose="0208090404030B020404" pitchFamily="18" charset="0"/>
                <a:cs typeface="+mn-cs"/>
              </a:rPr>
              <a:t>:</a:t>
            </a:r>
            <a:r>
              <a:rPr lang="fr-FR" u="sng" dirty="0">
                <a:latin typeface="Cooper Black" panose="0208090404030B020404" pitchFamily="18" charset="0"/>
                <a:cs typeface="+mn-cs"/>
              </a:rPr>
              <a:t> 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52413" y="1989138"/>
            <a:ext cx="8351837" cy="649287"/>
          </a:xfrm>
        </p:spPr>
        <p:txBody>
          <a:bodyPr rtlCol="0">
            <a:normAutofit fontScale="85000" lnSpcReduction="20000"/>
          </a:bodyPr>
          <a:lstStyle/>
          <a:p>
            <a:pPr marL="4572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Établissements Publics, Privés sous contrat et CFA : </a:t>
            </a:r>
          </a:p>
          <a:p>
            <a:pPr marL="4572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Forme Ponctuelle – Epreuve écrite</a:t>
            </a:r>
            <a:endParaRPr lang="fr-FR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5364" name="Espace réservé du contenu 2"/>
          <p:cNvSpPr txBox="1">
            <a:spLocks/>
          </p:cNvSpPr>
          <p:nvPr/>
        </p:nvSpPr>
        <p:spPr bwMode="auto">
          <a:xfrm>
            <a:off x="952500" y="2814638"/>
            <a:ext cx="28892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Blip>
                <a:blip r:embed="rId2"/>
              </a:buBlip>
            </a:pPr>
            <a:r>
              <a:rPr lang="fr-FR" altLang="fr-FR" sz="2000">
                <a:solidFill>
                  <a:srgbClr val="404040"/>
                </a:solidFill>
                <a:latin typeface="Book Antiqua" pitchFamily="18" charset="0"/>
              </a:rPr>
              <a:t> Durée : 2 heures 30</a:t>
            </a:r>
          </a:p>
        </p:txBody>
      </p:sp>
      <p:sp>
        <p:nvSpPr>
          <p:cNvPr id="15365" name="Espace réservé du contenu 2"/>
          <p:cNvSpPr txBox="1">
            <a:spLocks/>
          </p:cNvSpPr>
          <p:nvPr/>
        </p:nvSpPr>
        <p:spPr bwMode="auto">
          <a:xfrm>
            <a:off x="952500" y="3429000"/>
            <a:ext cx="28892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Blip>
                <a:blip r:embed="rId2"/>
              </a:buBlip>
            </a:pPr>
            <a:r>
              <a:rPr lang="fr-FR" altLang="fr-FR" sz="2000">
                <a:solidFill>
                  <a:srgbClr val="404040"/>
                </a:solidFill>
                <a:latin typeface="Book Antiqua" pitchFamily="18" charset="0"/>
              </a:rPr>
              <a:t> Coefficient : 1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5830888"/>
            <a:ext cx="1301750" cy="84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1713" y="5853113"/>
            <a:ext cx="1422400" cy="74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Espace réservé du contenu 2"/>
          <p:cNvSpPr txBox="1">
            <a:spLocks/>
          </p:cNvSpPr>
          <p:nvPr/>
        </p:nvSpPr>
        <p:spPr bwMode="auto">
          <a:xfrm>
            <a:off x="952500" y="4005263"/>
            <a:ext cx="28892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Blip>
                <a:blip r:embed="rId2"/>
              </a:buBlip>
            </a:pPr>
            <a:r>
              <a:rPr lang="fr-FR" altLang="fr-FR" sz="2000">
                <a:solidFill>
                  <a:srgbClr val="404040"/>
                </a:solidFill>
                <a:latin typeface="Book Antiqua" pitchFamily="18" charset="0"/>
              </a:rPr>
              <a:t>  Date : Juin 2016</a:t>
            </a:r>
          </a:p>
        </p:txBody>
      </p:sp>
      <p:pic>
        <p:nvPicPr>
          <p:cNvPr id="1536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60350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15364" grpId="0"/>
      <p:bldP spid="15365" grpId="0"/>
      <p:bldP spid="153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076575" y="1444625"/>
            <a:ext cx="30083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Modalités d’évaluation </a:t>
            </a:r>
            <a:r>
              <a:rPr lang="fr-FR" dirty="0">
                <a:latin typeface="Cooper Black" panose="0208090404030B020404" pitchFamily="18" charset="0"/>
                <a:cs typeface="+mn-cs"/>
              </a:rPr>
              <a:t>:</a:t>
            </a:r>
            <a:r>
              <a:rPr lang="fr-FR" u="sng" dirty="0">
                <a:latin typeface="Cooper Black" panose="0208090404030B020404" pitchFamily="18" charset="0"/>
                <a:cs typeface="+mn-cs"/>
              </a:rPr>
              <a:t> </a:t>
            </a:r>
          </a:p>
        </p:txBody>
      </p:sp>
      <p:sp>
        <p:nvSpPr>
          <p:cNvPr id="16387" name="Espace réservé du contenu 2"/>
          <p:cNvSpPr txBox="1">
            <a:spLocks/>
          </p:cNvSpPr>
          <p:nvPr/>
        </p:nvSpPr>
        <p:spPr bwMode="auto">
          <a:xfrm>
            <a:off x="530225" y="2276475"/>
            <a:ext cx="57324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fr-FR" altLang="fr-FR" sz="2000">
                <a:solidFill>
                  <a:srgbClr val="404040"/>
                </a:solidFill>
                <a:latin typeface="Book Antiqua" pitchFamily="18" charset="0"/>
              </a:rPr>
              <a:t>Le sujet porte sur une thématique donnée.</a:t>
            </a:r>
          </a:p>
        </p:txBody>
      </p:sp>
      <p:sp>
        <p:nvSpPr>
          <p:cNvPr id="16388" name="Espace réservé du contenu 2"/>
          <p:cNvSpPr txBox="1">
            <a:spLocks/>
          </p:cNvSpPr>
          <p:nvPr/>
        </p:nvSpPr>
        <p:spPr bwMode="auto">
          <a:xfrm>
            <a:off x="1200150" y="2816225"/>
            <a:ext cx="43926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fr-FR" altLang="fr-FR" sz="2000">
                <a:solidFill>
                  <a:srgbClr val="404040"/>
                </a:solidFill>
                <a:latin typeface="Book Antiqua" pitchFamily="18" charset="0"/>
              </a:rPr>
              <a:t>Il est constitué :</a:t>
            </a:r>
          </a:p>
        </p:txBody>
      </p:sp>
      <p:sp>
        <p:nvSpPr>
          <p:cNvPr id="16389" name="Espace réservé du contenu 2"/>
          <p:cNvSpPr txBox="1">
            <a:spLocks/>
          </p:cNvSpPr>
          <p:nvPr/>
        </p:nvSpPr>
        <p:spPr bwMode="auto">
          <a:xfrm>
            <a:off x="530225" y="3789363"/>
            <a:ext cx="87852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Blip>
                <a:blip r:embed="rId2"/>
              </a:buBlip>
            </a:pPr>
            <a:r>
              <a:rPr lang="fr-FR" altLang="fr-FR" sz="2000">
                <a:solidFill>
                  <a:srgbClr val="404040"/>
                </a:solidFill>
                <a:latin typeface="Book Antiqua" pitchFamily="18" charset="0"/>
              </a:rPr>
              <a:t> D’un dossier documentaire  et </a:t>
            </a:r>
          </a:p>
        </p:txBody>
      </p:sp>
      <p:sp>
        <p:nvSpPr>
          <p:cNvPr id="16390" name="Espace réservé du contenu 2"/>
          <p:cNvSpPr txBox="1">
            <a:spLocks/>
          </p:cNvSpPr>
          <p:nvPr/>
        </p:nvSpPr>
        <p:spPr bwMode="auto">
          <a:xfrm>
            <a:off x="530225" y="4508500"/>
            <a:ext cx="87852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Blip>
                <a:blip r:embed="rId2"/>
              </a:buBlip>
            </a:pPr>
            <a:r>
              <a:rPr lang="fr-FR" altLang="fr-FR" sz="2000">
                <a:solidFill>
                  <a:srgbClr val="404040"/>
                </a:solidFill>
                <a:latin typeface="Book Antiqua" pitchFamily="18" charset="0"/>
              </a:rPr>
              <a:t> D’un questionnement</a:t>
            </a: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5830888"/>
            <a:ext cx="1301750" cy="846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1713" y="5853113"/>
            <a:ext cx="1422400" cy="74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60350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387" grpId="0"/>
      <p:bldP spid="16388" grpId="0"/>
      <p:bldP spid="16389" grpId="0"/>
      <p:bldP spid="163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contenu 2"/>
          <p:cNvSpPr txBox="1">
            <a:spLocks/>
          </p:cNvSpPr>
          <p:nvPr/>
        </p:nvSpPr>
        <p:spPr bwMode="auto">
          <a:xfrm>
            <a:off x="488950" y="1860550"/>
            <a:ext cx="82851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4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547688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822325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096963" indent="-182563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1389063" indent="-182563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18462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3034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27606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217863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fr-FR" altLang="fr-FR" sz="2000" dirty="0">
                <a:solidFill>
                  <a:srgbClr val="404040"/>
                </a:solidFill>
                <a:latin typeface="Book Antiqua" pitchFamily="18" charset="0"/>
              </a:rPr>
              <a:t>Il est demandé au candidat de réinvestir ses </a:t>
            </a:r>
            <a:r>
              <a:rPr lang="fr-FR" altLang="fr-FR" sz="2000" b="1" i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connaissances</a:t>
            </a:r>
            <a:r>
              <a:rPr lang="fr-FR" altLang="fr-FR" sz="2000" dirty="0">
                <a:solidFill>
                  <a:srgbClr val="404040"/>
                </a:solidFill>
                <a:latin typeface="Book Antiqua" pitchFamily="18" charset="0"/>
              </a:rPr>
              <a:t> économiques et juridiques  ainsi que ses </a:t>
            </a:r>
            <a:r>
              <a:rPr lang="fr-FR" altLang="fr-FR" sz="2000" b="1" i="1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compétences méthodologiques </a:t>
            </a:r>
            <a:r>
              <a:rPr lang="fr-FR" altLang="fr-FR" sz="2000" dirty="0">
                <a:solidFill>
                  <a:srgbClr val="404040"/>
                </a:solidFill>
                <a:latin typeface="Book Antiqua" pitchFamily="18" charset="0"/>
              </a:rPr>
              <a:t>notamment mobilisées dans le cadre de la réalisation </a:t>
            </a:r>
            <a:r>
              <a:rPr lang="fr-FR" altLang="fr-FR" sz="2000" b="1" i="1" dirty="0">
                <a:solidFill>
                  <a:srgbClr val="404040"/>
                </a:solidFill>
                <a:latin typeface="Book Antiqua" pitchFamily="18" charset="0"/>
              </a:rPr>
              <a:t>des études</a:t>
            </a:r>
            <a:r>
              <a:rPr lang="fr-FR" altLang="fr-FR" sz="2000" dirty="0">
                <a:solidFill>
                  <a:srgbClr val="404040"/>
                </a:solidFill>
                <a:latin typeface="Book Antiqua" pitchFamily="18" charset="0"/>
              </a:rPr>
              <a:t>, telles que définies dans le programme.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76575" y="1444625"/>
            <a:ext cx="42322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+mn-cs"/>
              </a:rPr>
              <a:t>Modalités d’évaluation </a:t>
            </a:r>
            <a:r>
              <a:rPr lang="fr-FR" sz="1200" dirty="0">
                <a:latin typeface="Cooper Black" panose="0208090404030B020404" pitchFamily="18" charset="0"/>
                <a:cs typeface="+mn-cs"/>
              </a:rPr>
              <a:t>(suite) </a:t>
            </a:r>
            <a:r>
              <a:rPr lang="fr-FR" dirty="0">
                <a:latin typeface="Cooper Black" panose="0208090404030B020404" pitchFamily="18" charset="0"/>
                <a:cs typeface="+mn-cs"/>
              </a:rPr>
              <a:t>: 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488950" y="3213100"/>
            <a:ext cx="8285163" cy="271621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 fontAlgn="auto">
              <a:buFont typeface="Georgia" pitchFamily="18" charset="0"/>
              <a:buNone/>
              <a:defRPr/>
            </a:pPr>
            <a:r>
              <a:rPr lang="fr-FR" sz="2000" dirty="0" smtClean="0">
                <a:latin typeface="Book Antiqua" panose="02040602050305030304" pitchFamily="18" charset="0"/>
              </a:rPr>
              <a:t>Le candidat est évalué sur sa capacité à : </a:t>
            </a:r>
          </a:p>
          <a:p>
            <a:pPr algn="just" fontAlgn="auto">
              <a:buFont typeface="Georgia" pitchFamily="18" charset="0"/>
              <a:buBlip>
                <a:blip r:embed="rId2"/>
              </a:buBlip>
              <a:defRPr/>
            </a:pPr>
            <a:r>
              <a:rPr lang="fr-FR" sz="2000" b="1" i="1" dirty="0">
                <a:latin typeface="Book Antiqua" panose="02040602050305030304" pitchFamily="18" charset="0"/>
              </a:rPr>
              <a:t> </a:t>
            </a: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Traiter</a:t>
            </a:r>
            <a:r>
              <a:rPr lang="fr-FR" sz="2000" b="1" i="1" dirty="0" smtClean="0">
                <a:latin typeface="Book Antiqua" panose="02040602050305030304" pitchFamily="18" charset="0"/>
              </a:rPr>
              <a:t> </a:t>
            </a:r>
            <a:r>
              <a:rPr lang="fr-FR" sz="2000" dirty="0" smtClean="0">
                <a:latin typeface="Book Antiqua" panose="02040602050305030304" pitchFamily="18" charset="0"/>
              </a:rPr>
              <a:t>la thématique du sujet,</a:t>
            </a:r>
          </a:p>
          <a:p>
            <a:pPr algn="just" fontAlgn="auto">
              <a:buFont typeface="Georgia" pitchFamily="18" charset="0"/>
              <a:buBlip>
                <a:blip r:embed="rId2"/>
              </a:buBlip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Mettre </a:t>
            </a:r>
            <a:r>
              <a: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en œuvre une démarche d’exploitation</a:t>
            </a:r>
            <a:r>
              <a:rPr lang="fr-FR" sz="2000" b="1" i="1" dirty="0">
                <a:latin typeface="Book Antiqua" panose="02040602050305030304" pitchFamily="18" charset="0"/>
              </a:rPr>
              <a:t> </a:t>
            </a:r>
            <a:r>
              <a:rPr lang="fr-FR" sz="2000" dirty="0">
                <a:latin typeface="Book Antiqua" panose="02040602050305030304" pitchFamily="18" charset="0"/>
              </a:rPr>
              <a:t>du dossier documentaire,</a:t>
            </a:r>
          </a:p>
          <a:p>
            <a:pPr algn="just" fontAlgn="auto">
              <a:buFont typeface="Georgia" pitchFamily="18" charset="0"/>
              <a:buBlip>
                <a:blip r:embed="rId2"/>
              </a:buBlip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Dégager </a:t>
            </a:r>
            <a:r>
              <a: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des axes d’analyse</a:t>
            </a:r>
            <a:r>
              <a:rPr lang="fr-FR" sz="2000" dirty="0">
                <a:latin typeface="Book Antiqua" panose="02040602050305030304" pitchFamily="18" charset="0"/>
              </a:rPr>
              <a:t>, </a:t>
            </a:r>
          </a:p>
          <a:p>
            <a:pPr algn="just" fontAlgn="auto">
              <a:buFont typeface="Georgia" pitchFamily="18" charset="0"/>
              <a:buBlip>
                <a:blip r:embed="rId2"/>
              </a:buBlip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Argumenter</a:t>
            </a:r>
            <a:r>
              <a:rPr lang="fr-FR" sz="2000" b="1" i="1" dirty="0">
                <a:latin typeface="Book Antiqua" panose="02040602050305030304" pitchFamily="18" charset="0"/>
              </a:rPr>
              <a:t>, </a:t>
            </a:r>
            <a:endParaRPr lang="fr-FR" sz="2000" dirty="0">
              <a:latin typeface="Book Antiqua" panose="02040602050305030304" pitchFamily="18" charset="0"/>
            </a:endParaRPr>
          </a:p>
          <a:p>
            <a:pPr algn="just" fontAlgn="auto">
              <a:buFont typeface="Georgia" pitchFamily="18" charset="0"/>
              <a:buBlip>
                <a:blip r:embed="rId2"/>
              </a:buBlip>
              <a:defRPr/>
            </a:pPr>
            <a:r>
              <a:rPr lang="fr-F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Illustrer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fr-F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les réponses </a:t>
            </a:r>
            <a:r>
              <a:rPr lang="fr-FR" sz="2000" dirty="0">
                <a:latin typeface="Book Antiqua" panose="02040602050305030304" pitchFamily="18" charset="0"/>
              </a:rPr>
              <a:t>en se référant à la spécialité du baccalauréat professionnel présenté.</a:t>
            </a:r>
          </a:p>
          <a:p>
            <a:pPr algn="just" fontAlgn="auto">
              <a:buFont typeface="Georgia" pitchFamily="18" charset="0"/>
              <a:buBlip>
                <a:blip r:embed="rId2"/>
              </a:buBlip>
              <a:defRPr/>
            </a:pPr>
            <a:endParaRPr lang="fr-FR" sz="2000" dirty="0" smtClean="0">
              <a:latin typeface="Book Antiqua" panose="02040602050305030304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5929313"/>
            <a:ext cx="1152525" cy="74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3000" y="5929313"/>
            <a:ext cx="1281113" cy="671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60350"/>
            <a:ext cx="80041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5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omenad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519BB6-FA83-4C7A-A5C3-FEA49DBE1C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662</Words>
  <Application>Microsoft Office PowerPoint</Application>
  <PresentationFormat>Affichage à l'écran (4:3)</PresentationFormat>
  <Paragraphs>131</Paragraphs>
  <Slides>22</Slides>
  <Notes>3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Promenade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2015-11-24T16:34:46Z</dcterms:created>
  <dcterms:modified xsi:type="dcterms:W3CDTF">2015-12-11T16:46:39Z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TC024787149991</vt:lpwstr>
  </property>
</Properties>
</file>