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diagrams/quickStyle1.xml" ContentType="application/vnd.openxmlformats-officedocument.drawingml.diagramStyl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2" r:id="rId9"/>
    <p:sldId id="263" r:id="rId10"/>
    <p:sldId id="264" r:id="rId11"/>
    <p:sldId id="265" r:id="rId12"/>
    <p:sldId id="267" r:id="rId13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guest2" initials="" lastIdx="1" clrIdx="0"/>
  <p:cmAuthor id="1" name="M Deganis" initials="" lastIdx="3" clrIdx="1"/>
  <p:cmAuthor id="2" name="Administrateur" initials="" lastIdx="4" clrIdx="2"/>
  <p:cmAuthor id="3" name="PIERRE" initials="" lastIdx="1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876" autoAdjust="0"/>
  </p:normalViewPr>
  <p:slideViewPr>
    <p:cSldViewPr>
      <p:cViewPr>
        <p:scale>
          <a:sx n="90" d="100"/>
          <a:sy n="90" d="100"/>
        </p:scale>
        <p:origin x="-558" y="5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2DF270A-B087-4429-BEB1-38DAD11C325A}" type="doc">
      <dgm:prSet loTypeId="urn:microsoft.com/office/officeart/2005/8/layout/hProcess4" loCatId="process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fr-FR"/>
        </a:p>
      </dgm:t>
    </dgm:pt>
    <dgm:pt modelId="{BE2A3C68-D865-40CC-A67A-44C00ED8731A}">
      <dgm:prSet phldrT="[Texte]"/>
      <dgm:spPr/>
      <dgm:t>
        <a:bodyPr/>
        <a:lstStyle/>
        <a:p>
          <a:r>
            <a:rPr lang="fr-FR" dirty="0" smtClean="0"/>
            <a:t>L’action</a:t>
          </a:r>
          <a:endParaRPr lang="fr-FR" dirty="0"/>
        </a:p>
      </dgm:t>
    </dgm:pt>
    <dgm:pt modelId="{43ADDA11-B61A-4766-AA97-38BA227E61A8}" type="parTrans" cxnId="{6F682D24-7B99-404F-A563-3E85538C63F6}">
      <dgm:prSet/>
      <dgm:spPr/>
      <dgm:t>
        <a:bodyPr/>
        <a:lstStyle/>
        <a:p>
          <a:endParaRPr lang="fr-FR"/>
        </a:p>
      </dgm:t>
    </dgm:pt>
    <dgm:pt modelId="{B38125CB-3E27-418C-8841-6D3AE3BA46E6}" type="sibTrans" cxnId="{6F682D24-7B99-404F-A563-3E85538C63F6}">
      <dgm:prSet/>
      <dgm:spPr/>
      <dgm:t>
        <a:bodyPr/>
        <a:lstStyle/>
        <a:p>
          <a:endParaRPr lang="fr-FR"/>
        </a:p>
      </dgm:t>
    </dgm:pt>
    <dgm:pt modelId="{47FC7676-5028-4DDD-80E8-3DC1C5B19569}">
      <dgm:prSet phldrT="[Texte]"/>
      <dgm:spPr/>
      <dgm:t>
        <a:bodyPr/>
        <a:lstStyle/>
        <a:p>
          <a:r>
            <a:rPr lang="fr-FR" dirty="0" smtClean="0"/>
            <a:t>Les productions et résultats</a:t>
          </a:r>
          <a:endParaRPr lang="fr-FR" dirty="0"/>
        </a:p>
      </dgm:t>
    </dgm:pt>
    <dgm:pt modelId="{D77726A8-CEF0-4D6F-A680-4F26421E5322}" type="parTrans" cxnId="{DC92696B-8853-48F6-A283-29E4670B2C13}">
      <dgm:prSet/>
      <dgm:spPr/>
      <dgm:t>
        <a:bodyPr/>
        <a:lstStyle/>
        <a:p>
          <a:endParaRPr lang="fr-FR"/>
        </a:p>
      </dgm:t>
    </dgm:pt>
    <dgm:pt modelId="{3227587B-0722-4A90-B710-F7B8201E4F7A}" type="sibTrans" cxnId="{DC92696B-8853-48F6-A283-29E4670B2C13}">
      <dgm:prSet/>
      <dgm:spPr/>
      <dgm:t>
        <a:bodyPr/>
        <a:lstStyle/>
        <a:p>
          <a:endParaRPr lang="fr-FR"/>
        </a:p>
      </dgm:t>
    </dgm:pt>
    <dgm:pt modelId="{D468F7FF-4ACB-4437-A45C-65E52B148EBA}">
      <dgm:prSet phldrT="[Texte]"/>
      <dgm:spPr/>
      <dgm:t>
        <a:bodyPr/>
        <a:lstStyle/>
        <a:p>
          <a:r>
            <a:rPr lang="fr-FR" dirty="0" smtClean="0"/>
            <a:t>L’explicitation</a:t>
          </a:r>
          <a:endParaRPr lang="fr-FR" dirty="0"/>
        </a:p>
      </dgm:t>
    </dgm:pt>
    <dgm:pt modelId="{3A310BEE-92F0-46FC-9C26-7370583F495B}" type="parTrans" cxnId="{0B7D75EB-1A68-44C8-AFB9-2BC5FB185B1A}">
      <dgm:prSet/>
      <dgm:spPr/>
      <dgm:t>
        <a:bodyPr/>
        <a:lstStyle/>
        <a:p>
          <a:endParaRPr lang="fr-FR"/>
        </a:p>
      </dgm:t>
    </dgm:pt>
    <dgm:pt modelId="{7A1193C0-7DBC-4504-B15B-D335CE740403}" type="sibTrans" cxnId="{0B7D75EB-1A68-44C8-AFB9-2BC5FB185B1A}">
      <dgm:prSet/>
      <dgm:spPr/>
      <dgm:t>
        <a:bodyPr/>
        <a:lstStyle/>
        <a:p>
          <a:endParaRPr lang="fr-FR"/>
        </a:p>
      </dgm:t>
    </dgm:pt>
    <dgm:pt modelId="{4ACA9118-AC91-4DBC-A545-6A83D8D865BA}">
      <dgm:prSet phldrT="[Texte]"/>
      <dgm:spPr/>
      <dgm:t>
        <a:bodyPr/>
        <a:lstStyle/>
        <a:p>
          <a:r>
            <a:rPr lang="fr-FR" dirty="0" smtClean="0"/>
            <a:t>L’analyse du vécu (démarche)</a:t>
          </a:r>
          <a:endParaRPr lang="fr-FR" dirty="0"/>
        </a:p>
      </dgm:t>
    </dgm:pt>
    <dgm:pt modelId="{402CD54E-7E74-4C9D-8C24-45582376AF6E}" type="parTrans" cxnId="{C166F1FE-646B-4712-A290-BE9934CC921B}">
      <dgm:prSet/>
      <dgm:spPr/>
      <dgm:t>
        <a:bodyPr/>
        <a:lstStyle/>
        <a:p>
          <a:endParaRPr lang="fr-FR"/>
        </a:p>
      </dgm:t>
    </dgm:pt>
    <dgm:pt modelId="{240EAD4F-705A-4FA3-B61D-4C1F4FF01FC0}" type="sibTrans" cxnId="{C166F1FE-646B-4712-A290-BE9934CC921B}">
      <dgm:prSet/>
      <dgm:spPr/>
      <dgm:t>
        <a:bodyPr/>
        <a:lstStyle/>
        <a:p>
          <a:endParaRPr lang="fr-FR"/>
        </a:p>
      </dgm:t>
    </dgm:pt>
    <dgm:pt modelId="{476EA4CE-FB65-4E4D-97C4-A3546DC4CA64}">
      <dgm:prSet phldrT="[Texte]"/>
      <dgm:spPr/>
      <dgm:t>
        <a:bodyPr/>
        <a:lstStyle/>
        <a:p>
          <a:r>
            <a:rPr lang="fr-FR" dirty="0" smtClean="0"/>
            <a:t>La conceptualisation</a:t>
          </a:r>
          <a:endParaRPr lang="fr-FR" dirty="0"/>
        </a:p>
      </dgm:t>
    </dgm:pt>
    <dgm:pt modelId="{9A1F6627-8942-4CB9-9451-679B90AE4D23}" type="parTrans" cxnId="{77F8D85D-35F0-427E-8DD4-B92225062106}">
      <dgm:prSet/>
      <dgm:spPr/>
      <dgm:t>
        <a:bodyPr/>
        <a:lstStyle/>
        <a:p>
          <a:endParaRPr lang="fr-FR"/>
        </a:p>
      </dgm:t>
    </dgm:pt>
    <dgm:pt modelId="{BFCEBA27-2151-44C4-8439-3BCDC858A523}" type="sibTrans" cxnId="{77F8D85D-35F0-427E-8DD4-B92225062106}">
      <dgm:prSet/>
      <dgm:spPr/>
      <dgm:t>
        <a:bodyPr/>
        <a:lstStyle/>
        <a:p>
          <a:endParaRPr lang="fr-FR"/>
        </a:p>
      </dgm:t>
    </dgm:pt>
    <dgm:pt modelId="{0140B1FB-FAA4-40FD-A507-C18AAE3BB2CC}">
      <dgm:prSet phldrT="[Texte]"/>
      <dgm:spPr/>
      <dgm:t>
        <a:bodyPr/>
        <a:lstStyle/>
        <a:p>
          <a:r>
            <a:rPr lang="fr-FR" dirty="0" smtClean="0"/>
            <a:t>Représentation abstraite et simplifiée des connaissances</a:t>
          </a:r>
          <a:endParaRPr lang="fr-FR" dirty="0"/>
        </a:p>
      </dgm:t>
    </dgm:pt>
    <dgm:pt modelId="{44BFDD27-261C-4B9F-B9F0-91ADDB97B451}" type="parTrans" cxnId="{5040145E-074E-45D1-819B-2254028995F6}">
      <dgm:prSet/>
      <dgm:spPr/>
      <dgm:t>
        <a:bodyPr/>
        <a:lstStyle/>
        <a:p>
          <a:endParaRPr lang="fr-FR"/>
        </a:p>
      </dgm:t>
    </dgm:pt>
    <dgm:pt modelId="{F505E875-659A-44A8-BE31-7BE9D5EE7470}" type="sibTrans" cxnId="{5040145E-074E-45D1-819B-2254028995F6}">
      <dgm:prSet/>
      <dgm:spPr/>
      <dgm:t>
        <a:bodyPr/>
        <a:lstStyle/>
        <a:p>
          <a:endParaRPr lang="fr-FR"/>
        </a:p>
      </dgm:t>
    </dgm:pt>
    <dgm:pt modelId="{597F10FE-3943-46C9-BF6C-55EB3575BE9D}">
      <dgm:prSet/>
      <dgm:spPr/>
      <dgm:t>
        <a:bodyPr/>
        <a:lstStyle/>
        <a:p>
          <a:r>
            <a:rPr lang="fr-FR" dirty="0" smtClean="0"/>
            <a:t>La généralisation </a:t>
          </a:r>
          <a:endParaRPr lang="fr-FR" dirty="0"/>
        </a:p>
      </dgm:t>
    </dgm:pt>
    <dgm:pt modelId="{D36A8C5B-8EE9-4E0E-AD2B-26DE39B9F405}" type="parTrans" cxnId="{A254AFCB-3173-4040-B0DF-4C6A49BB3B88}">
      <dgm:prSet/>
      <dgm:spPr/>
      <dgm:t>
        <a:bodyPr/>
        <a:lstStyle/>
        <a:p>
          <a:endParaRPr lang="fr-FR"/>
        </a:p>
      </dgm:t>
    </dgm:pt>
    <dgm:pt modelId="{EE87652E-BF8E-48EC-8E2D-ADABAB857920}" type="sibTrans" cxnId="{A254AFCB-3173-4040-B0DF-4C6A49BB3B88}">
      <dgm:prSet/>
      <dgm:spPr/>
      <dgm:t>
        <a:bodyPr/>
        <a:lstStyle/>
        <a:p>
          <a:endParaRPr lang="fr-FR"/>
        </a:p>
      </dgm:t>
    </dgm:pt>
    <dgm:pt modelId="{1CFA850D-D0D5-4C31-B211-391F7F8FD1F0}">
      <dgm:prSet/>
      <dgm:spPr/>
      <dgm:t>
        <a:bodyPr/>
        <a:lstStyle/>
        <a:p>
          <a:r>
            <a:rPr lang="fr-FR" dirty="0" smtClean="0"/>
            <a:t>Capacité à s’adapter à la variabilité des situations (aléas et complexités)</a:t>
          </a:r>
          <a:endParaRPr lang="fr-FR" dirty="0"/>
        </a:p>
      </dgm:t>
    </dgm:pt>
    <dgm:pt modelId="{4873214B-F625-4ED2-9206-0E4B0C64A41D}" type="parTrans" cxnId="{70A7840F-2D8B-488E-969C-1F074E4DC04B}">
      <dgm:prSet/>
      <dgm:spPr/>
      <dgm:t>
        <a:bodyPr/>
        <a:lstStyle/>
        <a:p>
          <a:endParaRPr lang="fr-FR"/>
        </a:p>
      </dgm:t>
    </dgm:pt>
    <dgm:pt modelId="{73D410BE-E08B-4895-88C5-5B45A6D636E9}" type="sibTrans" cxnId="{70A7840F-2D8B-488E-969C-1F074E4DC04B}">
      <dgm:prSet/>
      <dgm:spPr/>
      <dgm:t>
        <a:bodyPr/>
        <a:lstStyle/>
        <a:p>
          <a:endParaRPr lang="fr-FR"/>
        </a:p>
      </dgm:t>
    </dgm:pt>
    <dgm:pt modelId="{8E30F31C-13C9-4EDA-960B-844D4E93E4C5}" type="pres">
      <dgm:prSet presAssocID="{12DF270A-B087-4429-BEB1-38DAD11C325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82017553-6EE3-470E-A7FB-19805F9549F2}" type="pres">
      <dgm:prSet presAssocID="{12DF270A-B087-4429-BEB1-38DAD11C325A}" presName="tSp" presStyleCnt="0"/>
      <dgm:spPr/>
    </dgm:pt>
    <dgm:pt modelId="{4ED2AC09-C8A7-4913-ADD3-E41A3EC98C5C}" type="pres">
      <dgm:prSet presAssocID="{12DF270A-B087-4429-BEB1-38DAD11C325A}" presName="bSp" presStyleCnt="0"/>
      <dgm:spPr/>
    </dgm:pt>
    <dgm:pt modelId="{97189582-164F-4137-81FD-DB209DC7D78F}" type="pres">
      <dgm:prSet presAssocID="{12DF270A-B087-4429-BEB1-38DAD11C325A}" presName="process" presStyleCnt="0"/>
      <dgm:spPr/>
    </dgm:pt>
    <dgm:pt modelId="{FF821DA6-D7B0-4000-8883-1601C8DC26C4}" type="pres">
      <dgm:prSet presAssocID="{BE2A3C68-D865-40CC-A67A-44C00ED8731A}" presName="composite1" presStyleCnt="0"/>
      <dgm:spPr/>
    </dgm:pt>
    <dgm:pt modelId="{0D77BD67-ABA1-43D3-9C18-7E21D7CD1276}" type="pres">
      <dgm:prSet presAssocID="{BE2A3C68-D865-40CC-A67A-44C00ED8731A}" presName="dummyNode1" presStyleLbl="node1" presStyleIdx="0" presStyleCnt="4"/>
      <dgm:spPr/>
    </dgm:pt>
    <dgm:pt modelId="{B362D7AF-5115-4FED-BAC5-07A7C231FF35}" type="pres">
      <dgm:prSet presAssocID="{BE2A3C68-D865-40CC-A67A-44C00ED8731A}" presName="childNode1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DDC025C-DC20-4141-BED8-5E6A9F026673}" type="pres">
      <dgm:prSet presAssocID="{BE2A3C68-D865-40CC-A67A-44C00ED8731A}" presName="childNode1tx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51454F9-1345-4F59-B72D-841CC009C2D8}" type="pres">
      <dgm:prSet presAssocID="{BE2A3C68-D865-40CC-A67A-44C00ED8731A}" presName="parentNode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3775E80-538C-4FEF-807A-FA8C5274F843}" type="pres">
      <dgm:prSet presAssocID="{BE2A3C68-D865-40CC-A67A-44C00ED8731A}" presName="connSite1" presStyleCnt="0"/>
      <dgm:spPr/>
    </dgm:pt>
    <dgm:pt modelId="{C4141211-E4FA-463F-BB12-61396AAC7126}" type="pres">
      <dgm:prSet presAssocID="{B38125CB-3E27-418C-8841-6D3AE3BA46E6}" presName="Name9" presStyleLbl="sibTrans2D1" presStyleIdx="0" presStyleCnt="3"/>
      <dgm:spPr/>
      <dgm:t>
        <a:bodyPr/>
        <a:lstStyle/>
        <a:p>
          <a:endParaRPr lang="fr-FR"/>
        </a:p>
      </dgm:t>
    </dgm:pt>
    <dgm:pt modelId="{86B4780D-D536-4C0C-AEB3-AB12EFD9DC48}" type="pres">
      <dgm:prSet presAssocID="{D468F7FF-4ACB-4437-A45C-65E52B148EBA}" presName="composite2" presStyleCnt="0"/>
      <dgm:spPr/>
    </dgm:pt>
    <dgm:pt modelId="{07037445-0BB6-48B8-BA5F-F7D80F7E2389}" type="pres">
      <dgm:prSet presAssocID="{D468F7FF-4ACB-4437-A45C-65E52B148EBA}" presName="dummyNode2" presStyleLbl="node1" presStyleIdx="0" presStyleCnt="4"/>
      <dgm:spPr/>
    </dgm:pt>
    <dgm:pt modelId="{C1DB98F7-AEF4-42D8-B368-BBE8805B6FF5}" type="pres">
      <dgm:prSet presAssocID="{D468F7FF-4ACB-4437-A45C-65E52B148EBA}" presName="childNode2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9F0317E-2E42-4327-A0D0-AC0ACCD84FF6}" type="pres">
      <dgm:prSet presAssocID="{D468F7FF-4ACB-4437-A45C-65E52B148EBA}" presName="childNode2tx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C6BC22D-90E9-4A4C-9835-F4339A91036E}" type="pres">
      <dgm:prSet presAssocID="{D468F7FF-4ACB-4437-A45C-65E52B148EBA}" presName="parentNode2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953F2FF-3364-4C86-B54F-ABF4B39B54C6}" type="pres">
      <dgm:prSet presAssocID="{D468F7FF-4ACB-4437-A45C-65E52B148EBA}" presName="connSite2" presStyleCnt="0"/>
      <dgm:spPr/>
    </dgm:pt>
    <dgm:pt modelId="{E49CAFDE-0306-48B0-825C-5376CB2DE18E}" type="pres">
      <dgm:prSet presAssocID="{7A1193C0-7DBC-4504-B15B-D335CE740403}" presName="Name18" presStyleLbl="sibTrans2D1" presStyleIdx="1" presStyleCnt="3"/>
      <dgm:spPr/>
      <dgm:t>
        <a:bodyPr/>
        <a:lstStyle/>
        <a:p>
          <a:endParaRPr lang="fr-FR"/>
        </a:p>
      </dgm:t>
    </dgm:pt>
    <dgm:pt modelId="{6931D244-C935-4D9B-AD83-3240FDC9A788}" type="pres">
      <dgm:prSet presAssocID="{476EA4CE-FB65-4E4D-97C4-A3546DC4CA64}" presName="composite1" presStyleCnt="0"/>
      <dgm:spPr/>
    </dgm:pt>
    <dgm:pt modelId="{CFD5332A-BDE3-4EDB-8295-3B39A2CC194A}" type="pres">
      <dgm:prSet presAssocID="{476EA4CE-FB65-4E4D-97C4-A3546DC4CA64}" presName="dummyNode1" presStyleLbl="node1" presStyleIdx="1" presStyleCnt="4"/>
      <dgm:spPr/>
    </dgm:pt>
    <dgm:pt modelId="{8C6BF690-44F1-4DAB-877A-CBB046107CEA}" type="pres">
      <dgm:prSet presAssocID="{476EA4CE-FB65-4E4D-97C4-A3546DC4CA64}" presName="childNode1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9B86C3B-573C-4CA6-ACFB-D0DF4242ED11}" type="pres">
      <dgm:prSet presAssocID="{476EA4CE-FB65-4E4D-97C4-A3546DC4CA64}" presName="childNode1tx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8DE579B-970D-4E5B-A2E2-288B79ABD7BB}" type="pres">
      <dgm:prSet presAssocID="{476EA4CE-FB65-4E4D-97C4-A3546DC4CA64}" presName="parentNode1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938A383-F5E2-4760-A88E-46EF21198369}" type="pres">
      <dgm:prSet presAssocID="{476EA4CE-FB65-4E4D-97C4-A3546DC4CA64}" presName="connSite1" presStyleCnt="0"/>
      <dgm:spPr/>
    </dgm:pt>
    <dgm:pt modelId="{08BE954C-4344-4DFE-BDEB-4D7CC59B30CB}" type="pres">
      <dgm:prSet presAssocID="{BFCEBA27-2151-44C4-8439-3BCDC858A523}" presName="Name9" presStyleLbl="sibTrans2D1" presStyleIdx="2" presStyleCnt="3"/>
      <dgm:spPr/>
      <dgm:t>
        <a:bodyPr/>
        <a:lstStyle/>
        <a:p>
          <a:endParaRPr lang="fr-FR"/>
        </a:p>
      </dgm:t>
    </dgm:pt>
    <dgm:pt modelId="{485B1166-348D-490D-BF72-A55230C11850}" type="pres">
      <dgm:prSet presAssocID="{597F10FE-3943-46C9-BF6C-55EB3575BE9D}" presName="composite2" presStyleCnt="0"/>
      <dgm:spPr/>
    </dgm:pt>
    <dgm:pt modelId="{FDD58379-9E7B-4DF7-A5F4-9B24E84EE835}" type="pres">
      <dgm:prSet presAssocID="{597F10FE-3943-46C9-BF6C-55EB3575BE9D}" presName="dummyNode2" presStyleLbl="node1" presStyleIdx="2" presStyleCnt="4"/>
      <dgm:spPr/>
    </dgm:pt>
    <dgm:pt modelId="{5226D160-8483-4B12-B606-EB09AC8AAC99}" type="pres">
      <dgm:prSet presAssocID="{597F10FE-3943-46C9-BF6C-55EB3575BE9D}" presName="childNode2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5BF3382-2085-4932-A130-CA00AA40399E}" type="pres">
      <dgm:prSet presAssocID="{597F10FE-3943-46C9-BF6C-55EB3575BE9D}" presName="childNode2tx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B12B4A4-B64F-4437-87BD-5B82CA2B96AD}" type="pres">
      <dgm:prSet presAssocID="{597F10FE-3943-46C9-BF6C-55EB3575BE9D}" presName="parentNode2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B5C6EB1-5DE2-4D14-BA37-5FEF1992F91D}" type="pres">
      <dgm:prSet presAssocID="{597F10FE-3943-46C9-BF6C-55EB3575BE9D}" presName="connSite2" presStyleCnt="0"/>
      <dgm:spPr/>
    </dgm:pt>
  </dgm:ptLst>
  <dgm:cxnLst>
    <dgm:cxn modelId="{C166F1FE-646B-4712-A290-BE9934CC921B}" srcId="{D468F7FF-4ACB-4437-A45C-65E52B148EBA}" destId="{4ACA9118-AC91-4DBC-A545-6A83D8D865BA}" srcOrd="0" destOrd="0" parTransId="{402CD54E-7E74-4C9D-8C24-45582376AF6E}" sibTransId="{240EAD4F-705A-4FA3-B61D-4C1F4FF01FC0}"/>
    <dgm:cxn modelId="{3ED25E6D-7347-4D6E-9E8C-B8C9A4FE2076}" type="presOf" srcId="{47FC7676-5028-4DDD-80E8-3DC1C5B19569}" destId="{5DDC025C-DC20-4141-BED8-5E6A9F026673}" srcOrd="1" destOrd="0" presId="urn:microsoft.com/office/officeart/2005/8/layout/hProcess4"/>
    <dgm:cxn modelId="{FC675176-23B5-46D4-936B-86B3E7B14A57}" type="presOf" srcId="{12DF270A-B087-4429-BEB1-38DAD11C325A}" destId="{8E30F31C-13C9-4EDA-960B-844D4E93E4C5}" srcOrd="0" destOrd="0" presId="urn:microsoft.com/office/officeart/2005/8/layout/hProcess4"/>
    <dgm:cxn modelId="{A254AFCB-3173-4040-B0DF-4C6A49BB3B88}" srcId="{12DF270A-B087-4429-BEB1-38DAD11C325A}" destId="{597F10FE-3943-46C9-BF6C-55EB3575BE9D}" srcOrd="3" destOrd="0" parTransId="{D36A8C5B-8EE9-4E0E-AD2B-26DE39B9F405}" sibTransId="{EE87652E-BF8E-48EC-8E2D-ADABAB857920}"/>
    <dgm:cxn modelId="{0CE3E318-D02D-45D7-9402-9769A31ED1A7}" type="presOf" srcId="{47FC7676-5028-4DDD-80E8-3DC1C5B19569}" destId="{B362D7AF-5115-4FED-BAC5-07A7C231FF35}" srcOrd="0" destOrd="0" presId="urn:microsoft.com/office/officeart/2005/8/layout/hProcess4"/>
    <dgm:cxn modelId="{F2F69561-C7D1-4DDA-B6F5-C2423434283D}" type="presOf" srcId="{0140B1FB-FAA4-40FD-A507-C18AAE3BB2CC}" destId="{89B86C3B-573C-4CA6-ACFB-D0DF4242ED11}" srcOrd="1" destOrd="0" presId="urn:microsoft.com/office/officeart/2005/8/layout/hProcess4"/>
    <dgm:cxn modelId="{091BA637-E8A3-4A0E-B711-CBEFF4C2F736}" type="presOf" srcId="{7A1193C0-7DBC-4504-B15B-D335CE740403}" destId="{E49CAFDE-0306-48B0-825C-5376CB2DE18E}" srcOrd="0" destOrd="0" presId="urn:microsoft.com/office/officeart/2005/8/layout/hProcess4"/>
    <dgm:cxn modelId="{51489621-DDC1-4523-8F6D-252071FC90E1}" type="presOf" srcId="{1CFA850D-D0D5-4C31-B211-391F7F8FD1F0}" destId="{45BF3382-2085-4932-A130-CA00AA40399E}" srcOrd="1" destOrd="0" presId="urn:microsoft.com/office/officeart/2005/8/layout/hProcess4"/>
    <dgm:cxn modelId="{332C3C64-0520-4BA4-9E7E-07A961ED7BE0}" type="presOf" srcId="{1CFA850D-D0D5-4C31-B211-391F7F8FD1F0}" destId="{5226D160-8483-4B12-B606-EB09AC8AAC99}" srcOrd="0" destOrd="0" presId="urn:microsoft.com/office/officeart/2005/8/layout/hProcess4"/>
    <dgm:cxn modelId="{0B7D75EB-1A68-44C8-AFB9-2BC5FB185B1A}" srcId="{12DF270A-B087-4429-BEB1-38DAD11C325A}" destId="{D468F7FF-4ACB-4437-A45C-65E52B148EBA}" srcOrd="1" destOrd="0" parTransId="{3A310BEE-92F0-46FC-9C26-7370583F495B}" sibTransId="{7A1193C0-7DBC-4504-B15B-D335CE740403}"/>
    <dgm:cxn modelId="{57975A69-F00A-471F-A445-9C88360CB5F8}" type="presOf" srcId="{4ACA9118-AC91-4DBC-A545-6A83D8D865BA}" destId="{E9F0317E-2E42-4327-A0D0-AC0ACCD84FF6}" srcOrd="1" destOrd="0" presId="urn:microsoft.com/office/officeart/2005/8/layout/hProcess4"/>
    <dgm:cxn modelId="{70A7840F-2D8B-488E-969C-1F074E4DC04B}" srcId="{597F10FE-3943-46C9-BF6C-55EB3575BE9D}" destId="{1CFA850D-D0D5-4C31-B211-391F7F8FD1F0}" srcOrd="0" destOrd="0" parTransId="{4873214B-F625-4ED2-9206-0E4B0C64A41D}" sibTransId="{73D410BE-E08B-4895-88C5-5B45A6D636E9}"/>
    <dgm:cxn modelId="{9AC36801-E394-423E-979D-10E89943C8EE}" type="presOf" srcId="{BE2A3C68-D865-40CC-A67A-44C00ED8731A}" destId="{651454F9-1345-4F59-B72D-841CC009C2D8}" srcOrd="0" destOrd="0" presId="urn:microsoft.com/office/officeart/2005/8/layout/hProcess4"/>
    <dgm:cxn modelId="{5040145E-074E-45D1-819B-2254028995F6}" srcId="{476EA4CE-FB65-4E4D-97C4-A3546DC4CA64}" destId="{0140B1FB-FAA4-40FD-A507-C18AAE3BB2CC}" srcOrd="0" destOrd="0" parTransId="{44BFDD27-261C-4B9F-B9F0-91ADDB97B451}" sibTransId="{F505E875-659A-44A8-BE31-7BE9D5EE7470}"/>
    <dgm:cxn modelId="{A3C9FF70-1DF4-42FB-B212-B7360FFCB629}" type="presOf" srcId="{476EA4CE-FB65-4E4D-97C4-A3546DC4CA64}" destId="{A8DE579B-970D-4E5B-A2E2-288B79ABD7BB}" srcOrd="0" destOrd="0" presId="urn:microsoft.com/office/officeart/2005/8/layout/hProcess4"/>
    <dgm:cxn modelId="{77F8D85D-35F0-427E-8DD4-B92225062106}" srcId="{12DF270A-B087-4429-BEB1-38DAD11C325A}" destId="{476EA4CE-FB65-4E4D-97C4-A3546DC4CA64}" srcOrd="2" destOrd="0" parTransId="{9A1F6627-8942-4CB9-9451-679B90AE4D23}" sibTransId="{BFCEBA27-2151-44C4-8439-3BCDC858A523}"/>
    <dgm:cxn modelId="{DC92696B-8853-48F6-A283-29E4670B2C13}" srcId="{BE2A3C68-D865-40CC-A67A-44C00ED8731A}" destId="{47FC7676-5028-4DDD-80E8-3DC1C5B19569}" srcOrd="0" destOrd="0" parTransId="{D77726A8-CEF0-4D6F-A680-4F26421E5322}" sibTransId="{3227587B-0722-4A90-B710-F7B8201E4F7A}"/>
    <dgm:cxn modelId="{C275F766-8182-464A-9D87-5732E1294D77}" type="presOf" srcId="{4ACA9118-AC91-4DBC-A545-6A83D8D865BA}" destId="{C1DB98F7-AEF4-42D8-B368-BBE8805B6FF5}" srcOrd="0" destOrd="0" presId="urn:microsoft.com/office/officeart/2005/8/layout/hProcess4"/>
    <dgm:cxn modelId="{6F682D24-7B99-404F-A563-3E85538C63F6}" srcId="{12DF270A-B087-4429-BEB1-38DAD11C325A}" destId="{BE2A3C68-D865-40CC-A67A-44C00ED8731A}" srcOrd="0" destOrd="0" parTransId="{43ADDA11-B61A-4766-AA97-38BA227E61A8}" sibTransId="{B38125CB-3E27-418C-8841-6D3AE3BA46E6}"/>
    <dgm:cxn modelId="{6E7A56C2-C379-4995-B137-B2A9DDEBB8E5}" type="presOf" srcId="{0140B1FB-FAA4-40FD-A507-C18AAE3BB2CC}" destId="{8C6BF690-44F1-4DAB-877A-CBB046107CEA}" srcOrd="0" destOrd="0" presId="urn:microsoft.com/office/officeart/2005/8/layout/hProcess4"/>
    <dgm:cxn modelId="{FAA93C55-FDD4-440D-B1AD-D18EBE80CF19}" type="presOf" srcId="{BFCEBA27-2151-44C4-8439-3BCDC858A523}" destId="{08BE954C-4344-4DFE-BDEB-4D7CC59B30CB}" srcOrd="0" destOrd="0" presId="urn:microsoft.com/office/officeart/2005/8/layout/hProcess4"/>
    <dgm:cxn modelId="{3D40AB32-0456-495A-AB62-8FA70F1168BB}" type="presOf" srcId="{D468F7FF-4ACB-4437-A45C-65E52B148EBA}" destId="{6C6BC22D-90E9-4A4C-9835-F4339A91036E}" srcOrd="0" destOrd="0" presId="urn:microsoft.com/office/officeart/2005/8/layout/hProcess4"/>
    <dgm:cxn modelId="{FCF629A3-CD0A-4D12-8016-979D73BC0CE7}" type="presOf" srcId="{B38125CB-3E27-418C-8841-6D3AE3BA46E6}" destId="{C4141211-E4FA-463F-BB12-61396AAC7126}" srcOrd="0" destOrd="0" presId="urn:microsoft.com/office/officeart/2005/8/layout/hProcess4"/>
    <dgm:cxn modelId="{917A60FD-5247-4683-B9E6-FB2D2A1C3679}" type="presOf" srcId="{597F10FE-3943-46C9-BF6C-55EB3575BE9D}" destId="{3B12B4A4-B64F-4437-87BD-5B82CA2B96AD}" srcOrd="0" destOrd="0" presId="urn:microsoft.com/office/officeart/2005/8/layout/hProcess4"/>
    <dgm:cxn modelId="{6758B977-E0F6-49A0-816C-C3AF395B1FAB}" type="presParOf" srcId="{8E30F31C-13C9-4EDA-960B-844D4E93E4C5}" destId="{82017553-6EE3-470E-A7FB-19805F9549F2}" srcOrd="0" destOrd="0" presId="urn:microsoft.com/office/officeart/2005/8/layout/hProcess4"/>
    <dgm:cxn modelId="{A91B1E4D-2981-48B8-B29A-7AB69380E20D}" type="presParOf" srcId="{8E30F31C-13C9-4EDA-960B-844D4E93E4C5}" destId="{4ED2AC09-C8A7-4913-ADD3-E41A3EC98C5C}" srcOrd="1" destOrd="0" presId="urn:microsoft.com/office/officeart/2005/8/layout/hProcess4"/>
    <dgm:cxn modelId="{8958E8F5-AFA0-4278-894B-18C9820938B8}" type="presParOf" srcId="{8E30F31C-13C9-4EDA-960B-844D4E93E4C5}" destId="{97189582-164F-4137-81FD-DB209DC7D78F}" srcOrd="2" destOrd="0" presId="urn:microsoft.com/office/officeart/2005/8/layout/hProcess4"/>
    <dgm:cxn modelId="{BDF601FD-F214-416C-ACD1-328EAB28B9DB}" type="presParOf" srcId="{97189582-164F-4137-81FD-DB209DC7D78F}" destId="{FF821DA6-D7B0-4000-8883-1601C8DC26C4}" srcOrd="0" destOrd="0" presId="urn:microsoft.com/office/officeart/2005/8/layout/hProcess4"/>
    <dgm:cxn modelId="{9C25C8A9-E7E7-420F-AF38-4ED80941B44E}" type="presParOf" srcId="{FF821DA6-D7B0-4000-8883-1601C8DC26C4}" destId="{0D77BD67-ABA1-43D3-9C18-7E21D7CD1276}" srcOrd="0" destOrd="0" presId="urn:microsoft.com/office/officeart/2005/8/layout/hProcess4"/>
    <dgm:cxn modelId="{835BA208-A618-48C4-B337-280C3D3C687D}" type="presParOf" srcId="{FF821DA6-D7B0-4000-8883-1601C8DC26C4}" destId="{B362D7AF-5115-4FED-BAC5-07A7C231FF35}" srcOrd="1" destOrd="0" presId="urn:microsoft.com/office/officeart/2005/8/layout/hProcess4"/>
    <dgm:cxn modelId="{C9D8E20C-20E1-4FCE-857B-4059DEA03B2D}" type="presParOf" srcId="{FF821DA6-D7B0-4000-8883-1601C8DC26C4}" destId="{5DDC025C-DC20-4141-BED8-5E6A9F026673}" srcOrd="2" destOrd="0" presId="urn:microsoft.com/office/officeart/2005/8/layout/hProcess4"/>
    <dgm:cxn modelId="{0C439B9E-ADA2-4C3B-8EED-46E2FC2E33AF}" type="presParOf" srcId="{FF821DA6-D7B0-4000-8883-1601C8DC26C4}" destId="{651454F9-1345-4F59-B72D-841CC009C2D8}" srcOrd="3" destOrd="0" presId="urn:microsoft.com/office/officeart/2005/8/layout/hProcess4"/>
    <dgm:cxn modelId="{11582972-7088-477A-A7EA-C89CE8120713}" type="presParOf" srcId="{FF821DA6-D7B0-4000-8883-1601C8DC26C4}" destId="{13775E80-538C-4FEF-807A-FA8C5274F843}" srcOrd="4" destOrd="0" presId="urn:microsoft.com/office/officeart/2005/8/layout/hProcess4"/>
    <dgm:cxn modelId="{DD9B4E37-780F-41DF-AA93-E195BFCBF576}" type="presParOf" srcId="{97189582-164F-4137-81FD-DB209DC7D78F}" destId="{C4141211-E4FA-463F-BB12-61396AAC7126}" srcOrd="1" destOrd="0" presId="urn:microsoft.com/office/officeart/2005/8/layout/hProcess4"/>
    <dgm:cxn modelId="{B2E9B205-0E54-4C50-9647-275F62BCFB86}" type="presParOf" srcId="{97189582-164F-4137-81FD-DB209DC7D78F}" destId="{86B4780D-D536-4C0C-AEB3-AB12EFD9DC48}" srcOrd="2" destOrd="0" presId="urn:microsoft.com/office/officeart/2005/8/layout/hProcess4"/>
    <dgm:cxn modelId="{70A3E0F8-516C-46E4-9EA2-141AF145D448}" type="presParOf" srcId="{86B4780D-D536-4C0C-AEB3-AB12EFD9DC48}" destId="{07037445-0BB6-48B8-BA5F-F7D80F7E2389}" srcOrd="0" destOrd="0" presId="urn:microsoft.com/office/officeart/2005/8/layout/hProcess4"/>
    <dgm:cxn modelId="{B4758356-DDA2-4270-97DC-C092C4F74D73}" type="presParOf" srcId="{86B4780D-D536-4C0C-AEB3-AB12EFD9DC48}" destId="{C1DB98F7-AEF4-42D8-B368-BBE8805B6FF5}" srcOrd="1" destOrd="0" presId="urn:microsoft.com/office/officeart/2005/8/layout/hProcess4"/>
    <dgm:cxn modelId="{85CD753B-4E22-4C41-9A4D-D336FB91BB45}" type="presParOf" srcId="{86B4780D-D536-4C0C-AEB3-AB12EFD9DC48}" destId="{E9F0317E-2E42-4327-A0D0-AC0ACCD84FF6}" srcOrd="2" destOrd="0" presId="urn:microsoft.com/office/officeart/2005/8/layout/hProcess4"/>
    <dgm:cxn modelId="{B107DE01-A89A-49E2-82AC-39ABC02A82B7}" type="presParOf" srcId="{86B4780D-D536-4C0C-AEB3-AB12EFD9DC48}" destId="{6C6BC22D-90E9-4A4C-9835-F4339A91036E}" srcOrd="3" destOrd="0" presId="urn:microsoft.com/office/officeart/2005/8/layout/hProcess4"/>
    <dgm:cxn modelId="{260C89FC-BD67-4C38-B247-4076B8F7ED3D}" type="presParOf" srcId="{86B4780D-D536-4C0C-AEB3-AB12EFD9DC48}" destId="{B953F2FF-3364-4C86-B54F-ABF4B39B54C6}" srcOrd="4" destOrd="0" presId="urn:microsoft.com/office/officeart/2005/8/layout/hProcess4"/>
    <dgm:cxn modelId="{65C87FFF-1C5D-467C-92A7-17D0171694E6}" type="presParOf" srcId="{97189582-164F-4137-81FD-DB209DC7D78F}" destId="{E49CAFDE-0306-48B0-825C-5376CB2DE18E}" srcOrd="3" destOrd="0" presId="urn:microsoft.com/office/officeart/2005/8/layout/hProcess4"/>
    <dgm:cxn modelId="{52607C48-62C6-49CF-AFDC-F6C8E613C1C7}" type="presParOf" srcId="{97189582-164F-4137-81FD-DB209DC7D78F}" destId="{6931D244-C935-4D9B-AD83-3240FDC9A788}" srcOrd="4" destOrd="0" presId="urn:microsoft.com/office/officeart/2005/8/layout/hProcess4"/>
    <dgm:cxn modelId="{5223CEFD-E814-46AC-ADE9-6BA3DD850F67}" type="presParOf" srcId="{6931D244-C935-4D9B-AD83-3240FDC9A788}" destId="{CFD5332A-BDE3-4EDB-8295-3B39A2CC194A}" srcOrd="0" destOrd="0" presId="urn:microsoft.com/office/officeart/2005/8/layout/hProcess4"/>
    <dgm:cxn modelId="{6CF7BB39-9F82-470D-B03B-9BD56ED4B3FE}" type="presParOf" srcId="{6931D244-C935-4D9B-AD83-3240FDC9A788}" destId="{8C6BF690-44F1-4DAB-877A-CBB046107CEA}" srcOrd="1" destOrd="0" presId="urn:microsoft.com/office/officeart/2005/8/layout/hProcess4"/>
    <dgm:cxn modelId="{415276C1-B19D-416C-9248-B14B73B38109}" type="presParOf" srcId="{6931D244-C935-4D9B-AD83-3240FDC9A788}" destId="{89B86C3B-573C-4CA6-ACFB-D0DF4242ED11}" srcOrd="2" destOrd="0" presId="urn:microsoft.com/office/officeart/2005/8/layout/hProcess4"/>
    <dgm:cxn modelId="{6B8EA06D-7462-4ADF-AB78-D2FD1357269F}" type="presParOf" srcId="{6931D244-C935-4D9B-AD83-3240FDC9A788}" destId="{A8DE579B-970D-4E5B-A2E2-288B79ABD7BB}" srcOrd="3" destOrd="0" presId="urn:microsoft.com/office/officeart/2005/8/layout/hProcess4"/>
    <dgm:cxn modelId="{25067CB9-FCF1-447F-8157-0E4E94C7D7AB}" type="presParOf" srcId="{6931D244-C935-4D9B-AD83-3240FDC9A788}" destId="{C938A383-F5E2-4760-A88E-46EF21198369}" srcOrd="4" destOrd="0" presId="urn:microsoft.com/office/officeart/2005/8/layout/hProcess4"/>
    <dgm:cxn modelId="{0099EF0C-2EA4-4A2B-9C9F-8D675248E243}" type="presParOf" srcId="{97189582-164F-4137-81FD-DB209DC7D78F}" destId="{08BE954C-4344-4DFE-BDEB-4D7CC59B30CB}" srcOrd="5" destOrd="0" presId="urn:microsoft.com/office/officeart/2005/8/layout/hProcess4"/>
    <dgm:cxn modelId="{A37C5C3E-A5BF-42F4-A795-8FFAF8E7A890}" type="presParOf" srcId="{97189582-164F-4137-81FD-DB209DC7D78F}" destId="{485B1166-348D-490D-BF72-A55230C11850}" srcOrd="6" destOrd="0" presId="urn:microsoft.com/office/officeart/2005/8/layout/hProcess4"/>
    <dgm:cxn modelId="{63B4DDF6-CA50-4C16-B5E5-AF7CD51B173D}" type="presParOf" srcId="{485B1166-348D-490D-BF72-A55230C11850}" destId="{FDD58379-9E7B-4DF7-A5F4-9B24E84EE835}" srcOrd="0" destOrd="0" presId="urn:microsoft.com/office/officeart/2005/8/layout/hProcess4"/>
    <dgm:cxn modelId="{28CB0BD1-7D08-4E39-98A8-D7627756E397}" type="presParOf" srcId="{485B1166-348D-490D-BF72-A55230C11850}" destId="{5226D160-8483-4B12-B606-EB09AC8AAC99}" srcOrd="1" destOrd="0" presId="urn:microsoft.com/office/officeart/2005/8/layout/hProcess4"/>
    <dgm:cxn modelId="{6B6025AD-79BD-4CD6-B73A-B7145E502EB4}" type="presParOf" srcId="{485B1166-348D-490D-BF72-A55230C11850}" destId="{45BF3382-2085-4932-A130-CA00AA40399E}" srcOrd="2" destOrd="0" presId="urn:microsoft.com/office/officeart/2005/8/layout/hProcess4"/>
    <dgm:cxn modelId="{386A30D9-CB16-43B8-A655-60CBDBBD5B76}" type="presParOf" srcId="{485B1166-348D-490D-BF72-A55230C11850}" destId="{3B12B4A4-B64F-4437-87BD-5B82CA2B96AD}" srcOrd="3" destOrd="0" presId="urn:microsoft.com/office/officeart/2005/8/layout/hProcess4"/>
    <dgm:cxn modelId="{09F6ADA1-81F2-42FB-9019-3679E03CC61E}" type="presParOf" srcId="{485B1166-348D-490D-BF72-A55230C11850}" destId="{EB5C6EB1-5DE2-4D14-BA37-5FEF1992F91D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9795325F-F4FE-4481-9E98-33FFE2CAA300}" type="datetimeFigureOut">
              <a:rPr lang="fr-FR"/>
              <a:pPr>
                <a:defRPr/>
              </a:pPr>
              <a:t>08/02/2014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noProof="0" smtClean="0"/>
              <a:t>Modifiez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6073B8DD-0E3A-49BC-8C3C-805DAB6E2CB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Espace réservé de l'image des diapositives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fr-FR" smtClean="0"/>
              <a:t>C’est quoi une compétence : c’est un ensemble organisé de représentations (conceptuelles, sociales, organisationnelles) et d’organisateurs d’activités (procédures, raisonnements, prise de décision…) en vue de la réalisation d’un but, d’une tâche.</a:t>
            </a:r>
          </a:p>
          <a:p>
            <a:pPr>
              <a:spcBef>
                <a:spcPct val="0"/>
              </a:spcBef>
            </a:pPr>
            <a:endParaRPr lang="fr-FR" smtClean="0"/>
          </a:p>
        </p:txBody>
      </p:sp>
      <p:sp>
        <p:nvSpPr>
          <p:cNvPr id="16387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CE1D4-AEF4-457F-8180-A8B2C4B3BF1E}" type="slidenum">
              <a:rPr lang="fr-FR"/>
              <a:pPr/>
              <a:t>2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Espace réservé de l'image des diapositives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 smtClean="0"/>
              <a:t>L’activité de travail constitue l’essence même de l’apprentissage des compétences. :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fr-FR" dirty="0" smtClean="0"/>
              <a:t>Apprendre des situations de travail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fr-FR" dirty="0" smtClean="0"/>
              <a:t>Apprendre par les situations de travail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fr-FR" dirty="0" smtClean="0"/>
              <a:t>Apprendre dans les situations de travail.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endParaRPr lang="fr-FR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fr-FR" dirty="0" smtClean="0"/>
              <a:t>La production n’est que la part visible de l’activité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 smtClean="0"/>
              <a:t>L’action met en œuvre des savoirs pratiques </a:t>
            </a:r>
            <a:r>
              <a:rPr lang="fr-FR" dirty="0" err="1" smtClean="0"/>
              <a:t>préréfléchis</a:t>
            </a:r>
            <a:r>
              <a:rPr lang="fr-FR" dirty="0" smtClean="0"/>
              <a:t> # Savoirs théoriques qui sont l’ordre du déclaratif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 smtClean="0"/>
              <a:t>Différence entre réussir et comprendre.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19459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032ED85-4310-49ED-9F9A-F71C885224A9}" type="slidenum">
              <a:rPr lang="fr-FR"/>
              <a:pPr/>
              <a:t>4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Espace réservé de l'image des diapositives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fr-FR" smtClean="0"/>
              <a:t>Elle porte sur la mise en mots de la dimension vécue et procédurale de l’action. Dans toute action, il y a un savoir pratique pré-réfléchi.</a:t>
            </a:r>
          </a:p>
          <a:p>
            <a:pPr>
              <a:spcBef>
                <a:spcPct val="0"/>
              </a:spcBef>
            </a:pPr>
            <a:r>
              <a:rPr lang="fr-FR" smtClean="0"/>
              <a:t>Analyse la compétence et les processus de leur construction revient à analyser l’action et les conditions dans lesquelles l’action est amenée à se réaliser.</a:t>
            </a:r>
          </a:p>
        </p:txBody>
      </p:sp>
      <p:sp>
        <p:nvSpPr>
          <p:cNvPr id="21507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0370B60-ABDD-4271-AE16-76927B3DB5F4}" type="slidenum">
              <a:rPr lang="fr-FR"/>
              <a:pPr/>
              <a:t>5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Espace réservé de l'image des diapositives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fr-FR" smtClean="0"/>
              <a:t>Le travail de conceptualisation s’appuie 	sur des mécanismes de prise de conscience et prend sa source dans l’action.</a:t>
            </a:r>
          </a:p>
          <a:p>
            <a:pPr>
              <a:spcBef>
                <a:spcPct val="0"/>
              </a:spcBef>
            </a:pPr>
            <a:r>
              <a:rPr lang="fr-FR" smtClean="0"/>
              <a:t>L’action comporte une dimension conceptuelle ; l’action efficace est organisée au niveau conceptuel. </a:t>
            </a:r>
          </a:p>
          <a:p>
            <a:pPr>
              <a:spcBef>
                <a:spcPct val="0"/>
              </a:spcBef>
            </a:pPr>
            <a:r>
              <a:rPr lang="fr-FR" smtClean="0"/>
              <a:t>De l’action vers la structure de l’action, les invariants propres à la réalisation de cette classe de tâches.</a:t>
            </a:r>
          </a:p>
          <a:p>
            <a:pPr>
              <a:spcBef>
                <a:spcPct val="0"/>
              </a:spcBef>
            </a:pPr>
            <a:r>
              <a:rPr lang="fr-FR" smtClean="0"/>
              <a:t>Conceptualiser : dégager les concepts d’une activité, les invariants de la situation pris comme des raccourcis reproductibles dans d’autres classes de situation.</a:t>
            </a:r>
          </a:p>
          <a:p>
            <a:pPr>
              <a:spcBef>
                <a:spcPct val="0"/>
              </a:spcBef>
            </a:pPr>
            <a:endParaRPr lang="fr-FR" smtClean="0"/>
          </a:p>
          <a:p>
            <a:pPr>
              <a:spcBef>
                <a:spcPct val="0"/>
              </a:spcBef>
            </a:pPr>
            <a:r>
              <a:rPr lang="fr-FR" smtClean="0"/>
              <a:t>Corpus de connaissances : savoirs, gestes, procédures, manière de communiquer…</a:t>
            </a:r>
          </a:p>
          <a:p>
            <a:pPr>
              <a:spcBef>
                <a:spcPct val="0"/>
              </a:spcBef>
            </a:pPr>
            <a:r>
              <a:rPr lang="fr-FR" smtClean="0"/>
              <a:t>Ces connaissances sont organisées et structurées dans la base d’orientation (BO) = sac à dos professionnel qui évoluera au cours de la formation</a:t>
            </a:r>
          </a:p>
          <a:p>
            <a:pPr>
              <a:spcBef>
                <a:spcPct val="0"/>
              </a:spcBef>
            </a:pPr>
            <a:r>
              <a:rPr lang="fr-FR" smtClean="0"/>
              <a:t>BO = discours des experts, outils, mémoire des situations vécues, observées, connaissances, savoirs en actes…</a:t>
            </a:r>
          </a:p>
          <a:p>
            <a:pPr>
              <a:spcBef>
                <a:spcPct val="0"/>
              </a:spcBef>
            </a:pPr>
            <a:endParaRPr lang="fr-FR" smtClean="0"/>
          </a:p>
          <a:p>
            <a:pPr>
              <a:spcBef>
                <a:spcPct val="0"/>
              </a:spcBef>
            </a:pPr>
            <a:endParaRPr lang="fr-FR" smtClean="0"/>
          </a:p>
        </p:txBody>
      </p:sp>
      <p:sp>
        <p:nvSpPr>
          <p:cNvPr id="25603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7CF7024-0487-4E53-919F-35183BB9A074}" type="slidenum">
              <a:rPr lang="fr-FR"/>
              <a:pPr/>
              <a:t>8</a:t>
            </a:fld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Espace réservé de l'image des diapositives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 smtClean="0"/>
              <a:t>De la situation vers une classe de situations…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fr-FR" dirty="0" smtClean="0"/>
              <a:t>Travailler sur la variabilité des situations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fr-FR" dirty="0" smtClean="0"/>
              <a:t>Généraliser vers d’autre situations de travail.</a:t>
            </a:r>
            <a:endParaRPr lang="fr-FR" dirty="0"/>
          </a:p>
        </p:txBody>
      </p:sp>
      <p:sp>
        <p:nvSpPr>
          <p:cNvPr id="27651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AC95807-8793-4941-B1E7-77D28C50479B}" type="slidenum">
              <a:rPr lang="fr-FR"/>
              <a:pPr/>
              <a:t>9</a:t>
            </a:fld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Espace réservé de l'image des diapositives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 smtClean="0"/>
              <a:t>Plusieurs facteurs sont source d’expérience :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fr-FR" dirty="0" smtClean="0"/>
              <a:t>Le temps,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fr-FR" dirty="0" smtClean="0"/>
              <a:t>La diversité et densité des situations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fr-FR" dirty="0" smtClean="0"/>
              <a:t>La réflexivité de l’action.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fr-FR" dirty="0" smtClean="0"/>
              <a:t>certains ne transforment pas toujours leur expérience en compétences ! lorsque les situations particulières restent de l’ordre des épisodes vécus, du récit, sans être articulés à des invariants vécus, sans tirer profit des erreurs et des réussites. </a:t>
            </a:r>
            <a:endParaRPr lang="fr-FR" dirty="0"/>
          </a:p>
        </p:txBody>
      </p:sp>
      <p:sp>
        <p:nvSpPr>
          <p:cNvPr id="31747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FF7904E-02E9-47A0-96FA-ABF95ACDF1DA}" type="slidenum">
              <a:rPr lang="fr-FR"/>
              <a:pPr/>
              <a:t>12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angle rectangle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e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orme libre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Forme libre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Forme lib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Connecteur droit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fr-FR" smtClean="0"/>
              <a:t>Modifiez le style des sous-titres du masque</a:t>
            </a:r>
            <a:endParaRPr lang="en-US"/>
          </a:p>
        </p:txBody>
      </p:sp>
      <p:sp>
        <p:nvSpPr>
          <p:cNvPr id="11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1D17EC4D-D76F-4FEF-929E-BF79FBF54B89}" type="datetimeFigureOut">
              <a:rPr lang="fr-FR"/>
              <a:pPr>
                <a:defRPr/>
              </a:pPr>
              <a:t>08/02/2014</a:t>
            </a:fld>
            <a:endParaRPr lang="fr-FR"/>
          </a:p>
        </p:txBody>
      </p:sp>
      <p:sp>
        <p:nvSpPr>
          <p:cNvPr id="12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13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5B81F315-254F-488B-B2FF-D021BB022CE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6E2AFA-6299-4647-9E6D-398C371C27F1}" type="datetimeFigureOut">
              <a:rPr lang="fr-FR"/>
              <a:pPr>
                <a:defRPr/>
              </a:pPr>
              <a:t>08/02/2014</a:t>
            </a:fld>
            <a:endParaRPr lang="fr-FR"/>
          </a:p>
        </p:txBody>
      </p:sp>
      <p:sp>
        <p:nvSpPr>
          <p:cNvPr id="5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EE1254-0808-4B31-ADCA-A1F4E4DB675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79A0F3-D0DC-4819-9275-7CE645835700}" type="datetimeFigureOut">
              <a:rPr lang="fr-FR"/>
              <a:pPr>
                <a:defRPr/>
              </a:pPr>
              <a:t>08/02/2014</a:t>
            </a:fld>
            <a:endParaRPr lang="fr-FR"/>
          </a:p>
        </p:txBody>
      </p:sp>
      <p:sp>
        <p:nvSpPr>
          <p:cNvPr id="5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788C4F-58B7-4A99-ACA5-936767DBFC8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4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58BBC9-5164-49A4-8CDC-9101B854131A}" type="datetimeFigureOut">
              <a:rPr lang="fr-FR"/>
              <a:pPr>
                <a:defRPr/>
              </a:pPr>
              <a:t>08/02/2014</a:t>
            </a:fld>
            <a:endParaRPr lang="fr-FR"/>
          </a:p>
        </p:txBody>
      </p:sp>
      <p:sp>
        <p:nvSpPr>
          <p:cNvPr id="5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9CE911-E2AD-48EA-BE47-36CF5488E3B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Chevron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214BB56-51E5-444A-9973-CCD0255C4F0D}" type="datetimeFigureOut">
              <a:rPr lang="fr-FR"/>
              <a:pPr>
                <a:defRPr/>
              </a:pPr>
              <a:t>08/02/2014</a:t>
            </a:fld>
            <a:endParaRPr lang="fr-FR"/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5E2D9C9-A0E1-4007-9DD3-9634C883623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A4D441C-4F1E-46E8-A78F-606EFB49B33C}" type="datetimeFigureOut">
              <a:rPr lang="fr-FR"/>
              <a:pPr>
                <a:defRPr/>
              </a:pPr>
              <a:t>08/02/2014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7710156-4D92-426C-B02B-15946D44F67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E4070D0-F7A7-4B41-BD5C-7B0816118BDE}" type="datetimeFigureOut">
              <a:rPr lang="fr-FR"/>
              <a:pPr>
                <a:defRPr/>
              </a:pPr>
              <a:t>08/02/2014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E4DE042-E1FB-440E-BA3C-8D69E13FE29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327163C-C9A1-4348-BA29-1C8E790D8410}" type="datetimeFigureOut">
              <a:rPr lang="fr-FR"/>
              <a:pPr>
                <a:defRPr/>
              </a:pPr>
              <a:t>08/02/2014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E0E5305-A901-447A-94B8-7B406905C35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2B8C1-4D2E-4B8D-ACC1-6A757D896A6D}" type="datetimeFigureOut">
              <a:rPr lang="fr-FR"/>
              <a:pPr>
                <a:defRPr/>
              </a:pPr>
              <a:t>08/02/2014</a:t>
            </a:fld>
            <a:endParaRPr lang="fr-FR"/>
          </a:p>
        </p:txBody>
      </p:sp>
      <p:sp>
        <p:nvSpPr>
          <p:cNvPr id="3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30CB12-2FC2-4B6C-B348-5F91E43A568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B679C50-9A6A-424B-9684-D23E24A53FCB}" type="datetimeFigureOut">
              <a:rPr lang="fr-FR"/>
              <a:pPr>
                <a:defRPr/>
              </a:pPr>
              <a:t>08/02/2014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622133A-EE1E-4505-8497-AE328F0FD4D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rme libre 7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Forme libre 8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Triangle rect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Connecteur droit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Chevron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fr-FR" noProof="0" smtClean="0"/>
              <a:t>Cliquez sur l'icône pour ajouter une image</a:t>
            </a:r>
            <a:endParaRPr lang="en-US" noProof="0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11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05D571ED-E707-4EB6-A306-F188D546351B}" type="datetimeFigureOut">
              <a:rPr lang="fr-FR"/>
              <a:pPr>
                <a:defRPr/>
              </a:pPr>
              <a:t>08/02/2014</a:t>
            </a:fld>
            <a:endParaRPr lang="fr-FR"/>
          </a:p>
        </p:txBody>
      </p:sp>
      <p:sp>
        <p:nvSpPr>
          <p:cNvPr id="12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13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8A608382-9338-45E7-9515-AEB4FCDF11C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e libre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Forme libre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Triangle rect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Connecteur droit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1033" name="Espace réservé du texte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smtClean="0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3AF9DDC9-AD3F-461E-9219-7D5B7DFC3BB2}" type="datetimeFigureOut">
              <a:rPr lang="fr-FR"/>
              <a:pPr>
                <a:defRPr/>
              </a:pPr>
              <a:t>08/02/2014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F8935FA4-F95B-466E-861C-1E54AEA245A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4" r:id="rId4"/>
    <p:sldLayoutId id="2147483675" r:id="rId5"/>
    <p:sldLayoutId id="2147483676" r:id="rId6"/>
    <p:sldLayoutId id="2147483670" r:id="rId7"/>
    <p:sldLayoutId id="2147483677" r:id="rId8"/>
    <p:sldLayoutId id="2147483678" r:id="rId9"/>
    <p:sldLayoutId id="2147483669" r:id="rId10"/>
    <p:sldLayoutId id="214748366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98462" y="1200151"/>
            <a:ext cx="8277993" cy="1829761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 smtClean="0"/>
              <a:t>L’évaluation des compétences</a:t>
            </a:r>
            <a:br>
              <a:rPr lang="fr-FR" dirty="0" smtClean="0"/>
            </a:br>
            <a:r>
              <a:rPr lang="fr-FR" sz="2800" i="1" dirty="0" smtClean="0"/>
              <a:t>Les éléments à prendre en compte</a:t>
            </a:r>
            <a:endParaRPr lang="fr-FR" i="1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 smtClean="0"/>
              <a:t>les éléments servant de fondement à l’évaluation</a:t>
            </a:r>
            <a:endParaRPr lang="fr-FR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fr-FR" smtClean="0"/>
              <a:t>L’enseignant du domaine professionnel</a:t>
            </a:r>
          </a:p>
          <a:p>
            <a:pPr eaLnBrk="1" hangingPunct="1"/>
            <a:r>
              <a:rPr lang="fr-FR" smtClean="0"/>
              <a:t>L’enseignant de lettres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 smtClean="0"/>
              <a:t>Qui évaluent ?</a:t>
            </a:r>
            <a:endParaRPr lang="fr-FR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 smtClean="0"/>
              <a:t>La validation d’une </a:t>
            </a:r>
            <a:r>
              <a:rPr lang="fr-FR" smtClean="0"/>
              <a:t>compétence professionnelle</a:t>
            </a:r>
            <a:endParaRPr lang="fr-F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/>
          <a:srcRect r="2353"/>
          <a:stretch/>
        </p:blipFill>
        <p:spPr bwMode="auto">
          <a:xfrm>
            <a:off x="103188" y="4260850"/>
            <a:ext cx="9010650" cy="148431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/>
        </p:spPr>
      </p:pic>
      <p:cxnSp>
        <p:nvCxnSpPr>
          <p:cNvPr id="5" name="Connecteur droit avec flèche 4"/>
          <p:cNvCxnSpPr/>
          <p:nvPr/>
        </p:nvCxnSpPr>
        <p:spPr>
          <a:xfrm flipH="1">
            <a:off x="6926263" y="2524125"/>
            <a:ext cx="3175" cy="355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724" name="ZoneTexte 9"/>
          <p:cNvSpPr txBox="1">
            <a:spLocks noChangeArrowheads="1"/>
          </p:cNvSpPr>
          <p:nvPr/>
        </p:nvSpPr>
        <p:spPr bwMode="auto">
          <a:xfrm rot="10800000" flipH="1" flipV="1">
            <a:off x="5451475" y="1589088"/>
            <a:ext cx="3163888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400">
                <a:latin typeface="Lucida Sans Unicode" pitchFamily="34" charset="0"/>
              </a:rPr>
              <a:t>La compétence s’acquiert dans le temps et est appréciée selon plusieurs critères (résultats, explicitation…)  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4">
            <a:extLst/>
          </a:blip>
          <a:srcRect l="55384" t="37966" r="17385" b="51641"/>
          <a:stretch/>
        </p:blipFill>
        <p:spPr bwMode="auto">
          <a:xfrm>
            <a:off x="4980279" y="2970133"/>
            <a:ext cx="4149969" cy="89095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/>
        </p:spPr>
      </p:pic>
      <p:sp>
        <p:nvSpPr>
          <p:cNvPr id="30726" name="ZoneTexte 14"/>
          <p:cNvSpPr txBox="1">
            <a:spLocks noChangeArrowheads="1"/>
          </p:cNvSpPr>
          <p:nvPr/>
        </p:nvSpPr>
        <p:spPr bwMode="auto">
          <a:xfrm rot="10800000" flipH="1" flipV="1">
            <a:off x="598488" y="1543050"/>
            <a:ext cx="3165475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400">
                <a:latin typeface="Lucida Sans Unicode" pitchFamily="34" charset="0"/>
              </a:rPr>
              <a:t>La compétence est appréciée au regard  du niveau de compétence de l’élève via les  complexités et aléas rencontrés (généralisation)</a:t>
            </a:r>
          </a:p>
        </p:txBody>
      </p:sp>
      <p:cxnSp>
        <p:nvCxnSpPr>
          <p:cNvPr id="16" name="Connecteur droit avec flèche 15"/>
          <p:cNvCxnSpPr/>
          <p:nvPr/>
        </p:nvCxnSpPr>
        <p:spPr>
          <a:xfrm>
            <a:off x="3492500" y="2833688"/>
            <a:ext cx="0" cy="2730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5">
            <a:extLst/>
          </a:blip>
          <a:srcRect l="25846" t="31863" r="46846" b="51179"/>
          <a:stretch/>
        </p:blipFill>
        <p:spPr bwMode="auto">
          <a:xfrm>
            <a:off x="416018" y="2889014"/>
            <a:ext cx="4161692" cy="145366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/>
        </p:spPr>
      </p:pic>
      <p:cxnSp>
        <p:nvCxnSpPr>
          <p:cNvPr id="20" name="Connecteur droit avec flèche 19"/>
          <p:cNvCxnSpPr/>
          <p:nvPr/>
        </p:nvCxnSpPr>
        <p:spPr>
          <a:xfrm flipH="1">
            <a:off x="3203575" y="2474913"/>
            <a:ext cx="3175" cy="355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Connecteur droit avec flèche 17"/>
          <p:cNvCxnSpPr/>
          <p:nvPr/>
        </p:nvCxnSpPr>
        <p:spPr>
          <a:xfrm>
            <a:off x="3132138" y="4446588"/>
            <a:ext cx="0" cy="9048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Connecteur droit avec flèche 23"/>
          <p:cNvCxnSpPr/>
          <p:nvPr/>
        </p:nvCxnSpPr>
        <p:spPr>
          <a:xfrm>
            <a:off x="7524750" y="3933825"/>
            <a:ext cx="935038" cy="14176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ZoneTexte 25"/>
          <p:cNvSpPr txBox="1"/>
          <p:nvPr/>
        </p:nvSpPr>
        <p:spPr>
          <a:xfrm>
            <a:off x="2333625" y="5951538"/>
            <a:ext cx="6751638" cy="64611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i="1" dirty="0"/>
              <a:t>Etre compétent, c’est d’être capable de faire face à la variabilité des situations de travail 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fr-FR" smtClean="0"/>
              <a:t>Apprécier la capacité du candidat à :</a:t>
            </a:r>
          </a:p>
          <a:p>
            <a:pPr lvl="1" eaLnBrk="1" hangingPunct="1"/>
            <a:endParaRPr lang="fr-FR" sz="2000" i="1" smtClean="0"/>
          </a:p>
          <a:p>
            <a:pPr lvl="1" eaLnBrk="1" hangingPunct="1"/>
            <a:r>
              <a:rPr lang="fr-FR" sz="2000" i="1" smtClean="0"/>
              <a:t>Mobiliser les compétences, les savoirs et les techniques de gestion administrative </a:t>
            </a:r>
          </a:p>
          <a:p>
            <a:pPr lvl="1" eaLnBrk="1" hangingPunct="1"/>
            <a:r>
              <a:rPr lang="fr-FR" sz="2000" i="1" smtClean="0"/>
              <a:t>S’approprier le contexte des situations présentées</a:t>
            </a:r>
          </a:p>
          <a:p>
            <a:pPr lvl="1" eaLnBrk="1" hangingPunct="1"/>
            <a:r>
              <a:rPr lang="fr-FR" sz="2000" i="1" smtClean="0"/>
              <a:t>Maitriser la production de documents professionnels</a:t>
            </a:r>
          </a:p>
          <a:p>
            <a:pPr lvl="1" eaLnBrk="1" hangingPunct="1"/>
            <a:r>
              <a:rPr lang="fr-FR" sz="2000" i="1" smtClean="0"/>
              <a:t>Contrôler la qualité rédactionnelle</a:t>
            </a:r>
          </a:p>
          <a:p>
            <a:pPr lvl="1" eaLnBrk="1" hangingPunct="1"/>
            <a:r>
              <a:rPr lang="fr-FR" sz="2000" i="1" smtClean="0"/>
              <a:t>Maitriser l’environnement et les outils technologiques</a:t>
            </a:r>
          </a:p>
          <a:p>
            <a:pPr lvl="1" eaLnBrk="1" hangingPunct="1"/>
            <a:r>
              <a:rPr lang="fr-FR" sz="2000" i="1" smtClean="0"/>
              <a:t>Expliciter et généraliser</a:t>
            </a:r>
          </a:p>
          <a:p>
            <a:pPr lvl="1" eaLnBrk="1" hangingPunct="1"/>
            <a:r>
              <a:rPr lang="fr-FR" sz="2000" i="1" smtClean="0"/>
              <a:t>Traiter les niveaux de complexité et les aléas</a:t>
            </a:r>
          </a:p>
          <a:p>
            <a:pPr lvl="1" eaLnBrk="1" hangingPunct="1"/>
            <a:endParaRPr lang="fr-FR" sz="2000" i="1" smtClean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3600" dirty="0" smtClean="0"/>
              <a:t>Les éléments du référentiel</a:t>
            </a:r>
            <a:endParaRPr lang="fr-FR" sz="3600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2800" dirty="0" smtClean="0"/>
              <a:t>L’évaluation au travers la description et l’analyse des démarches d’apprentissage</a:t>
            </a:r>
            <a:endParaRPr lang="fr-FR" sz="2800" dirty="0"/>
          </a:p>
        </p:txBody>
      </p:sp>
      <p:sp>
        <p:nvSpPr>
          <p:cNvPr id="17410" name="_s1029"/>
          <p:cNvSpPr>
            <a:spLocks noChangeArrowheads="1" noTextEdit="1"/>
          </p:cNvSpPr>
          <p:nvPr/>
        </p:nvSpPr>
        <p:spPr bwMode="auto">
          <a:xfrm rot="5400000">
            <a:off x="5845969" y="2912269"/>
            <a:ext cx="2084388" cy="2616200"/>
          </a:xfrm>
          <a:custGeom>
            <a:avLst/>
            <a:gdLst>
              <a:gd name="T0" fmla="*/ 81349316 w 21600"/>
              <a:gd name="T1" fmla="*/ 2906162 h 21600"/>
              <a:gd name="T2" fmla="*/ 58635960 w 21600"/>
              <a:gd name="T3" fmla="*/ 44106588 h 21600"/>
              <a:gd name="T4" fmla="*/ 87744428 w 21600"/>
              <a:gd name="T5" fmla="*/ 54777410 h 21600"/>
              <a:gd name="T6" fmla="*/ 118016607 w 21600"/>
              <a:gd name="T7" fmla="*/ -37707195 h 21600"/>
              <a:gd name="T8" fmla="*/ 153669182 w 21600"/>
              <a:gd name="T9" fmla="*/ 36885152 h 21600"/>
              <a:gd name="T10" fmla="*/ 106361987 w 21600"/>
              <a:gd name="T11" fmla="*/ 93100986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1802" y="3670"/>
                </a:moveTo>
                <a:cubicBezTo>
                  <a:pt x="11470" y="3623"/>
                  <a:pt x="11135" y="3600"/>
                  <a:pt x="10800" y="3600"/>
                </a:cubicBezTo>
                <a:cubicBezTo>
                  <a:pt x="9536" y="3599"/>
                  <a:pt x="8294" y="3932"/>
                  <a:pt x="7199" y="4564"/>
                </a:cubicBezTo>
                <a:lnTo>
                  <a:pt x="5399" y="1446"/>
                </a:lnTo>
                <a:cubicBezTo>
                  <a:pt x="7041" y="499"/>
                  <a:pt x="8904" y="-1"/>
                  <a:pt x="10800" y="0"/>
                </a:cubicBezTo>
                <a:cubicBezTo>
                  <a:pt x="11302" y="0"/>
                  <a:pt x="11805" y="35"/>
                  <a:pt x="12303" y="105"/>
                </a:cubicBezTo>
                <a:lnTo>
                  <a:pt x="12678" y="-2569"/>
                </a:lnTo>
                <a:lnTo>
                  <a:pt x="16508" y="2513"/>
                </a:lnTo>
                <a:lnTo>
                  <a:pt x="11426" y="6343"/>
                </a:lnTo>
                <a:lnTo>
                  <a:pt x="11802" y="3670"/>
                </a:lnTo>
                <a:close/>
              </a:path>
            </a:pathLst>
          </a:custGeom>
          <a:noFill/>
          <a:ln w="28575">
            <a:solidFill>
              <a:schemeClr val="folHlink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endParaRPr lang="fr-FR"/>
          </a:p>
        </p:txBody>
      </p:sp>
      <p:sp>
        <p:nvSpPr>
          <p:cNvPr id="17411" name="_s1031"/>
          <p:cNvSpPr>
            <a:spLocks noChangeArrowheads="1" noTextEdit="1"/>
          </p:cNvSpPr>
          <p:nvPr/>
        </p:nvSpPr>
        <p:spPr bwMode="auto">
          <a:xfrm rot="-5400000">
            <a:off x="4008438" y="2854325"/>
            <a:ext cx="2084388" cy="2617787"/>
          </a:xfrm>
          <a:custGeom>
            <a:avLst/>
            <a:gdLst>
              <a:gd name="T0" fmla="*/ 81349316 w 21600"/>
              <a:gd name="T1" fmla="*/ 2907925 h 21600"/>
              <a:gd name="T2" fmla="*/ 58635960 w 21600"/>
              <a:gd name="T3" fmla="*/ 44133343 h 21600"/>
              <a:gd name="T4" fmla="*/ 87744428 w 21600"/>
              <a:gd name="T5" fmla="*/ 54810638 h 21600"/>
              <a:gd name="T6" fmla="*/ 118016607 w 21600"/>
              <a:gd name="T7" fmla="*/ -37730069 h 21600"/>
              <a:gd name="T8" fmla="*/ 153669182 w 21600"/>
              <a:gd name="T9" fmla="*/ 36907526 h 21600"/>
              <a:gd name="T10" fmla="*/ 106361987 w 21600"/>
              <a:gd name="T11" fmla="*/ 93157462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1802" y="3670"/>
                </a:moveTo>
                <a:cubicBezTo>
                  <a:pt x="11470" y="3623"/>
                  <a:pt x="11135" y="3600"/>
                  <a:pt x="10800" y="3600"/>
                </a:cubicBezTo>
                <a:cubicBezTo>
                  <a:pt x="9536" y="3599"/>
                  <a:pt x="8294" y="3932"/>
                  <a:pt x="7199" y="4564"/>
                </a:cubicBezTo>
                <a:lnTo>
                  <a:pt x="5399" y="1446"/>
                </a:lnTo>
                <a:cubicBezTo>
                  <a:pt x="7041" y="499"/>
                  <a:pt x="8904" y="-1"/>
                  <a:pt x="10800" y="0"/>
                </a:cubicBezTo>
                <a:cubicBezTo>
                  <a:pt x="11302" y="0"/>
                  <a:pt x="11805" y="35"/>
                  <a:pt x="12303" y="105"/>
                </a:cubicBezTo>
                <a:lnTo>
                  <a:pt x="12678" y="-2569"/>
                </a:lnTo>
                <a:lnTo>
                  <a:pt x="16508" y="2513"/>
                </a:lnTo>
                <a:lnTo>
                  <a:pt x="11426" y="6343"/>
                </a:lnTo>
                <a:lnTo>
                  <a:pt x="11802" y="3670"/>
                </a:lnTo>
                <a:close/>
              </a:path>
            </a:pathLst>
          </a:custGeom>
          <a:noFill/>
          <a:ln w="28575">
            <a:solidFill>
              <a:schemeClr val="accent1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endParaRPr lang="fr-FR"/>
          </a:p>
        </p:txBody>
      </p:sp>
      <p:sp>
        <p:nvSpPr>
          <p:cNvPr id="17412" name="_s1032"/>
          <p:cNvSpPr>
            <a:spLocks noChangeArrowheads="1"/>
          </p:cNvSpPr>
          <p:nvPr/>
        </p:nvSpPr>
        <p:spPr bwMode="auto">
          <a:xfrm>
            <a:off x="6600825" y="2465388"/>
            <a:ext cx="2233613" cy="1136650"/>
          </a:xfrm>
          <a:prstGeom prst="ellipse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 eaLnBrk="0" hangingPunct="0"/>
            <a:r>
              <a:rPr lang="fr-FR" altLang="fr-FR" sz="1600">
                <a:cs typeface="Arial" charset="0"/>
              </a:rPr>
              <a:t>3. CONCEPTUALISER</a:t>
            </a:r>
          </a:p>
        </p:txBody>
      </p:sp>
      <p:sp>
        <p:nvSpPr>
          <p:cNvPr id="17413" name="_s1033"/>
          <p:cNvSpPr>
            <a:spLocks noChangeArrowheads="1"/>
          </p:cNvSpPr>
          <p:nvPr/>
        </p:nvSpPr>
        <p:spPr bwMode="auto">
          <a:xfrm>
            <a:off x="6397625" y="4911725"/>
            <a:ext cx="2185988" cy="1054100"/>
          </a:xfrm>
          <a:prstGeom prst="ellipse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 eaLnBrk="0" hangingPunct="0"/>
            <a:r>
              <a:rPr lang="fr-FR" altLang="fr-FR" sz="1600">
                <a:cs typeface="Arial" charset="0"/>
              </a:rPr>
              <a:t>4. GENERALISER</a:t>
            </a:r>
          </a:p>
        </p:txBody>
      </p:sp>
      <p:sp>
        <p:nvSpPr>
          <p:cNvPr id="17414" name="_s1034"/>
          <p:cNvSpPr>
            <a:spLocks noChangeArrowheads="1"/>
          </p:cNvSpPr>
          <p:nvPr/>
        </p:nvSpPr>
        <p:spPr bwMode="auto">
          <a:xfrm>
            <a:off x="3984625" y="4718050"/>
            <a:ext cx="1558925" cy="1008063"/>
          </a:xfrm>
          <a:prstGeom prst="ellipse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 eaLnBrk="0" hangingPunct="0"/>
            <a:r>
              <a:rPr lang="fr-FR" altLang="fr-FR" sz="1600">
                <a:cs typeface="Arial" charset="0"/>
              </a:rPr>
              <a:t>1. AGIR</a:t>
            </a:r>
          </a:p>
        </p:txBody>
      </p:sp>
      <p:sp>
        <p:nvSpPr>
          <p:cNvPr id="17415" name="_s1035"/>
          <p:cNvSpPr>
            <a:spLocks noChangeArrowheads="1"/>
          </p:cNvSpPr>
          <p:nvPr/>
        </p:nvSpPr>
        <p:spPr bwMode="auto">
          <a:xfrm>
            <a:off x="3362325" y="2465388"/>
            <a:ext cx="1857375" cy="1104900"/>
          </a:xfrm>
          <a:prstGeom prst="ellipse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 eaLnBrk="0" hangingPunct="0"/>
            <a:r>
              <a:rPr lang="fr-FR" altLang="fr-FR" sz="1600">
                <a:cs typeface="Arial" charset="0"/>
              </a:rPr>
              <a:t>2. EXPLICITER</a:t>
            </a:r>
          </a:p>
        </p:txBody>
      </p:sp>
      <p:sp>
        <p:nvSpPr>
          <p:cNvPr id="17416" name="_s1028"/>
          <p:cNvSpPr>
            <a:spLocks noChangeArrowheads="1" noTextEdit="1"/>
          </p:cNvSpPr>
          <p:nvPr/>
        </p:nvSpPr>
        <p:spPr bwMode="auto">
          <a:xfrm>
            <a:off x="4498975" y="2351088"/>
            <a:ext cx="2616200" cy="2082800"/>
          </a:xfrm>
          <a:custGeom>
            <a:avLst/>
            <a:gdLst>
              <a:gd name="T0" fmla="*/ 128268909 w 21600"/>
              <a:gd name="T1" fmla="*/ 1841735 h 21600"/>
              <a:gd name="T2" fmla="*/ 92455173 w 21600"/>
              <a:gd name="T3" fmla="*/ 27951564 h 21600"/>
              <a:gd name="T4" fmla="*/ 138352539 w 21600"/>
              <a:gd name="T5" fmla="*/ 34713815 h 21600"/>
              <a:gd name="T6" fmla="*/ 186084485 w 21600"/>
              <a:gd name="T7" fmla="*/ -23895981 h 21600"/>
              <a:gd name="T8" fmla="*/ 242300305 w 21600"/>
              <a:gd name="T9" fmla="*/ 23375088 h 21600"/>
              <a:gd name="T10" fmla="*/ 167707988 w 21600"/>
              <a:gd name="T11" fmla="*/ 59000520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1802" y="3670"/>
                </a:moveTo>
                <a:cubicBezTo>
                  <a:pt x="11470" y="3623"/>
                  <a:pt x="11135" y="3600"/>
                  <a:pt x="10800" y="3600"/>
                </a:cubicBezTo>
                <a:cubicBezTo>
                  <a:pt x="9536" y="3599"/>
                  <a:pt x="8294" y="3932"/>
                  <a:pt x="7199" y="4564"/>
                </a:cubicBezTo>
                <a:lnTo>
                  <a:pt x="5399" y="1446"/>
                </a:lnTo>
                <a:cubicBezTo>
                  <a:pt x="7041" y="499"/>
                  <a:pt x="8904" y="-1"/>
                  <a:pt x="10800" y="0"/>
                </a:cubicBezTo>
                <a:cubicBezTo>
                  <a:pt x="11302" y="0"/>
                  <a:pt x="11805" y="35"/>
                  <a:pt x="12303" y="105"/>
                </a:cubicBezTo>
                <a:lnTo>
                  <a:pt x="12678" y="-2569"/>
                </a:lnTo>
                <a:lnTo>
                  <a:pt x="16508" y="2513"/>
                </a:lnTo>
                <a:lnTo>
                  <a:pt x="11426" y="6343"/>
                </a:lnTo>
                <a:lnTo>
                  <a:pt x="11802" y="3670"/>
                </a:lnTo>
                <a:close/>
              </a:path>
            </a:pathLst>
          </a:custGeom>
          <a:noFill/>
          <a:ln w="28575">
            <a:solidFill>
              <a:schemeClr val="hlink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endParaRPr lang="fr-FR"/>
          </a:p>
        </p:txBody>
      </p:sp>
      <p:sp>
        <p:nvSpPr>
          <p:cNvPr id="17417" name="_s1028"/>
          <p:cNvSpPr>
            <a:spLocks noChangeArrowheads="1" noTextEdit="1"/>
          </p:cNvSpPr>
          <p:nvPr/>
        </p:nvSpPr>
        <p:spPr bwMode="auto">
          <a:xfrm rot="-10446374">
            <a:off x="4754563" y="4532313"/>
            <a:ext cx="2617787" cy="2082800"/>
          </a:xfrm>
          <a:custGeom>
            <a:avLst/>
            <a:gdLst>
              <a:gd name="T0" fmla="*/ 128346717 w 21600"/>
              <a:gd name="T1" fmla="*/ 1841735 h 21600"/>
              <a:gd name="T2" fmla="*/ 92511256 w 21600"/>
              <a:gd name="T3" fmla="*/ 27951564 h 21600"/>
              <a:gd name="T4" fmla="*/ 138436465 w 21600"/>
              <a:gd name="T5" fmla="*/ 34713815 h 21600"/>
              <a:gd name="T6" fmla="*/ 186197365 w 21600"/>
              <a:gd name="T7" fmla="*/ -23895981 h 21600"/>
              <a:gd name="T8" fmla="*/ 242447285 w 21600"/>
              <a:gd name="T9" fmla="*/ 23375088 h 21600"/>
              <a:gd name="T10" fmla="*/ 167809721 w 21600"/>
              <a:gd name="T11" fmla="*/ 59000520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1802" y="3670"/>
                </a:moveTo>
                <a:cubicBezTo>
                  <a:pt x="11470" y="3623"/>
                  <a:pt x="11135" y="3600"/>
                  <a:pt x="10800" y="3600"/>
                </a:cubicBezTo>
                <a:cubicBezTo>
                  <a:pt x="9536" y="3599"/>
                  <a:pt x="8294" y="3932"/>
                  <a:pt x="7199" y="4564"/>
                </a:cubicBezTo>
                <a:lnTo>
                  <a:pt x="5399" y="1446"/>
                </a:lnTo>
                <a:cubicBezTo>
                  <a:pt x="7041" y="499"/>
                  <a:pt x="8904" y="-1"/>
                  <a:pt x="10800" y="0"/>
                </a:cubicBezTo>
                <a:cubicBezTo>
                  <a:pt x="11302" y="0"/>
                  <a:pt x="11805" y="35"/>
                  <a:pt x="12303" y="105"/>
                </a:cubicBezTo>
                <a:lnTo>
                  <a:pt x="12678" y="-2569"/>
                </a:lnTo>
                <a:lnTo>
                  <a:pt x="16508" y="2513"/>
                </a:lnTo>
                <a:lnTo>
                  <a:pt x="11426" y="6343"/>
                </a:lnTo>
                <a:lnTo>
                  <a:pt x="11802" y="3670"/>
                </a:lnTo>
                <a:close/>
              </a:path>
            </a:pathLst>
          </a:custGeom>
          <a:noFill/>
          <a:ln w="28575">
            <a:solidFill>
              <a:schemeClr val="hlink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endParaRPr lang="fr-FR"/>
          </a:p>
        </p:txBody>
      </p:sp>
      <p:sp>
        <p:nvSpPr>
          <p:cNvPr id="2" name="Rectangle 1"/>
          <p:cNvSpPr/>
          <p:nvPr/>
        </p:nvSpPr>
        <p:spPr>
          <a:xfrm>
            <a:off x="254000" y="1511300"/>
            <a:ext cx="4572000" cy="584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600" dirty="0"/>
              <a:t>« L’expérience que j’ai vécue, m’a permis de réfléchir et de prendre conscience que »</a:t>
            </a:r>
          </a:p>
        </p:txBody>
      </p:sp>
      <p:sp>
        <p:nvSpPr>
          <p:cNvPr id="16" name="Rectangle 15"/>
          <p:cNvSpPr/>
          <p:nvPr/>
        </p:nvSpPr>
        <p:spPr>
          <a:xfrm>
            <a:off x="254000" y="2335213"/>
            <a:ext cx="2881313" cy="316865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dirty="0"/>
              <a:t>L’acquisition de la compétence passe par :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fr-FR" sz="1400" dirty="0"/>
              <a:t>La mise en œuvre d’une situation de travail (expérience)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fr-FR" sz="1400" dirty="0"/>
              <a:t>Un retour réflexif sur le vécu de l’action :</a:t>
            </a:r>
          </a:p>
          <a:p>
            <a:pPr marL="742950" lvl="1" indent="-285750" fontAlgn="auto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fr-FR" sz="1400" dirty="0"/>
              <a:t>Analyse des démarches,</a:t>
            </a:r>
          </a:p>
          <a:p>
            <a:pPr marL="742950" lvl="1" indent="-285750" fontAlgn="auto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fr-FR" sz="1400" dirty="0"/>
              <a:t>Mise en mot du vécu (prise de conscience : formalisation/conceptualisation</a:t>
            </a:r>
            <a:r>
              <a:rPr lang="fr-FR" dirty="0"/>
              <a:t>)</a:t>
            </a:r>
          </a:p>
          <a:p>
            <a:pPr marL="742950" lvl="1" indent="-285750" fontAlgn="auto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fr-FR" sz="1400" dirty="0"/>
              <a:t>généralisation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179388" y="1484313"/>
            <a:ext cx="8229600" cy="4525962"/>
          </a:xfrm>
        </p:spPr>
        <p:txBody>
          <a:bodyPr>
            <a:normAutofit fontScale="925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fr-FR" dirty="0" smtClean="0"/>
              <a:t>L’activité :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fr-FR" dirty="0" smtClean="0"/>
              <a:t>Mobilise des savoirs, des techniques…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fr-FR" dirty="0" smtClean="0"/>
              <a:t>Se place dans un  contexte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fr-FR" dirty="0" smtClean="0"/>
              <a:t>Produit des traces : indices matériels (productions, résultats)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fr-FR" i="1" dirty="0" smtClean="0"/>
              <a:t>La production , les résultats : 1</a:t>
            </a:r>
            <a:r>
              <a:rPr lang="fr-FR" i="1" baseline="30000" dirty="0" smtClean="0"/>
              <a:t>er</a:t>
            </a:r>
            <a:r>
              <a:rPr lang="fr-FR" i="1" dirty="0" smtClean="0"/>
              <a:t> élément d’évaluation mais non suffisant :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fr-FR" dirty="0" smtClean="0"/>
              <a:t>De nombreuses activités laissent peu de traces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fr-FR" dirty="0" smtClean="0"/>
              <a:t>La connaissance du résultat final seul est insuffisante pour diagnostiquer la nature ou la cause d’une difficulté ou d’une réussite exceptionnelle… on ne connait rien du cheminement, de la démarche. 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 smtClean="0"/>
              <a:t>1. Agir : l’action effective</a:t>
            </a:r>
            <a:endParaRPr lang="fr-FR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 smtClean="0"/>
              <a:t>2. Expliciter : verbaliser l’action, formaliser la pratique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446088" y="1927225"/>
            <a:ext cx="8229600" cy="4525963"/>
          </a:xfrm>
        </p:spPr>
        <p:txBody>
          <a:bodyPr>
            <a:normAutofit lnSpcReduction="100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fr-FR" dirty="0" smtClean="0"/>
              <a:t>L’explicitation vise la description du déroulement de l’action telle qu’elle a été effectivement mise en œuvre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fr-FR" dirty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fr-FR" dirty="0" smtClean="0"/>
              <a:t>Elle permet de connaitre :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fr-FR" dirty="0" smtClean="0"/>
              <a:t>Les difficultés d’apprentissage,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fr-FR" dirty="0" smtClean="0"/>
              <a:t>Les causes d’erreurs et de dysfonctionnement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fr-FR" dirty="0" smtClean="0"/>
              <a:t>Ou ce qui constitue la réussite</a:t>
            </a:r>
          </a:p>
          <a:p>
            <a:pPr marL="109728" indent="0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fr-FR" dirty="0"/>
          </a:p>
          <a:p>
            <a:pPr marL="109728" indent="0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r>
              <a:rPr lang="fr-FR" dirty="0" smtClean="0"/>
              <a:t>La capacité de l’élève à expliciter la situation rencontrée : 2</a:t>
            </a:r>
            <a:r>
              <a:rPr lang="fr-FR" baseline="30000" dirty="0" smtClean="0"/>
              <a:t>ème</a:t>
            </a:r>
            <a:r>
              <a:rPr lang="fr-FR" dirty="0" smtClean="0"/>
              <a:t> élément d’évaluation</a:t>
            </a:r>
            <a:endParaRPr lang="fr-FR" dirty="0"/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endParaRPr lang="fr-FR" dirty="0"/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endParaRPr lang="fr-FR" dirty="0" smtClean="0"/>
          </a:p>
          <a:p>
            <a:pPr marL="109728" indent="0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fr-FR" dirty="0"/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endParaRPr lang="fr-FR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3600" dirty="0" smtClean="0"/>
              <a:t>L’analyse de l’action</a:t>
            </a:r>
            <a:endParaRPr lang="fr-FR" sz="3600" dirty="0"/>
          </a:p>
        </p:txBody>
      </p:sp>
      <p:grpSp>
        <p:nvGrpSpPr>
          <p:cNvPr id="22530" name="Diagram 29"/>
          <p:cNvGrpSpPr>
            <a:grpSpLocks/>
          </p:cNvGrpSpPr>
          <p:nvPr/>
        </p:nvGrpSpPr>
        <p:grpSpPr bwMode="auto">
          <a:xfrm>
            <a:off x="866775" y="1254125"/>
            <a:ext cx="6985000" cy="4438650"/>
            <a:chOff x="856" y="410"/>
            <a:chExt cx="4400" cy="4073"/>
          </a:xfrm>
        </p:grpSpPr>
        <p:sp>
          <p:nvSpPr>
            <p:cNvPr id="22539" name="_s2079"/>
            <p:cNvSpPr>
              <a:spLocks noChangeShapeType="1"/>
            </p:cNvSpPr>
            <p:nvPr/>
          </p:nvSpPr>
          <p:spPr bwMode="auto">
            <a:xfrm flipH="1">
              <a:off x="2171" y="2655"/>
              <a:ext cx="296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 anchor="ctr"/>
            <a:lstStyle/>
            <a:p>
              <a:endParaRPr lang="fr-FR"/>
            </a:p>
          </p:txBody>
        </p:sp>
        <p:sp>
          <p:nvSpPr>
            <p:cNvPr id="18" name="_s2080"/>
            <p:cNvSpPr>
              <a:spLocks noChangeArrowheads="1"/>
            </p:cNvSpPr>
            <p:nvPr/>
          </p:nvSpPr>
          <p:spPr bwMode="auto">
            <a:xfrm>
              <a:off x="856" y="2060"/>
              <a:ext cx="1315" cy="112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lIns="0" tIns="0" rIns="0" bIns="0" anchor="ctr"/>
            <a:lstStyle/>
            <a:p>
              <a:pPr algn="ctr" eaLnBrk="0" hangingPunct="0">
                <a:defRPr/>
              </a:pPr>
              <a:r>
                <a:rPr lang="fr-FR" altLang="fr-FR" sz="1400">
                  <a:solidFill>
                    <a:schemeClr val="tx1"/>
                  </a:solidFill>
                  <a:latin typeface="Arial" charset="0"/>
                  <a:cs typeface="Arial" charset="0"/>
                </a:rPr>
                <a:t>Les connaissances</a:t>
              </a:r>
              <a:br>
                <a:rPr lang="fr-FR" altLang="fr-FR" sz="1400">
                  <a:solidFill>
                    <a:schemeClr val="tx1"/>
                  </a:solidFill>
                  <a:latin typeface="Arial" charset="0"/>
                  <a:cs typeface="Arial" charset="0"/>
                </a:rPr>
              </a:br>
              <a:r>
                <a:rPr lang="fr-FR" altLang="fr-FR" sz="1400">
                  <a:solidFill>
                    <a:schemeClr val="tx1"/>
                  </a:solidFill>
                  <a:latin typeface="Arial" charset="0"/>
                  <a:cs typeface="Arial" charset="0"/>
                </a:rPr>
                <a:t> mobilisées</a:t>
              </a:r>
            </a:p>
          </p:txBody>
        </p:sp>
        <p:sp>
          <p:nvSpPr>
            <p:cNvPr id="22541" name="_s2081"/>
            <p:cNvSpPr>
              <a:spLocks noChangeShapeType="1"/>
            </p:cNvSpPr>
            <p:nvPr/>
          </p:nvSpPr>
          <p:spPr bwMode="auto">
            <a:xfrm>
              <a:off x="3077" y="3184"/>
              <a:ext cx="5" cy="129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 anchor="ctr"/>
            <a:lstStyle/>
            <a:p>
              <a:endParaRPr lang="fr-FR"/>
            </a:p>
          </p:txBody>
        </p:sp>
        <p:sp>
          <p:nvSpPr>
            <p:cNvPr id="20" name="_s2082"/>
            <p:cNvSpPr>
              <a:spLocks noChangeArrowheads="1"/>
            </p:cNvSpPr>
            <p:nvPr/>
          </p:nvSpPr>
          <p:spPr bwMode="auto">
            <a:xfrm>
              <a:off x="4031" y="1928"/>
              <a:ext cx="1225" cy="1256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lIns="0" tIns="0" rIns="0" bIns="0" anchor="ctr"/>
            <a:lstStyle/>
            <a:p>
              <a:pPr algn="ctr" eaLnBrk="0" hangingPunct="0">
                <a:defRPr/>
              </a:pPr>
              <a:r>
                <a:rPr lang="fr-FR" altLang="fr-FR" sz="1400">
                  <a:solidFill>
                    <a:schemeClr val="tx1"/>
                  </a:solidFill>
                  <a:latin typeface="Arial" charset="0"/>
                  <a:cs typeface="Arial" charset="0"/>
                </a:rPr>
                <a:t>Les intentions</a:t>
              </a:r>
            </a:p>
          </p:txBody>
        </p:sp>
        <p:sp>
          <p:nvSpPr>
            <p:cNvPr id="22543" name="_s2083"/>
            <p:cNvSpPr>
              <a:spLocks noChangeShapeType="1"/>
            </p:cNvSpPr>
            <p:nvPr/>
          </p:nvSpPr>
          <p:spPr bwMode="auto">
            <a:xfrm flipV="1">
              <a:off x="3078" y="1731"/>
              <a:ext cx="1" cy="34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 anchor="ctr"/>
            <a:lstStyle/>
            <a:p>
              <a:endParaRPr lang="fr-FR"/>
            </a:p>
          </p:txBody>
        </p:sp>
        <p:sp>
          <p:nvSpPr>
            <p:cNvPr id="22" name="_s2084"/>
            <p:cNvSpPr>
              <a:spLocks noChangeArrowheads="1"/>
            </p:cNvSpPr>
            <p:nvPr/>
          </p:nvSpPr>
          <p:spPr bwMode="auto">
            <a:xfrm>
              <a:off x="2488" y="410"/>
              <a:ext cx="1179" cy="1254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lIns="0" tIns="0" rIns="0" bIns="0" anchor="ctr"/>
            <a:lstStyle/>
            <a:p>
              <a:pPr algn="ctr" eaLnBrk="0" hangingPunct="0">
                <a:defRPr/>
              </a:pPr>
              <a:r>
                <a:rPr lang="fr-FR" altLang="fr-FR" sz="1400">
                  <a:solidFill>
                    <a:schemeClr val="tx1"/>
                  </a:solidFill>
                  <a:latin typeface="Arial" charset="0"/>
                  <a:cs typeface="Arial" charset="0"/>
                </a:rPr>
                <a:t>Le contexte</a:t>
              </a:r>
            </a:p>
          </p:txBody>
        </p:sp>
      </p:grpSp>
      <p:sp>
        <p:nvSpPr>
          <p:cNvPr id="10" name="_s1029"/>
          <p:cNvSpPr>
            <a:spLocks noChangeArrowheads="1"/>
          </p:cNvSpPr>
          <p:nvPr/>
        </p:nvSpPr>
        <p:spPr bwMode="auto">
          <a:xfrm>
            <a:off x="3427413" y="5638800"/>
            <a:ext cx="2087562" cy="1223963"/>
          </a:xfrm>
          <a:prstGeom prst="ellipse">
            <a:avLst/>
          </a:prstGeom>
          <a:solidFill>
            <a:srgbClr val="92D050"/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altLang="fr-FR" sz="1400" dirty="0"/>
              <a:t>L’évaluation que porte </a:t>
            </a:r>
            <a:br>
              <a:rPr lang="fr-FR" altLang="fr-FR" sz="1400" dirty="0"/>
            </a:br>
            <a:r>
              <a:rPr lang="fr-FR" altLang="fr-FR" sz="1400" dirty="0"/>
              <a:t>l’élève </a:t>
            </a:r>
            <a:r>
              <a:rPr lang="fr-FR" altLang="fr-FR" sz="1400" dirty="0"/>
              <a:t>sur </a:t>
            </a:r>
            <a:r>
              <a:rPr lang="fr-FR" altLang="fr-FR" sz="1400" dirty="0"/>
              <a:t>son travail</a:t>
            </a:r>
          </a:p>
        </p:txBody>
      </p:sp>
      <p:sp>
        <p:nvSpPr>
          <p:cNvPr id="22532" name="_s1028"/>
          <p:cNvSpPr>
            <a:spLocks noChangeShapeType="1"/>
          </p:cNvSpPr>
          <p:nvPr/>
        </p:nvSpPr>
        <p:spPr bwMode="auto">
          <a:xfrm flipH="1" flipV="1">
            <a:off x="5507038" y="3706813"/>
            <a:ext cx="414337" cy="79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endParaRPr lang="fr-FR"/>
          </a:p>
        </p:txBody>
      </p:sp>
      <p:sp>
        <p:nvSpPr>
          <p:cNvPr id="22533" name="Text Box 19"/>
          <p:cNvSpPr txBox="1">
            <a:spLocks noChangeArrowheads="1"/>
          </p:cNvSpPr>
          <p:nvPr/>
        </p:nvSpPr>
        <p:spPr bwMode="auto">
          <a:xfrm>
            <a:off x="5365750" y="981075"/>
            <a:ext cx="3490913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altLang="fr-FR" sz="1200" b="1" i="1">
                <a:latin typeface="Lucida Sans Unicode" pitchFamily="34" charset="0"/>
              </a:rPr>
              <a:t>Cibler l’information à propos du contexte revient à questionner sur le lieu, les personnes en présence, leur statut, le moment pendant lequel l’activité s’est déroulée </a:t>
            </a:r>
          </a:p>
          <a:p>
            <a:pPr>
              <a:spcBef>
                <a:spcPct val="50000"/>
              </a:spcBef>
            </a:pPr>
            <a:endParaRPr lang="fr-FR" altLang="fr-FR" sz="1200" i="1">
              <a:latin typeface="Lucida Sans Unicode" pitchFamily="34" charset="0"/>
            </a:endParaRPr>
          </a:p>
          <a:p>
            <a:pPr>
              <a:spcBef>
                <a:spcPct val="50000"/>
              </a:spcBef>
            </a:pPr>
            <a:r>
              <a:rPr lang="fr-FR" altLang="fr-FR" sz="1200" i="1">
                <a:latin typeface="Lucida Sans Unicode" pitchFamily="34" charset="0"/>
              </a:rPr>
              <a:t>Où étais-tu ? Quand ? Avec qui ?...</a:t>
            </a:r>
          </a:p>
        </p:txBody>
      </p:sp>
      <p:sp>
        <p:nvSpPr>
          <p:cNvPr id="22534" name="Text Box 20"/>
          <p:cNvSpPr txBox="1">
            <a:spLocks noChangeArrowheads="1"/>
          </p:cNvSpPr>
          <p:nvPr/>
        </p:nvSpPr>
        <p:spPr bwMode="auto">
          <a:xfrm>
            <a:off x="198438" y="4375150"/>
            <a:ext cx="321945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altLang="fr-FR" sz="1200" i="1">
                <a:latin typeface="Lucida Sans Unicode" pitchFamily="34" charset="0"/>
              </a:rPr>
              <a:t>Qu’est-ce qui fait que tu dis/ fais cela ?</a:t>
            </a:r>
          </a:p>
          <a:p>
            <a:pPr>
              <a:spcBef>
                <a:spcPct val="50000"/>
              </a:spcBef>
            </a:pPr>
            <a:r>
              <a:rPr lang="fr-FR" altLang="fr-FR" sz="1200" i="1">
                <a:latin typeface="Lucida Sans Unicode" pitchFamily="34" charset="0"/>
              </a:rPr>
              <a:t>Sur quoi te bases-tu pour dire cela ?</a:t>
            </a:r>
          </a:p>
          <a:p>
            <a:pPr>
              <a:spcBef>
                <a:spcPct val="50000"/>
              </a:spcBef>
            </a:pPr>
            <a:r>
              <a:rPr lang="fr-FR" altLang="fr-FR" sz="1200" i="1">
                <a:latin typeface="Lucida Sans Unicode" pitchFamily="34" charset="0"/>
              </a:rPr>
              <a:t>Comment le sais-tu ?</a:t>
            </a:r>
          </a:p>
        </p:txBody>
      </p:sp>
      <p:sp>
        <p:nvSpPr>
          <p:cNvPr id="22535" name="Text Box 21"/>
          <p:cNvSpPr txBox="1">
            <a:spLocks noChangeArrowheads="1"/>
          </p:cNvSpPr>
          <p:nvPr/>
        </p:nvSpPr>
        <p:spPr bwMode="auto">
          <a:xfrm>
            <a:off x="6273800" y="4425950"/>
            <a:ext cx="2130425" cy="84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altLang="fr-FR" sz="1200" i="1">
                <a:latin typeface="Lucida Sans Unicode" pitchFamily="34" charset="0"/>
              </a:rPr>
              <a:t>Qu’est-ce que tu cherches à faire.. ?</a:t>
            </a:r>
            <a:br>
              <a:rPr lang="fr-FR" altLang="fr-FR" sz="1200" i="1">
                <a:latin typeface="Lucida Sans Unicode" pitchFamily="34" charset="0"/>
              </a:rPr>
            </a:br>
            <a:r>
              <a:rPr lang="fr-FR" altLang="fr-FR" sz="1200" i="1">
                <a:latin typeface="Lucida Sans Unicode" pitchFamily="34" charset="0"/>
              </a:rPr>
              <a:t>Quel est ton but ? Qu’est-ce que tu vises ?</a:t>
            </a:r>
          </a:p>
        </p:txBody>
      </p:sp>
      <p:sp>
        <p:nvSpPr>
          <p:cNvPr id="22536" name="Text Box 22"/>
          <p:cNvSpPr txBox="1">
            <a:spLocks noChangeArrowheads="1"/>
          </p:cNvSpPr>
          <p:nvPr/>
        </p:nvSpPr>
        <p:spPr bwMode="auto">
          <a:xfrm>
            <a:off x="5624513" y="5838825"/>
            <a:ext cx="279876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altLang="fr-FR" sz="1200">
                <a:latin typeface="Lucida Sans Unicode" pitchFamily="34" charset="0"/>
              </a:rPr>
              <a:t>Qu’est-ce qui fait que c’est important ? Qu’est-ce qui te permet d’identifier que  ?...</a:t>
            </a:r>
          </a:p>
        </p:txBody>
      </p:sp>
      <p:sp>
        <p:nvSpPr>
          <p:cNvPr id="25" name="_s2080"/>
          <p:cNvSpPr>
            <a:spLocks noChangeArrowheads="1"/>
          </p:cNvSpPr>
          <p:nvPr/>
        </p:nvSpPr>
        <p:spPr bwMode="auto">
          <a:xfrm>
            <a:off x="3386138" y="3094038"/>
            <a:ext cx="2087562" cy="122555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lIns="0" tIns="0" rIns="0" bIns="0" anchor="ctr"/>
          <a:lstStyle/>
          <a:p>
            <a:pPr algn="ctr" eaLnBrk="0" hangingPunct="0">
              <a:defRPr/>
            </a:pPr>
            <a:r>
              <a:rPr lang="fr-FR" altLang="fr-FR" sz="1400" dirty="0">
                <a:solidFill>
                  <a:schemeClr val="tx1"/>
                </a:solidFill>
                <a:latin typeface="Arial" charset="0"/>
                <a:cs typeface="Arial" charset="0"/>
              </a:rPr>
              <a:t>Le déroulement de </a:t>
            </a:r>
            <a:br>
              <a:rPr lang="fr-FR" altLang="fr-FR" sz="1400" dirty="0">
                <a:solidFill>
                  <a:schemeClr val="tx1"/>
                </a:solidFill>
                <a:latin typeface="Arial" charset="0"/>
                <a:cs typeface="Arial" charset="0"/>
              </a:rPr>
            </a:br>
            <a:r>
              <a:rPr lang="fr-FR" altLang="fr-FR" sz="1400" dirty="0">
                <a:solidFill>
                  <a:schemeClr val="tx1"/>
                </a:solidFill>
                <a:latin typeface="Arial" charset="0"/>
                <a:cs typeface="Arial" charset="0"/>
              </a:rPr>
              <a:t>l’activité</a:t>
            </a:r>
          </a:p>
        </p:txBody>
      </p:sp>
      <p:sp>
        <p:nvSpPr>
          <p:cNvPr id="22538" name="Text Box 21"/>
          <p:cNvSpPr txBox="1">
            <a:spLocks noChangeArrowheads="1"/>
          </p:cNvSpPr>
          <p:nvPr/>
        </p:nvSpPr>
        <p:spPr bwMode="auto">
          <a:xfrm>
            <a:off x="3179763" y="4375150"/>
            <a:ext cx="3094037" cy="11080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altLang="fr-FR" sz="1200" b="1" i="1">
                <a:latin typeface="Lucida Sans Unicode" pitchFamily="34" charset="0"/>
              </a:rPr>
              <a:t>Il s’agit de dérouler la chronologie de l’activité</a:t>
            </a:r>
          </a:p>
          <a:p>
            <a:pPr>
              <a:spcBef>
                <a:spcPct val="50000"/>
              </a:spcBef>
            </a:pPr>
            <a:r>
              <a:rPr lang="fr-FR" altLang="fr-FR" sz="1200" i="1">
                <a:latin typeface="Lucida Sans Unicode" pitchFamily="34" charset="0"/>
              </a:rPr>
              <a:t>Par quoi as-tu commencé ?</a:t>
            </a:r>
            <a:br>
              <a:rPr lang="fr-FR" altLang="fr-FR" sz="1200" i="1">
                <a:latin typeface="Lucida Sans Unicode" pitchFamily="34" charset="0"/>
              </a:rPr>
            </a:br>
            <a:r>
              <a:rPr lang="fr-FR" altLang="fr-FR" sz="1200" i="1">
                <a:latin typeface="Lucida Sans Unicode" pitchFamily="34" charset="0"/>
              </a:rPr>
              <a:t>Et ensuite ? Et après ?</a:t>
            </a:r>
            <a:br>
              <a:rPr lang="fr-FR" altLang="fr-FR" sz="1200" i="1">
                <a:latin typeface="Lucida Sans Unicode" pitchFamily="34" charset="0"/>
              </a:rPr>
            </a:br>
            <a:r>
              <a:rPr lang="fr-FR" altLang="fr-FR" sz="1200" i="1">
                <a:latin typeface="Lucida Sans Unicode" pitchFamily="34" charset="0"/>
              </a:rPr>
              <a:t>Et quand tu fais ceci ?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7950" indent="0" eaLnBrk="1" hangingPunct="1">
              <a:buFont typeface="Wingdings 3" pitchFamily="18" charset="2"/>
              <a:buNone/>
            </a:pPr>
            <a:r>
              <a:rPr lang="fr-FR" u="sng" smtClean="0"/>
              <a:t>Le contexte </a:t>
            </a:r>
            <a:r>
              <a:rPr lang="fr-FR" smtClean="0"/>
              <a:t>:</a:t>
            </a:r>
          </a:p>
          <a:p>
            <a:pPr marL="107950" indent="0" eaLnBrk="1" hangingPunct="1">
              <a:buFont typeface="Wingdings 3" pitchFamily="18" charset="2"/>
              <a:buNone/>
            </a:pPr>
            <a:endParaRPr lang="fr-FR" smtClean="0"/>
          </a:p>
          <a:p>
            <a:pPr lvl="1" eaLnBrk="1" hangingPunct="1">
              <a:buFontTx/>
              <a:buChar char="-"/>
            </a:pPr>
            <a:r>
              <a:rPr lang="fr-FR" sz="2000" smtClean="0"/>
              <a:t>L’élève, de 2GA, travaille dans une entreprise vendant des produits de beauté pour le visage ou le corps</a:t>
            </a:r>
          </a:p>
          <a:p>
            <a:pPr lvl="1" eaLnBrk="1" hangingPunct="1">
              <a:buFontTx/>
              <a:buChar char="-"/>
            </a:pPr>
            <a:r>
              <a:rPr lang="fr-FR" sz="2000" smtClean="0"/>
              <a:t>A partir d’un mail reçu de sa responsable, ce gestionnaire administratif doit traiter une demande de prix reçue d’un client.</a:t>
            </a:r>
          </a:p>
          <a:p>
            <a:pPr lvl="1" eaLnBrk="1" hangingPunct="1">
              <a:buFontTx/>
              <a:buChar char="-"/>
            </a:pPr>
            <a:r>
              <a:rPr lang="fr-FR" sz="2000" smtClean="0"/>
              <a:t>Il dispose d’un site intranet, d’un PGI, de la description du processus d’élaboration des devis, des informations sur le client.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 smtClean="0"/>
              <a:t>Un exemple d’un entretien réflexif</a:t>
            </a:r>
            <a:endParaRPr lang="fr-FR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fr-FR" dirty="0" smtClean="0"/>
              <a:t>Lien étroit entre action, explicitation et conceptualisation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fr-FR" dirty="0" smtClean="0"/>
              <a:t>La prise de conscience : c’est passer du plan de l’action vers le plan de la représentation et donc de la conceptualisation</a:t>
            </a:r>
          </a:p>
          <a:p>
            <a:pPr marL="109728" indent="0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fr-FR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fr-FR" dirty="0" smtClean="0"/>
              <a:t>Un corpus de connaissances issues de l’expérience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fr-FR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 smtClean="0"/>
              <a:t>3. </a:t>
            </a:r>
            <a:r>
              <a:rPr lang="fr-FR" smtClean="0"/>
              <a:t>La conceptualisation</a:t>
            </a:r>
            <a:endParaRPr lang="fr-FR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fr-FR" dirty="0" smtClean="0"/>
              <a:t>Apprécier la capacité du candidat à généraliser vers plus d’aléas et de </a:t>
            </a:r>
            <a:r>
              <a:rPr lang="fr-FR" sz="2800" dirty="0" smtClean="0"/>
              <a:t>complexités </a:t>
            </a:r>
          </a:p>
          <a:p>
            <a:pPr marL="109728" indent="0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fr-FR" sz="2800" dirty="0" smtClean="0"/>
          </a:p>
          <a:p>
            <a:pPr marL="651320" lvl="1" indent="-285750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fr-FR" sz="2000" dirty="0" smtClean="0"/>
              <a:t>« Les </a:t>
            </a:r>
            <a:r>
              <a:rPr lang="fr-FR" sz="2000" dirty="0"/>
              <a:t>situations doivent être « juste assez </a:t>
            </a:r>
            <a:r>
              <a:rPr lang="fr-FR" sz="2000" dirty="0" smtClean="0"/>
              <a:t>inédites </a:t>
            </a:r>
            <a:r>
              <a:rPr lang="fr-FR" sz="2000" dirty="0"/>
              <a:t>pour que la pure et </a:t>
            </a:r>
            <a:r>
              <a:rPr lang="fr-FR" sz="2000" dirty="0" smtClean="0"/>
              <a:t>simple </a:t>
            </a:r>
            <a:r>
              <a:rPr lang="fr-FR" sz="2000" dirty="0"/>
              <a:t>répétition soit inadéquate, juste assez </a:t>
            </a:r>
            <a:r>
              <a:rPr lang="fr-FR" sz="2000" dirty="0" smtClean="0"/>
              <a:t>familières </a:t>
            </a:r>
            <a:r>
              <a:rPr lang="fr-FR" sz="2000" dirty="0"/>
              <a:t>pour que le sujet </a:t>
            </a:r>
            <a:r>
              <a:rPr lang="fr-FR" sz="2000" dirty="0" smtClean="0"/>
              <a:t>ne </a:t>
            </a:r>
            <a:r>
              <a:rPr lang="fr-FR" sz="2000" dirty="0"/>
              <a:t>se sente pas totalement </a:t>
            </a:r>
            <a:r>
              <a:rPr lang="fr-FR" sz="2000" dirty="0" smtClean="0"/>
              <a:t>démuni »</a:t>
            </a:r>
          </a:p>
          <a:p>
            <a:pPr marL="365570" lvl="1" indent="0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None/>
              <a:defRPr/>
            </a:pPr>
            <a:endParaRPr lang="fr-FR" sz="2000" dirty="0"/>
          </a:p>
          <a:p>
            <a:pPr marL="651320" lvl="1" indent="-285750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fr-FR" sz="2000" dirty="0" smtClean="0"/>
              <a:t>« La </a:t>
            </a:r>
            <a:r>
              <a:rPr lang="fr-FR" sz="2000" dirty="0"/>
              <a:t>compétence se distingue de l’habileté qui </a:t>
            </a:r>
            <a:r>
              <a:rPr lang="fr-FR" sz="2000" dirty="0" smtClean="0"/>
              <a:t>consiste </a:t>
            </a:r>
            <a:r>
              <a:rPr lang="fr-FR" sz="2000" dirty="0"/>
              <a:t>à produire un geste </a:t>
            </a:r>
            <a:r>
              <a:rPr lang="fr-FR" sz="2000" dirty="0" smtClean="0"/>
              <a:t>efficace </a:t>
            </a:r>
            <a:r>
              <a:rPr lang="fr-FR" sz="2000" dirty="0"/>
              <a:t>mais dans des situations strictement </a:t>
            </a:r>
            <a:r>
              <a:rPr lang="fr-FR" sz="2000" dirty="0" smtClean="0"/>
              <a:t>identiques. »</a:t>
            </a:r>
            <a:endParaRPr lang="fr-FR" sz="2000" dirty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 smtClean="0"/>
              <a:t>4. La généralisation : s’affranchir du prescrit</a:t>
            </a:r>
            <a:endParaRPr lang="fr-FR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Rotonde">
  <a:themeElements>
    <a:clrScheme name="Rotond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Rotond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Rotond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Rotond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Rotond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Rotond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Rotond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717</TotalTime>
  <Words>871</Words>
  <Application>Microsoft Office PowerPoint</Application>
  <PresentationFormat>Affichage à l'écran (4:3)</PresentationFormat>
  <Paragraphs>104</Paragraphs>
  <Slides>12</Slides>
  <Notes>6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Modèle de conception</vt:lpstr>
      </vt:variant>
      <vt:variant>
        <vt:i4>8</vt:i4>
      </vt:variant>
      <vt:variant>
        <vt:lpstr>Titres des diapositives</vt:lpstr>
      </vt:variant>
      <vt:variant>
        <vt:i4>12</vt:i4>
      </vt:variant>
    </vt:vector>
  </HeadingPairs>
  <TitlesOfParts>
    <vt:vector size="26" baseType="lpstr">
      <vt:lpstr>Arial</vt:lpstr>
      <vt:lpstr>Lucida Sans Unicode</vt:lpstr>
      <vt:lpstr>Wingdings 3</vt:lpstr>
      <vt:lpstr>Verdana</vt:lpstr>
      <vt:lpstr>Wingdings 2</vt:lpstr>
      <vt:lpstr>Calibri</vt:lpstr>
      <vt:lpstr>Rotonde</vt:lpstr>
      <vt:lpstr>Rotonde</vt:lpstr>
      <vt:lpstr>Rotonde</vt:lpstr>
      <vt:lpstr>Rotonde</vt:lpstr>
      <vt:lpstr>Rotonde</vt:lpstr>
      <vt:lpstr>Rotonde</vt:lpstr>
      <vt:lpstr>Rotonde</vt:lpstr>
      <vt:lpstr>Rotonde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L’évaluation certificative Les éléments à prendre à compte</dc:title>
  <dc:creator>PIERRE</dc:creator>
  <cp:lastModifiedBy>Administrateur</cp:lastModifiedBy>
  <cp:revision>50</cp:revision>
  <dcterms:created xsi:type="dcterms:W3CDTF">2013-12-23T08:34:26Z</dcterms:created>
  <dcterms:modified xsi:type="dcterms:W3CDTF">2014-02-08T14:22:13Z</dcterms:modified>
</cp:coreProperties>
</file>