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www.infraware.co.kr/2012/infrawarePen" Target="docProps/infrawarePe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5" r:id="rId5"/>
    <p:sldId id="264" r:id="rId6"/>
    <p:sldId id="269" r:id="rId7"/>
    <p:sldId id="270" r:id="rId8"/>
    <p:sldId id="267" r:id="rId9"/>
    <p:sldId id="268" r:id="rId10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4F414"/>
    <a:srgbClr val="AC7FDD"/>
    <a:srgbClr val="D933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109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r>
              <a:rPr lang="fr-FR"/>
              <a:t>gfddggd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91F9EB7-5674-47BB-B77B-F66FC6435B1C}" type="datetimeFigureOut">
              <a:rPr lang="fr-FR"/>
              <a:pPr>
                <a:defRPr/>
              </a:pPr>
              <a:t>11/09/2020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F7844AD-526F-46DE-9107-78DFF150F5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290397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  <p:sp>
        <p:nvSpPr>
          <p:cNvPr id="6147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Calibri" pitchFamily="32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150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102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altLang="fr-FR" noProof="0"/>
          </a:p>
        </p:txBody>
      </p:sp>
      <p:sp>
        <p:nvSpPr>
          <p:cNvPr id="6152" name="Text Box 7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Calibri" pitchFamily="32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8C613609-1E5E-4B7C-82DE-A395200ED1D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6373992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9pPr>
          </a:lstStyle>
          <a:p>
            <a:fld id="{282AE550-9C7F-475E-9369-2405798B11FF}" type="slidenum">
              <a:rPr lang="fr-FR" altLang="fr-FR" smtClean="0">
                <a:solidFill>
                  <a:srgbClr val="000000"/>
                </a:solidFill>
                <a:latin typeface="Calibri" pitchFamily="32" charset="0"/>
              </a:rPr>
              <a:pPr/>
              <a:t>1</a:t>
            </a:fld>
            <a:endParaRPr lang="fr-FR" altLang="fr-FR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71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9pPr>
          </a:lstStyle>
          <a:p>
            <a:fld id="{3497FAAE-A9EE-46C8-A14E-646B844B6011}" type="slidenum">
              <a:rPr lang="fr-FR" altLang="fr-FR" smtClean="0">
                <a:solidFill>
                  <a:srgbClr val="000000"/>
                </a:solidFill>
                <a:latin typeface="Calibri" pitchFamily="32" charset="0"/>
              </a:rPr>
              <a:pPr/>
              <a:t>2</a:t>
            </a:fld>
            <a:endParaRPr lang="fr-FR" altLang="fr-FR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81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9pPr>
          </a:lstStyle>
          <a:p>
            <a:fld id="{D1352462-2DA8-4ADA-9EDB-C80BAAE2AFB5}" type="slidenum">
              <a:rPr lang="fr-FR" altLang="fr-FR" smtClean="0">
                <a:solidFill>
                  <a:srgbClr val="000000"/>
                </a:solidFill>
                <a:latin typeface="Calibri" pitchFamily="32" charset="0"/>
              </a:rPr>
              <a:pPr/>
              <a:t>3</a:t>
            </a:fld>
            <a:endParaRPr lang="fr-FR" altLang="fr-FR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92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0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9pPr>
          </a:lstStyle>
          <a:p>
            <a:fld id="{42DEE3F9-2C56-4F17-81AC-159BC6655A29}" type="slidenum">
              <a:rPr lang="fr-FR" altLang="fr-FR" smtClean="0">
                <a:solidFill>
                  <a:srgbClr val="000000"/>
                </a:solidFill>
                <a:latin typeface="Calibri" pitchFamily="32" charset="0"/>
              </a:rPr>
              <a:pPr/>
              <a:t>4</a:t>
            </a:fld>
            <a:endParaRPr lang="fr-FR" altLang="fr-FR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102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47241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7683-6130-435D-98AC-9DFD24F1726D}" type="datetimeFigureOut">
              <a:rPr lang="fr-FR" smtClean="0"/>
              <a:pPr/>
              <a:t>11/09/2020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3DF8D-850E-4DD2-AF7C-E6B4EBC177B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0911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7683-6130-435D-98AC-9DFD24F1726D}" type="datetimeFigureOut">
              <a:rPr lang="fr-FR" smtClean="0"/>
              <a:pPr/>
              <a:t>11/09/2020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3DF8D-850E-4DD2-AF7C-E6B4EBC177B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6109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7683-6130-435D-98AC-9DFD24F1726D}" type="datetimeFigureOut">
              <a:rPr lang="fr-FR" smtClean="0"/>
              <a:pPr/>
              <a:t>11/09/2020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3DF8D-850E-4DD2-AF7C-E6B4EBC177B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173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226425" cy="11398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861664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7683-6130-435D-98AC-9DFD24F1726D}" type="datetimeFigureOut">
              <a:rPr lang="fr-FR" smtClean="0"/>
              <a:pPr/>
              <a:t>11/09/2020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3DF8D-850E-4DD2-AF7C-E6B4EBC177B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3476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7683-6130-435D-98AC-9DFD24F1726D}" type="datetimeFigureOut">
              <a:rPr lang="fr-FR" smtClean="0"/>
              <a:pPr/>
              <a:t>11/09/2020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3DF8D-850E-4DD2-AF7C-E6B4EBC177B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874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7683-6130-435D-98AC-9DFD24F1726D}" type="datetimeFigureOut">
              <a:rPr lang="fr-FR" smtClean="0"/>
              <a:pPr/>
              <a:t>11/09/2020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3DF8D-850E-4DD2-AF7C-E6B4EBC177B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1289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7683-6130-435D-98AC-9DFD24F1726D}" type="datetimeFigureOut">
              <a:rPr lang="fr-FR" smtClean="0"/>
              <a:pPr/>
              <a:t>11/09/2020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3DF8D-850E-4DD2-AF7C-E6B4EBC177B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523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7683-6130-435D-98AC-9DFD24F1726D}" type="datetimeFigureOut">
              <a:rPr lang="fr-FR" smtClean="0"/>
              <a:pPr/>
              <a:t>11/09/2020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3DF8D-850E-4DD2-AF7C-E6B4EBC177B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4896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7683-6130-435D-98AC-9DFD24F1726D}" type="datetimeFigureOut">
              <a:rPr lang="fr-FR" smtClean="0"/>
              <a:pPr/>
              <a:t>11/09/2020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3DF8D-850E-4DD2-AF7C-E6B4EBC177B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422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7683-6130-435D-98AC-9DFD24F1726D}" type="datetimeFigureOut">
              <a:rPr lang="fr-FR" smtClean="0"/>
              <a:pPr/>
              <a:t>11/09/2020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3DF8D-850E-4DD2-AF7C-E6B4EBC177B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8601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7683-6130-435D-98AC-9DFD24F1726D}" type="datetimeFigureOut">
              <a:rPr lang="fr-FR" smtClean="0"/>
              <a:pPr/>
              <a:t>11/09/2020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3DF8D-850E-4DD2-AF7C-E6B4EBC177B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092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57683-6130-435D-98AC-9DFD24F1726D}" type="datetimeFigureOut">
              <a:rPr lang="fr-FR" smtClean="0"/>
              <a:pPr/>
              <a:t>11/09/2020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3DF8D-850E-4DD2-AF7C-E6B4EBC177B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30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1214422"/>
            <a:ext cx="9144000" cy="1439244"/>
          </a:xfrm>
          <a:prstGeom prst="rect">
            <a:avLst/>
          </a:prstGeom>
          <a:solidFill>
            <a:srgbClr val="86336E"/>
          </a:solidFill>
          <a:ln w="9360" cap="sq">
            <a:solidFill>
              <a:srgbClr val="4A7EBB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endParaRPr lang="fr-FR" altLang="fr-FR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0" y="1643050"/>
            <a:ext cx="9144000" cy="556179"/>
          </a:xfrm>
          <a:prstGeom prst="rect">
            <a:avLst/>
          </a:prstGeom>
          <a:solidFill>
            <a:srgbClr val="86336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9pPr>
          </a:lstStyle>
          <a:p>
            <a:pPr algn="ctr" eaLnBrk="1" hangingPunct="1">
              <a:buClrTx/>
            </a:pPr>
            <a:r>
              <a:rPr lang="fr-FR" altLang="fr-FR" sz="3000" b="1" dirty="0">
                <a:solidFill>
                  <a:srgbClr val="FFFFFF"/>
                </a:solidFill>
                <a:latin typeface="Calibri" pitchFamily="32" charset="0"/>
              </a:rPr>
              <a:t>MISE EN ŒUVRE DE LA CO-INTERVENTION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763E6452-EB8C-404E-943A-CDFAB06EA4A9}"/>
              </a:ext>
            </a:extLst>
          </p:cNvPr>
          <p:cNvGrpSpPr/>
          <p:nvPr/>
        </p:nvGrpSpPr>
        <p:grpSpPr>
          <a:xfrm>
            <a:off x="468313" y="3566218"/>
            <a:ext cx="8207375" cy="1004274"/>
            <a:chOff x="396304" y="3566218"/>
            <a:chExt cx="8207375" cy="1004274"/>
          </a:xfrm>
        </p:grpSpPr>
        <p:sp>
          <p:nvSpPr>
            <p:cNvPr id="2052" name="Text Box 3"/>
            <p:cNvSpPr txBox="1">
              <a:spLocks noChangeArrowheads="1"/>
            </p:cNvSpPr>
            <p:nvPr/>
          </p:nvSpPr>
          <p:spPr bwMode="auto">
            <a:xfrm>
              <a:off x="1187624" y="3566218"/>
              <a:ext cx="7200800" cy="10042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77216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170" tIns="45085" rIns="90170" bIns="45085" anchor="t"/>
            <a:lstStyle/>
            <a:p>
              <a:pPr marL="0" indent="0" algn="l" defTabSz="449580">
                <a:lnSpc>
                  <a:spcPct val="102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fr-FR" altLang="ko-KR" sz="2200" b="1" dirty="0">
                  <a:solidFill>
                    <a:srgbClr val="AA397D"/>
                  </a:solidFill>
                  <a:latin typeface="Calibri" charset="0"/>
                </a:rPr>
                <a:t>Établissement</a:t>
              </a:r>
              <a:r>
                <a:rPr lang="en-US" altLang="ko-KR" sz="2200" b="1" dirty="0">
                  <a:solidFill>
                    <a:srgbClr val="AA397D"/>
                  </a:solidFill>
                  <a:latin typeface="Calibri" charset="0"/>
                </a:rPr>
                <a:t> : 	Lycée Gambetta - </a:t>
              </a:r>
              <a:r>
                <a:rPr lang="en-US" altLang="ko-KR" sz="2200" b="1" dirty="0" err="1">
                  <a:solidFill>
                    <a:srgbClr val="AA397D"/>
                  </a:solidFill>
                  <a:latin typeface="Calibri" charset="0"/>
                </a:rPr>
                <a:t>Rentrée</a:t>
              </a:r>
              <a:r>
                <a:rPr lang="en-US" altLang="ko-KR" sz="2200" b="1" dirty="0">
                  <a:solidFill>
                    <a:srgbClr val="AA397D"/>
                  </a:solidFill>
                  <a:latin typeface="Calibri" charset="0"/>
                </a:rPr>
                <a:t> 2GA 2019</a:t>
              </a:r>
            </a:p>
            <a:p>
              <a:pPr marL="0" indent="0" algn="l" defTabSz="449580">
                <a:lnSpc>
                  <a:spcPct val="102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fr-FR" altLang="ko-KR" sz="2200" b="1" dirty="0">
                  <a:solidFill>
                    <a:srgbClr val="AA397D"/>
                  </a:solidFill>
                  <a:latin typeface="Calibri" charset="0"/>
                </a:rPr>
                <a:t>Équipe</a:t>
              </a:r>
              <a:r>
                <a:rPr lang="en-US" altLang="ko-KR" sz="2200" b="1" dirty="0">
                  <a:solidFill>
                    <a:srgbClr val="AA397D"/>
                  </a:solidFill>
                  <a:latin typeface="Calibri" charset="0"/>
                </a:rPr>
                <a:t>  :		 	Co-intervention </a:t>
              </a:r>
              <a:r>
                <a:rPr lang="en-US" altLang="ko-KR" sz="2200" b="1" dirty="0" err="1">
                  <a:solidFill>
                    <a:srgbClr val="AA397D"/>
                  </a:solidFill>
                  <a:latin typeface="Calibri" charset="0"/>
                </a:rPr>
                <a:t>Lettres</a:t>
              </a:r>
              <a:r>
                <a:rPr lang="en-US" altLang="ko-KR" sz="2200" b="1" dirty="0">
                  <a:solidFill>
                    <a:srgbClr val="AA397D"/>
                  </a:solidFill>
                  <a:latin typeface="Calibri" charset="0"/>
                </a:rPr>
                <a:t>/Administration</a:t>
              </a:r>
              <a:br>
                <a:rPr lang="en-US" altLang="ko-KR" sz="2200" b="1" dirty="0">
                  <a:solidFill>
                    <a:srgbClr val="AA397D"/>
                  </a:solidFill>
                  <a:latin typeface="Calibri" charset="0"/>
                </a:rPr>
              </a:br>
              <a:r>
                <a:rPr lang="en-US" altLang="ko-KR" sz="2200" b="1" dirty="0">
                  <a:solidFill>
                    <a:srgbClr val="AA397D"/>
                  </a:solidFill>
                  <a:latin typeface="Calibri" charset="0"/>
                </a:rPr>
                <a:t>					</a:t>
              </a:r>
              <a:br>
                <a:rPr lang="en-US" altLang="ko-KR" sz="2200" b="1" dirty="0">
                  <a:solidFill>
                    <a:srgbClr val="AA397D"/>
                  </a:solidFill>
                  <a:latin typeface="Calibri" charset="0"/>
                </a:rPr>
              </a:br>
              <a:endParaRPr lang="en-US" altLang="ko-KR" sz="2200" b="1" dirty="0">
                <a:solidFill>
                  <a:srgbClr val="AA397D"/>
                </a:solidFill>
                <a:latin typeface="Calibri" charset="0"/>
              </a:endParaRPr>
            </a:p>
            <a:p>
              <a:pPr marL="0" indent="0" algn="l" defTabSz="449580">
                <a:lnSpc>
                  <a:spcPct val="102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2200" b="1" dirty="0">
                  <a:solidFill>
                    <a:srgbClr val="AA397D"/>
                  </a:solidFill>
                  <a:latin typeface="Calibri" charset="0"/>
                </a:rPr>
                <a:t> </a:t>
              </a:r>
              <a:endParaRPr lang="ko-KR" altLang="en-US" sz="2200" b="1" dirty="0">
                <a:latin typeface="Calibri" charset="0"/>
              </a:endParaRPr>
            </a:p>
          </p:txBody>
        </p:sp>
        <p:pic>
          <p:nvPicPr>
            <p:cNvPr id="2056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2680" y="3613208"/>
              <a:ext cx="333375" cy="333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057" name="Line 8"/>
            <p:cNvSpPr>
              <a:spLocks noChangeShapeType="1"/>
            </p:cNvSpPr>
            <p:nvPr/>
          </p:nvSpPr>
          <p:spPr bwMode="auto">
            <a:xfrm>
              <a:off x="396304" y="3946583"/>
              <a:ext cx="8207375" cy="1587"/>
            </a:xfrm>
            <a:prstGeom prst="line">
              <a:avLst/>
            </a:prstGeom>
            <a:noFill/>
            <a:ln w="9525">
              <a:solidFill>
                <a:srgbClr val="5E27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9FC29371-7F75-4174-9E57-507ADEA5B728}"/>
              </a:ext>
            </a:extLst>
          </p:cNvPr>
          <p:cNvSpPr/>
          <p:nvPr/>
        </p:nvSpPr>
        <p:spPr>
          <a:xfrm>
            <a:off x="935981" y="5895105"/>
            <a:ext cx="72720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Calibri" charset="0"/>
              </a:rPr>
              <a:t>Madame GUIRAUD            Monsieur OZTURK            Madame PIRAUD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1"/>
          <p:cNvSpPr>
            <a:spLocks noChangeArrowheads="1"/>
          </p:cNvSpPr>
          <p:nvPr/>
        </p:nvSpPr>
        <p:spPr bwMode="auto">
          <a:xfrm rot="837709">
            <a:off x="6648661" y="686191"/>
            <a:ext cx="1110265" cy="4078287"/>
          </a:xfrm>
          <a:custGeom>
            <a:avLst/>
            <a:gdLst>
              <a:gd name="T0" fmla="*/ 0 w 909414"/>
              <a:gd name="T1" fmla="*/ 172528 h 4078963"/>
              <a:gd name="T2" fmla="*/ 388908 w 909414"/>
              <a:gd name="T3" fmla="*/ 560956 h 4078963"/>
              <a:gd name="T4" fmla="*/ 606237 w 909414"/>
              <a:gd name="T5" fmla="*/ 2046118 h 4078963"/>
              <a:gd name="T6" fmla="*/ 571923 w 909414"/>
              <a:gd name="T7" fmla="*/ 3862585 h 4078963"/>
              <a:gd name="T8" fmla="*/ 857883 w 909414"/>
              <a:gd name="T9" fmla="*/ 4033948 h 4078963"/>
              <a:gd name="T10" fmla="*/ 880761 w 909414"/>
              <a:gd name="T11" fmla="*/ 3794038 h 4078963"/>
              <a:gd name="T12" fmla="*/ 903637 w 909414"/>
              <a:gd name="T13" fmla="*/ 1703389 h 4078963"/>
              <a:gd name="T14" fmla="*/ 754938 w 909414"/>
              <a:gd name="T15" fmla="*/ 778018 h 4078963"/>
              <a:gd name="T16" fmla="*/ 491853 w 909414"/>
              <a:gd name="T17" fmla="*/ 149680 h 4078963"/>
              <a:gd name="T18" fmla="*/ 183015 w 909414"/>
              <a:gd name="T19" fmla="*/ 1165 h 4078963"/>
              <a:gd name="T20" fmla="*/ 34314 w 909414"/>
              <a:gd name="T21" fmla="*/ 92560 h 407896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909414" h="4078963">
                <a:moveTo>
                  <a:pt x="0" y="172615"/>
                </a:moveTo>
                <a:cubicBezTo>
                  <a:pt x="143827" y="210715"/>
                  <a:pt x="287655" y="248815"/>
                  <a:pt x="388620" y="561235"/>
                </a:cubicBezTo>
                <a:cubicBezTo>
                  <a:pt x="489585" y="873655"/>
                  <a:pt x="575310" y="1496590"/>
                  <a:pt x="605790" y="2047135"/>
                </a:cubicBezTo>
                <a:cubicBezTo>
                  <a:pt x="636270" y="2597680"/>
                  <a:pt x="529590" y="3533035"/>
                  <a:pt x="571500" y="3864505"/>
                </a:cubicBezTo>
                <a:cubicBezTo>
                  <a:pt x="613410" y="4195975"/>
                  <a:pt x="805815" y="4047385"/>
                  <a:pt x="857250" y="4035955"/>
                </a:cubicBezTo>
                <a:cubicBezTo>
                  <a:pt x="908685" y="4024525"/>
                  <a:pt x="872490" y="4184545"/>
                  <a:pt x="880110" y="3795925"/>
                </a:cubicBezTo>
                <a:cubicBezTo>
                  <a:pt x="887730" y="3407305"/>
                  <a:pt x="923925" y="2207155"/>
                  <a:pt x="902970" y="1704235"/>
                </a:cubicBezTo>
                <a:cubicBezTo>
                  <a:pt x="882015" y="1201315"/>
                  <a:pt x="822960" y="1037485"/>
                  <a:pt x="754380" y="778405"/>
                </a:cubicBezTo>
                <a:cubicBezTo>
                  <a:pt x="685800" y="519325"/>
                  <a:pt x="586740" y="279295"/>
                  <a:pt x="491490" y="149755"/>
                </a:cubicBezTo>
                <a:cubicBezTo>
                  <a:pt x="396240" y="20215"/>
                  <a:pt x="259080" y="10690"/>
                  <a:pt x="182880" y="1165"/>
                </a:cubicBezTo>
                <a:cubicBezTo>
                  <a:pt x="106680" y="-8360"/>
                  <a:pt x="70485" y="42122"/>
                  <a:pt x="34290" y="92605"/>
                </a:cubicBezTo>
              </a:path>
            </a:pathLst>
          </a:custGeom>
          <a:solidFill>
            <a:srgbClr val="F4F414"/>
          </a:solidFill>
          <a:ln>
            <a:noFill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75" name="Freeform 2"/>
          <p:cNvSpPr>
            <a:spLocks noChangeArrowheads="1"/>
          </p:cNvSpPr>
          <p:nvPr/>
        </p:nvSpPr>
        <p:spPr bwMode="auto">
          <a:xfrm>
            <a:off x="4139952" y="1433977"/>
            <a:ext cx="521283" cy="1660087"/>
          </a:xfrm>
          <a:custGeom>
            <a:avLst/>
            <a:gdLst>
              <a:gd name="T0" fmla="*/ 0 w 389358"/>
              <a:gd name="T1" fmla="*/ 45609 h 1452147"/>
              <a:gd name="T2" fmla="*/ 136716 w 389358"/>
              <a:gd name="T3" fmla="*/ 615727 h 1452147"/>
              <a:gd name="T4" fmla="*/ 148109 w 389358"/>
              <a:gd name="T5" fmla="*/ 1322673 h 1452147"/>
              <a:gd name="T6" fmla="*/ 341789 w 389358"/>
              <a:gd name="T7" fmla="*/ 1413891 h 1452147"/>
              <a:gd name="T8" fmla="*/ 387361 w 389358"/>
              <a:gd name="T9" fmla="*/ 934993 h 1452147"/>
              <a:gd name="T10" fmla="*/ 364575 w 389358"/>
              <a:gd name="T11" fmla="*/ 524508 h 1452147"/>
              <a:gd name="T12" fmla="*/ 296217 w 389358"/>
              <a:gd name="T13" fmla="*/ 114024 h 1452147"/>
              <a:gd name="T14" fmla="*/ 45573 w 389358"/>
              <a:gd name="T15" fmla="*/ 0 h 145214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89358" h="1452147">
                <a:moveTo>
                  <a:pt x="0" y="45720"/>
                </a:moveTo>
                <a:cubicBezTo>
                  <a:pt x="56197" y="224790"/>
                  <a:pt x="112395" y="403860"/>
                  <a:pt x="137160" y="617220"/>
                </a:cubicBezTo>
                <a:cubicBezTo>
                  <a:pt x="161925" y="830580"/>
                  <a:pt x="114300" y="1192530"/>
                  <a:pt x="148590" y="1325880"/>
                </a:cubicBezTo>
                <a:cubicBezTo>
                  <a:pt x="182880" y="1459230"/>
                  <a:pt x="302895" y="1482090"/>
                  <a:pt x="342900" y="1417320"/>
                </a:cubicBezTo>
                <a:cubicBezTo>
                  <a:pt x="382905" y="1352550"/>
                  <a:pt x="384810" y="1085850"/>
                  <a:pt x="388620" y="937260"/>
                </a:cubicBezTo>
                <a:cubicBezTo>
                  <a:pt x="392430" y="788670"/>
                  <a:pt x="381000" y="662940"/>
                  <a:pt x="365760" y="525780"/>
                </a:cubicBezTo>
                <a:cubicBezTo>
                  <a:pt x="350520" y="388620"/>
                  <a:pt x="350520" y="201930"/>
                  <a:pt x="297180" y="114300"/>
                </a:cubicBezTo>
                <a:cubicBezTo>
                  <a:pt x="243840" y="26670"/>
                  <a:pt x="144780" y="13335"/>
                  <a:pt x="45720" y="0"/>
                </a:cubicBezTo>
              </a:path>
            </a:pathLst>
          </a:custGeom>
          <a:solidFill>
            <a:srgbClr val="00B050"/>
          </a:solidFill>
          <a:ln>
            <a:noFill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76" name="Freeform 3"/>
          <p:cNvSpPr>
            <a:spLocks noChangeArrowheads="1"/>
          </p:cNvSpPr>
          <p:nvPr/>
        </p:nvSpPr>
        <p:spPr bwMode="auto">
          <a:xfrm rot="20491195">
            <a:off x="747872" y="1158001"/>
            <a:ext cx="1070548" cy="2881576"/>
          </a:xfrm>
          <a:custGeom>
            <a:avLst/>
            <a:gdLst>
              <a:gd name="T0" fmla="*/ 480668 w 1019798"/>
              <a:gd name="T1" fmla="*/ 22164 h 2325711"/>
              <a:gd name="T2" fmla="*/ 199201 w 1019798"/>
              <a:gd name="T3" fmla="*/ 536499 h 2325711"/>
              <a:gd name="T4" fmla="*/ 116 w 1019798"/>
              <a:gd name="T5" fmla="*/ 2102361 h 2325711"/>
              <a:gd name="T6" fmla="*/ 171741 w 1019798"/>
              <a:gd name="T7" fmla="*/ 2250948 h 2325711"/>
              <a:gd name="T8" fmla="*/ 260987 w 1019798"/>
              <a:gd name="T9" fmla="*/ 1485159 h 2325711"/>
              <a:gd name="T10" fmla="*/ 418883 w 1019798"/>
              <a:gd name="T11" fmla="*/ 490779 h 2325711"/>
              <a:gd name="T12" fmla="*/ 611104 w 1019798"/>
              <a:gd name="T13" fmla="*/ 136461 h 2325711"/>
              <a:gd name="T14" fmla="*/ 480668 w 1019798"/>
              <a:gd name="T15" fmla="*/ 22164 h 232571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019798" h="2325711">
                <a:moveTo>
                  <a:pt x="800292" y="22164"/>
                </a:moveTo>
                <a:cubicBezTo>
                  <a:pt x="685992" y="88839"/>
                  <a:pt x="465012" y="189804"/>
                  <a:pt x="331662" y="536514"/>
                </a:cubicBezTo>
                <a:cubicBezTo>
                  <a:pt x="198312" y="883224"/>
                  <a:pt x="7812" y="1816674"/>
                  <a:pt x="192" y="2102424"/>
                </a:cubicBezTo>
                <a:cubicBezTo>
                  <a:pt x="-7428" y="2388174"/>
                  <a:pt x="213552" y="2353884"/>
                  <a:pt x="285942" y="2251014"/>
                </a:cubicBezTo>
                <a:cubicBezTo>
                  <a:pt x="358332" y="2148144"/>
                  <a:pt x="365952" y="1778574"/>
                  <a:pt x="434532" y="1485204"/>
                </a:cubicBezTo>
                <a:cubicBezTo>
                  <a:pt x="503112" y="1191834"/>
                  <a:pt x="600267" y="715584"/>
                  <a:pt x="697422" y="490794"/>
                </a:cubicBezTo>
                <a:cubicBezTo>
                  <a:pt x="794577" y="266004"/>
                  <a:pt x="996507" y="220284"/>
                  <a:pt x="1017462" y="136464"/>
                </a:cubicBezTo>
                <a:cubicBezTo>
                  <a:pt x="1038417" y="52644"/>
                  <a:pt x="914592" y="-44511"/>
                  <a:pt x="800292" y="22164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77" name="AutoShape 4"/>
          <p:cNvSpPr>
            <a:spLocks noChangeArrowheads="1"/>
          </p:cNvSpPr>
          <p:nvPr/>
        </p:nvSpPr>
        <p:spPr bwMode="auto">
          <a:xfrm>
            <a:off x="0" y="-963132"/>
            <a:ext cx="9144000" cy="2592300"/>
          </a:xfrm>
          <a:custGeom>
            <a:avLst/>
            <a:gdLst>
              <a:gd name="T0" fmla="*/ 9143859 w 9144000"/>
              <a:gd name="T1" fmla="*/ 1159212 h 2336801"/>
              <a:gd name="T2" fmla="*/ 5241068 w 9144000"/>
              <a:gd name="T3" fmla="*/ 2324223 h 2336801"/>
              <a:gd name="T4" fmla="*/ 3905047 w 9144000"/>
              <a:gd name="T5" fmla="*/ 2324303 h 2336801"/>
              <a:gd name="T6" fmla="*/ 12 w 9144000"/>
              <a:gd name="T7" fmla="*/ 1165621 h 2336801"/>
              <a:gd name="T8" fmla="*/ 9143859 w 9144000"/>
              <a:gd name="T9" fmla="*/ 1159212 h 23368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44000"/>
              <a:gd name="T16" fmla="*/ 0 h 2336801"/>
              <a:gd name="T17" fmla="*/ 9144000 w 9144000"/>
              <a:gd name="T18" fmla="*/ 2336801 h 23368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44000" h="2336801">
                <a:moveTo>
                  <a:pt x="9143859" y="1159212"/>
                </a:moveTo>
                <a:cubicBezTo>
                  <a:pt x="9161791" y="1741933"/>
                  <a:pt x="7496802" y="2238944"/>
                  <a:pt x="5241068" y="2324223"/>
                </a:cubicBezTo>
                <a:cubicBezTo>
                  <a:pt x="4798145" y="2340968"/>
                  <a:pt x="4348000" y="2340995"/>
                  <a:pt x="3905047" y="2324303"/>
                </a:cubicBezTo>
                <a:cubicBezTo>
                  <a:pt x="1657777" y="2239619"/>
                  <a:pt x="-5391" y="1746132"/>
                  <a:pt x="12" y="1165621"/>
                </a:cubicBezTo>
                <a:lnTo>
                  <a:pt x="9143859" y="1159212"/>
                </a:lnTo>
                <a:close/>
              </a:path>
            </a:pathLst>
          </a:custGeom>
          <a:solidFill>
            <a:srgbClr val="AA397D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468313" y="438140"/>
            <a:ext cx="8207375" cy="695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9pPr>
          </a:lstStyle>
          <a:p>
            <a:pPr algn="ctr"/>
            <a:r>
              <a:rPr lang="fr-FR" altLang="fr-FR" sz="2600" dirty="0">
                <a:solidFill>
                  <a:srgbClr val="FFFFFF"/>
                </a:solidFill>
              </a:rPr>
              <a:t>Mise en perspective des programmes E.G /E.P</a:t>
            </a:r>
          </a:p>
        </p:txBody>
      </p:sp>
      <p:sp>
        <p:nvSpPr>
          <p:cNvPr id="2" name="Ellipse 1"/>
          <p:cNvSpPr/>
          <p:nvPr/>
        </p:nvSpPr>
        <p:spPr>
          <a:xfrm>
            <a:off x="0" y="2301876"/>
            <a:ext cx="5993904" cy="411798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2843808" y="2325715"/>
            <a:ext cx="6300192" cy="4215604"/>
          </a:xfrm>
          <a:prstGeom prst="ellipse">
            <a:avLst/>
          </a:prstGeom>
          <a:solidFill>
            <a:srgbClr val="F4F4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/>
          <p:cNvSpPr/>
          <p:nvPr/>
        </p:nvSpPr>
        <p:spPr>
          <a:xfrm>
            <a:off x="2843808" y="2488819"/>
            <a:ext cx="3165321" cy="3889395"/>
          </a:xfrm>
          <a:prstGeom prst="ellipse">
            <a:avLst/>
          </a:prstGeom>
          <a:solidFill>
            <a:srgbClr val="00B050">
              <a:alpha val="59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 rot="20340115">
            <a:off x="286003" y="2868681"/>
            <a:ext cx="26500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LES COMPÉTENCES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DES ENSEIGNEMENTS GENERAUX – LETTRES</a:t>
            </a:r>
          </a:p>
        </p:txBody>
      </p:sp>
      <p:sp>
        <p:nvSpPr>
          <p:cNvPr id="15" name="ZoneTexte 14"/>
          <p:cNvSpPr txBox="1"/>
          <p:nvPr/>
        </p:nvSpPr>
        <p:spPr>
          <a:xfrm rot="1126989">
            <a:off x="6069929" y="2802850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LES COMPÉTENCES DES ENSEIGNEMENTS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PROFESSIONNELS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3255870" y="3100241"/>
            <a:ext cx="2476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LA </a:t>
            </a:r>
          </a:p>
          <a:p>
            <a:pPr algn="ctr"/>
            <a:r>
              <a:rPr lang="fr-FR" b="1" dirty="0">
                <a:solidFill>
                  <a:schemeClr val="tx1"/>
                </a:solidFill>
              </a:rPr>
              <a:t>CO-INTERVENTION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431800" y="4032874"/>
            <a:ext cx="24288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sz="1200" dirty="0">
                <a:solidFill>
                  <a:schemeClr val="tx1"/>
                </a:solidFill>
              </a:rPr>
              <a:t> Maîtriser l’oral et l’écrit dans diverses situations de communication</a:t>
            </a:r>
          </a:p>
          <a:p>
            <a:pPr>
              <a:buFontTx/>
              <a:buChar char="-"/>
            </a:pPr>
            <a:r>
              <a:rPr lang="fr-FR" sz="1200" dirty="0">
                <a:solidFill>
                  <a:schemeClr val="tx1"/>
                </a:solidFill>
              </a:rPr>
              <a:t> Devenir un lecteur critique et compétent</a:t>
            </a:r>
          </a:p>
          <a:p>
            <a:pPr>
              <a:buFontTx/>
              <a:buChar char="-"/>
            </a:pPr>
            <a:r>
              <a:rPr lang="fr-FR" sz="1200" dirty="0">
                <a:solidFill>
                  <a:schemeClr val="tx1"/>
                </a:solidFill>
              </a:rPr>
              <a:t> Confronter des expériences et des connaissances pour se construire</a:t>
            </a:r>
          </a:p>
          <a:p>
            <a:pPr>
              <a:buFontTx/>
              <a:buChar char="-"/>
            </a:pPr>
            <a:endParaRPr lang="fr-FR" sz="1200" dirty="0"/>
          </a:p>
        </p:txBody>
      </p:sp>
      <p:sp>
        <p:nvSpPr>
          <p:cNvPr id="14" name="ZoneTexte 13"/>
          <p:cNvSpPr txBox="1"/>
          <p:nvPr/>
        </p:nvSpPr>
        <p:spPr>
          <a:xfrm>
            <a:off x="6122370" y="3961012"/>
            <a:ext cx="27146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sz="1200" dirty="0">
                <a:solidFill>
                  <a:schemeClr val="tx1"/>
                </a:solidFill>
              </a:rPr>
              <a:t> Collecter et rechercher des informations </a:t>
            </a:r>
          </a:p>
          <a:p>
            <a:pPr>
              <a:buFontTx/>
              <a:buChar char="-"/>
            </a:pPr>
            <a:r>
              <a:rPr lang="fr-FR" sz="1200" dirty="0">
                <a:solidFill>
                  <a:schemeClr val="tx1"/>
                </a:solidFill>
              </a:rPr>
              <a:t> Produire des documents structurés</a:t>
            </a:r>
          </a:p>
          <a:p>
            <a:pPr>
              <a:buFontTx/>
              <a:buChar char="-"/>
            </a:pPr>
            <a:r>
              <a:rPr lang="fr-FR" sz="1200" dirty="0">
                <a:solidFill>
                  <a:schemeClr val="tx1"/>
                </a:solidFill>
              </a:rPr>
              <a:t> Organiser et mettre à disposition les informations</a:t>
            </a:r>
          </a:p>
          <a:p>
            <a:pPr>
              <a:buFontTx/>
              <a:buChar char="-"/>
            </a:pPr>
            <a:r>
              <a:rPr lang="fr-FR" sz="1200" dirty="0">
                <a:solidFill>
                  <a:schemeClr val="tx1"/>
                </a:solidFill>
              </a:rPr>
              <a:t> Rendre compte</a:t>
            </a:r>
          </a:p>
          <a:p>
            <a:pPr>
              <a:buFontTx/>
              <a:buChar char="-"/>
            </a:pPr>
            <a:r>
              <a:rPr lang="fr-FR" sz="1200" dirty="0">
                <a:solidFill>
                  <a:schemeClr val="tx1"/>
                </a:solidFill>
              </a:rPr>
              <a:t> Accueillir et orienter des visiteurs</a:t>
            </a:r>
          </a:p>
          <a:p>
            <a:endParaRPr lang="fr-FR" sz="12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125418" y="3961012"/>
            <a:ext cx="28670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sz="1400" dirty="0">
                <a:solidFill>
                  <a:schemeClr val="tx1"/>
                </a:solidFill>
              </a:rPr>
              <a:t> Maîtriser l’oral et l’écrit</a:t>
            </a:r>
          </a:p>
          <a:p>
            <a:pPr>
              <a:buFontTx/>
              <a:buChar char="-"/>
            </a:pPr>
            <a:r>
              <a:rPr lang="fr-FR" sz="1400" dirty="0">
                <a:solidFill>
                  <a:schemeClr val="tx1"/>
                </a:solidFill>
              </a:rPr>
              <a:t> Comprendre et analyser un document</a:t>
            </a:r>
          </a:p>
          <a:p>
            <a:pPr>
              <a:buFontTx/>
              <a:buChar char="-"/>
            </a:pPr>
            <a:r>
              <a:rPr lang="fr-FR" sz="1400" dirty="0">
                <a:solidFill>
                  <a:schemeClr val="tx1"/>
                </a:solidFill>
              </a:rPr>
              <a:t> Rechercher et sélectionner l’information</a:t>
            </a:r>
          </a:p>
          <a:p>
            <a:pPr>
              <a:buFontTx/>
              <a:buChar char="-"/>
            </a:pPr>
            <a:r>
              <a:rPr lang="fr-FR" sz="1400" dirty="0">
                <a:solidFill>
                  <a:schemeClr val="tx1"/>
                </a:solidFill>
              </a:rPr>
              <a:t> Se construire en rendant compte de ses expériences personnelles</a:t>
            </a:r>
            <a:br>
              <a:rPr lang="fr-FR" sz="1400" dirty="0">
                <a:solidFill>
                  <a:schemeClr val="tx1"/>
                </a:solidFill>
              </a:rPr>
            </a:br>
            <a:r>
              <a:rPr lang="fr-FR" sz="1400" dirty="0">
                <a:solidFill>
                  <a:schemeClr val="tx1"/>
                </a:solidFill>
              </a:rPr>
              <a:t>et professionnelles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rganigramme : Disque magnétique 1"/>
          <p:cNvSpPr/>
          <p:nvPr/>
        </p:nvSpPr>
        <p:spPr>
          <a:xfrm>
            <a:off x="239504" y="2348880"/>
            <a:ext cx="2657897" cy="3960000"/>
          </a:xfrm>
          <a:prstGeom prst="flowChartMagneticDisk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 anchor="ctr"/>
          <a:lstStyle/>
          <a:p>
            <a:pPr marL="0" indent="0" algn="ctr" defTabSz="91440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err="1">
                <a:solidFill>
                  <a:schemeClr val="tx1"/>
                </a:solidFill>
                <a:latin typeface="Arial" charset="0"/>
              </a:rPr>
              <a:t>Où</a:t>
            </a:r>
            <a:r>
              <a:rPr lang="en-US" altLang="ko-KR" sz="3200" dirty="0">
                <a:solidFill>
                  <a:schemeClr val="tx1"/>
                </a:solidFill>
                <a:latin typeface="Arial" charset="0"/>
              </a:rPr>
              <a:t> ?</a:t>
            </a:r>
            <a:endParaRPr lang="en-US" altLang="ko-KR" sz="4400" dirty="0">
              <a:solidFill>
                <a:schemeClr val="tx1"/>
              </a:solidFill>
              <a:latin typeface="Arial" charset="0"/>
            </a:endParaRPr>
          </a:p>
          <a:p>
            <a:pPr marL="0" indent="0" algn="ctr" defTabSz="91440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700" dirty="0">
                <a:solidFill>
                  <a:schemeClr val="tx1"/>
                </a:solidFill>
                <a:latin typeface="Arial" charset="0"/>
              </a:rPr>
              <a:t>Plateaux dédiés</a:t>
            </a:r>
          </a:p>
          <a:p>
            <a:pPr marL="0" indent="0" algn="ctr" defTabSz="91440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700" dirty="0">
                <a:solidFill>
                  <a:schemeClr val="tx1"/>
                </a:solidFill>
                <a:latin typeface="Arial" charset="0"/>
              </a:rPr>
              <a:t>à la section GA, avec </a:t>
            </a:r>
            <a:r>
              <a:rPr lang="en-US" altLang="ko-KR" sz="1700" dirty="0" err="1">
                <a:solidFill>
                  <a:schemeClr val="tx1"/>
                </a:solidFill>
                <a:latin typeface="Arial" charset="0"/>
              </a:rPr>
              <a:t>équipement</a:t>
            </a:r>
            <a:r>
              <a:rPr lang="en-US" altLang="ko-KR" sz="1700" dirty="0">
                <a:solidFill>
                  <a:schemeClr val="tx1"/>
                </a:solidFill>
                <a:latin typeface="Arial" charset="0"/>
              </a:rPr>
              <a:t> informatique et video-</a:t>
            </a:r>
            <a:r>
              <a:rPr lang="en-US" altLang="ko-KR" sz="1700" dirty="0" err="1">
                <a:solidFill>
                  <a:schemeClr val="tx1"/>
                </a:solidFill>
                <a:latin typeface="Arial" charset="0"/>
              </a:rPr>
              <a:t>projecteur</a:t>
            </a:r>
            <a:endParaRPr lang="en-US" altLang="ko-KR" sz="17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" name="Organigramme : Disque magnétique 2"/>
          <p:cNvSpPr/>
          <p:nvPr/>
        </p:nvSpPr>
        <p:spPr>
          <a:xfrm>
            <a:off x="3237044" y="2348880"/>
            <a:ext cx="2669913" cy="3960000"/>
          </a:xfrm>
          <a:prstGeom prst="flowChartMagneticDisk">
            <a:avLst/>
          </a:prstGeom>
          <a:solidFill>
            <a:srgbClr val="D93362"/>
          </a:solidFill>
          <a:ln>
            <a:solidFill>
              <a:srgbClr val="FFFF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 anchor="ctr"/>
          <a:lstStyle/>
          <a:p>
            <a:pPr marL="0" indent="0" algn="ctr" defTabSz="91440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fr-FR" altLang="ko-KR" sz="3200" dirty="0">
                <a:solidFill>
                  <a:schemeClr val="tx1"/>
                </a:solidFill>
                <a:latin typeface="Arial" charset="0"/>
              </a:rPr>
              <a:t>Comment ?</a:t>
            </a:r>
          </a:p>
          <a:p>
            <a:pPr marL="0" indent="0" algn="ctr" defTabSz="91440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fr-FR" altLang="ko-KR" sz="1700" dirty="0">
                <a:solidFill>
                  <a:schemeClr val="tx1"/>
                </a:solidFill>
                <a:latin typeface="Arial" charset="0"/>
              </a:rPr>
              <a:t>Co-intervention d’1 enseignant de Lettres et d’1 enseignant d’« Administration » en mixant les modalités (ilots, classe entière…) </a:t>
            </a:r>
            <a:endParaRPr lang="ko-KR" altLang="en-US" sz="17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Organigramme : Disque magnétique 4"/>
          <p:cNvSpPr/>
          <p:nvPr/>
        </p:nvSpPr>
        <p:spPr>
          <a:xfrm>
            <a:off x="6156176" y="2319040"/>
            <a:ext cx="2654552" cy="3960000"/>
          </a:xfrm>
          <a:prstGeom prst="flowChartMagneticDisk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/>
          <a:lstStyle/>
          <a:p>
            <a:pPr marL="0" indent="0" algn="ctr" defTabSz="91440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fr-FR" altLang="ko-KR" sz="3200" dirty="0">
                <a:solidFill>
                  <a:schemeClr val="tx1"/>
                </a:solidFill>
                <a:latin typeface="Arial" charset="0"/>
              </a:rPr>
              <a:t>Pourquoi ?</a:t>
            </a:r>
          </a:p>
          <a:p>
            <a:pPr marL="0" indent="0" algn="ctr" defTabSz="91440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fr-FR" altLang="ko-KR" sz="1700" dirty="0">
                <a:solidFill>
                  <a:schemeClr val="tx1"/>
                </a:solidFill>
                <a:latin typeface="Arial" charset="0"/>
              </a:rPr>
              <a:t>Pour favoriser les transversalités et donc les apprentissages</a:t>
            </a:r>
            <a:endParaRPr lang="ko-KR" altLang="en-US" sz="17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Flèche vers le bas 5"/>
          <p:cNvSpPr/>
          <p:nvPr/>
        </p:nvSpPr>
        <p:spPr>
          <a:xfrm>
            <a:off x="1254134" y="1334457"/>
            <a:ext cx="628637" cy="1440000"/>
          </a:xfrm>
          <a:prstGeom prst="downArrow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vers le bas 6"/>
          <p:cNvSpPr/>
          <p:nvPr/>
        </p:nvSpPr>
        <p:spPr>
          <a:xfrm>
            <a:off x="4257000" y="1334457"/>
            <a:ext cx="630000" cy="1440000"/>
          </a:xfrm>
          <a:prstGeom prst="downArrow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vers le bas 7"/>
          <p:cNvSpPr/>
          <p:nvPr/>
        </p:nvSpPr>
        <p:spPr>
          <a:xfrm>
            <a:off x="7168452" y="1334457"/>
            <a:ext cx="630000" cy="1440000"/>
          </a:xfrm>
          <a:prstGeom prst="downArrow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98" name="AutoShape 1"/>
          <p:cNvSpPr>
            <a:spLocks noChangeArrowheads="1"/>
          </p:cNvSpPr>
          <p:nvPr/>
        </p:nvSpPr>
        <p:spPr bwMode="auto">
          <a:xfrm>
            <a:off x="0" y="-1310077"/>
            <a:ext cx="9144000" cy="3126178"/>
          </a:xfrm>
          <a:custGeom>
            <a:avLst/>
            <a:gdLst>
              <a:gd name="T0" fmla="*/ 9143859 w 9144000"/>
              <a:gd name="T1" fmla="*/ 1159212 h 2336801"/>
              <a:gd name="T2" fmla="*/ 5241068 w 9144000"/>
              <a:gd name="T3" fmla="*/ 2324223 h 2336801"/>
              <a:gd name="T4" fmla="*/ 3905047 w 9144000"/>
              <a:gd name="T5" fmla="*/ 2324303 h 2336801"/>
              <a:gd name="T6" fmla="*/ 12 w 9144000"/>
              <a:gd name="T7" fmla="*/ 1165621 h 2336801"/>
              <a:gd name="T8" fmla="*/ 9143859 w 9144000"/>
              <a:gd name="T9" fmla="*/ 1159212 h 23368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44000"/>
              <a:gd name="T16" fmla="*/ 0 h 2336801"/>
              <a:gd name="T17" fmla="*/ 9144000 w 9144000"/>
              <a:gd name="T18" fmla="*/ 2336801 h 23368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44000" h="2336801">
                <a:moveTo>
                  <a:pt x="9143859" y="1159212"/>
                </a:moveTo>
                <a:cubicBezTo>
                  <a:pt x="9161791" y="1741933"/>
                  <a:pt x="7496802" y="2238944"/>
                  <a:pt x="5241068" y="2324223"/>
                </a:cubicBezTo>
                <a:cubicBezTo>
                  <a:pt x="4798145" y="2340968"/>
                  <a:pt x="4348000" y="2340995"/>
                  <a:pt x="3905047" y="2324303"/>
                </a:cubicBezTo>
                <a:cubicBezTo>
                  <a:pt x="1657777" y="2239619"/>
                  <a:pt x="-5391" y="1746132"/>
                  <a:pt x="12" y="1165621"/>
                </a:cubicBezTo>
                <a:lnTo>
                  <a:pt x="9143859" y="1159212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080294" y="549120"/>
            <a:ext cx="6983413" cy="773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9pPr>
          </a:lstStyle>
          <a:p>
            <a:pPr algn="ctr" eaLnBrk="1" hangingPunct="1"/>
            <a:r>
              <a:rPr lang="fr-FR" altLang="fr-FR" sz="3200" b="1" dirty="0">
                <a:solidFill>
                  <a:schemeClr val="tx1"/>
                </a:solidFill>
                <a:latin typeface="Calibri" pitchFamily="32" charset="0"/>
              </a:rPr>
              <a:t>LES MODALITÉS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necteur : en arc 40">
            <a:extLst>
              <a:ext uri="{FF2B5EF4-FFF2-40B4-BE49-F238E27FC236}">
                <a16:creationId xmlns:a16="http://schemas.microsoft.com/office/drawing/2014/main" id="{948FA798-2515-42C2-9C67-1848AA892D2A}"/>
              </a:ext>
            </a:extLst>
          </p:cNvPr>
          <p:cNvCxnSpPr>
            <a:cxnSpLocks/>
          </p:cNvCxnSpPr>
          <p:nvPr/>
        </p:nvCxnSpPr>
        <p:spPr>
          <a:xfrm flipV="1">
            <a:off x="2567499" y="3528047"/>
            <a:ext cx="759587" cy="701863"/>
          </a:xfrm>
          <a:prstGeom prst="curvedConnector3">
            <a:avLst>
              <a:gd name="adj1" fmla="val 63376"/>
            </a:avLst>
          </a:prstGeom>
          <a:ln w="177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 : en arc 44">
            <a:extLst>
              <a:ext uri="{FF2B5EF4-FFF2-40B4-BE49-F238E27FC236}">
                <a16:creationId xmlns:a16="http://schemas.microsoft.com/office/drawing/2014/main" id="{75825D43-5358-41A6-A347-8DF71A337BC3}"/>
              </a:ext>
            </a:extLst>
          </p:cNvPr>
          <p:cNvCxnSpPr>
            <a:cxnSpLocks/>
          </p:cNvCxnSpPr>
          <p:nvPr/>
        </p:nvCxnSpPr>
        <p:spPr>
          <a:xfrm flipV="1">
            <a:off x="5566319" y="3467387"/>
            <a:ext cx="759587" cy="701863"/>
          </a:xfrm>
          <a:prstGeom prst="curvedConnector3">
            <a:avLst>
              <a:gd name="adj1" fmla="val 70064"/>
            </a:avLst>
          </a:prstGeom>
          <a:ln w="177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 : en arc 34">
            <a:extLst>
              <a:ext uri="{FF2B5EF4-FFF2-40B4-BE49-F238E27FC236}">
                <a16:creationId xmlns:a16="http://schemas.microsoft.com/office/drawing/2014/main" id="{F0DF26EC-89BB-404D-8DFD-57BED683BCE6}"/>
              </a:ext>
            </a:extLst>
          </p:cNvPr>
          <p:cNvCxnSpPr/>
          <p:nvPr/>
        </p:nvCxnSpPr>
        <p:spPr>
          <a:xfrm>
            <a:off x="4214288" y="3573016"/>
            <a:ext cx="648072" cy="576064"/>
          </a:xfrm>
          <a:prstGeom prst="curvedConnector3">
            <a:avLst/>
          </a:prstGeom>
          <a:ln w="177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 : en arc 35">
            <a:extLst>
              <a:ext uri="{FF2B5EF4-FFF2-40B4-BE49-F238E27FC236}">
                <a16:creationId xmlns:a16="http://schemas.microsoft.com/office/drawing/2014/main" id="{BE6D7F99-42CA-4966-B409-7B2D8EA0469C}"/>
              </a:ext>
            </a:extLst>
          </p:cNvPr>
          <p:cNvCxnSpPr/>
          <p:nvPr/>
        </p:nvCxnSpPr>
        <p:spPr>
          <a:xfrm>
            <a:off x="7254626" y="3592335"/>
            <a:ext cx="648072" cy="576064"/>
          </a:xfrm>
          <a:prstGeom prst="curvedConnector3">
            <a:avLst/>
          </a:prstGeom>
          <a:ln w="177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 : en arc 3">
            <a:extLst>
              <a:ext uri="{FF2B5EF4-FFF2-40B4-BE49-F238E27FC236}">
                <a16:creationId xmlns:a16="http://schemas.microsoft.com/office/drawing/2014/main" id="{B90A27AE-C9D3-4947-BDDD-84C22AEEEC87}"/>
              </a:ext>
            </a:extLst>
          </p:cNvPr>
          <p:cNvCxnSpPr/>
          <p:nvPr/>
        </p:nvCxnSpPr>
        <p:spPr>
          <a:xfrm>
            <a:off x="1187624" y="3573016"/>
            <a:ext cx="648072" cy="576064"/>
          </a:xfrm>
          <a:prstGeom prst="curvedConnector3">
            <a:avLst/>
          </a:prstGeom>
          <a:ln w="177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2" name="AutoShape 1"/>
          <p:cNvSpPr>
            <a:spLocks noChangeArrowheads="1"/>
          </p:cNvSpPr>
          <p:nvPr/>
        </p:nvSpPr>
        <p:spPr bwMode="auto">
          <a:xfrm>
            <a:off x="0" y="-806524"/>
            <a:ext cx="9144000" cy="1642039"/>
          </a:xfrm>
          <a:custGeom>
            <a:avLst/>
            <a:gdLst>
              <a:gd name="T0" fmla="*/ 9143859 w 9144000"/>
              <a:gd name="T1" fmla="*/ 1159212 h 2336801"/>
              <a:gd name="T2" fmla="*/ 5241068 w 9144000"/>
              <a:gd name="T3" fmla="*/ 2324223 h 2336801"/>
              <a:gd name="T4" fmla="*/ 3905047 w 9144000"/>
              <a:gd name="T5" fmla="*/ 2324303 h 2336801"/>
              <a:gd name="T6" fmla="*/ 12 w 9144000"/>
              <a:gd name="T7" fmla="*/ 1165621 h 2336801"/>
              <a:gd name="T8" fmla="*/ 9143859 w 9144000"/>
              <a:gd name="T9" fmla="*/ 1159212 h 23368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44000"/>
              <a:gd name="T16" fmla="*/ 0 h 2336801"/>
              <a:gd name="T17" fmla="*/ 9144000 w 9144000"/>
              <a:gd name="T18" fmla="*/ 2336801 h 23368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44000" h="2336801">
                <a:moveTo>
                  <a:pt x="9143859" y="1159212"/>
                </a:moveTo>
                <a:cubicBezTo>
                  <a:pt x="9161791" y="1741933"/>
                  <a:pt x="7496802" y="2238944"/>
                  <a:pt x="5241068" y="2324223"/>
                </a:cubicBezTo>
                <a:cubicBezTo>
                  <a:pt x="4798145" y="2340968"/>
                  <a:pt x="4348000" y="2340995"/>
                  <a:pt x="3905047" y="2324303"/>
                </a:cubicBezTo>
                <a:cubicBezTo>
                  <a:pt x="1657777" y="2239619"/>
                  <a:pt x="-5391" y="1746132"/>
                  <a:pt x="12" y="1165621"/>
                </a:cubicBezTo>
                <a:lnTo>
                  <a:pt x="9143859" y="1159212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744538" y="2495550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  <p:sp>
        <p:nvSpPr>
          <p:cNvPr id="5128" name="AutoShape 7"/>
          <p:cNvSpPr>
            <a:spLocks noChangeArrowheads="1"/>
          </p:cNvSpPr>
          <p:nvPr/>
        </p:nvSpPr>
        <p:spPr bwMode="auto">
          <a:xfrm>
            <a:off x="48083" y="897168"/>
            <a:ext cx="2877307" cy="2822786"/>
          </a:xfrm>
          <a:prstGeom prst="roundRect">
            <a:avLst>
              <a:gd name="adj" fmla="val 5806"/>
            </a:avLst>
          </a:prstGeom>
          <a:solidFill>
            <a:srgbClr val="00B0F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0170" tIns="46990" rIns="90170" bIns="46990" anchor="ctr"/>
          <a:lstStyle/>
          <a:p>
            <a:pPr marL="0" indent="0" algn="ctr" defTabSz="44958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fr-FR" altLang="ko-KR" sz="1800" dirty="0">
                <a:latin typeface="Calibri" charset="0"/>
              </a:rPr>
              <a:t>Aa</a:t>
            </a:r>
            <a:endParaRPr lang="ko-KR" altLang="en-US" sz="1800" dirty="0">
              <a:latin typeface="Calibri" charset="0"/>
            </a:endParaRPr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647700" y="96580"/>
            <a:ext cx="7848600" cy="4711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Noto Sans CJK SC Regular" charset="0"/>
                <a:cs typeface="Noto Sans CJK SC Regular" charset="0"/>
              </a:defRPr>
            </a:lvl9pPr>
          </a:lstStyle>
          <a:p>
            <a:pPr algn="ctr"/>
            <a:r>
              <a:rPr lang="fr-FR" altLang="fr-FR" b="1" dirty="0">
                <a:solidFill>
                  <a:srgbClr val="FFFFFF"/>
                </a:solidFill>
              </a:rPr>
              <a:t>Découvrir la filière, construire son projet et imaginer son métier</a:t>
            </a:r>
          </a:p>
        </p:txBody>
      </p: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374610"/>
              </p:ext>
            </p:extLst>
          </p:nvPr>
        </p:nvGraphicFramePr>
        <p:xfrm>
          <a:off x="197308" y="1516634"/>
          <a:ext cx="2578856" cy="2114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428">
                  <a:extLst>
                    <a:ext uri="{9D8B030D-6E8A-4147-A177-3AD203B41FA5}">
                      <a16:colId xmlns:a16="http://schemas.microsoft.com/office/drawing/2014/main" val="2504959584"/>
                    </a:ext>
                  </a:extLst>
                </a:gridCol>
                <a:gridCol w="1289428">
                  <a:extLst>
                    <a:ext uri="{9D8B030D-6E8A-4147-A177-3AD203B41FA5}">
                      <a16:colId xmlns:a16="http://schemas.microsoft.com/office/drawing/2014/main" val="699885492"/>
                    </a:ext>
                  </a:extLst>
                </a:gridCol>
              </a:tblGrid>
              <a:tr h="35513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 E.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E.G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41645"/>
                  </a:ext>
                </a:extLst>
              </a:tr>
              <a:tr h="399521">
                <a:tc gridSpan="2">
                  <a:txBody>
                    <a:bodyPr/>
                    <a:lstStyle/>
                    <a:p>
                      <a:pPr algn="ctr"/>
                      <a:r>
                        <a:rPr lang="fr-FR" sz="1050" b="1" dirty="0"/>
                        <a:t>Objectif:</a:t>
                      </a:r>
                    </a:p>
                    <a:p>
                      <a:pPr algn="ctr"/>
                      <a:r>
                        <a:rPr lang="fr-FR" sz="1050" b="1" dirty="0"/>
                        <a:t>Découvrir les métiers de la filière GA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960511"/>
                  </a:ext>
                </a:extLst>
              </a:tr>
              <a:tr h="554891">
                <a:tc gridSpan="2"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Compétences :</a:t>
                      </a:r>
                    </a:p>
                    <a:p>
                      <a:pPr algn="ctr"/>
                      <a:r>
                        <a:rPr lang="fr-FR" sz="1050" dirty="0"/>
                        <a:t>Analyser</a:t>
                      </a:r>
                      <a:r>
                        <a:rPr lang="fr-FR" sz="1050" baseline="0" dirty="0"/>
                        <a:t> l’information, sélectionner les informations et prendre des notes</a:t>
                      </a:r>
                      <a:endParaRPr lang="fr-FR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4207342"/>
                  </a:ext>
                </a:extLst>
              </a:tr>
              <a:tr h="76616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Activité :</a:t>
                      </a:r>
                    </a:p>
                    <a:p>
                      <a:pPr algn="ctr">
                        <a:buFontTx/>
                        <a:buNone/>
                      </a:pPr>
                      <a:r>
                        <a:rPr lang="fr-FR" sz="1050" dirty="0"/>
                        <a:t>Prendre connaissance de quelques </a:t>
                      </a:r>
                      <a:r>
                        <a:rPr lang="fr-FR" sz="1050" baseline="0" dirty="0"/>
                        <a:t>métiers administratifs (vidéos) et découvrir les activités et les contextes professionnels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521383"/>
                  </a:ext>
                </a:extLst>
              </a:tr>
            </a:tbl>
          </a:graphicData>
        </a:graphic>
      </p:graphicFrame>
      <p:sp>
        <p:nvSpPr>
          <p:cNvPr id="30" name="ZoneTexte 29"/>
          <p:cNvSpPr txBox="1"/>
          <p:nvPr/>
        </p:nvSpPr>
        <p:spPr>
          <a:xfrm>
            <a:off x="277995" y="993413"/>
            <a:ext cx="2417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Situation professionnelle : </a:t>
            </a:r>
          </a:p>
          <a:p>
            <a:pPr algn="ctr"/>
            <a:r>
              <a:rPr lang="fr-FR" sz="1400" b="1" dirty="0">
                <a:solidFill>
                  <a:schemeClr val="tx1"/>
                </a:solidFill>
              </a:rPr>
              <a:t>Séquence 1 - Séance 1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6427228" y="1055548"/>
            <a:ext cx="23069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Situation professionnelle</a:t>
            </a:r>
          </a:p>
          <a:p>
            <a:pPr algn="ctr"/>
            <a:r>
              <a:rPr lang="fr-FR" sz="1400" dirty="0"/>
              <a:t>Séquence 2 - Séance 1</a:t>
            </a:r>
          </a:p>
        </p:txBody>
      </p:sp>
      <p:sp>
        <p:nvSpPr>
          <p:cNvPr id="26" name="AutoShape 7">
            <a:extLst>
              <a:ext uri="{FF2B5EF4-FFF2-40B4-BE49-F238E27FC236}">
                <a16:creationId xmlns:a16="http://schemas.microsoft.com/office/drawing/2014/main" id="{C4AC52E6-D887-4189-AC38-992EC1409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701" y="3967528"/>
            <a:ext cx="2877307" cy="2822786"/>
          </a:xfrm>
          <a:prstGeom prst="roundRect">
            <a:avLst>
              <a:gd name="adj" fmla="val 5806"/>
            </a:avLst>
          </a:prstGeom>
          <a:solidFill>
            <a:srgbClr val="00B0F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0170" tIns="46990" rIns="90170" bIns="46990" anchor="ctr"/>
          <a:lstStyle/>
          <a:p>
            <a:pPr marL="0" indent="0" algn="ctr" defTabSz="44958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fr-FR" altLang="ko-KR" sz="1800" dirty="0">
                <a:latin typeface="Calibri" charset="0"/>
              </a:rPr>
              <a:t>Aa</a:t>
            </a:r>
            <a:endParaRPr lang="ko-KR" altLang="en-US" sz="1800" dirty="0">
              <a:latin typeface="Calibri" charset="0"/>
            </a:endParaRPr>
          </a:p>
        </p:txBody>
      </p:sp>
      <p:graphicFrame>
        <p:nvGraphicFramePr>
          <p:cNvPr id="27" name="Tableau 26">
            <a:extLst>
              <a:ext uri="{FF2B5EF4-FFF2-40B4-BE49-F238E27FC236}">
                <a16:creationId xmlns:a16="http://schemas.microsoft.com/office/drawing/2014/main" id="{4A094673-B150-4A9E-AFBD-FE6BEDA224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841532"/>
              </p:ext>
            </p:extLst>
          </p:nvPr>
        </p:nvGraphicFramePr>
        <p:xfrm>
          <a:off x="257047" y="4552645"/>
          <a:ext cx="2578856" cy="2121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428">
                  <a:extLst>
                    <a:ext uri="{9D8B030D-6E8A-4147-A177-3AD203B41FA5}">
                      <a16:colId xmlns:a16="http://schemas.microsoft.com/office/drawing/2014/main" val="2504959584"/>
                    </a:ext>
                  </a:extLst>
                </a:gridCol>
                <a:gridCol w="1289428">
                  <a:extLst>
                    <a:ext uri="{9D8B030D-6E8A-4147-A177-3AD203B41FA5}">
                      <a16:colId xmlns:a16="http://schemas.microsoft.com/office/drawing/2014/main" val="699885492"/>
                    </a:ext>
                  </a:extLst>
                </a:gridCol>
              </a:tblGrid>
              <a:tr h="384994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 E.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E.G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41645"/>
                  </a:ext>
                </a:extLst>
              </a:tr>
              <a:tr h="43311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050" b="1" dirty="0"/>
                        <a:t>Objectif:</a:t>
                      </a:r>
                    </a:p>
                    <a:p>
                      <a:pPr algn="ctr"/>
                      <a:r>
                        <a:rPr lang="fr-FR" sz="1050" b="1" dirty="0"/>
                        <a:t>Découvrir les métiers de la filière GA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960511"/>
                  </a:ext>
                </a:extLst>
              </a:tr>
              <a:tr h="556969">
                <a:tc gridSpan="2"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Compétences :</a:t>
                      </a:r>
                    </a:p>
                    <a:p>
                      <a:pPr algn="ctr"/>
                      <a:r>
                        <a:rPr lang="fr-FR" sz="1050" dirty="0"/>
                        <a:t>Collecter et sélectionner des informations, organiser les informations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4207342"/>
                  </a:ext>
                </a:extLst>
              </a:tr>
              <a:tr h="71292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Activité :</a:t>
                      </a:r>
                    </a:p>
                    <a:p>
                      <a:pPr algn="ctr">
                        <a:buFontTx/>
                        <a:buNone/>
                      </a:pPr>
                      <a:r>
                        <a:rPr lang="fr-FR" sz="1050" dirty="0"/>
                        <a:t>Réaliser un lexique relatif à une fiche métier (définition, synonyme et exemple) et s’approprier le vocabulaire</a:t>
                      </a:r>
                      <a:endParaRPr lang="fr-FR" sz="105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521383"/>
                  </a:ext>
                </a:extLst>
              </a:tr>
            </a:tbl>
          </a:graphicData>
        </a:graphic>
      </p:graphicFrame>
      <p:sp>
        <p:nvSpPr>
          <p:cNvPr id="29" name="ZoneTexte 28">
            <a:extLst>
              <a:ext uri="{FF2B5EF4-FFF2-40B4-BE49-F238E27FC236}">
                <a16:creationId xmlns:a16="http://schemas.microsoft.com/office/drawing/2014/main" id="{24672156-2A55-43ED-A5F8-A1525D9288D8}"/>
              </a:ext>
            </a:extLst>
          </p:cNvPr>
          <p:cNvSpPr txBox="1"/>
          <p:nvPr/>
        </p:nvSpPr>
        <p:spPr>
          <a:xfrm>
            <a:off x="353613" y="4016139"/>
            <a:ext cx="2417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Situation professionnelle : </a:t>
            </a:r>
          </a:p>
          <a:p>
            <a:r>
              <a:rPr lang="fr-FR" dirty="0"/>
              <a:t>Séquence 1 - Séance 2</a:t>
            </a:r>
          </a:p>
        </p:txBody>
      </p:sp>
      <p:sp>
        <p:nvSpPr>
          <p:cNvPr id="38" name="AutoShape 7">
            <a:extLst>
              <a:ext uri="{FF2B5EF4-FFF2-40B4-BE49-F238E27FC236}">
                <a16:creationId xmlns:a16="http://schemas.microsoft.com/office/drawing/2014/main" id="{2F283582-7CA5-40BC-95D1-5D713D6E1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0190" y="897168"/>
            <a:ext cx="2877307" cy="2822786"/>
          </a:xfrm>
          <a:prstGeom prst="roundRect">
            <a:avLst>
              <a:gd name="adj" fmla="val 5806"/>
            </a:avLst>
          </a:prstGeom>
          <a:solidFill>
            <a:schemeClr val="accent6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0170" tIns="46990" rIns="90170" bIns="46990" anchor="ctr"/>
          <a:lstStyle/>
          <a:p>
            <a:pPr marL="0" indent="0" algn="ctr" defTabSz="44958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fr-FR" altLang="ko-KR" sz="1800" dirty="0">
                <a:latin typeface="Calibri" charset="0"/>
              </a:rPr>
              <a:t>Aa</a:t>
            </a:r>
            <a:endParaRPr lang="ko-KR" altLang="en-US" sz="1800" dirty="0">
              <a:latin typeface="Calibri" charset="0"/>
            </a:endParaRPr>
          </a:p>
        </p:txBody>
      </p:sp>
      <p:graphicFrame>
        <p:nvGraphicFramePr>
          <p:cNvPr id="39" name="Tableau 38">
            <a:extLst>
              <a:ext uri="{FF2B5EF4-FFF2-40B4-BE49-F238E27FC236}">
                <a16:creationId xmlns:a16="http://schemas.microsoft.com/office/drawing/2014/main" id="{7211C3A1-8778-49B9-BA6F-0009FD5FA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309806"/>
              </p:ext>
            </p:extLst>
          </p:nvPr>
        </p:nvGraphicFramePr>
        <p:xfrm>
          <a:off x="3182380" y="1550231"/>
          <a:ext cx="2578856" cy="2023327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289428">
                  <a:extLst>
                    <a:ext uri="{9D8B030D-6E8A-4147-A177-3AD203B41FA5}">
                      <a16:colId xmlns:a16="http://schemas.microsoft.com/office/drawing/2014/main" val="2504959584"/>
                    </a:ext>
                  </a:extLst>
                </a:gridCol>
                <a:gridCol w="1289428">
                  <a:extLst>
                    <a:ext uri="{9D8B030D-6E8A-4147-A177-3AD203B41FA5}">
                      <a16:colId xmlns:a16="http://schemas.microsoft.com/office/drawing/2014/main" val="699885492"/>
                    </a:ext>
                  </a:extLst>
                </a:gridCol>
              </a:tblGrid>
              <a:tr h="368159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 E.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E.G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41645"/>
                  </a:ext>
                </a:extLst>
              </a:tr>
              <a:tr h="414179">
                <a:tc gridSpan="2">
                  <a:txBody>
                    <a:bodyPr/>
                    <a:lstStyle/>
                    <a:p>
                      <a:pPr algn="ctr"/>
                      <a:r>
                        <a:rPr lang="fr-FR" sz="1050" b="1" dirty="0"/>
                        <a:t>Objectif:</a:t>
                      </a:r>
                    </a:p>
                    <a:p>
                      <a:pPr algn="ctr"/>
                      <a:r>
                        <a:rPr lang="fr-FR" sz="1050" b="1" dirty="0"/>
                        <a:t>Construire son projet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960511"/>
                  </a:ext>
                </a:extLst>
              </a:tr>
              <a:tr h="41093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Compétence :</a:t>
                      </a:r>
                    </a:p>
                    <a:p>
                      <a:pPr algn="ctr"/>
                      <a:r>
                        <a:rPr lang="fr-FR" sz="1050" dirty="0"/>
                        <a:t>Produire des documents structurés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4207342"/>
                  </a:ext>
                </a:extLst>
              </a:tr>
              <a:tr h="829509">
                <a:tc gridSpan="2"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Activité :</a:t>
                      </a:r>
                    </a:p>
                    <a:p>
                      <a:pPr algn="ctr">
                        <a:buFontTx/>
                        <a:buNone/>
                      </a:pPr>
                      <a:r>
                        <a:rPr lang="fr-FR" sz="1050" dirty="0"/>
                        <a:t>Améliorer le contenu de son CV et la mise en forme (travail commencé dans le cadre de la PFMP Lycée)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521383"/>
                  </a:ext>
                </a:extLst>
              </a:tr>
            </a:tbl>
          </a:graphicData>
        </a:graphic>
      </p:graphicFrame>
      <p:sp>
        <p:nvSpPr>
          <p:cNvPr id="40" name="ZoneTexte 39">
            <a:extLst>
              <a:ext uri="{FF2B5EF4-FFF2-40B4-BE49-F238E27FC236}">
                <a16:creationId xmlns:a16="http://schemas.microsoft.com/office/drawing/2014/main" id="{DE327EC1-74AC-46D6-A20B-F3A61678EE49}"/>
              </a:ext>
            </a:extLst>
          </p:cNvPr>
          <p:cNvSpPr txBox="1"/>
          <p:nvPr/>
        </p:nvSpPr>
        <p:spPr>
          <a:xfrm>
            <a:off x="3250102" y="993413"/>
            <a:ext cx="2417482" cy="52322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Situation professionnelle : </a:t>
            </a:r>
          </a:p>
          <a:p>
            <a:pPr algn="ctr"/>
            <a:r>
              <a:rPr lang="fr-FR" sz="1400" b="1" dirty="0">
                <a:solidFill>
                  <a:schemeClr val="tx1"/>
                </a:solidFill>
              </a:rPr>
              <a:t>Séquence 2 - Séance 1</a:t>
            </a:r>
          </a:p>
        </p:txBody>
      </p:sp>
      <p:sp>
        <p:nvSpPr>
          <p:cNvPr id="42" name="AutoShape 7">
            <a:extLst>
              <a:ext uri="{FF2B5EF4-FFF2-40B4-BE49-F238E27FC236}">
                <a16:creationId xmlns:a16="http://schemas.microsoft.com/office/drawing/2014/main" id="{45E9C601-7B6A-4A2A-8554-6B88E9187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5885" y="3967528"/>
            <a:ext cx="2877307" cy="2822786"/>
          </a:xfrm>
          <a:prstGeom prst="roundRect">
            <a:avLst>
              <a:gd name="adj" fmla="val 5806"/>
            </a:avLst>
          </a:prstGeom>
          <a:solidFill>
            <a:schemeClr val="accent6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0170" tIns="46990" rIns="90170" bIns="46990" anchor="ctr"/>
          <a:lstStyle/>
          <a:p>
            <a:pPr marL="0" indent="0" algn="ctr" defTabSz="44958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fr-FR" altLang="ko-KR" sz="1800" dirty="0">
                <a:latin typeface="Calibri" charset="0"/>
              </a:rPr>
              <a:t>Aa</a:t>
            </a:r>
            <a:endParaRPr lang="ko-KR" altLang="en-US" sz="1800" dirty="0">
              <a:latin typeface="Calibri" charset="0"/>
            </a:endParaRPr>
          </a:p>
        </p:txBody>
      </p:sp>
      <p:graphicFrame>
        <p:nvGraphicFramePr>
          <p:cNvPr id="43" name="Tableau 42">
            <a:extLst>
              <a:ext uri="{FF2B5EF4-FFF2-40B4-BE49-F238E27FC236}">
                <a16:creationId xmlns:a16="http://schemas.microsoft.com/office/drawing/2014/main" id="{4F6CB9C3-B898-4EC9-8ACA-ACBC17A03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012638"/>
              </p:ext>
            </p:extLst>
          </p:nvPr>
        </p:nvGraphicFramePr>
        <p:xfrm>
          <a:off x="3320008" y="4539359"/>
          <a:ext cx="2578856" cy="2134419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289428">
                  <a:extLst>
                    <a:ext uri="{9D8B030D-6E8A-4147-A177-3AD203B41FA5}">
                      <a16:colId xmlns:a16="http://schemas.microsoft.com/office/drawing/2014/main" val="2504959584"/>
                    </a:ext>
                  </a:extLst>
                </a:gridCol>
                <a:gridCol w="1289428">
                  <a:extLst>
                    <a:ext uri="{9D8B030D-6E8A-4147-A177-3AD203B41FA5}">
                      <a16:colId xmlns:a16="http://schemas.microsoft.com/office/drawing/2014/main" val="699885492"/>
                    </a:ext>
                  </a:extLst>
                </a:gridCol>
              </a:tblGrid>
              <a:tr h="41808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 E.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E.G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41645"/>
                  </a:ext>
                </a:extLst>
              </a:tr>
              <a:tr h="47034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050" b="1" dirty="0"/>
                        <a:t>Objectif:</a:t>
                      </a:r>
                    </a:p>
                    <a:p>
                      <a:pPr algn="ctr"/>
                      <a:r>
                        <a:rPr lang="fr-FR" sz="1050" b="1" dirty="0"/>
                        <a:t>Construire son projet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960511"/>
                  </a:ext>
                </a:extLst>
              </a:tr>
              <a:tr h="46430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Compétence :</a:t>
                      </a:r>
                    </a:p>
                    <a:p>
                      <a:pPr algn="ctr"/>
                      <a:r>
                        <a:rPr lang="fr-FR" sz="1050" dirty="0"/>
                        <a:t>Produire des documents structurés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4207342"/>
                  </a:ext>
                </a:extLst>
              </a:tr>
              <a:tr h="781691">
                <a:tc gridSpan="2"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Activité :</a:t>
                      </a:r>
                    </a:p>
                    <a:p>
                      <a:pPr algn="ctr">
                        <a:buFontTx/>
                        <a:buNone/>
                      </a:pPr>
                      <a:r>
                        <a:rPr lang="fr-FR" sz="1050" dirty="0"/>
                        <a:t>Personnaliser sa LM et améliorer la mise en forme (travail commencé dans le cadre de la PFMP Lycée)</a:t>
                      </a:r>
                      <a:endParaRPr lang="fr-FR" sz="105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521383"/>
                  </a:ext>
                </a:extLst>
              </a:tr>
            </a:tbl>
          </a:graphicData>
        </a:graphic>
      </p:graphicFrame>
      <p:sp>
        <p:nvSpPr>
          <p:cNvPr id="44" name="ZoneTexte 43">
            <a:extLst>
              <a:ext uri="{FF2B5EF4-FFF2-40B4-BE49-F238E27FC236}">
                <a16:creationId xmlns:a16="http://schemas.microsoft.com/office/drawing/2014/main" id="{F128E27D-4FF6-4C0E-84E9-29F60D710F67}"/>
              </a:ext>
            </a:extLst>
          </p:cNvPr>
          <p:cNvSpPr txBox="1"/>
          <p:nvPr/>
        </p:nvSpPr>
        <p:spPr>
          <a:xfrm>
            <a:off x="3400695" y="4016139"/>
            <a:ext cx="2417482" cy="52322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Situation professionnelle : </a:t>
            </a:r>
          </a:p>
          <a:p>
            <a:r>
              <a:rPr lang="fr-FR" dirty="0"/>
              <a:t>Séquence 2 - Séance 2</a:t>
            </a:r>
          </a:p>
        </p:txBody>
      </p:sp>
      <p:sp>
        <p:nvSpPr>
          <p:cNvPr id="46" name="AutoShape 7">
            <a:extLst>
              <a:ext uri="{FF2B5EF4-FFF2-40B4-BE49-F238E27FC236}">
                <a16:creationId xmlns:a16="http://schemas.microsoft.com/office/drawing/2014/main" id="{D41A24DB-0159-4523-BCAA-F1EE61FD2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8226" y="897168"/>
            <a:ext cx="2877307" cy="2822786"/>
          </a:xfrm>
          <a:prstGeom prst="roundRect">
            <a:avLst>
              <a:gd name="adj" fmla="val 5806"/>
            </a:avLst>
          </a:prstGeom>
          <a:solidFill>
            <a:srgbClr val="AC7FDD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0170" tIns="46990" rIns="90170" bIns="46990" anchor="ctr"/>
          <a:lstStyle/>
          <a:p>
            <a:pPr marL="0" indent="0" algn="ctr" defTabSz="44958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fr-FR" altLang="ko-KR" sz="1800" dirty="0">
                <a:latin typeface="Calibri" charset="0"/>
              </a:rPr>
              <a:t>Aa</a:t>
            </a:r>
            <a:endParaRPr lang="ko-KR" altLang="en-US" sz="1800" dirty="0">
              <a:latin typeface="Calibri" charset="0"/>
            </a:endParaRPr>
          </a:p>
        </p:txBody>
      </p:sp>
      <p:graphicFrame>
        <p:nvGraphicFramePr>
          <p:cNvPr id="47" name="Tableau 46">
            <a:extLst>
              <a:ext uri="{FF2B5EF4-FFF2-40B4-BE49-F238E27FC236}">
                <a16:creationId xmlns:a16="http://schemas.microsoft.com/office/drawing/2014/main" id="{066A29BC-DA3D-4246-9C70-E12FEDE378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216334"/>
              </p:ext>
            </p:extLst>
          </p:nvPr>
        </p:nvGraphicFramePr>
        <p:xfrm>
          <a:off x="6167451" y="1550230"/>
          <a:ext cx="2578856" cy="208753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89428">
                  <a:extLst>
                    <a:ext uri="{9D8B030D-6E8A-4147-A177-3AD203B41FA5}">
                      <a16:colId xmlns:a16="http://schemas.microsoft.com/office/drawing/2014/main" val="2504959584"/>
                    </a:ext>
                  </a:extLst>
                </a:gridCol>
                <a:gridCol w="1289428">
                  <a:extLst>
                    <a:ext uri="{9D8B030D-6E8A-4147-A177-3AD203B41FA5}">
                      <a16:colId xmlns:a16="http://schemas.microsoft.com/office/drawing/2014/main" val="699885492"/>
                    </a:ext>
                  </a:extLst>
                </a:gridCol>
              </a:tblGrid>
              <a:tr h="403138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 E.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E.G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41645"/>
                  </a:ext>
                </a:extLst>
              </a:tr>
              <a:tr h="453531">
                <a:tc gridSpan="2">
                  <a:txBody>
                    <a:bodyPr/>
                    <a:lstStyle/>
                    <a:p>
                      <a:pPr algn="ctr"/>
                      <a:r>
                        <a:rPr lang="fr-FR" sz="1050" b="1" dirty="0"/>
                        <a:t>Objectif :</a:t>
                      </a:r>
                    </a:p>
                    <a:p>
                      <a:pPr algn="ctr"/>
                      <a:r>
                        <a:rPr lang="fr-FR" sz="1050" b="1" dirty="0"/>
                        <a:t>Imaginer son métier en tant que stagiaire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960511"/>
                  </a:ext>
                </a:extLst>
              </a:tr>
              <a:tr h="60096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Compétences :</a:t>
                      </a:r>
                    </a:p>
                    <a:p>
                      <a:pPr algn="ctr"/>
                      <a:r>
                        <a:rPr lang="fr-FR" sz="1050" dirty="0"/>
                        <a:t>Maîtriser</a:t>
                      </a:r>
                      <a:r>
                        <a:rPr lang="fr-FR" sz="1050" baseline="0" dirty="0"/>
                        <a:t> l’écrit et adapter l’écrit à la situation et au destinataire</a:t>
                      </a:r>
                      <a:endParaRPr lang="fr-FR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4207342"/>
                  </a:ext>
                </a:extLst>
              </a:tr>
              <a:tr h="629904">
                <a:tc gridSpan="2"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Activité :</a:t>
                      </a:r>
                    </a:p>
                    <a:p>
                      <a:pPr algn="ctr">
                        <a:buFontTx/>
                        <a:buNone/>
                      </a:pPr>
                      <a:r>
                        <a:rPr lang="fr-FR" sz="1050" baseline="0" dirty="0"/>
                        <a:t>Écrire une fiction sur le 1</a:t>
                      </a:r>
                      <a:r>
                        <a:rPr lang="fr-FR" sz="1050" baseline="30000" dirty="0"/>
                        <a:t>er</a:t>
                      </a:r>
                      <a:r>
                        <a:rPr lang="fr-FR" sz="1050" baseline="0" dirty="0"/>
                        <a:t> jour d’un stagiaire GA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521383"/>
                  </a:ext>
                </a:extLst>
              </a:tr>
            </a:tbl>
          </a:graphicData>
        </a:graphic>
      </p:graphicFrame>
      <p:sp>
        <p:nvSpPr>
          <p:cNvPr id="48" name="ZoneTexte 47">
            <a:extLst>
              <a:ext uri="{FF2B5EF4-FFF2-40B4-BE49-F238E27FC236}">
                <a16:creationId xmlns:a16="http://schemas.microsoft.com/office/drawing/2014/main" id="{B5DC4BA8-E027-41DC-949A-852D032C0EA9}"/>
              </a:ext>
            </a:extLst>
          </p:cNvPr>
          <p:cNvSpPr txBox="1"/>
          <p:nvPr/>
        </p:nvSpPr>
        <p:spPr>
          <a:xfrm>
            <a:off x="6248138" y="993413"/>
            <a:ext cx="2417482" cy="523220"/>
          </a:xfrm>
          <a:prstGeom prst="rect">
            <a:avLst/>
          </a:prstGeom>
          <a:solidFill>
            <a:srgbClr val="AC7FDD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Situation professionnelle : </a:t>
            </a:r>
          </a:p>
          <a:p>
            <a:pPr algn="ctr"/>
            <a:r>
              <a:rPr lang="fr-FR" sz="1400" b="1" dirty="0">
                <a:solidFill>
                  <a:schemeClr val="tx1"/>
                </a:solidFill>
              </a:rPr>
              <a:t>Séquence 3 - Séance 1</a:t>
            </a:r>
          </a:p>
        </p:txBody>
      </p:sp>
      <p:sp>
        <p:nvSpPr>
          <p:cNvPr id="31" name="AutoShape 7">
            <a:extLst>
              <a:ext uri="{FF2B5EF4-FFF2-40B4-BE49-F238E27FC236}">
                <a16:creationId xmlns:a16="http://schemas.microsoft.com/office/drawing/2014/main" id="{75F897E9-5A2E-49F2-A17A-040B13522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7316" y="3967528"/>
            <a:ext cx="2877307" cy="2822786"/>
          </a:xfrm>
          <a:prstGeom prst="roundRect">
            <a:avLst>
              <a:gd name="adj" fmla="val 5806"/>
            </a:avLst>
          </a:prstGeom>
          <a:solidFill>
            <a:srgbClr val="AC7FDD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0170" tIns="46990" rIns="90170" bIns="46990" anchor="ctr"/>
          <a:lstStyle/>
          <a:p>
            <a:pPr marL="0" indent="0" algn="ctr" defTabSz="44958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fr-FR" altLang="ko-KR" sz="1800" dirty="0">
                <a:latin typeface="Calibri" charset="0"/>
              </a:rPr>
              <a:t>Aa</a:t>
            </a:r>
            <a:endParaRPr lang="ko-KR" altLang="en-US" sz="1800" dirty="0">
              <a:latin typeface="Calibri" charset="0"/>
            </a:endParaRPr>
          </a:p>
        </p:txBody>
      </p:sp>
      <p:graphicFrame>
        <p:nvGraphicFramePr>
          <p:cNvPr id="32" name="Tableau 31">
            <a:extLst>
              <a:ext uri="{FF2B5EF4-FFF2-40B4-BE49-F238E27FC236}">
                <a16:creationId xmlns:a16="http://schemas.microsoft.com/office/drawing/2014/main" id="{4013767A-EE64-4FCC-B7FE-5D5E97E3A8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641222"/>
              </p:ext>
            </p:extLst>
          </p:nvPr>
        </p:nvGraphicFramePr>
        <p:xfrm>
          <a:off x="6346541" y="4586242"/>
          <a:ext cx="2578856" cy="208753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89428">
                  <a:extLst>
                    <a:ext uri="{9D8B030D-6E8A-4147-A177-3AD203B41FA5}">
                      <a16:colId xmlns:a16="http://schemas.microsoft.com/office/drawing/2014/main" val="2504959584"/>
                    </a:ext>
                  </a:extLst>
                </a:gridCol>
                <a:gridCol w="1289428">
                  <a:extLst>
                    <a:ext uri="{9D8B030D-6E8A-4147-A177-3AD203B41FA5}">
                      <a16:colId xmlns:a16="http://schemas.microsoft.com/office/drawing/2014/main" val="699885492"/>
                    </a:ext>
                  </a:extLst>
                </a:gridCol>
              </a:tblGrid>
              <a:tr h="403138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 E.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E.G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41645"/>
                  </a:ext>
                </a:extLst>
              </a:tr>
              <a:tr h="453531">
                <a:tc gridSpan="2">
                  <a:txBody>
                    <a:bodyPr/>
                    <a:lstStyle/>
                    <a:p>
                      <a:pPr algn="ctr"/>
                      <a:r>
                        <a:rPr lang="fr-FR" sz="1050" b="1" dirty="0"/>
                        <a:t>Objectif :</a:t>
                      </a:r>
                    </a:p>
                    <a:p>
                      <a:pPr algn="ctr"/>
                      <a:r>
                        <a:rPr lang="fr-FR" sz="1050" b="1" dirty="0"/>
                        <a:t>Imaginer son métier en tant que stagiaire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960511"/>
                  </a:ext>
                </a:extLst>
              </a:tr>
              <a:tr h="60096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Compétences :</a:t>
                      </a:r>
                    </a:p>
                    <a:p>
                      <a:pPr algn="ctr"/>
                      <a:r>
                        <a:rPr lang="fr-FR" sz="1050" dirty="0"/>
                        <a:t>Maîtriser</a:t>
                      </a:r>
                      <a:r>
                        <a:rPr lang="fr-FR" sz="1050" baseline="0" dirty="0"/>
                        <a:t> l’oral et adapter l’oral à la situation et au destinataire</a:t>
                      </a:r>
                      <a:endParaRPr lang="fr-FR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4207342"/>
                  </a:ext>
                </a:extLst>
              </a:tr>
              <a:tr h="629904">
                <a:tc gridSpan="2"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Activité :</a:t>
                      </a:r>
                    </a:p>
                    <a:p>
                      <a:pPr algn="ctr">
                        <a:buFontTx/>
                        <a:buNone/>
                      </a:pPr>
                      <a:r>
                        <a:rPr lang="fr-FR" sz="1050" baseline="0" dirty="0"/>
                        <a:t>Présenter à l’oral une fiction sur le 1</a:t>
                      </a:r>
                      <a:r>
                        <a:rPr lang="fr-FR" sz="1050" baseline="30000" dirty="0"/>
                        <a:t>er</a:t>
                      </a:r>
                      <a:r>
                        <a:rPr lang="fr-FR" sz="1050" baseline="0" dirty="0"/>
                        <a:t> jour d’un stagiaire GA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521383"/>
                  </a:ext>
                </a:extLst>
              </a:tr>
            </a:tbl>
          </a:graphicData>
        </a:graphic>
      </p:graphicFrame>
      <p:sp>
        <p:nvSpPr>
          <p:cNvPr id="34" name="ZoneTexte 33">
            <a:extLst>
              <a:ext uri="{FF2B5EF4-FFF2-40B4-BE49-F238E27FC236}">
                <a16:creationId xmlns:a16="http://schemas.microsoft.com/office/drawing/2014/main" id="{48079EE5-C250-444C-95C7-D9A4BCD1479F}"/>
              </a:ext>
            </a:extLst>
          </p:cNvPr>
          <p:cNvSpPr txBox="1"/>
          <p:nvPr/>
        </p:nvSpPr>
        <p:spPr>
          <a:xfrm>
            <a:off x="6427228" y="4016139"/>
            <a:ext cx="2417482" cy="523220"/>
          </a:xfrm>
          <a:prstGeom prst="rect">
            <a:avLst/>
          </a:prstGeom>
          <a:solidFill>
            <a:srgbClr val="AC7FDD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Situation professionnelle : </a:t>
            </a:r>
          </a:p>
          <a:p>
            <a:pPr algn="ctr"/>
            <a:r>
              <a:rPr lang="fr-FR" sz="1400" b="1" dirty="0">
                <a:solidFill>
                  <a:schemeClr val="tx1"/>
                </a:solidFill>
              </a:rPr>
              <a:t>Séquence 3 - Séance 2</a:t>
            </a:r>
          </a:p>
        </p:txBody>
      </p:sp>
    </p:spTree>
    <p:extLst>
      <p:ext uri="{BB962C8B-B14F-4D97-AF65-F5344CB8AC3E}">
        <p14:creationId xmlns:p14="http://schemas.microsoft.com/office/powerpoint/2010/main" val="1593250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875410-B9FE-49C2-B223-7A7B3A9BB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 fontAlgn="t"/>
            <a:br>
              <a:rPr lang="fr-FR" sz="1600" b="1" dirty="0"/>
            </a:br>
            <a:br>
              <a:rPr lang="fr-FR" sz="1600" dirty="0"/>
            </a:br>
            <a:r>
              <a:rPr lang="fr-FR" sz="2000" b="1" dirty="0">
                <a:solidFill>
                  <a:srgbClr val="0070C0"/>
                </a:solidFill>
              </a:rPr>
              <a:t>Séquence 1 – séance 1</a:t>
            </a:r>
            <a:br>
              <a:rPr lang="fr-FR" sz="1600" dirty="0"/>
            </a:br>
            <a:r>
              <a:rPr lang="fr-FR" sz="1600" b="1" dirty="0"/>
              <a:t>Compétences :</a:t>
            </a:r>
            <a:br>
              <a:rPr lang="fr-FR" sz="1600" dirty="0"/>
            </a:br>
            <a:r>
              <a:rPr lang="fr-FR" sz="1600" dirty="0"/>
              <a:t>Analyser l’information et prendre des notes</a:t>
            </a:r>
            <a:br>
              <a:rPr lang="fr-FR" sz="1600" dirty="0"/>
            </a:br>
            <a:r>
              <a:rPr lang="fr-FR" sz="1600" b="1" dirty="0"/>
              <a:t>Activités :</a:t>
            </a:r>
            <a:br>
              <a:rPr lang="fr-FR" sz="1600" dirty="0"/>
            </a:br>
            <a:r>
              <a:rPr lang="fr-FR" sz="1600" dirty="0"/>
              <a:t>Écouter des vidéos de présentation de métiers administratifs et compléter un tableau</a:t>
            </a:r>
            <a:br>
              <a:rPr lang="fr-FR" sz="1600" dirty="0"/>
            </a:br>
            <a:r>
              <a:rPr lang="fr-FR" sz="1600" b="1" dirty="0"/>
              <a:t>Supports :</a:t>
            </a:r>
            <a:br>
              <a:rPr lang="fr-FR" sz="1600" dirty="0"/>
            </a:br>
            <a:r>
              <a:rPr lang="fr-FR" sz="1600" dirty="0"/>
              <a:t>Vidéos et photocopies des documents à compléter</a:t>
            </a:r>
            <a:br>
              <a:rPr lang="fr-FR" sz="1600" dirty="0"/>
            </a:br>
            <a:r>
              <a:rPr lang="fr-FR" sz="1600" b="1" dirty="0"/>
              <a:t>Modalités :</a:t>
            </a:r>
            <a:br>
              <a:rPr lang="fr-FR" sz="1600" dirty="0"/>
            </a:br>
            <a:r>
              <a:rPr lang="fr-FR" sz="1600" dirty="0"/>
              <a:t>Travail individuel  -  Mise en commun avec saisie par un élève sur poste informatique</a:t>
            </a:r>
            <a:br>
              <a:rPr lang="fr-FR" sz="1600" dirty="0"/>
            </a:br>
            <a:r>
              <a:rPr lang="fr-FR" sz="1600" b="1" dirty="0"/>
              <a:t>Résultats attendus :</a:t>
            </a:r>
            <a:br>
              <a:rPr lang="fr-FR" sz="1600" dirty="0"/>
            </a:br>
            <a:r>
              <a:rPr lang="fr-FR" sz="1600" dirty="0"/>
              <a:t>Connaître quelques métiers administratifs, identifier les principales activités en GA et les contextes professionnels</a:t>
            </a:r>
            <a:br>
              <a:rPr lang="fr-FR" sz="1600" dirty="0"/>
            </a:br>
            <a:br>
              <a:rPr lang="fr-FR" sz="1600" dirty="0"/>
            </a:br>
            <a:r>
              <a:rPr lang="fr-FR" sz="2000" b="1" dirty="0">
                <a:solidFill>
                  <a:srgbClr val="0070C0"/>
                </a:solidFill>
              </a:rPr>
              <a:t>Séquence 1 – séance 2</a:t>
            </a:r>
            <a:br>
              <a:rPr lang="fr-FR" sz="1600" dirty="0"/>
            </a:br>
            <a:r>
              <a:rPr lang="fr-FR" sz="1600" b="1" dirty="0"/>
              <a:t>Compétences :</a:t>
            </a:r>
            <a:br>
              <a:rPr lang="fr-FR" sz="1600" dirty="0"/>
            </a:br>
            <a:r>
              <a:rPr lang="fr-FR" sz="1600" dirty="0"/>
              <a:t>Collecter et sélectionner des informations, organiser les informations</a:t>
            </a:r>
            <a:br>
              <a:rPr lang="fr-FR" sz="1600" dirty="0"/>
            </a:br>
            <a:r>
              <a:rPr lang="fr-FR" sz="1600" b="1" dirty="0"/>
              <a:t>Activités :</a:t>
            </a:r>
            <a:r>
              <a:rPr lang="fr-FR" sz="1600" dirty="0"/>
              <a:t> </a:t>
            </a:r>
            <a:br>
              <a:rPr lang="fr-FR" sz="1600" dirty="0"/>
            </a:br>
            <a:r>
              <a:rPr lang="fr-FR" sz="1600" dirty="0"/>
              <a:t>Lire les fiches métiers et repérer les mots clés et compléter un tableau</a:t>
            </a:r>
            <a:br>
              <a:rPr lang="fr-FR" sz="1600" dirty="0"/>
            </a:br>
            <a:r>
              <a:rPr lang="fr-FR" sz="1600" b="1" dirty="0"/>
              <a:t>Supports :</a:t>
            </a:r>
            <a:br>
              <a:rPr lang="fr-FR" sz="1600" dirty="0"/>
            </a:br>
            <a:r>
              <a:rPr lang="fr-FR" sz="1600" dirty="0"/>
              <a:t>Compte rendu de la séance précédente sur les fiches métiers, fiches métiers et photocopies des documents à compléter</a:t>
            </a:r>
            <a:br>
              <a:rPr lang="fr-FR" sz="1600" dirty="0"/>
            </a:br>
            <a:r>
              <a:rPr lang="fr-FR" sz="1600" b="1" dirty="0"/>
              <a:t>Modalités :</a:t>
            </a:r>
            <a:br>
              <a:rPr lang="fr-FR" sz="1600" dirty="0"/>
            </a:br>
            <a:r>
              <a:rPr lang="fr-FR" sz="1600" dirty="0"/>
              <a:t>Travail individuel - Mise en commun avec saisie par un élève sur poste informatique</a:t>
            </a:r>
            <a:br>
              <a:rPr lang="fr-FR" sz="1600" dirty="0"/>
            </a:br>
            <a:r>
              <a:rPr lang="fr-FR" sz="1600" b="1" dirty="0"/>
              <a:t>Résultats attendus :</a:t>
            </a:r>
            <a:br>
              <a:rPr lang="fr-FR" sz="1600" dirty="0"/>
            </a:br>
            <a:r>
              <a:rPr lang="fr-FR" sz="1600" dirty="0"/>
              <a:t>Connaître les principaux vocabulaires relatif à une fiche métier (définition, synonyme et exemple) et s’approprier les termes </a:t>
            </a:r>
            <a:br>
              <a:rPr lang="fr-FR" sz="1600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4694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875410-B9FE-49C2-B223-7A7B3A9BB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 fontAlgn="t"/>
            <a:r>
              <a:rPr lang="fr-FR" sz="2000" b="1" dirty="0">
                <a:solidFill>
                  <a:srgbClr val="0070C0"/>
                </a:solidFill>
              </a:rPr>
              <a:t>Séquence 2 – séance 1</a:t>
            </a:r>
            <a:br>
              <a:rPr lang="fr-FR" sz="1600" dirty="0"/>
            </a:br>
            <a:r>
              <a:rPr lang="fr-FR" sz="1600" b="1" dirty="0"/>
              <a:t>Compétences :</a:t>
            </a:r>
            <a:br>
              <a:rPr lang="fr-FR" sz="1600" dirty="0"/>
            </a:br>
            <a:r>
              <a:rPr lang="fr-FR" sz="1600" dirty="0"/>
              <a:t>Se connaître pour personnaliser sa LM</a:t>
            </a:r>
            <a:br>
              <a:rPr lang="fr-FR" sz="1600" dirty="0"/>
            </a:br>
            <a:r>
              <a:rPr lang="fr-FR" sz="1600" b="1" dirty="0"/>
              <a:t>Activités :</a:t>
            </a:r>
            <a:br>
              <a:rPr lang="fr-FR" sz="1600" dirty="0"/>
            </a:br>
            <a:r>
              <a:rPr lang="fr-FR" sz="1600" dirty="0"/>
              <a:t>Réaliser une fiche présentant les qualités de l’élève</a:t>
            </a:r>
            <a:br>
              <a:rPr lang="fr-FR" sz="1600" dirty="0"/>
            </a:br>
            <a:r>
              <a:rPr lang="fr-FR" sz="1600" b="1" dirty="0"/>
              <a:t>Supports :</a:t>
            </a:r>
            <a:br>
              <a:rPr lang="fr-FR" sz="1600" dirty="0"/>
            </a:br>
            <a:r>
              <a:rPr lang="fr-FR" sz="1600" dirty="0"/>
              <a:t>Compte rendu  des précédentes séances sur les fiches métiers</a:t>
            </a:r>
            <a:br>
              <a:rPr lang="fr-FR" sz="1600" dirty="0"/>
            </a:br>
            <a:r>
              <a:rPr lang="fr-FR" sz="1600" b="1" dirty="0"/>
              <a:t>Modalités :</a:t>
            </a:r>
            <a:br>
              <a:rPr lang="fr-FR" sz="1600" dirty="0"/>
            </a:br>
            <a:r>
              <a:rPr lang="fr-FR" sz="1600" dirty="0"/>
              <a:t>Travail individuel</a:t>
            </a:r>
            <a:br>
              <a:rPr lang="fr-FR" sz="1600" dirty="0"/>
            </a:br>
            <a:r>
              <a:rPr lang="fr-FR" sz="1600" b="1" dirty="0"/>
              <a:t>Résultats attendus :</a:t>
            </a:r>
            <a:br>
              <a:rPr lang="fr-FR" sz="1600" dirty="0"/>
            </a:br>
            <a:r>
              <a:rPr lang="fr-FR" sz="1600" dirty="0"/>
              <a:t>Présentation par l’élève d’une fiche « Mes qualités personnelles »</a:t>
            </a:r>
            <a:br>
              <a:rPr lang="fr-FR" sz="1600" dirty="0"/>
            </a:br>
            <a:br>
              <a:rPr lang="fr-FR" sz="1600" dirty="0"/>
            </a:br>
            <a:r>
              <a:rPr lang="fr-FR" sz="2000" b="1" dirty="0">
                <a:solidFill>
                  <a:srgbClr val="0070C0"/>
                </a:solidFill>
              </a:rPr>
              <a:t>Séquence 2 – séance 2</a:t>
            </a:r>
            <a:br>
              <a:rPr lang="fr-FR" sz="1600" dirty="0"/>
            </a:br>
            <a:r>
              <a:rPr lang="fr-FR" sz="1600" b="1" dirty="0"/>
              <a:t>Compétences :</a:t>
            </a:r>
            <a:br>
              <a:rPr lang="fr-FR" sz="1600" dirty="0"/>
            </a:br>
            <a:r>
              <a:rPr lang="fr-FR" sz="1600" dirty="0"/>
              <a:t>Produire des documents structurés</a:t>
            </a:r>
            <a:br>
              <a:rPr lang="fr-FR" sz="1600" dirty="0"/>
            </a:br>
            <a:r>
              <a:rPr lang="fr-FR" sz="1600" b="1" dirty="0"/>
              <a:t>Activités :</a:t>
            </a:r>
            <a:br>
              <a:rPr lang="fr-FR" sz="1600" dirty="0"/>
            </a:br>
            <a:r>
              <a:rPr lang="fr-FR" sz="1600" dirty="0"/>
              <a:t>Analyser un modèle de CV et sa LM</a:t>
            </a:r>
            <a:br>
              <a:rPr lang="fr-FR" sz="1600" dirty="0"/>
            </a:br>
            <a:r>
              <a:rPr lang="fr-FR" sz="1600" b="1" dirty="0"/>
              <a:t>Supports :</a:t>
            </a:r>
            <a:br>
              <a:rPr lang="fr-FR" sz="1600" dirty="0"/>
            </a:br>
            <a:r>
              <a:rPr lang="fr-FR" sz="1600" dirty="0"/>
              <a:t>Modèle de CV et de LM  - Consignes de mise en forme</a:t>
            </a:r>
            <a:br>
              <a:rPr lang="fr-FR" sz="1600" dirty="0"/>
            </a:br>
            <a:r>
              <a:rPr lang="fr-FR" sz="1600" b="1" dirty="0"/>
              <a:t>Modalités :</a:t>
            </a:r>
            <a:br>
              <a:rPr lang="fr-FR" sz="1600" dirty="0"/>
            </a:br>
            <a:r>
              <a:rPr lang="fr-FR" sz="1600" dirty="0"/>
              <a:t>Travail individuel pour repérer les fautes d’orthographe, améliorer la présentation des documents et les personnaliser</a:t>
            </a:r>
            <a:br>
              <a:rPr lang="fr-FR" sz="1600" dirty="0"/>
            </a:br>
            <a:r>
              <a:rPr lang="fr-FR" sz="1600" b="1" dirty="0"/>
              <a:t>Résultats attendus :</a:t>
            </a:r>
            <a:br>
              <a:rPr lang="fr-FR" sz="1600" dirty="0"/>
            </a:br>
            <a:r>
              <a:rPr lang="fr-FR" sz="1600" dirty="0"/>
              <a:t>Présenter son CV et sa LM, sans faute et de qualité professionnelle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1746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875410-B9FE-49C2-B223-7A7B3A9BB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 fontAlgn="t"/>
            <a:br>
              <a:rPr lang="fr-FR" sz="1600" b="1" dirty="0"/>
            </a:br>
            <a:br>
              <a:rPr lang="fr-FR" sz="1600" dirty="0"/>
            </a:br>
            <a:r>
              <a:rPr lang="fr-FR" sz="2000" b="1" dirty="0">
                <a:solidFill>
                  <a:srgbClr val="0070C0"/>
                </a:solidFill>
              </a:rPr>
              <a:t>Séquence 2 – séance 1</a:t>
            </a:r>
            <a:br>
              <a:rPr lang="fr-FR" sz="1600" dirty="0"/>
            </a:br>
            <a:r>
              <a:rPr lang="fr-FR" sz="1600" b="1" dirty="0"/>
              <a:t>Compétences :</a:t>
            </a:r>
            <a:br>
              <a:rPr lang="fr-FR" sz="1600" dirty="0"/>
            </a:br>
            <a:r>
              <a:rPr lang="fr-FR" sz="1600" dirty="0"/>
              <a:t>Produire des documents structurés</a:t>
            </a:r>
            <a:br>
              <a:rPr lang="fr-FR" sz="1600" dirty="0"/>
            </a:br>
            <a:r>
              <a:rPr lang="fr-FR" sz="1600" b="1" dirty="0"/>
              <a:t>Activités :</a:t>
            </a:r>
            <a:br>
              <a:rPr lang="fr-FR" sz="1600" dirty="0"/>
            </a:br>
            <a:r>
              <a:rPr lang="fr-FR" sz="1600" dirty="0"/>
              <a:t>Analyser un modèle de CV et sa LM</a:t>
            </a:r>
            <a:br>
              <a:rPr lang="fr-FR" sz="1600" dirty="0"/>
            </a:br>
            <a:r>
              <a:rPr lang="fr-FR" sz="1600" b="1" dirty="0"/>
              <a:t>Supports :</a:t>
            </a:r>
            <a:br>
              <a:rPr lang="fr-FR" sz="1600" dirty="0"/>
            </a:br>
            <a:r>
              <a:rPr lang="fr-FR" sz="1600" dirty="0"/>
              <a:t>Modèle de CV et de LM  - Consignes de mise en forme</a:t>
            </a:r>
            <a:br>
              <a:rPr lang="fr-FR" sz="1600" dirty="0"/>
            </a:br>
            <a:r>
              <a:rPr lang="fr-FR" sz="1600" b="1" dirty="0"/>
              <a:t>Modalités :</a:t>
            </a:r>
            <a:br>
              <a:rPr lang="fr-FR" sz="1600" dirty="0"/>
            </a:br>
            <a:r>
              <a:rPr lang="fr-FR" sz="1600" dirty="0"/>
              <a:t>Travail individuel pour repérer les fautes d’orthographe, les erreurs de saisie et la présentation à corriger</a:t>
            </a:r>
            <a:br>
              <a:rPr lang="fr-FR" sz="1600" dirty="0"/>
            </a:br>
            <a:r>
              <a:rPr lang="fr-FR" sz="1600" b="1" dirty="0"/>
              <a:t>Résultats attendus :</a:t>
            </a:r>
            <a:br>
              <a:rPr lang="fr-FR" sz="1600" dirty="0"/>
            </a:br>
            <a:r>
              <a:rPr lang="fr-FR" sz="1600" dirty="0"/>
              <a:t>Présenter un CV et une LM sans faute et de qualité professionnelle</a:t>
            </a:r>
            <a:br>
              <a:rPr lang="fr-FR" sz="1600" dirty="0"/>
            </a:br>
            <a:br>
              <a:rPr lang="fr-FR" sz="1600" dirty="0"/>
            </a:br>
            <a:br>
              <a:rPr lang="fr-FR" sz="1600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7454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875410-B9FE-49C2-B223-7A7B3A9BB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 fontAlgn="t"/>
            <a:br>
              <a:rPr lang="fr-FR" sz="1600" b="1" dirty="0"/>
            </a:br>
            <a:br>
              <a:rPr lang="fr-FR" sz="1600" dirty="0"/>
            </a:br>
            <a:r>
              <a:rPr lang="fr-FR" sz="2000" b="1" dirty="0">
                <a:solidFill>
                  <a:schemeClr val="accent2"/>
                </a:solidFill>
              </a:rPr>
              <a:t>Séquence 2 – séance 1</a:t>
            </a:r>
            <a:br>
              <a:rPr lang="fr-FR" sz="1600" dirty="0"/>
            </a:br>
            <a:r>
              <a:rPr lang="fr-FR" sz="1600" b="1" dirty="0"/>
              <a:t>Compétence :</a:t>
            </a:r>
            <a:br>
              <a:rPr lang="fr-FR" sz="1600" dirty="0"/>
            </a:br>
            <a:r>
              <a:rPr lang="fr-FR" sz="1600" dirty="0"/>
              <a:t>Produire des documents structurés</a:t>
            </a:r>
            <a:br>
              <a:rPr lang="fr-FR" sz="1600" dirty="0"/>
            </a:br>
            <a:r>
              <a:rPr lang="fr-FR" sz="1600" b="1" dirty="0"/>
              <a:t>Activité :</a:t>
            </a:r>
            <a:br>
              <a:rPr lang="fr-FR" sz="1600" dirty="0"/>
            </a:br>
            <a:r>
              <a:rPr lang="fr-FR" sz="1600" dirty="0"/>
              <a:t>Saisir son CV et le mettre en forme</a:t>
            </a:r>
            <a:br>
              <a:rPr lang="fr-FR" sz="1600" dirty="0"/>
            </a:br>
            <a:r>
              <a:rPr lang="fr-FR" sz="1600" b="1" dirty="0"/>
              <a:t>Supports :</a:t>
            </a:r>
            <a:br>
              <a:rPr lang="fr-FR" sz="1600" dirty="0"/>
            </a:br>
            <a:r>
              <a:rPr lang="fr-FR" sz="1600" dirty="0"/>
              <a:t>Modèle de CV - Consignes de mise en forme</a:t>
            </a:r>
            <a:br>
              <a:rPr lang="fr-FR" sz="1600" dirty="0"/>
            </a:br>
            <a:r>
              <a:rPr lang="fr-FR" sz="1600" b="1" dirty="0"/>
              <a:t>Modalités :</a:t>
            </a:r>
            <a:br>
              <a:rPr lang="fr-FR" sz="1600" dirty="0"/>
            </a:br>
            <a:r>
              <a:rPr lang="fr-FR" sz="1600" dirty="0"/>
              <a:t>Travail individuel (saisie en cours de GA) - Travail en binôme pour la correction (en </a:t>
            </a:r>
            <a:r>
              <a:rPr lang="fr-FR" sz="1600" dirty="0" err="1"/>
              <a:t>co</a:t>
            </a:r>
            <a:r>
              <a:rPr lang="fr-FR" sz="1600" dirty="0"/>
              <a:t>-intervention)</a:t>
            </a:r>
            <a:br>
              <a:rPr lang="fr-FR" sz="1600" dirty="0"/>
            </a:br>
            <a:r>
              <a:rPr lang="fr-FR" sz="1600" b="1" dirty="0"/>
              <a:t>Résultats attendus :</a:t>
            </a:r>
            <a:br>
              <a:rPr lang="fr-FR" sz="1600" dirty="0"/>
            </a:br>
            <a:r>
              <a:rPr lang="fr-FR" sz="1600" dirty="0"/>
              <a:t>Réalisation  du CV (sans faute d’orthographe) et de qualité professionnelle</a:t>
            </a:r>
            <a:br>
              <a:rPr lang="fr-FR" sz="1600" dirty="0"/>
            </a:br>
            <a:br>
              <a:rPr lang="fr-FR" sz="1600" dirty="0"/>
            </a:br>
            <a:br>
              <a:rPr lang="fr-FR" sz="1600" dirty="0"/>
            </a:br>
            <a:r>
              <a:rPr lang="fr-FR" sz="2000" b="1" dirty="0">
                <a:solidFill>
                  <a:schemeClr val="accent2"/>
                </a:solidFill>
              </a:rPr>
              <a:t>Séquence 2 – séance 2</a:t>
            </a:r>
            <a:br>
              <a:rPr lang="fr-FR" sz="1600" dirty="0"/>
            </a:br>
            <a:r>
              <a:rPr lang="fr-FR" sz="1600" b="1" dirty="0"/>
              <a:t>Compétence :</a:t>
            </a:r>
            <a:br>
              <a:rPr lang="fr-FR" sz="1600" dirty="0"/>
            </a:br>
            <a:r>
              <a:rPr lang="fr-FR" sz="1600" dirty="0"/>
              <a:t>Produire des documents structurés</a:t>
            </a:r>
            <a:br>
              <a:rPr lang="fr-FR" sz="1600" dirty="0"/>
            </a:br>
            <a:r>
              <a:rPr lang="fr-FR" sz="1600" b="1" dirty="0"/>
              <a:t>Activité :</a:t>
            </a:r>
            <a:br>
              <a:rPr lang="fr-FR" sz="1600" dirty="0"/>
            </a:br>
            <a:r>
              <a:rPr lang="fr-FR" sz="1600" dirty="0"/>
              <a:t>Saisir sa LM et la mettre en forme</a:t>
            </a:r>
            <a:br>
              <a:rPr lang="fr-FR" sz="1600" dirty="0"/>
            </a:br>
            <a:r>
              <a:rPr lang="fr-FR" sz="1600" b="1" dirty="0"/>
              <a:t>Supports :</a:t>
            </a:r>
            <a:br>
              <a:rPr lang="fr-FR" sz="1600" dirty="0"/>
            </a:br>
            <a:r>
              <a:rPr lang="fr-FR" sz="1600" dirty="0"/>
              <a:t>Modèle de LM - Consignes de mise en forme</a:t>
            </a:r>
            <a:br>
              <a:rPr lang="fr-FR" sz="1600" dirty="0"/>
            </a:br>
            <a:r>
              <a:rPr lang="fr-FR" sz="1600" b="1" dirty="0"/>
              <a:t>Modalités :</a:t>
            </a:r>
            <a:br>
              <a:rPr lang="fr-FR" sz="1600" dirty="0"/>
            </a:br>
            <a:r>
              <a:rPr lang="fr-FR" sz="1600" dirty="0"/>
              <a:t>Travail individuel (saisie en cours de GA) - Travail en binôme pour la correction (en </a:t>
            </a:r>
            <a:r>
              <a:rPr lang="fr-FR" sz="1600" dirty="0" err="1"/>
              <a:t>co</a:t>
            </a:r>
            <a:r>
              <a:rPr lang="fr-FR" sz="1600" dirty="0"/>
              <a:t>-intervention)</a:t>
            </a:r>
            <a:br>
              <a:rPr lang="fr-FR" sz="1600" dirty="0"/>
            </a:br>
            <a:r>
              <a:rPr lang="fr-FR" sz="1600" b="1" dirty="0"/>
              <a:t>Résultats attendus :</a:t>
            </a:r>
            <a:br>
              <a:rPr lang="fr-FR" dirty="0"/>
            </a:br>
            <a:r>
              <a:rPr lang="fr-FR" sz="1600" dirty="0"/>
              <a:t>Réalisation de la LM (sans faute d’orthographe) et de qualité professionnelle</a:t>
            </a:r>
            <a:br>
              <a:rPr lang="fr-FR" sz="1600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473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875410-B9FE-49C2-B223-7A7B3A9BB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 fontAlgn="t"/>
            <a:br>
              <a:rPr lang="fr-FR" sz="1600" b="1" dirty="0"/>
            </a:br>
            <a:br>
              <a:rPr lang="fr-FR" sz="1600" dirty="0"/>
            </a:br>
            <a:br>
              <a:rPr lang="fr-FR" sz="1600" dirty="0"/>
            </a:br>
            <a:r>
              <a:rPr lang="fr-FR" sz="2000" b="1" dirty="0">
                <a:solidFill>
                  <a:srgbClr val="7030A0"/>
                </a:solidFill>
              </a:rPr>
              <a:t>Séquence 3 – séance 1</a:t>
            </a:r>
            <a:br>
              <a:rPr lang="fr-FR" sz="1600" dirty="0"/>
            </a:br>
            <a:r>
              <a:rPr lang="fr-FR" sz="1600" b="1" dirty="0"/>
              <a:t>Compétences :</a:t>
            </a:r>
            <a:br>
              <a:rPr lang="fr-FR" sz="1600" dirty="0"/>
            </a:br>
            <a:r>
              <a:rPr lang="fr-FR" sz="1600" dirty="0"/>
              <a:t>Maitriser l’écrit et adapter l’écrit à la situation et au destinataire</a:t>
            </a:r>
            <a:br>
              <a:rPr lang="fr-FR" sz="1600" dirty="0"/>
            </a:br>
            <a:r>
              <a:rPr lang="fr-FR" sz="1600" b="1" dirty="0"/>
              <a:t>Activité :</a:t>
            </a:r>
            <a:br>
              <a:rPr lang="fr-FR" sz="1600" dirty="0"/>
            </a:br>
            <a:r>
              <a:rPr lang="fr-FR" sz="1600" dirty="0"/>
              <a:t>Écrire une fiction sur le premier jour d’un stagiaire GA</a:t>
            </a:r>
            <a:br>
              <a:rPr lang="fr-FR" sz="1600" dirty="0"/>
            </a:br>
            <a:r>
              <a:rPr lang="fr-FR" sz="1600" b="1" dirty="0"/>
              <a:t>Supports :</a:t>
            </a:r>
            <a:br>
              <a:rPr lang="fr-FR" sz="1600" dirty="0"/>
            </a:br>
            <a:r>
              <a:rPr lang="fr-FR" sz="1600" dirty="0"/>
              <a:t>Consignes communiquées par le professeur de lettres</a:t>
            </a:r>
            <a:br>
              <a:rPr lang="fr-FR" sz="1600" dirty="0"/>
            </a:br>
            <a:r>
              <a:rPr lang="fr-FR" sz="1600" b="1" dirty="0"/>
              <a:t>Modalités :</a:t>
            </a:r>
            <a:br>
              <a:rPr lang="fr-FR" sz="1600" dirty="0"/>
            </a:br>
            <a:r>
              <a:rPr lang="fr-FR" sz="1600" dirty="0"/>
              <a:t>Travail individuel</a:t>
            </a:r>
            <a:br>
              <a:rPr lang="fr-FR" sz="1600" dirty="0"/>
            </a:br>
            <a:r>
              <a:rPr lang="fr-FR" sz="1600" b="1" dirty="0"/>
              <a:t>Résultats attendus :</a:t>
            </a:r>
            <a:br>
              <a:rPr lang="fr-FR" sz="1600" b="1" dirty="0"/>
            </a:br>
            <a:br>
              <a:rPr lang="fr-FR" sz="1600" dirty="0"/>
            </a:br>
            <a:r>
              <a:rPr lang="fr-FR" sz="1600" dirty="0"/>
              <a:t> </a:t>
            </a:r>
            <a:br>
              <a:rPr lang="fr-FR" sz="1600" dirty="0"/>
            </a:br>
            <a:br>
              <a:rPr lang="fr-FR" sz="1600" dirty="0"/>
            </a:br>
            <a:r>
              <a:rPr lang="fr-FR" sz="2000" b="1" dirty="0">
                <a:solidFill>
                  <a:srgbClr val="7030A0"/>
                </a:solidFill>
              </a:rPr>
              <a:t>Séquence 3 – séance 2</a:t>
            </a:r>
            <a:br>
              <a:rPr lang="fr-FR" sz="1600" dirty="0"/>
            </a:br>
            <a:r>
              <a:rPr lang="fr-FR" sz="1600" b="1" dirty="0"/>
              <a:t>Compétences :</a:t>
            </a:r>
            <a:br>
              <a:rPr lang="fr-FR" sz="1600" dirty="0"/>
            </a:br>
            <a:r>
              <a:rPr lang="fr-FR" sz="1600" dirty="0"/>
              <a:t>Maitriser l’oral et </a:t>
            </a:r>
            <a:r>
              <a:rPr lang="fr-FR" sz="1600"/>
              <a:t>adapter l’oral </a:t>
            </a:r>
            <a:r>
              <a:rPr lang="fr-FR" sz="1600" dirty="0"/>
              <a:t>à la situation et au destinataire</a:t>
            </a:r>
            <a:br>
              <a:rPr lang="fr-FR" sz="1600" dirty="0"/>
            </a:br>
            <a:r>
              <a:rPr lang="fr-FR" sz="1600" b="1" dirty="0"/>
              <a:t>Activité :</a:t>
            </a:r>
            <a:br>
              <a:rPr lang="fr-FR" sz="1600" dirty="0"/>
            </a:br>
            <a:r>
              <a:rPr lang="fr-FR" sz="1600" dirty="0"/>
              <a:t>Présenter à l’oral la fiction sur le premier jour d’un stagiaire GA</a:t>
            </a:r>
            <a:br>
              <a:rPr lang="fr-FR" sz="1600" dirty="0"/>
            </a:br>
            <a:r>
              <a:rPr lang="fr-FR" sz="1600" b="1" dirty="0"/>
              <a:t>Supports :</a:t>
            </a:r>
            <a:br>
              <a:rPr lang="fr-FR" sz="1600" dirty="0"/>
            </a:br>
            <a:r>
              <a:rPr lang="fr-FR" sz="1600" dirty="0"/>
              <a:t>Consignes communiquées par le professeur de lettres</a:t>
            </a:r>
            <a:br>
              <a:rPr lang="fr-FR" sz="1600" dirty="0"/>
            </a:br>
            <a:r>
              <a:rPr lang="fr-FR" sz="1600" b="1" dirty="0"/>
              <a:t>Modalités :</a:t>
            </a:r>
            <a:br>
              <a:rPr lang="fr-FR" sz="1600" dirty="0"/>
            </a:br>
            <a:r>
              <a:rPr lang="fr-FR" sz="1600" dirty="0"/>
              <a:t>Travail en binôme</a:t>
            </a:r>
            <a:br>
              <a:rPr lang="fr-FR" sz="1600" dirty="0"/>
            </a:br>
            <a:r>
              <a:rPr lang="fr-FR" sz="1600" b="1" dirty="0"/>
              <a:t>Résultats attendus :</a:t>
            </a:r>
            <a:br>
              <a:rPr lang="fr-FR" sz="1600" b="1" dirty="0"/>
            </a:br>
            <a:br>
              <a:rPr lang="fr-FR" sz="1600" dirty="0"/>
            </a:br>
            <a:br>
              <a:rPr lang="fr-FR" sz="1600" dirty="0"/>
            </a:br>
            <a:br>
              <a:rPr lang="fr-FR" sz="1600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11599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Pages>4</Pages>
  <Words>1238</Words>
  <Characters>0</Characters>
  <Application>Microsoft Office PowerPoint</Application>
  <DocSecurity>0</DocSecurity>
  <PresentationFormat>Affichage à l'écran (4:3)</PresentationFormat>
  <Lines>0</Lines>
  <Paragraphs>110</Paragraphs>
  <Slides>9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  Séquence 1 – séance 1 Compétences : Analyser l’information et prendre des notes Activités : Écouter des vidéos de présentation de métiers administratifs et compléter un tableau Supports : Vidéos et photocopies des documents à compléter Modalités : Travail individuel  -  Mise en commun avec saisie par un élève sur poste informatique Résultats attendus : Connaître quelques métiers administratifs, identifier les principales activités en GA et les contextes professionnels  Séquence 1 – séance 2 Compétences : Collecter et sélectionner des informations, organiser les informations Activités :  Lire les fiches métiers et repérer les mots clés et compléter un tableau Supports : Compte rendu de la séance précédente sur les fiches métiers, fiches métiers et photocopies des documents à compléter Modalités : Travail individuel - Mise en commun avec saisie par un élève sur poste informatique Résultats attendus : Connaître les principaux vocabulaires relatif à une fiche métier (définition, synonyme et exemple) et s’approprier les termes  </vt:lpstr>
      <vt:lpstr>Séquence 2 – séance 1 Compétences : Se connaître pour personnaliser sa LM Activités : Réaliser une fiche présentant les qualités de l’élève Supports : Compte rendu  des précédentes séances sur les fiches métiers Modalités : Travail individuel Résultats attendus : Présentation par l’élève d’une fiche « Mes qualités personnelles »  Séquence 2 – séance 2 Compétences : Produire des documents structurés Activités : Analyser un modèle de CV et sa LM Supports : Modèle de CV et de LM  - Consignes de mise en forme Modalités : Travail individuel pour repérer les fautes d’orthographe, améliorer la présentation des documents et les personnaliser Résultats attendus : Présenter son CV et sa LM, sans faute et de qualité professionnelle</vt:lpstr>
      <vt:lpstr>  Séquence 2 – séance 1 Compétences : Produire des documents structurés Activités : Analyser un modèle de CV et sa LM Supports : Modèle de CV et de LM  - Consignes de mise en forme Modalités : Travail individuel pour repérer les fautes d’orthographe, les erreurs de saisie et la présentation à corriger Résultats attendus : Présenter un CV et une LM sans faute et de qualité professionnelle   </vt:lpstr>
      <vt:lpstr>  Séquence 2 – séance 1 Compétence : Produire des documents structurés Activité : Saisir son CV et le mettre en forme Supports : Modèle de CV - Consignes de mise en forme Modalités : Travail individuel (saisie en cours de GA) - Travail en binôme pour la correction (en co-intervention) Résultats attendus : Réalisation  du CV (sans faute d’orthographe) et de qualité professionnelle   Séquence 2 – séance 2 Compétence : Produire des documents structurés Activité : Saisir sa LM et la mettre en forme Supports : Modèle de LM - Consignes de mise en forme Modalités : Travail individuel (saisie en cours de GA) - Travail en binôme pour la correction (en co-intervention) Résultats attendus : Réalisation de la LM (sans faute d’orthographe) et de qualité professionnelle </vt:lpstr>
      <vt:lpstr>   Séquence 3 – séance 1 Compétences : Maitriser l’écrit et adapter l’écrit à la situation et au destinataire Activité : Écrire une fiction sur le premier jour d’un stagiaire GA Supports : Consignes communiquées par le professeur de lettres Modalités : Travail individuel Résultats attendus :     Séquence 3 – séance 2 Compétences : Maitriser l’oral et adapter l’oral à la situation et au destinataire Activité : Présenter à l’oral la fiction sur le premier jour d’un stagiaire GA Supports : Consignes communiquées par le professeur de lettres Modalités : Travail en binôme Résultats attendus :    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Francois Buret</dc:creator>
  <cp:lastModifiedBy>FABIENNE PIRAUD</cp:lastModifiedBy>
  <cp:revision>144</cp:revision>
  <cp:lastPrinted>2019-11-13T01:08:04Z</cp:lastPrinted>
  <dcterms:modified xsi:type="dcterms:W3CDTF">2020-09-11T13:59:30Z</dcterms:modified>
</cp:coreProperties>
</file>

<file path=docProps/infrawarePen.xml><?xml version="1.0" encoding="utf-8"?>
<InfrawarePenDraw xmlns="http://www.infraware.co.kr/2012/penmode"/>
</file>