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29" r:id="rId2"/>
  </p:sldMasterIdLst>
  <p:notesMasterIdLst>
    <p:notesMasterId r:id="rId20"/>
  </p:notesMasterIdLst>
  <p:sldIdLst>
    <p:sldId id="276" r:id="rId3"/>
    <p:sldId id="275" r:id="rId4"/>
    <p:sldId id="277" r:id="rId5"/>
    <p:sldId id="278" r:id="rId6"/>
    <p:sldId id="279" r:id="rId7"/>
    <p:sldId id="281" r:id="rId8"/>
    <p:sldId id="285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5" r:id="rId17"/>
    <p:sldId id="296" r:id="rId18"/>
    <p:sldId id="297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696"/>
    <a:srgbClr val="2113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2702" autoAdjust="0"/>
  </p:normalViewPr>
  <p:slideViewPr>
    <p:cSldViewPr>
      <p:cViewPr varScale="1">
        <p:scale>
          <a:sx n="48" d="100"/>
          <a:sy n="48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4DB6F-24EE-4A4C-97C7-3E49A3CD6F6B}" type="doc">
      <dgm:prSet loTypeId="urn:microsoft.com/office/officeart/2005/8/layout/radial6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8BA463A3-FE5F-4C77-8E87-A4FA6CD45472}">
      <dgm:prSet phldrT="[Texte]" custT="1"/>
      <dgm:spPr/>
      <dgm:t>
        <a:bodyPr/>
        <a:lstStyle/>
        <a:p>
          <a:r>
            <a:rPr lang="fr-FR" sz="2000" b="1" dirty="0" smtClean="0"/>
            <a:t>3 Thèmes</a:t>
          </a:r>
          <a:endParaRPr lang="fr-FR" sz="2000" b="1" dirty="0"/>
        </a:p>
      </dgm:t>
    </dgm:pt>
    <dgm:pt modelId="{B60BD308-C17D-4453-9888-FED51224E90A}" type="parTrans" cxnId="{199FF25F-576C-47E4-96E3-53600B77EA67}">
      <dgm:prSet/>
      <dgm:spPr/>
      <dgm:t>
        <a:bodyPr/>
        <a:lstStyle/>
        <a:p>
          <a:endParaRPr lang="fr-FR" sz="2000" b="1"/>
        </a:p>
      </dgm:t>
    </dgm:pt>
    <dgm:pt modelId="{B9C6F8A5-B931-4A4D-A124-B6126A30F3E0}" type="sibTrans" cxnId="{199FF25F-576C-47E4-96E3-53600B77EA67}">
      <dgm:prSet/>
      <dgm:spPr/>
      <dgm:t>
        <a:bodyPr/>
        <a:lstStyle/>
        <a:p>
          <a:endParaRPr lang="fr-FR" sz="2000" b="1"/>
        </a:p>
      </dgm:t>
    </dgm:pt>
    <dgm:pt modelId="{5AAC1878-2771-4219-A99D-3F2C7CF30FCD}">
      <dgm:prSet phldrT="[Texte]" custT="1"/>
      <dgm:spPr/>
      <dgm:t>
        <a:bodyPr/>
        <a:lstStyle/>
        <a:p>
          <a:r>
            <a:rPr lang="fr-FR" sz="2000" b="1" dirty="0" smtClean="0"/>
            <a:t>1 - Construire une image de l’entreprise</a:t>
          </a:r>
          <a:endParaRPr lang="fr-FR" sz="2000" b="1" dirty="0"/>
        </a:p>
      </dgm:t>
    </dgm:pt>
    <dgm:pt modelId="{24694F50-FA6A-4866-B130-BE0D4FD6802A}" type="parTrans" cxnId="{4EA566CA-DAC6-49C6-B78D-D43376C2B73D}">
      <dgm:prSet/>
      <dgm:spPr/>
      <dgm:t>
        <a:bodyPr/>
        <a:lstStyle/>
        <a:p>
          <a:endParaRPr lang="fr-FR" sz="2000" b="1"/>
        </a:p>
      </dgm:t>
    </dgm:pt>
    <dgm:pt modelId="{9A17B07C-EFB4-4D85-B2BC-2705A89039C9}" type="sibTrans" cxnId="{4EA566CA-DAC6-49C6-B78D-D43376C2B73D}">
      <dgm:prSet/>
      <dgm:spPr/>
      <dgm:t>
        <a:bodyPr/>
        <a:lstStyle/>
        <a:p>
          <a:endParaRPr lang="fr-FR" sz="2000" b="1"/>
        </a:p>
      </dgm:t>
    </dgm:pt>
    <dgm:pt modelId="{74C72807-808C-4496-B35C-63A789182780}">
      <dgm:prSet phldrT="[Texte]" custT="1"/>
      <dgm:spPr/>
      <dgm:t>
        <a:bodyPr/>
        <a:lstStyle/>
        <a:p>
          <a:r>
            <a:rPr lang="fr-FR" sz="2000" b="1" dirty="0" smtClean="0"/>
            <a:t>2 - Analyser la situation de l’entreprise</a:t>
          </a:r>
          <a:endParaRPr lang="fr-FR" sz="2000" b="1" dirty="0"/>
        </a:p>
      </dgm:t>
    </dgm:pt>
    <dgm:pt modelId="{01CF93A0-5FD3-47B4-A6AD-F45F33F01327}" type="parTrans" cxnId="{9A811F97-7D51-4637-BAF7-DB61361A4205}">
      <dgm:prSet/>
      <dgm:spPr/>
      <dgm:t>
        <a:bodyPr/>
        <a:lstStyle/>
        <a:p>
          <a:endParaRPr lang="fr-FR" sz="2000" b="1"/>
        </a:p>
      </dgm:t>
    </dgm:pt>
    <dgm:pt modelId="{729CC5A6-AB9A-4A24-BA4E-14E0234D2656}" type="sibTrans" cxnId="{9A811F97-7D51-4637-BAF7-DB61361A4205}">
      <dgm:prSet/>
      <dgm:spPr/>
      <dgm:t>
        <a:bodyPr/>
        <a:lstStyle/>
        <a:p>
          <a:endParaRPr lang="fr-FR" sz="2000" b="1"/>
        </a:p>
      </dgm:t>
    </dgm:pt>
    <dgm:pt modelId="{E16319EB-B3EE-4BA1-8161-893D8130F735}">
      <dgm:prSet phldrT="[Texte]" custT="1"/>
      <dgm:spPr/>
      <dgm:t>
        <a:bodyPr/>
        <a:lstStyle/>
        <a:p>
          <a:r>
            <a:rPr lang="fr-FR" sz="2000" b="1" dirty="0" smtClean="0"/>
            <a:t>3 - Accompagner la prise de décision</a:t>
          </a:r>
          <a:endParaRPr lang="fr-FR" sz="2000" b="1" dirty="0"/>
        </a:p>
      </dgm:t>
    </dgm:pt>
    <dgm:pt modelId="{0F3944B1-233D-46CE-859B-E6D15D7B4E29}" type="parTrans" cxnId="{27E1C4A7-4BD3-48D7-B321-82001497D655}">
      <dgm:prSet/>
      <dgm:spPr/>
      <dgm:t>
        <a:bodyPr/>
        <a:lstStyle/>
        <a:p>
          <a:endParaRPr lang="fr-FR" sz="2000" b="1"/>
        </a:p>
      </dgm:t>
    </dgm:pt>
    <dgm:pt modelId="{012F1285-B4A2-4D7E-884B-1DF94EFE1FAA}" type="sibTrans" cxnId="{27E1C4A7-4BD3-48D7-B321-82001497D655}">
      <dgm:prSet/>
      <dgm:spPr/>
      <dgm:t>
        <a:bodyPr/>
        <a:lstStyle/>
        <a:p>
          <a:endParaRPr lang="fr-FR" sz="2000" b="1"/>
        </a:p>
      </dgm:t>
    </dgm:pt>
    <dgm:pt modelId="{C95F9202-860F-46B2-8197-1A06F72587F9}" type="pres">
      <dgm:prSet presAssocID="{A444DB6F-24EE-4A4C-97C7-3E49A3CD6F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432F904-6F86-4B14-B103-9E8DAB779C72}" type="pres">
      <dgm:prSet presAssocID="{8BA463A3-FE5F-4C77-8E87-A4FA6CD45472}" presName="centerShape" presStyleLbl="node0" presStyleIdx="0" presStyleCnt="1"/>
      <dgm:spPr/>
      <dgm:t>
        <a:bodyPr/>
        <a:lstStyle/>
        <a:p>
          <a:endParaRPr lang="fr-FR"/>
        </a:p>
      </dgm:t>
    </dgm:pt>
    <dgm:pt modelId="{053BBB4E-EF1C-4C31-8525-E7A1B32AA8E6}" type="pres">
      <dgm:prSet presAssocID="{5AAC1878-2771-4219-A99D-3F2C7CF30FCD}" presName="node" presStyleLbl="node1" presStyleIdx="0" presStyleCnt="3" custScaleX="135553" custScaleY="1202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02ABF-6BB5-4343-A996-472060441F1D}" type="pres">
      <dgm:prSet presAssocID="{5AAC1878-2771-4219-A99D-3F2C7CF30FCD}" presName="dummy" presStyleCnt="0"/>
      <dgm:spPr/>
    </dgm:pt>
    <dgm:pt modelId="{B27B2B8B-758E-462B-86CD-B194F543339C}" type="pres">
      <dgm:prSet presAssocID="{9A17B07C-EFB4-4D85-B2BC-2705A89039C9}" presName="sibTrans" presStyleLbl="sibTrans2D1" presStyleIdx="0" presStyleCnt="3"/>
      <dgm:spPr/>
      <dgm:t>
        <a:bodyPr/>
        <a:lstStyle/>
        <a:p>
          <a:endParaRPr lang="fr-FR"/>
        </a:p>
      </dgm:t>
    </dgm:pt>
    <dgm:pt modelId="{7E174174-3959-4CEA-95E4-D6A72FF39E73}" type="pres">
      <dgm:prSet presAssocID="{74C72807-808C-4496-B35C-63A789182780}" presName="node" presStyleLbl="node1" presStyleIdx="1" presStyleCnt="3" custScaleX="135553" custScaleY="1202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7729F8-9160-45CB-9689-C3A714973B9C}" type="pres">
      <dgm:prSet presAssocID="{74C72807-808C-4496-B35C-63A789182780}" presName="dummy" presStyleCnt="0"/>
      <dgm:spPr/>
    </dgm:pt>
    <dgm:pt modelId="{8DEA1B14-A656-408C-A81C-E9DC6B331F1B}" type="pres">
      <dgm:prSet presAssocID="{729CC5A6-AB9A-4A24-BA4E-14E0234D2656}" presName="sibTrans" presStyleLbl="sibTrans2D1" presStyleIdx="1" presStyleCnt="3"/>
      <dgm:spPr/>
      <dgm:t>
        <a:bodyPr/>
        <a:lstStyle/>
        <a:p>
          <a:endParaRPr lang="fr-FR"/>
        </a:p>
      </dgm:t>
    </dgm:pt>
    <dgm:pt modelId="{6809A998-4DCC-498E-A3E4-C44A0B603CF5}" type="pres">
      <dgm:prSet presAssocID="{E16319EB-B3EE-4BA1-8161-893D8130F735}" presName="node" presStyleLbl="node1" presStyleIdx="2" presStyleCnt="3" custScaleX="135553" custScaleY="1202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3BF27D-44AA-4674-A9F8-DFB4810CD380}" type="pres">
      <dgm:prSet presAssocID="{E16319EB-B3EE-4BA1-8161-893D8130F735}" presName="dummy" presStyleCnt="0"/>
      <dgm:spPr/>
    </dgm:pt>
    <dgm:pt modelId="{304CAE33-F1BF-4591-A9F5-BB947BA5D5C2}" type="pres">
      <dgm:prSet presAssocID="{012F1285-B4A2-4D7E-884B-1DF94EFE1FAA}" presName="sibTrans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75904D7B-78EB-477D-844C-95B3AA8DED88}" type="presOf" srcId="{729CC5A6-AB9A-4A24-BA4E-14E0234D2656}" destId="{8DEA1B14-A656-408C-A81C-E9DC6B331F1B}" srcOrd="0" destOrd="0" presId="urn:microsoft.com/office/officeart/2005/8/layout/radial6"/>
    <dgm:cxn modelId="{4EA566CA-DAC6-49C6-B78D-D43376C2B73D}" srcId="{8BA463A3-FE5F-4C77-8E87-A4FA6CD45472}" destId="{5AAC1878-2771-4219-A99D-3F2C7CF30FCD}" srcOrd="0" destOrd="0" parTransId="{24694F50-FA6A-4866-B130-BE0D4FD6802A}" sibTransId="{9A17B07C-EFB4-4D85-B2BC-2705A89039C9}"/>
    <dgm:cxn modelId="{93A7B7DA-29EF-4B25-A54A-F0AEDA04BA19}" type="presOf" srcId="{012F1285-B4A2-4D7E-884B-1DF94EFE1FAA}" destId="{304CAE33-F1BF-4591-A9F5-BB947BA5D5C2}" srcOrd="0" destOrd="0" presId="urn:microsoft.com/office/officeart/2005/8/layout/radial6"/>
    <dgm:cxn modelId="{199FF25F-576C-47E4-96E3-53600B77EA67}" srcId="{A444DB6F-24EE-4A4C-97C7-3E49A3CD6F6B}" destId="{8BA463A3-FE5F-4C77-8E87-A4FA6CD45472}" srcOrd="0" destOrd="0" parTransId="{B60BD308-C17D-4453-9888-FED51224E90A}" sibTransId="{B9C6F8A5-B931-4A4D-A124-B6126A30F3E0}"/>
    <dgm:cxn modelId="{3F392143-8438-401C-B0DE-B082AF1C9D4C}" type="presOf" srcId="{8BA463A3-FE5F-4C77-8E87-A4FA6CD45472}" destId="{9432F904-6F86-4B14-B103-9E8DAB779C72}" srcOrd="0" destOrd="0" presId="urn:microsoft.com/office/officeart/2005/8/layout/radial6"/>
    <dgm:cxn modelId="{6A8AAB14-7E9D-471B-BDDF-1322E323E34D}" type="presOf" srcId="{5AAC1878-2771-4219-A99D-3F2C7CF30FCD}" destId="{053BBB4E-EF1C-4C31-8525-E7A1B32AA8E6}" srcOrd="0" destOrd="0" presId="urn:microsoft.com/office/officeart/2005/8/layout/radial6"/>
    <dgm:cxn modelId="{27E1C4A7-4BD3-48D7-B321-82001497D655}" srcId="{8BA463A3-FE5F-4C77-8E87-A4FA6CD45472}" destId="{E16319EB-B3EE-4BA1-8161-893D8130F735}" srcOrd="2" destOrd="0" parTransId="{0F3944B1-233D-46CE-859B-E6D15D7B4E29}" sibTransId="{012F1285-B4A2-4D7E-884B-1DF94EFE1FAA}"/>
    <dgm:cxn modelId="{7108A4AD-C172-4FA2-A8F4-481707DE38FC}" type="presOf" srcId="{9A17B07C-EFB4-4D85-B2BC-2705A89039C9}" destId="{B27B2B8B-758E-462B-86CD-B194F543339C}" srcOrd="0" destOrd="0" presId="urn:microsoft.com/office/officeart/2005/8/layout/radial6"/>
    <dgm:cxn modelId="{0E302F66-6AC4-4CBB-A778-0AC768111D31}" type="presOf" srcId="{E16319EB-B3EE-4BA1-8161-893D8130F735}" destId="{6809A998-4DCC-498E-A3E4-C44A0B603CF5}" srcOrd="0" destOrd="0" presId="urn:microsoft.com/office/officeart/2005/8/layout/radial6"/>
    <dgm:cxn modelId="{934145B3-A285-4456-A179-4CBD7E457A20}" type="presOf" srcId="{A444DB6F-24EE-4A4C-97C7-3E49A3CD6F6B}" destId="{C95F9202-860F-46B2-8197-1A06F72587F9}" srcOrd="0" destOrd="0" presId="urn:microsoft.com/office/officeart/2005/8/layout/radial6"/>
    <dgm:cxn modelId="{9A811F97-7D51-4637-BAF7-DB61361A4205}" srcId="{8BA463A3-FE5F-4C77-8E87-A4FA6CD45472}" destId="{74C72807-808C-4496-B35C-63A789182780}" srcOrd="1" destOrd="0" parTransId="{01CF93A0-5FD3-47B4-A6AD-F45F33F01327}" sibTransId="{729CC5A6-AB9A-4A24-BA4E-14E0234D2656}"/>
    <dgm:cxn modelId="{22E8195C-D128-4792-B47B-57AA45AFAB25}" type="presOf" srcId="{74C72807-808C-4496-B35C-63A789182780}" destId="{7E174174-3959-4CEA-95E4-D6A72FF39E73}" srcOrd="0" destOrd="0" presId="urn:microsoft.com/office/officeart/2005/8/layout/radial6"/>
    <dgm:cxn modelId="{9CCE27F8-A8D1-4098-9C2B-1259F6A1F473}" type="presParOf" srcId="{C95F9202-860F-46B2-8197-1A06F72587F9}" destId="{9432F904-6F86-4B14-B103-9E8DAB779C72}" srcOrd="0" destOrd="0" presId="urn:microsoft.com/office/officeart/2005/8/layout/radial6"/>
    <dgm:cxn modelId="{94520098-05FB-4251-AFD4-D8BD24E9FC6E}" type="presParOf" srcId="{C95F9202-860F-46B2-8197-1A06F72587F9}" destId="{053BBB4E-EF1C-4C31-8525-E7A1B32AA8E6}" srcOrd="1" destOrd="0" presId="urn:microsoft.com/office/officeart/2005/8/layout/radial6"/>
    <dgm:cxn modelId="{40E8F737-0A58-4BD1-8E16-15B79123C53B}" type="presParOf" srcId="{C95F9202-860F-46B2-8197-1A06F72587F9}" destId="{21502ABF-6BB5-4343-A996-472060441F1D}" srcOrd="2" destOrd="0" presId="urn:microsoft.com/office/officeart/2005/8/layout/radial6"/>
    <dgm:cxn modelId="{FFFB8247-4401-44D8-9E6B-5C78BE69A376}" type="presParOf" srcId="{C95F9202-860F-46B2-8197-1A06F72587F9}" destId="{B27B2B8B-758E-462B-86CD-B194F543339C}" srcOrd="3" destOrd="0" presId="urn:microsoft.com/office/officeart/2005/8/layout/radial6"/>
    <dgm:cxn modelId="{E544C1A7-B7EA-43D1-8E5E-3B2F9385655C}" type="presParOf" srcId="{C95F9202-860F-46B2-8197-1A06F72587F9}" destId="{7E174174-3959-4CEA-95E4-D6A72FF39E73}" srcOrd="4" destOrd="0" presId="urn:microsoft.com/office/officeart/2005/8/layout/radial6"/>
    <dgm:cxn modelId="{619A06FB-A264-47A9-8CA3-35B027434038}" type="presParOf" srcId="{C95F9202-860F-46B2-8197-1A06F72587F9}" destId="{D67729F8-9160-45CB-9689-C3A714973B9C}" srcOrd="5" destOrd="0" presId="urn:microsoft.com/office/officeart/2005/8/layout/radial6"/>
    <dgm:cxn modelId="{48A4B2D7-6388-4B77-82E3-33FC5757CE1F}" type="presParOf" srcId="{C95F9202-860F-46B2-8197-1A06F72587F9}" destId="{8DEA1B14-A656-408C-A81C-E9DC6B331F1B}" srcOrd="6" destOrd="0" presId="urn:microsoft.com/office/officeart/2005/8/layout/radial6"/>
    <dgm:cxn modelId="{2C63CC40-282C-4B72-AA89-848BA3E38DB6}" type="presParOf" srcId="{C95F9202-860F-46B2-8197-1A06F72587F9}" destId="{6809A998-4DCC-498E-A3E4-C44A0B603CF5}" srcOrd="7" destOrd="0" presId="urn:microsoft.com/office/officeart/2005/8/layout/radial6"/>
    <dgm:cxn modelId="{5713C31E-E5D1-4D20-89A7-14B9B382A37A}" type="presParOf" srcId="{C95F9202-860F-46B2-8197-1A06F72587F9}" destId="{BA3BF27D-44AA-4674-A9F8-DFB4810CD380}" srcOrd="8" destOrd="0" presId="urn:microsoft.com/office/officeart/2005/8/layout/radial6"/>
    <dgm:cxn modelId="{A68071F5-ED6A-4AA3-A141-9E972B33156F}" type="presParOf" srcId="{C95F9202-860F-46B2-8197-1A06F72587F9}" destId="{304CAE33-F1BF-4591-A9F5-BB947BA5D5C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Qu’est qu’une entreprise performante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Analyse de la profitabilité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Analyse de la rentabilité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Affectation du résultat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3B68AC81-5000-441E-B150-566A663CCCCA}">
      <dgm:prSet phldrT="[Texte]" custT="1"/>
      <dgm:spPr/>
      <dgm:t>
        <a:bodyPr/>
        <a:lstStyle/>
        <a:p>
          <a:r>
            <a:rPr lang="fr-FR" sz="1800" b="1" dirty="0" smtClean="0"/>
            <a:t>L’analyse du compte de résultat : activité et profitabilité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L’analyse de la rentabilité</a:t>
          </a:r>
          <a:endParaRPr lang="fr-FR" sz="1800" b="1" dirty="0"/>
        </a:p>
      </dgm:t>
    </dgm:pt>
    <dgm:pt modelId="{C1FC5C7D-8E0B-4763-AAC7-3351CF4038BF}" type="parTrans" cxnId="{7FD1DB35-5F6C-42B7-8873-C93C0026905C}">
      <dgm:prSet/>
      <dgm:spPr/>
      <dgm:t>
        <a:bodyPr/>
        <a:lstStyle/>
        <a:p>
          <a:endParaRPr lang="fr-FR"/>
        </a:p>
      </dgm:t>
    </dgm:pt>
    <dgm:pt modelId="{3F92E1B9-F70C-4E20-9B47-9C2FF1A9FA86}" type="sibTrans" cxnId="{7FD1DB35-5F6C-42B7-8873-C93C0026905C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15750247-7110-4E21-B8DB-3F12043D9EDF}" type="pres">
      <dgm:prSet presAssocID="{3B68AC81-5000-441E-B150-566A663CCCCA}" presName="textNode" presStyleLbl="node1" presStyleIdx="0" presStyleCnt="3" custScaleY="1156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5340A-BAFE-463C-9436-3208C4FA5845}" type="pres">
      <dgm:prSet presAssocID="{3F92E1B9-F70C-4E20-9B47-9C2FF1A9FA86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156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156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E4C2956-0F4E-431D-B98B-BDA9B84A1B1E}" type="presOf" srcId="{6F1A4586-CD02-4CDE-917E-8EFB963673FE}" destId="{6C1D714F-C542-4DC7-B8FE-20C45D87C6C9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E4A27E5F-2536-4989-AEAE-1F2278394C2F}" type="presOf" srcId="{EAA56602-81EA-411E-822F-51CD49C1D0D6}" destId="{CA7AB498-661B-4F93-A01A-8EC2FED3B7F7}" srcOrd="0" destOrd="0" presId="urn:microsoft.com/office/officeart/2005/8/layout/hProcess9"/>
    <dgm:cxn modelId="{7FD1DB35-5F6C-42B7-8873-C93C0026905C}" srcId="{EAA56602-81EA-411E-822F-51CD49C1D0D6}" destId="{3B68AC81-5000-441E-B150-566A663CCCCA}" srcOrd="0" destOrd="0" parTransId="{C1FC5C7D-8E0B-4763-AAC7-3351CF4038BF}" sibTransId="{3F92E1B9-F70C-4E20-9B47-9C2FF1A9FA86}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FE711CF9-4B02-445F-BCC6-346C3F63FFCE}" type="presOf" srcId="{3B68AC81-5000-441E-B150-566A663CCCCA}" destId="{15750247-7110-4E21-B8DB-3F12043D9EDF}" srcOrd="0" destOrd="0" presId="urn:microsoft.com/office/officeart/2005/8/layout/hProcess9"/>
    <dgm:cxn modelId="{818853EF-BBB7-43E0-A2F6-2A3433711E49}" type="presOf" srcId="{A10293E3-4A79-4CD2-B3A2-A958509074BD}" destId="{491866B5-EDD0-46E3-B1AD-199319C4921D}" srcOrd="0" destOrd="0" presId="urn:microsoft.com/office/officeart/2005/8/layout/hProcess9"/>
    <dgm:cxn modelId="{28B6EED7-DC5F-4AEB-AF4E-68FABFF6BC18}" type="presParOf" srcId="{CA7AB498-661B-4F93-A01A-8EC2FED3B7F7}" destId="{FC2B4177-BE90-42CA-9DFB-024486DD6472}" srcOrd="0" destOrd="0" presId="urn:microsoft.com/office/officeart/2005/8/layout/hProcess9"/>
    <dgm:cxn modelId="{068E9E73-3692-448E-985C-A324110A8145}" type="presParOf" srcId="{CA7AB498-661B-4F93-A01A-8EC2FED3B7F7}" destId="{E05CA790-0775-4C4C-85F1-49A531C503AB}" srcOrd="1" destOrd="0" presId="urn:microsoft.com/office/officeart/2005/8/layout/hProcess9"/>
    <dgm:cxn modelId="{CC0330DA-5495-4281-A712-616F5599FF9F}" type="presParOf" srcId="{E05CA790-0775-4C4C-85F1-49A531C503AB}" destId="{15750247-7110-4E21-B8DB-3F12043D9EDF}" srcOrd="0" destOrd="0" presId="urn:microsoft.com/office/officeart/2005/8/layout/hProcess9"/>
    <dgm:cxn modelId="{8923AF11-B722-4D2F-9DB3-6834DBD49B6D}" type="presParOf" srcId="{E05CA790-0775-4C4C-85F1-49A531C503AB}" destId="{D0E5340A-BAFE-463C-9436-3208C4FA5845}" srcOrd="1" destOrd="0" presId="urn:microsoft.com/office/officeart/2005/8/layout/hProcess9"/>
    <dgm:cxn modelId="{56D9ECC7-B00F-4B6C-9E19-39739EA4B1D4}" type="presParOf" srcId="{E05CA790-0775-4C4C-85F1-49A531C503AB}" destId="{491866B5-EDD0-46E3-B1AD-199319C4921D}" srcOrd="2" destOrd="0" presId="urn:microsoft.com/office/officeart/2005/8/layout/hProcess9"/>
    <dgm:cxn modelId="{38E1A222-8788-4F2F-B43E-0A9B9B9E9BD2}" type="presParOf" srcId="{E05CA790-0775-4C4C-85F1-49A531C503AB}" destId="{4D431D32-ACC7-4862-9ACB-5EAF8A0891DE}" srcOrd="3" destOrd="0" presId="urn:microsoft.com/office/officeart/2005/8/layout/hProcess9"/>
    <dgm:cxn modelId="{21251B5A-31FB-4F70-B5BE-7C85AB586838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Pourquoi la structure financière de l’entreprise doit-t-elle être équilibrée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Le bilan fonctionnel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Analyse des cycles d’exploitation, d’investissement et de financement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Ratio d’indépendance financière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Ratio de capacité de remboursement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3B68AC81-5000-441E-B150-566A663CCCCA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bg1"/>
              </a:solidFill>
            </a:rPr>
            <a:t>L’analyse du bilan</a:t>
          </a:r>
          <a:endParaRPr lang="fr-FR" sz="1800" b="1" dirty="0">
            <a:solidFill>
              <a:schemeClr val="bg1"/>
            </a:solidFill>
          </a:endParaRPr>
        </a:p>
      </dgm:t>
    </dgm:pt>
    <dgm:pt modelId="{C1FC5C7D-8E0B-4763-AAC7-3351CF4038BF}" type="parTrans" cxnId="{7FD1DB35-5F6C-42B7-8873-C93C0026905C}">
      <dgm:prSet/>
      <dgm:spPr/>
      <dgm:t>
        <a:bodyPr/>
        <a:lstStyle/>
        <a:p>
          <a:endParaRPr lang="fr-FR"/>
        </a:p>
      </dgm:t>
    </dgm:pt>
    <dgm:pt modelId="{3F92E1B9-F70C-4E20-9B47-9C2FF1A9FA86}" type="sibTrans" cxnId="{7FD1DB35-5F6C-42B7-8873-C93C0026905C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15750247-7110-4E21-B8DB-3F12043D9EDF}" type="pres">
      <dgm:prSet presAssocID="{3B68AC81-5000-441E-B150-566A663CCCCA}" presName="textNode" presStyleLbl="node1" presStyleIdx="0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5340A-BAFE-463C-9436-3208C4FA5845}" type="pres">
      <dgm:prSet presAssocID="{3F92E1B9-F70C-4E20-9B47-9C2FF1A9FA86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42E93D0-620B-4513-95EC-72255AB7641D}" type="presOf" srcId="{EAA56602-81EA-411E-822F-51CD49C1D0D6}" destId="{CA7AB498-661B-4F93-A01A-8EC2FED3B7F7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F6680EC0-49EF-4AE0-ADE0-65D941D9A09D}" type="presOf" srcId="{6F1A4586-CD02-4CDE-917E-8EFB963673FE}" destId="{6C1D714F-C542-4DC7-B8FE-20C45D87C6C9}" srcOrd="0" destOrd="0" presId="urn:microsoft.com/office/officeart/2005/8/layout/hProcess9"/>
    <dgm:cxn modelId="{7FD1DB35-5F6C-42B7-8873-C93C0026905C}" srcId="{EAA56602-81EA-411E-822F-51CD49C1D0D6}" destId="{3B68AC81-5000-441E-B150-566A663CCCCA}" srcOrd="0" destOrd="0" parTransId="{C1FC5C7D-8E0B-4763-AAC7-3351CF4038BF}" sibTransId="{3F92E1B9-F70C-4E20-9B47-9C2FF1A9FA86}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55406780-54E3-43A3-8CB1-6A835A7855BB}" type="presOf" srcId="{A10293E3-4A79-4CD2-B3A2-A958509074BD}" destId="{491866B5-EDD0-46E3-B1AD-199319C4921D}" srcOrd="0" destOrd="0" presId="urn:microsoft.com/office/officeart/2005/8/layout/hProcess9"/>
    <dgm:cxn modelId="{B71D6D52-C3AF-426F-B3F4-CDB703D9610A}" type="presOf" srcId="{3B68AC81-5000-441E-B150-566A663CCCCA}" destId="{15750247-7110-4E21-B8DB-3F12043D9EDF}" srcOrd="0" destOrd="0" presId="urn:microsoft.com/office/officeart/2005/8/layout/hProcess9"/>
    <dgm:cxn modelId="{DA86CD5B-C475-42DA-B040-388608B8143D}" type="presParOf" srcId="{CA7AB498-661B-4F93-A01A-8EC2FED3B7F7}" destId="{FC2B4177-BE90-42CA-9DFB-024486DD6472}" srcOrd="0" destOrd="0" presId="urn:microsoft.com/office/officeart/2005/8/layout/hProcess9"/>
    <dgm:cxn modelId="{24BE1F3B-53A8-4B71-94B7-2A4460B053B3}" type="presParOf" srcId="{CA7AB498-661B-4F93-A01A-8EC2FED3B7F7}" destId="{E05CA790-0775-4C4C-85F1-49A531C503AB}" srcOrd="1" destOrd="0" presId="urn:microsoft.com/office/officeart/2005/8/layout/hProcess9"/>
    <dgm:cxn modelId="{F30EBF9E-F7D3-445A-A1E7-5B313C254B84}" type="presParOf" srcId="{E05CA790-0775-4C4C-85F1-49A531C503AB}" destId="{15750247-7110-4E21-B8DB-3F12043D9EDF}" srcOrd="0" destOrd="0" presId="urn:microsoft.com/office/officeart/2005/8/layout/hProcess9"/>
    <dgm:cxn modelId="{29A4E8E0-2C8B-4D6C-8D15-B4A2E6FCC0A1}" type="presParOf" srcId="{E05CA790-0775-4C4C-85F1-49A531C503AB}" destId="{D0E5340A-BAFE-463C-9436-3208C4FA5845}" srcOrd="1" destOrd="0" presId="urn:microsoft.com/office/officeart/2005/8/layout/hProcess9"/>
    <dgm:cxn modelId="{AEF44F55-2368-49C1-A3CD-15B148410115}" type="presParOf" srcId="{E05CA790-0775-4C4C-85F1-49A531C503AB}" destId="{491866B5-EDD0-46E3-B1AD-199319C4921D}" srcOrd="2" destOrd="0" presId="urn:microsoft.com/office/officeart/2005/8/layout/hProcess9"/>
    <dgm:cxn modelId="{3A855387-4050-4FA1-88B2-CE12AC9E5620}" type="presParOf" srcId="{E05CA790-0775-4C4C-85F1-49A531C503AB}" destId="{4D431D32-ACC7-4862-9ACB-5EAF8A0891DE}" srcOrd="3" destOrd="0" presId="urn:microsoft.com/office/officeart/2005/8/layout/hProcess9"/>
    <dgm:cxn modelId="{5C493EFE-97E0-49F0-A2A9-787DB11D773E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Faut-il s’endetter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Les financements internes : autofinancement, apports personnels des associés en compte courant.</a:t>
          </a:r>
        </a:p>
        <a:p>
          <a:r>
            <a:rPr lang="fr-FR" sz="1800" b="1" dirty="0" smtClean="0"/>
            <a:t>Les financements externes : emprunt bancaire, augmentation de capital.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B4357C17-0A53-41BC-AE6B-4F5FCBA5D04D}">
      <dgm:prSet phldrT="[Texte]" custT="1"/>
      <dgm:spPr/>
      <dgm:t>
        <a:bodyPr/>
        <a:lstStyle/>
        <a:p>
          <a:r>
            <a:rPr lang="fr-FR" sz="1800" b="1" dirty="0" smtClean="0"/>
            <a:t>Les opérations bancaires et leur suivi</a:t>
          </a:r>
          <a:br>
            <a:rPr lang="fr-FR" sz="1800" b="1" dirty="0" smtClean="0"/>
          </a:br>
          <a:r>
            <a:rPr lang="fr-FR" sz="1800" b="1" dirty="0" smtClean="0">
              <a:solidFill>
                <a:schemeClr val="bg1"/>
              </a:solidFill>
            </a:rPr>
            <a:t>Les financements internes</a:t>
          </a:r>
          <a:br>
            <a:rPr lang="fr-FR" sz="1800" b="1" dirty="0" smtClean="0">
              <a:solidFill>
                <a:schemeClr val="bg1"/>
              </a:solidFill>
            </a:rPr>
          </a:br>
          <a:r>
            <a:rPr lang="fr-FR" b="1" dirty="0" smtClean="0">
              <a:solidFill>
                <a:schemeClr val="bg1"/>
              </a:solidFill>
            </a:rPr>
            <a:t>Les financements externes</a:t>
          </a:r>
          <a:endParaRPr lang="fr-FR" sz="1800" b="1" dirty="0">
            <a:solidFill>
              <a:schemeClr val="bg1"/>
            </a:solidFill>
          </a:endParaRPr>
        </a:p>
      </dgm:t>
    </dgm:pt>
    <dgm:pt modelId="{A1033A94-D527-494E-B9C6-F21BCC9832FA}" type="parTrans" cxnId="{DF70A10D-5183-4043-B361-D4F46E49F9BC}">
      <dgm:prSet/>
      <dgm:spPr/>
    </dgm:pt>
    <dgm:pt modelId="{BA98E8F5-33AF-4AC7-93D3-68617E85CBD7}" type="sibTrans" cxnId="{DF70A10D-5183-4043-B361-D4F46E49F9BC}">
      <dgm:prSet/>
      <dgm:spPr/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FB990658-CD0B-48CB-8232-42BA1AAB7A31}" type="pres">
      <dgm:prSet presAssocID="{B4357C17-0A53-41BC-AE6B-4F5FCBA5D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6C247B-EEB3-4931-B5AB-7F564AB53073}" type="pres">
      <dgm:prSet presAssocID="{BA98E8F5-33AF-4AC7-93D3-68617E85CBD7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F70A10D-5183-4043-B361-D4F46E49F9BC}" srcId="{EAA56602-81EA-411E-822F-51CD49C1D0D6}" destId="{B4357C17-0A53-41BC-AE6B-4F5FCBA5D04D}" srcOrd="0" destOrd="0" parTransId="{A1033A94-D527-494E-B9C6-F21BCC9832FA}" sibTransId="{BA98E8F5-33AF-4AC7-93D3-68617E85CBD7}"/>
    <dgm:cxn modelId="{5EEB885F-1219-4F5C-8284-B0AB6D853D09}" type="presOf" srcId="{EAA56602-81EA-411E-822F-51CD49C1D0D6}" destId="{CA7AB498-661B-4F93-A01A-8EC2FED3B7F7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E4D1B060-AC44-4A55-8BF6-A0960487358D}" type="presOf" srcId="{6F1A4586-CD02-4CDE-917E-8EFB963673FE}" destId="{6C1D714F-C542-4DC7-B8FE-20C45D87C6C9}" srcOrd="0" destOrd="0" presId="urn:microsoft.com/office/officeart/2005/8/layout/hProcess9"/>
    <dgm:cxn modelId="{7AE9BA44-1D64-4AC8-85B8-994C597B120D}" type="presOf" srcId="{A10293E3-4A79-4CD2-B3A2-A958509074BD}" destId="{491866B5-EDD0-46E3-B1AD-199319C4921D}" srcOrd="0" destOrd="0" presId="urn:microsoft.com/office/officeart/2005/8/layout/hProcess9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1ADBF56D-BCA1-4E30-A08A-3FADDFE48E8D}" type="presOf" srcId="{B4357C17-0A53-41BC-AE6B-4F5FCBA5D04D}" destId="{FB990658-CD0B-48CB-8232-42BA1AAB7A31}" srcOrd="0" destOrd="0" presId="urn:microsoft.com/office/officeart/2005/8/layout/hProcess9"/>
    <dgm:cxn modelId="{AC2D4EA0-E1D1-40C5-851C-5CEDB71942F0}" type="presParOf" srcId="{CA7AB498-661B-4F93-A01A-8EC2FED3B7F7}" destId="{FC2B4177-BE90-42CA-9DFB-024486DD6472}" srcOrd="0" destOrd="0" presId="urn:microsoft.com/office/officeart/2005/8/layout/hProcess9"/>
    <dgm:cxn modelId="{DF5AAA48-B944-440A-9BE3-2256EC2009FE}" type="presParOf" srcId="{CA7AB498-661B-4F93-A01A-8EC2FED3B7F7}" destId="{E05CA790-0775-4C4C-85F1-49A531C503AB}" srcOrd="1" destOrd="0" presId="urn:microsoft.com/office/officeart/2005/8/layout/hProcess9"/>
    <dgm:cxn modelId="{9BDC2B49-28D6-490B-BFAD-88FE38A040A3}" type="presParOf" srcId="{E05CA790-0775-4C4C-85F1-49A531C503AB}" destId="{FB990658-CD0B-48CB-8232-42BA1AAB7A31}" srcOrd="0" destOrd="0" presId="urn:microsoft.com/office/officeart/2005/8/layout/hProcess9"/>
    <dgm:cxn modelId="{F3B66B5D-6B1C-4A6F-A5F0-069A4CEA1433}" type="presParOf" srcId="{E05CA790-0775-4C4C-85F1-49A531C503AB}" destId="{756C247B-EEB3-4931-B5AB-7F564AB53073}" srcOrd="1" destOrd="0" presId="urn:microsoft.com/office/officeart/2005/8/layout/hProcess9"/>
    <dgm:cxn modelId="{C3F3DE5F-16D1-41AD-A66B-9CF12788C2FA}" type="presParOf" srcId="{E05CA790-0775-4C4C-85F1-49A531C503AB}" destId="{491866B5-EDD0-46E3-B1AD-199319C4921D}" srcOrd="2" destOrd="0" presId="urn:microsoft.com/office/officeart/2005/8/layout/hProcess9"/>
    <dgm:cxn modelId="{A96CCF16-B3CB-4CFE-8166-D9A665E33F65}" type="presParOf" srcId="{E05CA790-0775-4C4C-85F1-49A531C503AB}" destId="{4D431D32-ACC7-4862-9ACB-5EAF8A0891DE}" srcOrd="3" destOrd="0" presId="urn:microsoft.com/office/officeart/2005/8/layout/hProcess9"/>
    <dgm:cxn modelId="{A2CC2284-8F79-4786-BC6F-F8F200E49990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Comment gérer la trésorerie pour faire face à ses engagements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Budget de trésorerie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Modalités d’équilibrage : </a:t>
          </a:r>
          <a:r>
            <a:rPr lang="fr-FR" sz="1800" b="1" dirty="0" err="1" smtClean="0"/>
            <a:t>BFR</a:t>
          </a:r>
          <a:r>
            <a:rPr lang="fr-FR" sz="1800" b="1" dirty="0" smtClean="0"/>
            <a:t>, concours bancaires , comptes courants d’associés, cessions de </a:t>
          </a:r>
          <a:r>
            <a:rPr lang="fr-FR" sz="1800" b="1" dirty="0" err="1" smtClean="0"/>
            <a:t>VM</a:t>
          </a: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Compte de résultat prévisionnel et bilan prévisionnel</a:t>
          </a:r>
          <a:br>
            <a:rPr lang="fr-FR" sz="1800" b="1" dirty="0" smtClean="0"/>
          </a:b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B4357C17-0A53-41BC-AE6B-4F5FCBA5D04D}">
      <dgm:prSet phldrT="[Texte]" custT="1"/>
      <dgm:spPr/>
      <dgm:t>
        <a:bodyPr/>
        <a:lstStyle/>
        <a:p>
          <a:r>
            <a:rPr lang="fr-FR" sz="1800" b="1" dirty="0" smtClean="0"/>
            <a:t>La démarche budgétaire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 budget de trésorerie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 compte de résultat prévisionnel</a:t>
          </a:r>
          <a:endParaRPr lang="fr-FR" sz="1800" b="1" dirty="0"/>
        </a:p>
      </dgm:t>
    </dgm:pt>
    <dgm:pt modelId="{A1033A94-D527-494E-B9C6-F21BCC9832FA}" type="parTrans" cxnId="{DF70A10D-5183-4043-B361-D4F46E49F9BC}">
      <dgm:prSet/>
      <dgm:spPr/>
    </dgm:pt>
    <dgm:pt modelId="{BA98E8F5-33AF-4AC7-93D3-68617E85CBD7}" type="sibTrans" cxnId="{DF70A10D-5183-4043-B361-D4F46E49F9BC}">
      <dgm:prSet/>
      <dgm:spPr/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FB990658-CD0B-48CB-8232-42BA1AAB7A31}" type="pres">
      <dgm:prSet presAssocID="{B4357C17-0A53-41BC-AE6B-4F5FCBA5D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6C247B-EEB3-4931-B5AB-7F564AB53073}" type="pres">
      <dgm:prSet presAssocID="{BA98E8F5-33AF-4AC7-93D3-68617E85CBD7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40E80A7-9F21-4F1A-91B9-D9DD8C0FAEB0}" type="presOf" srcId="{A10293E3-4A79-4CD2-B3A2-A958509074BD}" destId="{491866B5-EDD0-46E3-B1AD-199319C4921D}" srcOrd="0" destOrd="0" presId="urn:microsoft.com/office/officeart/2005/8/layout/hProcess9"/>
    <dgm:cxn modelId="{0252DE56-2B0A-47EF-BC29-B20E562C6DDF}" type="presOf" srcId="{EAA56602-81EA-411E-822F-51CD49C1D0D6}" destId="{CA7AB498-661B-4F93-A01A-8EC2FED3B7F7}" srcOrd="0" destOrd="0" presId="urn:microsoft.com/office/officeart/2005/8/layout/hProcess9"/>
    <dgm:cxn modelId="{DF70A10D-5183-4043-B361-D4F46E49F9BC}" srcId="{EAA56602-81EA-411E-822F-51CD49C1D0D6}" destId="{B4357C17-0A53-41BC-AE6B-4F5FCBA5D04D}" srcOrd="0" destOrd="0" parTransId="{A1033A94-D527-494E-B9C6-F21BCC9832FA}" sibTransId="{BA98E8F5-33AF-4AC7-93D3-68617E85CBD7}"/>
    <dgm:cxn modelId="{DF994D9B-5F7B-4CC7-A0E9-68B736D24079}" type="presOf" srcId="{B4357C17-0A53-41BC-AE6B-4F5FCBA5D04D}" destId="{FB990658-CD0B-48CB-8232-42BA1AAB7A31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87FBFBA4-23E7-4B5A-B30E-AF4B8C682C8A}" type="presOf" srcId="{6F1A4586-CD02-4CDE-917E-8EFB963673FE}" destId="{6C1D714F-C542-4DC7-B8FE-20C45D87C6C9}" srcOrd="0" destOrd="0" presId="urn:microsoft.com/office/officeart/2005/8/layout/hProcess9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DA4B58B1-010F-4547-9BC6-CD7E2AE756F9}" type="presParOf" srcId="{CA7AB498-661B-4F93-A01A-8EC2FED3B7F7}" destId="{FC2B4177-BE90-42CA-9DFB-024486DD6472}" srcOrd="0" destOrd="0" presId="urn:microsoft.com/office/officeart/2005/8/layout/hProcess9"/>
    <dgm:cxn modelId="{FFBC63B4-650B-4E95-B3D9-64796A3FC3EA}" type="presParOf" srcId="{CA7AB498-661B-4F93-A01A-8EC2FED3B7F7}" destId="{E05CA790-0775-4C4C-85F1-49A531C503AB}" srcOrd="1" destOrd="0" presId="urn:microsoft.com/office/officeart/2005/8/layout/hProcess9"/>
    <dgm:cxn modelId="{A1ABE40E-D5E8-4068-BE18-EDAC8FD5BC41}" type="presParOf" srcId="{E05CA790-0775-4C4C-85F1-49A531C503AB}" destId="{FB990658-CD0B-48CB-8232-42BA1AAB7A31}" srcOrd="0" destOrd="0" presId="urn:microsoft.com/office/officeart/2005/8/layout/hProcess9"/>
    <dgm:cxn modelId="{559FDF36-704A-484B-AD2E-49891544A611}" type="presParOf" srcId="{E05CA790-0775-4C4C-85F1-49A531C503AB}" destId="{756C247B-EEB3-4931-B5AB-7F564AB53073}" srcOrd="1" destOrd="0" presId="urn:microsoft.com/office/officeart/2005/8/layout/hProcess9"/>
    <dgm:cxn modelId="{7D91E582-4675-4C2F-9093-A54C0366C118}" type="presParOf" srcId="{E05CA790-0775-4C4C-85F1-49A531C503AB}" destId="{491866B5-EDD0-46E3-B1AD-199319C4921D}" srcOrd="2" destOrd="0" presId="urn:microsoft.com/office/officeart/2005/8/layout/hProcess9"/>
    <dgm:cxn modelId="{600EEDC3-0E42-417B-8625-61F1679EA05D}" type="presParOf" srcId="{E05CA790-0775-4C4C-85F1-49A531C503AB}" destId="{4D431D32-ACC7-4862-9ACB-5EAF8A0891DE}" srcOrd="3" destOrd="0" presId="urn:microsoft.com/office/officeart/2005/8/layout/hProcess9"/>
    <dgm:cxn modelId="{B8F59764-06ED-47A7-BA35-3B25ED3FD6EB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Qu’apporte l’analyse des coûts à la prise de décision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Coût complet : charges directes, charges indirectes</a:t>
          </a:r>
        </a:p>
        <a:p>
          <a:r>
            <a:rPr lang="fr-FR" sz="1800" b="1" dirty="0" smtClean="0"/>
            <a:t>Coût partiel : charges variables, charges fixes.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B4357C17-0A53-41BC-AE6B-4F5FCBA5D04D}">
      <dgm:prSet phldrT="[Texte]" custT="1"/>
      <dgm:spPr/>
      <dgm:t>
        <a:bodyPr/>
        <a:lstStyle/>
        <a:p>
          <a:r>
            <a:rPr lang="fr-FR" sz="1800" b="1" smtClean="0"/>
            <a:t>Le comportement des charges en relation avec le niveau d’activité</a:t>
          </a:r>
          <a:br>
            <a:rPr lang="fr-FR" sz="1800" b="1" smtClean="0"/>
          </a:br>
          <a:r>
            <a:rPr lang="fr-FR" sz="1800" b="1" smtClean="0"/>
            <a:t/>
          </a:r>
          <a:br>
            <a:rPr lang="fr-FR" sz="1800" b="1" smtClean="0"/>
          </a:br>
          <a:r>
            <a:rPr lang="fr-FR" sz="1800" b="1" smtClean="0"/>
            <a:t>L’analyse de la relation coût/volume/profit</a:t>
          </a:r>
          <a:endParaRPr lang="fr-FR" sz="1800" b="1" dirty="0"/>
        </a:p>
      </dgm:t>
    </dgm:pt>
    <dgm:pt modelId="{A1033A94-D527-494E-B9C6-F21BCC9832FA}" type="parTrans" cxnId="{DF70A10D-5183-4043-B361-D4F46E49F9BC}">
      <dgm:prSet/>
      <dgm:spPr/>
    </dgm:pt>
    <dgm:pt modelId="{BA98E8F5-33AF-4AC7-93D3-68617E85CBD7}" type="sibTrans" cxnId="{DF70A10D-5183-4043-B361-D4F46E49F9BC}">
      <dgm:prSet/>
      <dgm:spPr/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FB990658-CD0B-48CB-8232-42BA1AAB7A31}" type="pres">
      <dgm:prSet presAssocID="{B4357C17-0A53-41BC-AE6B-4F5FCBA5D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6C247B-EEB3-4931-B5AB-7F564AB53073}" type="pres">
      <dgm:prSet presAssocID="{BA98E8F5-33AF-4AC7-93D3-68617E85CBD7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902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12CBB2-2171-4B67-82D8-A0305DD04DE4}" type="presOf" srcId="{EAA56602-81EA-411E-822F-51CD49C1D0D6}" destId="{CA7AB498-661B-4F93-A01A-8EC2FED3B7F7}" srcOrd="0" destOrd="0" presId="urn:microsoft.com/office/officeart/2005/8/layout/hProcess9"/>
    <dgm:cxn modelId="{DF70A10D-5183-4043-B361-D4F46E49F9BC}" srcId="{EAA56602-81EA-411E-822F-51CD49C1D0D6}" destId="{B4357C17-0A53-41BC-AE6B-4F5FCBA5D04D}" srcOrd="0" destOrd="0" parTransId="{A1033A94-D527-494E-B9C6-F21BCC9832FA}" sibTransId="{BA98E8F5-33AF-4AC7-93D3-68617E85CBD7}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AED2A2B9-F222-4616-A35D-10265A49F058}" type="presOf" srcId="{B4357C17-0A53-41BC-AE6B-4F5FCBA5D04D}" destId="{FB990658-CD0B-48CB-8232-42BA1AAB7A31}" srcOrd="0" destOrd="0" presId="urn:microsoft.com/office/officeart/2005/8/layout/hProcess9"/>
    <dgm:cxn modelId="{311114E5-2E37-4865-9093-27436D50608E}" type="presOf" srcId="{6F1A4586-CD02-4CDE-917E-8EFB963673FE}" destId="{6C1D714F-C542-4DC7-B8FE-20C45D87C6C9}" srcOrd="0" destOrd="0" presId="urn:microsoft.com/office/officeart/2005/8/layout/hProcess9"/>
    <dgm:cxn modelId="{C86FCA79-0FAE-4105-A475-6B4E72A9A546}" type="presOf" srcId="{A10293E3-4A79-4CD2-B3A2-A958509074BD}" destId="{491866B5-EDD0-46E3-B1AD-199319C4921D}" srcOrd="0" destOrd="0" presId="urn:microsoft.com/office/officeart/2005/8/layout/hProcess9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142DBF49-F0F1-42ED-A7E9-514E221083E4}" type="presParOf" srcId="{CA7AB498-661B-4F93-A01A-8EC2FED3B7F7}" destId="{FC2B4177-BE90-42CA-9DFB-024486DD6472}" srcOrd="0" destOrd="0" presId="urn:microsoft.com/office/officeart/2005/8/layout/hProcess9"/>
    <dgm:cxn modelId="{05F80FA7-41D7-411C-9079-CEFD85A761AC}" type="presParOf" srcId="{CA7AB498-661B-4F93-A01A-8EC2FED3B7F7}" destId="{E05CA790-0775-4C4C-85F1-49A531C503AB}" srcOrd="1" destOrd="0" presId="urn:microsoft.com/office/officeart/2005/8/layout/hProcess9"/>
    <dgm:cxn modelId="{BAA0DDA1-60A5-4063-B210-CCACFDF06FF8}" type="presParOf" srcId="{E05CA790-0775-4C4C-85F1-49A531C503AB}" destId="{FB990658-CD0B-48CB-8232-42BA1AAB7A31}" srcOrd="0" destOrd="0" presId="urn:microsoft.com/office/officeart/2005/8/layout/hProcess9"/>
    <dgm:cxn modelId="{473C0AD3-73B5-4BDC-BC5C-382A7C6D72B3}" type="presParOf" srcId="{E05CA790-0775-4C4C-85F1-49A531C503AB}" destId="{756C247B-EEB3-4931-B5AB-7F564AB53073}" srcOrd="1" destOrd="0" presId="urn:microsoft.com/office/officeart/2005/8/layout/hProcess9"/>
    <dgm:cxn modelId="{7894EF0D-0F1A-4808-9994-0DC3A1F79FB7}" type="presParOf" srcId="{E05CA790-0775-4C4C-85F1-49A531C503AB}" destId="{491866B5-EDD0-46E3-B1AD-199319C4921D}" srcOrd="2" destOrd="0" presId="urn:microsoft.com/office/officeart/2005/8/layout/hProcess9"/>
    <dgm:cxn modelId="{65DBF3BC-CA9D-4E40-9D40-5F471C47A61C}" type="presParOf" srcId="{E05CA790-0775-4C4C-85F1-49A531C503AB}" destId="{4D431D32-ACC7-4862-9ACB-5EAF8A0891DE}" srcOrd="3" destOrd="0" presId="urn:microsoft.com/office/officeart/2005/8/layout/hProcess9"/>
    <dgm:cxn modelId="{A57198E5-6A2A-4D30-940A-3B947232EBC1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04A20E-51D9-40D2-A7B4-6695DA266AC6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9E6FF6D-B6C2-440E-9B6D-F6CEC4A62859}">
      <dgm:prSet phldrT="[Texte]"/>
      <dgm:spPr/>
      <dgm:t>
        <a:bodyPr/>
        <a:lstStyle/>
        <a:p>
          <a:r>
            <a:rPr lang="fr-FR" b="1" dirty="0" smtClean="0"/>
            <a:t>Questions de gestion</a:t>
          </a:r>
          <a:endParaRPr lang="fr-FR" b="1" dirty="0"/>
        </a:p>
      </dgm:t>
    </dgm:pt>
    <dgm:pt modelId="{5871CEEE-798F-403C-BA30-A8890524E1AB}" type="parTrans" cxnId="{8C8681C7-45C9-4F34-AB94-64BDF7719A02}">
      <dgm:prSet/>
      <dgm:spPr/>
      <dgm:t>
        <a:bodyPr/>
        <a:lstStyle/>
        <a:p>
          <a:endParaRPr lang="fr-FR" b="1"/>
        </a:p>
      </dgm:t>
    </dgm:pt>
    <dgm:pt modelId="{F2C127B8-798C-4D63-A00B-4E9133484EC9}" type="sibTrans" cxnId="{8C8681C7-45C9-4F34-AB94-64BDF7719A02}">
      <dgm:prSet/>
      <dgm:spPr/>
      <dgm:t>
        <a:bodyPr/>
        <a:lstStyle/>
        <a:p>
          <a:endParaRPr lang="fr-FR" b="1"/>
        </a:p>
      </dgm:t>
    </dgm:pt>
    <dgm:pt modelId="{CD739C68-4F63-4633-8C78-3AD8BCB48AB9}">
      <dgm:prSet phldrT="[Texte]"/>
      <dgm:spPr/>
      <dgm:t>
        <a:bodyPr/>
        <a:lstStyle/>
        <a:p>
          <a:r>
            <a:rPr lang="fr-FR" b="1" dirty="0" smtClean="0"/>
            <a:t>Notions</a:t>
          </a:r>
          <a:endParaRPr lang="fr-FR" b="1" dirty="0"/>
        </a:p>
      </dgm:t>
    </dgm:pt>
    <dgm:pt modelId="{F19BF33E-7FE2-4716-AD4E-4F4AC18B0595}" type="parTrans" cxnId="{F2DBC9F7-1A36-4AC9-BBE2-8A8E0C986811}">
      <dgm:prSet/>
      <dgm:spPr/>
      <dgm:t>
        <a:bodyPr/>
        <a:lstStyle/>
        <a:p>
          <a:endParaRPr lang="fr-FR" b="1"/>
        </a:p>
      </dgm:t>
    </dgm:pt>
    <dgm:pt modelId="{24C3AAA4-824E-4FBF-B980-37BDC0C4304B}" type="sibTrans" cxnId="{F2DBC9F7-1A36-4AC9-BBE2-8A8E0C986811}">
      <dgm:prSet/>
      <dgm:spPr/>
      <dgm:t>
        <a:bodyPr/>
        <a:lstStyle/>
        <a:p>
          <a:endParaRPr lang="fr-FR" b="1"/>
        </a:p>
      </dgm:t>
    </dgm:pt>
    <dgm:pt modelId="{E1F29435-F973-4675-8246-B9FB9A5D86AF}">
      <dgm:prSet phldrT="[Texte]"/>
      <dgm:spPr/>
      <dgm:t>
        <a:bodyPr/>
        <a:lstStyle/>
        <a:p>
          <a:r>
            <a:rPr lang="fr-FR" b="1" dirty="0" smtClean="0"/>
            <a:t>Capacités</a:t>
          </a:r>
          <a:endParaRPr lang="fr-FR" b="1" dirty="0"/>
        </a:p>
      </dgm:t>
    </dgm:pt>
    <dgm:pt modelId="{B3C041FF-104C-4EEE-9E36-C243D5354225}" type="parTrans" cxnId="{AF0ECE76-0FEE-4C0C-A1F9-0C4BA8366306}">
      <dgm:prSet/>
      <dgm:spPr/>
      <dgm:t>
        <a:bodyPr/>
        <a:lstStyle/>
        <a:p>
          <a:endParaRPr lang="fr-FR"/>
        </a:p>
      </dgm:t>
    </dgm:pt>
    <dgm:pt modelId="{95BB657C-5C96-4786-B204-A116D821544E}" type="sibTrans" cxnId="{AF0ECE76-0FEE-4C0C-A1F9-0C4BA8366306}">
      <dgm:prSet/>
      <dgm:spPr/>
      <dgm:t>
        <a:bodyPr/>
        <a:lstStyle/>
        <a:p>
          <a:endParaRPr lang="fr-FR"/>
        </a:p>
      </dgm:t>
    </dgm:pt>
    <dgm:pt modelId="{50016B27-337D-49A0-BF77-B6206A9251DE}">
      <dgm:prSet phldrT="[Texte]"/>
      <dgm:spPr/>
      <dgm:t>
        <a:bodyPr/>
        <a:lstStyle/>
        <a:p>
          <a:r>
            <a:rPr lang="fr-FR" b="1" dirty="0" smtClean="0"/>
            <a:t>Contexte et finalités de l’étude</a:t>
          </a:r>
          <a:endParaRPr lang="fr-FR" b="1" dirty="0"/>
        </a:p>
      </dgm:t>
    </dgm:pt>
    <dgm:pt modelId="{E8E29731-926D-4A6A-A34A-3D4AC958B8A7}" type="parTrans" cxnId="{ADF21609-44BD-4278-BA73-DC7D0CAA02BF}">
      <dgm:prSet/>
      <dgm:spPr/>
      <dgm:t>
        <a:bodyPr/>
        <a:lstStyle/>
        <a:p>
          <a:endParaRPr lang="fr-FR"/>
        </a:p>
      </dgm:t>
    </dgm:pt>
    <dgm:pt modelId="{F3FB993D-F331-4CA4-948A-29340C606423}" type="sibTrans" cxnId="{ADF21609-44BD-4278-BA73-DC7D0CAA02BF}">
      <dgm:prSet/>
      <dgm:spPr/>
      <dgm:t>
        <a:bodyPr/>
        <a:lstStyle/>
        <a:p>
          <a:endParaRPr lang="fr-FR"/>
        </a:p>
      </dgm:t>
    </dgm:pt>
    <dgm:pt modelId="{CD6E52F3-D096-4FB7-B4A9-37BA2A529712}" type="pres">
      <dgm:prSet presAssocID="{1004A20E-51D9-40D2-A7B4-6695DA266A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35B531-26C3-4405-88F4-238269005875}" type="pres">
      <dgm:prSet presAssocID="{1004A20E-51D9-40D2-A7B4-6695DA266AC6}" presName="cycle" presStyleCnt="0"/>
      <dgm:spPr/>
      <dgm:t>
        <a:bodyPr/>
        <a:lstStyle/>
        <a:p>
          <a:endParaRPr lang="fr-FR"/>
        </a:p>
      </dgm:t>
    </dgm:pt>
    <dgm:pt modelId="{F3C7F335-A796-4D85-80D9-C47393A82D49}" type="pres">
      <dgm:prSet presAssocID="{19E6FF6D-B6C2-440E-9B6D-F6CEC4A62859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37E24E-B7A3-4B33-9022-A63E3FE107ED}" type="pres">
      <dgm:prSet presAssocID="{F2C127B8-798C-4D63-A00B-4E9133484EC9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D86DDFBF-D9A4-42CB-A4F0-1B660F9749E7}" type="pres">
      <dgm:prSet presAssocID="{50016B27-337D-49A0-BF77-B6206A9251DE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32D42B-F361-4034-9AA0-F02E94E0FA38}" type="pres">
      <dgm:prSet presAssocID="{E1F29435-F973-4675-8246-B9FB9A5D86AF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001C32-FA93-404D-ABD0-7D9ABAB7E3DC}" type="pres">
      <dgm:prSet presAssocID="{CD739C68-4F63-4633-8C78-3AD8BCB48AB9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DF21609-44BD-4278-BA73-DC7D0CAA02BF}" srcId="{1004A20E-51D9-40D2-A7B4-6695DA266AC6}" destId="{50016B27-337D-49A0-BF77-B6206A9251DE}" srcOrd="1" destOrd="0" parTransId="{E8E29731-926D-4A6A-A34A-3D4AC958B8A7}" sibTransId="{F3FB993D-F331-4CA4-948A-29340C606423}"/>
    <dgm:cxn modelId="{5DE6B071-9093-46AB-9C83-7AE84EDD3B34}" type="presOf" srcId="{19E6FF6D-B6C2-440E-9B6D-F6CEC4A62859}" destId="{F3C7F335-A796-4D85-80D9-C47393A82D49}" srcOrd="0" destOrd="0" presId="urn:microsoft.com/office/officeart/2005/8/layout/cycle3"/>
    <dgm:cxn modelId="{CDB5418E-7B0E-4DCD-9574-DF40D5B8AE15}" type="presOf" srcId="{50016B27-337D-49A0-BF77-B6206A9251DE}" destId="{D86DDFBF-D9A4-42CB-A4F0-1B660F9749E7}" srcOrd="0" destOrd="0" presId="urn:microsoft.com/office/officeart/2005/8/layout/cycle3"/>
    <dgm:cxn modelId="{8C8681C7-45C9-4F34-AB94-64BDF7719A02}" srcId="{1004A20E-51D9-40D2-A7B4-6695DA266AC6}" destId="{19E6FF6D-B6C2-440E-9B6D-F6CEC4A62859}" srcOrd="0" destOrd="0" parTransId="{5871CEEE-798F-403C-BA30-A8890524E1AB}" sibTransId="{F2C127B8-798C-4D63-A00B-4E9133484EC9}"/>
    <dgm:cxn modelId="{DA87678E-8174-4701-B62D-98E27EF04C7E}" type="presOf" srcId="{F2C127B8-798C-4D63-A00B-4E9133484EC9}" destId="{0E37E24E-B7A3-4B33-9022-A63E3FE107ED}" srcOrd="0" destOrd="0" presId="urn:microsoft.com/office/officeart/2005/8/layout/cycle3"/>
    <dgm:cxn modelId="{A1348AD1-0870-4F66-A833-3479C1423A10}" type="presOf" srcId="{1004A20E-51D9-40D2-A7B4-6695DA266AC6}" destId="{CD6E52F3-D096-4FB7-B4A9-37BA2A529712}" srcOrd="0" destOrd="0" presId="urn:microsoft.com/office/officeart/2005/8/layout/cycle3"/>
    <dgm:cxn modelId="{7BC33EB4-D072-494C-848C-F75E154EF9C6}" type="presOf" srcId="{CD739C68-4F63-4633-8C78-3AD8BCB48AB9}" destId="{A9001C32-FA93-404D-ABD0-7D9ABAB7E3DC}" srcOrd="0" destOrd="0" presId="urn:microsoft.com/office/officeart/2005/8/layout/cycle3"/>
    <dgm:cxn modelId="{F2DBC9F7-1A36-4AC9-BBE2-8A8E0C986811}" srcId="{1004A20E-51D9-40D2-A7B4-6695DA266AC6}" destId="{CD739C68-4F63-4633-8C78-3AD8BCB48AB9}" srcOrd="3" destOrd="0" parTransId="{F19BF33E-7FE2-4716-AD4E-4F4AC18B0595}" sibTransId="{24C3AAA4-824E-4FBF-B980-37BDC0C4304B}"/>
    <dgm:cxn modelId="{869A48B5-8ABE-453B-9F27-1B10F926AAAC}" type="presOf" srcId="{E1F29435-F973-4675-8246-B9FB9A5D86AF}" destId="{0E32D42B-F361-4034-9AA0-F02E94E0FA38}" srcOrd="0" destOrd="0" presId="urn:microsoft.com/office/officeart/2005/8/layout/cycle3"/>
    <dgm:cxn modelId="{AF0ECE76-0FEE-4C0C-A1F9-0C4BA8366306}" srcId="{1004A20E-51D9-40D2-A7B4-6695DA266AC6}" destId="{E1F29435-F973-4675-8246-B9FB9A5D86AF}" srcOrd="2" destOrd="0" parTransId="{B3C041FF-104C-4EEE-9E36-C243D5354225}" sibTransId="{95BB657C-5C96-4786-B204-A116D821544E}"/>
    <dgm:cxn modelId="{0DC6160F-9108-40B7-8480-90AC581872DB}" type="presParOf" srcId="{CD6E52F3-D096-4FB7-B4A9-37BA2A529712}" destId="{CB35B531-26C3-4405-88F4-238269005875}" srcOrd="0" destOrd="0" presId="urn:microsoft.com/office/officeart/2005/8/layout/cycle3"/>
    <dgm:cxn modelId="{14EA3D98-F79B-4879-AF13-323796756CEB}" type="presParOf" srcId="{CB35B531-26C3-4405-88F4-238269005875}" destId="{F3C7F335-A796-4D85-80D9-C47393A82D49}" srcOrd="0" destOrd="0" presId="urn:microsoft.com/office/officeart/2005/8/layout/cycle3"/>
    <dgm:cxn modelId="{0C9362CA-3707-44BE-A1BD-2D57FD6EAF7C}" type="presParOf" srcId="{CB35B531-26C3-4405-88F4-238269005875}" destId="{0E37E24E-B7A3-4B33-9022-A63E3FE107ED}" srcOrd="1" destOrd="0" presId="urn:microsoft.com/office/officeart/2005/8/layout/cycle3"/>
    <dgm:cxn modelId="{7EFB2119-C419-4E6D-8210-6FB537F810F7}" type="presParOf" srcId="{CB35B531-26C3-4405-88F4-238269005875}" destId="{D86DDFBF-D9A4-42CB-A4F0-1B660F9749E7}" srcOrd="2" destOrd="0" presId="urn:microsoft.com/office/officeart/2005/8/layout/cycle3"/>
    <dgm:cxn modelId="{347B0B38-4ED1-465C-9878-910505756157}" type="presParOf" srcId="{CB35B531-26C3-4405-88F4-238269005875}" destId="{0E32D42B-F361-4034-9AA0-F02E94E0FA38}" srcOrd="3" destOrd="0" presId="urn:microsoft.com/office/officeart/2005/8/layout/cycle3"/>
    <dgm:cxn modelId="{465C496A-19CC-411C-9371-F3F763EF1E24}" type="presParOf" srcId="{CB35B531-26C3-4405-88F4-238269005875}" destId="{A9001C32-FA93-404D-ABD0-7D9ABAB7E3DC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35F4A8-14F4-4134-8962-CE361D2689D6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4" csCatId="accent1" phldr="1"/>
      <dgm:spPr/>
    </dgm:pt>
    <dgm:pt modelId="{5D0EE53F-01D4-4F76-A22D-6C070B8923F1}">
      <dgm:prSet phldrT="[Texte]" custT="1"/>
      <dgm:spPr/>
      <dgm:t>
        <a:bodyPr/>
        <a:lstStyle/>
        <a:p>
          <a:r>
            <a:rPr lang="fr-FR" sz="2400" b="1" dirty="0" smtClean="0"/>
            <a:t>Contexte</a:t>
          </a:r>
          <a:endParaRPr lang="fr-FR" sz="2400" b="1" dirty="0"/>
        </a:p>
      </dgm:t>
    </dgm:pt>
    <dgm:pt modelId="{A47913FC-01F7-4C0A-8101-9C757DAA6ABB}" type="parTrans" cxnId="{A0405900-6551-4810-AE8C-61B82534F88D}">
      <dgm:prSet/>
      <dgm:spPr/>
      <dgm:t>
        <a:bodyPr/>
        <a:lstStyle/>
        <a:p>
          <a:endParaRPr lang="fr-FR" sz="2400" b="1"/>
        </a:p>
      </dgm:t>
    </dgm:pt>
    <dgm:pt modelId="{DA98BA49-2DE2-48E5-9653-20B8674EA0B0}" type="sibTrans" cxnId="{A0405900-6551-4810-AE8C-61B82534F88D}">
      <dgm:prSet custT="1"/>
      <dgm:spPr/>
      <dgm:t>
        <a:bodyPr/>
        <a:lstStyle/>
        <a:p>
          <a:endParaRPr lang="fr-FR" sz="2400" b="1"/>
        </a:p>
      </dgm:t>
    </dgm:pt>
    <dgm:pt modelId="{B3181C7D-6646-43AE-8225-437B44F4676D}">
      <dgm:prSet phldrT="[Texte]" custT="1"/>
      <dgm:spPr/>
      <dgm:t>
        <a:bodyPr/>
        <a:lstStyle/>
        <a:p>
          <a:r>
            <a:rPr lang="fr-FR" sz="2400" b="1" dirty="0" smtClean="0"/>
            <a:t>Problématique</a:t>
          </a:r>
          <a:endParaRPr lang="fr-FR" sz="2400" b="1" dirty="0"/>
        </a:p>
      </dgm:t>
    </dgm:pt>
    <dgm:pt modelId="{2EBAE620-D6FC-43FD-930A-3F1EB81A47E6}" type="parTrans" cxnId="{C97C8A15-0635-42BD-8BF2-B0C0E4206FCF}">
      <dgm:prSet/>
      <dgm:spPr/>
      <dgm:t>
        <a:bodyPr/>
        <a:lstStyle/>
        <a:p>
          <a:endParaRPr lang="fr-FR" sz="2400" b="1"/>
        </a:p>
      </dgm:t>
    </dgm:pt>
    <dgm:pt modelId="{4ED2B764-91BE-40A1-8A7B-2D89D2311B8D}" type="sibTrans" cxnId="{C97C8A15-0635-42BD-8BF2-B0C0E4206FCF}">
      <dgm:prSet custT="1"/>
      <dgm:spPr/>
      <dgm:t>
        <a:bodyPr/>
        <a:lstStyle/>
        <a:p>
          <a:endParaRPr lang="fr-FR" sz="2400" b="1"/>
        </a:p>
      </dgm:t>
    </dgm:pt>
    <dgm:pt modelId="{C6BAFD2C-8C22-44C7-BA42-1EEF9E318E86}">
      <dgm:prSet phldrT="[Texte]" custT="1"/>
      <dgm:spPr/>
      <dgm:t>
        <a:bodyPr/>
        <a:lstStyle/>
        <a:p>
          <a:r>
            <a:rPr lang="fr-FR" sz="2400" b="1" dirty="0" smtClean="0"/>
            <a:t>Traitements comptables</a:t>
          </a:r>
          <a:endParaRPr lang="fr-FR" sz="2400" b="1" dirty="0"/>
        </a:p>
      </dgm:t>
    </dgm:pt>
    <dgm:pt modelId="{87005458-149A-4D04-9E34-A25156AAFA53}" type="parTrans" cxnId="{B9092038-413C-403E-840A-AE89F2AC2B6E}">
      <dgm:prSet/>
      <dgm:spPr/>
      <dgm:t>
        <a:bodyPr/>
        <a:lstStyle/>
        <a:p>
          <a:endParaRPr lang="fr-FR" sz="2400" b="1"/>
        </a:p>
      </dgm:t>
    </dgm:pt>
    <dgm:pt modelId="{DA6BD766-ED54-488E-B184-0032A60AAAF4}" type="sibTrans" cxnId="{B9092038-413C-403E-840A-AE89F2AC2B6E}">
      <dgm:prSet/>
      <dgm:spPr/>
      <dgm:t>
        <a:bodyPr/>
        <a:lstStyle/>
        <a:p>
          <a:endParaRPr lang="fr-FR" sz="2400" b="1"/>
        </a:p>
      </dgm:t>
    </dgm:pt>
    <dgm:pt modelId="{901B22A6-E5AC-4116-9A1C-A4662EFC29E5}" type="pres">
      <dgm:prSet presAssocID="{9535F4A8-14F4-4134-8962-CE361D2689D6}" presName="Name0" presStyleCnt="0">
        <dgm:presLayoutVars>
          <dgm:dir/>
          <dgm:resizeHandles val="exact"/>
        </dgm:presLayoutVars>
      </dgm:prSet>
      <dgm:spPr/>
    </dgm:pt>
    <dgm:pt modelId="{E2C0ACA5-E1BA-4A51-B04E-52F00FA96D39}" type="pres">
      <dgm:prSet presAssocID="{9535F4A8-14F4-4134-8962-CE361D2689D6}" presName="vNodes" presStyleCnt="0"/>
      <dgm:spPr/>
    </dgm:pt>
    <dgm:pt modelId="{255745FE-438C-41F9-BB69-D3A244F7FBD8}" type="pres">
      <dgm:prSet presAssocID="{5D0EE53F-01D4-4F76-A22D-6C070B8923F1}" presName="node" presStyleLbl="node1" presStyleIdx="0" presStyleCnt="3" custScaleX="1919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0F3CDD-C331-4CE9-BC6B-8B342365A1B8}" type="pres">
      <dgm:prSet presAssocID="{DA98BA49-2DE2-48E5-9653-20B8674EA0B0}" presName="spacerT" presStyleCnt="0"/>
      <dgm:spPr/>
    </dgm:pt>
    <dgm:pt modelId="{E75466F0-479E-4873-A155-4DEDA66CC7C7}" type="pres">
      <dgm:prSet presAssocID="{DA98BA49-2DE2-48E5-9653-20B8674EA0B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6ED90394-5931-4BFF-840C-1B5ED3B5DE45}" type="pres">
      <dgm:prSet presAssocID="{DA98BA49-2DE2-48E5-9653-20B8674EA0B0}" presName="spacerB" presStyleCnt="0"/>
      <dgm:spPr/>
    </dgm:pt>
    <dgm:pt modelId="{21AC1FEA-088C-4DC1-A2E0-9D1BA8CB5FB2}" type="pres">
      <dgm:prSet presAssocID="{B3181C7D-6646-43AE-8225-437B44F4676D}" presName="node" presStyleLbl="node1" presStyleIdx="1" presStyleCnt="3" custScaleX="1919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2F955E-19F0-455E-A126-CE4C78852BFC}" type="pres">
      <dgm:prSet presAssocID="{9535F4A8-14F4-4134-8962-CE361D2689D6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F60851E1-EF37-41BB-9E75-204B1056A81A}" type="pres">
      <dgm:prSet presAssocID="{9535F4A8-14F4-4134-8962-CE361D2689D6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DB3517A6-F75B-4E35-AB5F-421B2679C67B}" type="pres">
      <dgm:prSet presAssocID="{9535F4A8-14F4-4134-8962-CE361D2689D6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C4DE9A3-BA27-4B47-A0D0-78AD27AEFE54}" type="presOf" srcId="{B3181C7D-6646-43AE-8225-437B44F4676D}" destId="{21AC1FEA-088C-4DC1-A2E0-9D1BA8CB5FB2}" srcOrd="0" destOrd="0" presId="urn:microsoft.com/office/officeart/2005/8/layout/equation2"/>
    <dgm:cxn modelId="{FE981FF0-9371-43CE-B6BA-232AF08892BE}" type="presOf" srcId="{4ED2B764-91BE-40A1-8A7B-2D89D2311B8D}" destId="{F60851E1-EF37-41BB-9E75-204B1056A81A}" srcOrd="1" destOrd="0" presId="urn:microsoft.com/office/officeart/2005/8/layout/equation2"/>
    <dgm:cxn modelId="{E4A5CDC0-1544-42BB-99A0-58218034907E}" type="presOf" srcId="{9535F4A8-14F4-4134-8962-CE361D2689D6}" destId="{901B22A6-E5AC-4116-9A1C-A4662EFC29E5}" srcOrd="0" destOrd="0" presId="urn:microsoft.com/office/officeart/2005/8/layout/equation2"/>
    <dgm:cxn modelId="{B9092038-413C-403E-840A-AE89F2AC2B6E}" srcId="{9535F4A8-14F4-4134-8962-CE361D2689D6}" destId="{C6BAFD2C-8C22-44C7-BA42-1EEF9E318E86}" srcOrd="2" destOrd="0" parTransId="{87005458-149A-4D04-9E34-A25156AAFA53}" sibTransId="{DA6BD766-ED54-488E-B184-0032A60AAAF4}"/>
    <dgm:cxn modelId="{374172F1-C038-47E6-9B00-BBBE2C848796}" type="presOf" srcId="{C6BAFD2C-8C22-44C7-BA42-1EEF9E318E86}" destId="{DB3517A6-F75B-4E35-AB5F-421B2679C67B}" srcOrd="0" destOrd="0" presId="urn:microsoft.com/office/officeart/2005/8/layout/equation2"/>
    <dgm:cxn modelId="{C97C8A15-0635-42BD-8BF2-B0C0E4206FCF}" srcId="{9535F4A8-14F4-4134-8962-CE361D2689D6}" destId="{B3181C7D-6646-43AE-8225-437B44F4676D}" srcOrd="1" destOrd="0" parTransId="{2EBAE620-D6FC-43FD-930A-3F1EB81A47E6}" sibTransId="{4ED2B764-91BE-40A1-8A7B-2D89D2311B8D}"/>
    <dgm:cxn modelId="{A3CD850B-147B-4760-A729-B4D997FBDD2C}" type="presOf" srcId="{4ED2B764-91BE-40A1-8A7B-2D89D2311B8D}" destId="{C22F955E-19F0-455E-A126-CE4C78852BFC}" srcOrd="0" destOrd="0" presId="urn:microsoft.com/office/officeart/2005/8/layout/equation2"/>
    <dgm:cxn modelId="{97933F94-FE15-4210-B241-5ACF062065C1}" type="presOf" srcId="{5D0EE53F-01D4-4F76-A22D-6C070B8923F1}" destId="{255745FE-438C-41F9-BB69-D3A244F7FBD8}" srcOrd="0" destOrd="0" presId="urn:microsoft.com/office/officeart/2005/8/layout/equation2"/>
    <dgm:cxn modelId="{A0405900-6551-4810-AE8C-61B82534F88D}" srcId="{9535F4A8-14F4-4134-8962-CE361D2689D6}" destId="{5D0EE53F-01D4-4F76-A22D-6C070B8923F1}" srcOrd="0" destOrd="0" parTransId="{A47913FC-01F7-4C0A-8101-9C757DAA6ABB}" sibTransId="{DA98BA49-2DE2-48E5-9653-20B8674EA0B0}"/>
    <dgm:cxn modelId="{F461492C-E75A-4793-B125-CB098EE35932}" type="presOf" srcId="{DA98BA49-2DE2-48E5-9653-20B8674EA0B0}" destId="{E75466F0-479E-4873-A155-4DEDA66CC7C7}" srcOrd="0" destOrd="0" presId="urn:microsoft.com/office/officeart/2005/8/layout/equation2"/>
    <dgm:cxn modelId="{040741AA-A58E-4B5D-9E46-DDDE2E1C1C9F}" type="presParOf" srcId="{901B22A6-E5AC-4116-9A1C-A4662EFC29E5}" destId="{E2C0ACA5-E1BA-4A51-B04E-52F00FA96D39}" srcOrd="0" destOrd="0" presId="urn:microsoft.com/office/officeart/2005/8/layout/equation2"/>
    <dgm:cxn modelId="{387A7560-F209-43F8-A60C-65F7FABE88C6}" type="presParOf" srcId="{E2C0ACA5-E1BA-4A51-B04E-52F00FA96D39}" destId="{255745FE-438C-41F9-BB69-D3A244F7FBD8}" srcOrd="0" destOrd="0" presId="urn:microsoft.com/office/officeart/2005/8/layout/equation2"/>
    <dgm:cxn modelId="{8D708556-7436-4A0B-B102-43DDE7432F8C}" type="presParOf" srcId="{E2C0ACA5-E1BA-4A51-B04E-52F00FA96D39}" destId="{3D0F3CDD-C331-4CE9-BC6B-8B342365A1B8}" srcOrd="1" destOrd="0" presId="urn:microsoft.com/office/officeart/2005/8/layout/equation2"/>
    <dgm:cxn modelId="{4D7C7C45-D521-4B27-809E-D9E038163843}" type="presParOf" srcId="{E2C0ACA5-E1BA-4A51-B04E-52F00FA96D39}" destId="{E75466F0-479E-4873-A155-4DEDA66CC7C7}" srcOrd="2" destOrd="0" presId="urn:microsoft.com/office/officeart/2005/8/layout/equation2"/>
    <dgm:cxn modelId="{3B875B2A-2978-4380-BC5E-C5D0B297E92E}" type="presParOf" srcId="{E2C0ACA5-E1BA-4A51-B04E-52F00FA96D39}" destId="{6ED90394-5931-4BFF-840C-1B5ED3B5DE45}" srcOrd="3" destOrd="0" presId="urn:microsoft.com/office/officeart/2005/8/layout/equation2"/>
    <dgm:cxn modelId="{A1276C80-0036-4CC3-BE17-900A40C6CD5B}" type="presParOf" srcId="{E2C0ACA5-E1BA-4A51-B04E-52F00FA96D39}" destId="{21AC1FEA-088C-4DC1-A2E0-9D1BA8CB5FB2}" srcOrd="4" destOrd="0" presId="urn:microsoft.com/office/officeart/2005/8/layout/equation2"/>
    <dgm:cxn modelId="{661232D0-DFAD-4A6D-A1E4-C0E197C2D23B}" type="presParOf" srcId="{901B22A6-E5AC-4116-9A1C-A4662EFC29E5}" destId="{C22F955E-19F0-455E-A126-CE4C78852BFC}" srcOrd="1" destOrd="0" presId="urn:microsoft.com/office/officeart/2005/8/layout/equation2"/>
    <dgm:cxn modelId="{7B83AB3D-BE6A-4469-B6BD-75D2751167BE}" type="presParOf" srcId="{C22F955E-19F0-455E-A126-CE4C78852BFC}" destId="{F60851E1-EF37-41BB-9E75-204B1056A81A}" srcOrd="0" destOrd="0" presId="urn:microsoft.com/office/officeart/2005/8/layout/equation2"/>
    <dgm:cxn modelId="{22CD2753-59D2-42D7-B455-9DFBF93AFD53}" type="presParOf" srcId="{901B22A6-E5AC-4116-9A1C-A4662EFC29E5}" destId="{DB3517A6-F75B-4E35-AB5F-421B2679C67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Pourquoi construire une image financière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Place et rôle de l’information financière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Les besoins d’information financière des parties prenantes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3B68AC81-5000-441E-B150-566A663CCCCA}">
      <dgm:prSet phldrT="[Texte]" custT="1"/>
      <dgm:spPr/>
      <dgm:t>
        <a:bodyPr/>
        <a:lstStyle/>
        <a:p>
          <a:r>
            <a:rPr lang="fr-FR" sz="1800" b="1" smtClean="0"/>
            <a:t>La normalisation de la comptabilité financière</a:t>
          </a:r>
          <a:endParaRPr lang="fr-FR" sz="1800" b="1" dirty="0"/>
        </a:p>
      </dgm:t>
    </dgm:pt>
    <dgm:pt modelId="{C1FC5C7D-8E0B-4763-AAC7-3351CF4038BF}" type="parTrans" cxnId="{7FD1DB35-5F6C-42B7-8873-C93C0026905C}">
      <dgm:prSet/>
      <dgm:spPr/>
      <dgm:t>
        <a:bodyPr/>
        <a:lstStyle/>
        <a:p>
          <a:endParaRPr lang="fr-FR"/>
        </a:p>
      </dgm:t>
    </dgm:pt>
    <dgm:pt modelId="{3F92E1B9-F70C-4E20-9B47-9C2FF1A9FA86}" type="sibTrans" cxnId="{7FD1DB35-5F6C-42B7-8873-C93C0026905C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15750247-7110-4E21-B8DB-3F12043D9EDF}" type="pres">
      <dgm:prSet presAssocID="{3B68AC81-5000-441E-B150-566A663CCCC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5340A-BAFE-463C-9436-3208C4FA5845}" type="pres">
      <dgm:prSet presAssocID="{3F92E1B9-F70C-4E20-9B47-9C2FF1A9FA86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6823DFE-29FB-409D-967C-FF04C3E6CBA9}" type="presOf" srcId="{3B68AC81-5000-441E-B150-566A663CCCCA}" destId="{15750247-7110-4E21-B8DB-3F12043D9EDF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57E4E5EF-C49B-40AB-90D5-FA94666B0AB9}" type="presOf" srcId="{EAA56602-81EA-411E-822F-51CD49C1D0D6}" destId="{CA7AB498-661B-4F93-A01A-8EC2FED3B7F7}" srcOrd="0" destOrd="0" presId="urn:microsoft.com/office/officeart/2005/8/layout/hProcess9"/>
    <dgm:cxn modelId="{68A9BB31-9D08-417D-AE7A-35CF1357E582}" type="presOf" srcId="{6F1A4586-CD02-4CDE-917E-8EFB963673FE}" destId="{6C1D714F-C542-4DC7-B8FE-20C45D87C6C9}" srcOrd="0" destOrd="0" presId="urn:microsoft.com/office/officeart/2005/8/layout/hProcess9"/>
    <dgm:cxn modelId="{7FD1DB35-5F6C-42B7-8873-C93C0026905C}" srcId="{EAA56602-81EA-411E-822F-51CD49C1D0D6}" destId="{3B68AC81-5000-441E-B150-566A663CCCCA}" srcOrd="0" destOrd="0" parTransId="{C1FC5C7D-8E0B-4763-AAC7-3351CF4038BF}" sibTransId="{3F92E1B9-F70C-4E20-9B47-9C2FF1A9FA86}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F8308AFB-2911-426A-BE34-C95000332D83}" type="presOf" srcId="{A10293E3-4A79-4CD2-B3A2-A958509074BD}" destId="{491866B5-EDD0-46E3-B1AD-199319C4921D}" srcOrd="0" destOrd="0" presId="urn:microsoft.com/office/officeart/2005/8/layout/hProcess9"/>
    <dgm:cxn modelId="{DABCDB4B-87C2-4B89-B65D-D3559A3CA169}" type="presParOf" srcId="{CA7AB498-661B-4F93-A01A-8EC2FED3B7F7}" destId="{FC2B4177-BE90-42CA-9DFB-024486DD6472}" srcOrd="0" destOrd="0" presId="urn:microsoft.com/office/officeart/2005/8/layout/hProcess9"/>
    <dgm:cxn modelId="{80C19A4D-A5EC-4407-90BE-91D6141D552B}" type="presParOf" srcId="{CA7AB498-661B-4F93-A01A-8EC2FED3B7F7}" destId="{E05CA790-0775-4C4C-85F1-49A531C503AB}" srcOrd="1" destOrd="0" presId="urn:microsoft.com/office/officeart/2005/8/layout/hProcess9"/>
    <dgm:cxn modelId="{8B0D731E-3D75-43D1-9C5C-20E090E4D67E}" type="presParOf" srcId="{E05CA790-0775-4C4C-85F1-49A531C503AB}" destId="{15750247-7110-4E21-B8DB-3F12043D9EDF}" srcOrd="0" destOrd="0" presId="urn:microsoft.com/office/officeart/2005/8/layout/hProcess9"/>
    <dgm:cxn modelId="{7FA5B2E5-7DD9-4439-BB50-63DC4D68E9CD}" type="presParOf" srcId="{E05CA790-0775-4C4C-85F1-49A531C503AB}" destId="{D0E5340A-BAFE-463C-9436-3208C4FA5845}" srcOrd="1" destOrd="0" presId="urn:microsoft.com/office/officeart/2005/8/layout/hProcess9"/>
    <dgm:cxn modelId="{B07D74D5-B65B-4DDE-A426-24F1EE3786BF}" type="presParOf" srcId="{E05CA790-0775-4C4C-85F1-49A531C503AB}" destId="{491866B5-EDD0-46E3-B1AD-199319C4921D}" srcOrd="2" destOrd="0" presId="urn:microsoft.com/office/officeart/2005/8/layout/hProcess9"/>
    <dgm:cxn modelId="{BFBE82FF-16EA-46A6-A57F-EA9054FDF932}" type="presParOf" srcId="{E05CA790-0775-4C4C-85F1-49A531C503AB}" destId="{4D431D32-ACC7-4862-9ACB-5EAF8A0891DE}" srcOrd="3" destOrd="0" presId="urn:microsoft.com/office/officeart/2005/8/layout/hProcess9"/>
    <dgm:cxn modelId="{78FF3115-8A48-4B13-A29C-D3AE6041C204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Comment faciliter l’échange d’informations financières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Cadre comptable</a:t>
          </a:r>
          <a:br>
            <a:rPr lang="fr-FR" sz="1800" b="1" dirty="0" smtClean="0"/>
          </a:br>
          <a:r>
            <a:rPr lang="fr-FR" sz="1800" b="1" dirty="0" smtClean="0"/>
            <a:t>Image fidèle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3B68AC81-5000-441E-B150-566A663CCCCA}">
      <dgm:prSet phldrT="[Texte]" custT="1"/>
      <dgm:spPr/>
      <dgm:t>
        <a:bodyPr/>
        <a:lstStyle/>
        <a:p>
          <a:r>
            <a:rPr lang="fr-FR" sz="1800" b="1" dirty="0" smtClean="0"/>
            <a:t>La normalisation de la comptabilité financière</a:t>
          </a:r>
          <a:endParaRPr lang="fr-FR" sz="1800" b="1" dirty="0"/>
        </a:p>
      </dgm:t>
    </dgm:pt>
    <dgm:pt modelId="{C1FC5C7D-8E0B-4763-AAC7-3351CF4038BF}" type="parTrans" cxnId="{7FD1DB35-5F6C-42B7-8873-C93C0026905C}">
      <dgm:prSet/>
      <dgm:spPr/>
      <dgm:t>
        <a:bodyPr/>
        <a:lstStyle/>
        <a:p>
          <a:endParaRPr lang="fr-FR"/>
        </a:p>
      </dgm:t>
    </dgm:pt>
    <dgm:pt modelId="{3F92E1B9-F70C-4E20-9B47-9C2FF1A9FA86}" type="sibTrans" cxnId="{7FD1DB35-5F6C-42B7-8873-C93C0026905C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15750247-7110-4E21-B8DB-3F12043D9EDF}" type="pres">
      <dgm:prSet presAssocID="{3B68AC81-5000-441E-B150-566A663CCCC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5340A-BAFE-463C-9436-3208C4FA5845}" type="pres">
      <dgm:prSet presAssocID="{3F92E1B9-F70C-4E20-9B47-9C2FF1A9FA86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03BDF04-F9AC-4EBC-95B8-D5B39D4C1AFA}" type="presOf" srcId="{6F1A4586-CD02-4CDE-917E-8EFB963673FE}" destId="{6C1D714F-C542-4DC7-B8FE-20C45D87C6C9}" srcOrd="0" destOrd="0" presId="urn:microsoft.com/office/officeart/2005/8/layout/hProcess9"/>
    <dgm:cxn modelId="{BB36DCB5-C1C0-4879-9BDF-19132AE4703D}" type="presOf" srcId="{A10293E3-4A79-4CD2-B3A2-A958509074BD}" destId="{491866B5-EDD0-46E3-B1AD-199319C4921D}" srcOrd="0" destOrd="0" presId="urn:microsoft.com/office/officeart/2005/8/layout/hProcess9"/>
    <dgm:cxn modelId="{689B394B-6010-4FF6-B922-44514708E320}" type="presOf" srcId="{EAA56602-81EA-411E-822F-51CD49C1D0D6}" destId="{CA7AB498-661B-4F93-A01A-8EC2FED3B7F7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5CAEF4B0-F1E1-464B-B25F-EF0E3248E4E7}" type="presOf" srcId="{3B68AC81-5000-441E-B150-566A663CCCCA}" destId="{15750247-7110-4E21-B8DB-3F12043D9EDF}" srcOrd="0" destOrd="0" presId="urn:microsoft.com/office/officeart/2005/8/layout/hProcess9"/>
    <dgm:cxn modelId="{7FD1DB35-5F6C-42B7-8873-C93C0026905C}" srcId="{EAA56602-81EA-411E-822F-51CD49C1D0D6}" destId="{3B68AC81-5000-441E-B150-566A663CCCCA}" srcOrd="0" destOrd="0" parTransId="{C1FC5C7D-8E0B-4763-AAC7-3351CF4038BF}" sibTransId="{3F92E1B9-F70C-4E20-9B47-9C2FF1A9FA86}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918B8BA5-2A05-423B-90C4-8980C3D2F815}" type="presParOf" srcId="{CA7AB498-661B-4F93-A01A-8EC2FED3B7F7}" destId="{FC2B4177-BE90-42CA-9DFB-024486DD6472}" srcOrd="0" destOrd="0" presId="urn:microsoft.com/office/officeart/2005/8/layout/hProcess9"/>
    <dgm:cxn modelId="{7B73F202-FC55-47BE-9925-37FAF88A2532}" type="presParOf" srcId="{CA7AB498-661B-4F93-A01A-8EC2FED3B7F7}" destId="{E05CA790-0775-4C4C-85F1-49A531C503AB}" srcOrd="1" destOrd="0" presId="urn:microsoft.com/office/officeart/2005/8/layout/hProcess9"/>
    <dgm:cxn modelId="{A744FF5E-26DE-4F2E-A21E-5F602BCB5DE1}" type="presParOf" srcId="{E05CA790-0775-4C4C-85F1-49A531C503AB}" destId="{15750247-7110-4E21-B8DB-3F12043D9EDF}" srcOrd="0" destOrd="0" presId="urn:microsoft.com/office/officeart/2005/8/layout/hProcess9"/>
    <dgm:cxn modelId="{08839102-6981-46E3-85CB-167380D38AB0}" type="presParOf" srcId="{E05CA790-0775-4C4C-85F1-49A531C503AB}" destId="{D0E5340A-BAFE-463C-9436-3208C4FA5845}" srcOrd="1" destOrd="0" presId="urn:microsoft.com/office/officeart/2005/8/layout/hProcess9"/>
    <dgm:cxn modelId="{11F5B452-AA74-4622-843E-27AEC3F24FBB}" type="presParOf" srcId="{E05CA790-0775-4C4C-85F1-49A531C503AB}" destId="{491866B5-EDD0-46E3-B1AD-199319C4921D}" srcOrd="2" destOrd="0" presId="urn:microsoft.com/office/officeart/2005/8/layout/hProcess9"/>
    <dgm:cxn modelId="{DB177307-7BB6-486F-9E1D-1640076DAF23}" type="presParOf" srcId="{E05CA790-0775-4C4C-85F1-49A531C503AB}" destId="{4D431D32-ACC7-4862-9ACB-5EAF8A0891DE}" srcOrd="3" destOrd="0" presId="urn:microsoft.com/office/officeart/2005/8/layout/hProcess9"/>
    <dgm:cxn modelId="{CF587043-D899-4839-B08C-2B2023BD9D31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Comment traduire l’activité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La partie double, le compte, le journal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 processus achat/vente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 processus d’investissement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3B68AC81-5000-441E-B150-566A663CCCCA}">
      <dgm:prSet phldrT="[Texte]" custT="1"/>
      <dgm:spPr/>
      <dgm:t>
        <a:bodyPr/>
        <a:lstStyle/>
        <a:p>
          <a:r>
            <a:rPr lang="fr-FR" sz="1800" b="1" dirty="0" smtClean="0"/>
            <a:t>Les clients et les fournisseurs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Les fournisseurs d’immobilisations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L’état</a:t>
          </a:r>
          <a:endParaRPr lang="fr-FR" sz="1800" b="1" dirty="0"/>
        </a:p>
      </dgm:t>
    </dgm:pt>
    <dgm:pt modelId="{C1FC5C7D-8E0B-4763-AAC7-3351CF4038BF}" type="parTrans" cxnId="{7FD1DB35-5F6C-42B7-8873-C93C0026905C}">
      <dgm:prSet/>
      <dgm:spPr/>
      <dgm:t>
        <a:bodyPr/>
        <a:lstStyle/>
        <a:p>
          <a:endParaRPr lang="fr-FR"/>
        </a:p>
      </dgm:t>
    </dgm:pt>
    <dgm:pt modelId="{3F92E1B9-F70C-4E20-9B47-9C2FF1A9FA86}" type="sibTrans" cxnId="{7FD1DB35-5F6C-42B7-8873-C93C0026905C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15750247-7110-4E21-B8DB-3F12043D9EDF}" type="pres">
      <dgm:prSet presAssocID="{3B68AC81-5000-441E-B150-566A663CCCCA}" presName="textNode" presStyleLbl="node1" presStyleIdx="0" presStyleCnt="3" custScaleY="130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5340A-BAFE-463C-9436-3208C4FA5845}" type="pres">
      <dgm:prSet presAssocID="{3F92E1B9-F70C-4E20-9B47-9C2FF1A9FA86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30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30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85E408-8108-4CB0-9383-5E052E0C5221}" type="presOf" srcId="{6F1A4586-CD02-4CDE-917E-8EFB963673FE}" destId="{6C1D714F-C542-4DC7-B8FE-20C45D87C6C9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317261CB-C086-4E48-9E14-4C0D89D89D89}" type="presOf" srcId="{EAA56602-81EA-411E-822F-51CD49C1D0D6}" destId="{CA7AB498-661B-4F93-A01A-8EC2FED3B7F7}" srcOrd="0" destOrd="0" presId="urn:microsoft.com/office/officeart/2005/8/layout/hProcess9"/>
    <dgm:cxn modelId="{B57776D4-2D6A-43EE-A464-40A99F24753B}" type="presOf" srcId="{A10293E3-4A79-4CD2-B3A2-A958509074BD}" destId="{491866B5-EDD0-46E3-B1AD-199319C4921D}" srcOrd="0" destOrd="0" presId="urn:microsoft.com/office/officeart/2005/8/layout/hProcess9"/>
    <dgm:cxn modelId="{7FD1DB35-5F6C-42B7-8873-C93C0026905C}" srcId="{EAA56602-81EA-411E-822F-51CD49C1D0D6}" destId="{3B68AC81-5000-441E-B150-566A663CCCCA}" srcOrd="0" destOrd="0" parTransId="{C1FC5C7D-8E0B-4763-AAC7-3351CF4038BF}" sibTransId="{3F92E1B9-F70C-4E20-9B47-9C2FF1A9FA86}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E7F04B73-1807-4C48-B91D-A4DFF55F1F2C}" type="presOf" srcId="{3B68AC81-5000-441E-B150-566A663CCCCA}" destId="{15750247-7110-4E21-B8DB-3F12043D9EDF}" srcOrd="0" destOrd="0" presId="urn:microsoft.com/office/officeart/2005/8/layout/hProcess9"/>
    <dgm:cxn modelId="{6A30CF0D-C995-4CCD-A89F-51932BD57565}" type="presParOf" srcId="{CA7AB498-661B-4F93-A01A-8EC2FED3B7F7}" destId="{FC2B4177-BE90-42CA-9DFB-024486DD6472}" srcOrd="0" destOrd="0" presId="urn:microsoft.com/office/officeart/2005/8/layout/hProcess9"/>
    <dgm:cxn modelId="{62E1948B-7CE9-471E-BF1B-ACAB6CB4DBE1}" type="presParOf" srcId="{CA7AB498-661B-4F93-A01A-8EC2FED3B7F7}" destId="{E05CA790-0775-4C4C-85F1-49A531C503AB}" srcOrd="1" destOrd="0" presId="urn:microsoft.com/office/officeart/2005/8/layout/hProcess9"/>
    <dgm:cxn modelId="{B3CA9A4F-D324-4411-951C-15856109C314}" type="presParOf" srcId="{E05CA790-0775-4C4C-85F1-49A531C503AB}" destId="{15750247-7110-4E21-B8DB-3F12043D9EDF}" srcOrd="0" destOrd="0" presId="urn:microsoft.com/office/officeart/2005/8/layout/hProcess9"/>
    <dgm:cxn modelId="{DD20078A-8CC8-4449-A9B1-7A51703DC23A}" type="presParOf" srcId="{E05CA790-0775-4C4C-85F1-49A531C503AB}" destId="{D0E5340A-BAFE-463C-9436-3208C4FA5845}" srcOrd="1" destOrd="0" presId="urn:microsoft.com/office/officeart/2005/8/layout/hProcess9"/>
    <dgm:cxn modelId="{557804BD-ECAE-46EE-8459-344357A51E08}" type="presParOf" srcId="{E05CA790-0775-4C4C-85F1-49A531C503AB}" destId="{491866B5-EDD0-46E3-B1AD-199319C4921D}" srcOrd="2" destOrd="0" presId="urn:microsoft.com/office/officeart/2005/8/layout/hProcess9"/>
    <dgm:cxn modelId="{EEF53EF7-E6CD-4DCE-96F6-3965D37D546D}" type="presParOf" srcId="{E05CA790-0775-4C4C-85F1-49A531C503AB}" destId="{4D431D32-ACC7-4862-9ACB-5EAF8A0891DE}" srcOrd="3" destOrd="0" presId="urn:microsoft.com/office/officeart/2005/8/layout/hProcess9"/>
    <dgm:cxn modelId="{9A397C96-D87D-437F-B08C-A2739E258F38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Comment organiser les traitements pour répondre aux besoins de gestion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Le plan des comptes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L’articulation des documents comptables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Les étapes :</a:t>
          </a:r>
          <a:br>
            <a:rPr lang="fr-FR" sz="1800" b="1" dirty="0" smtClean="0"/>
          </a:br>
          <a:r>
            <a:rPr lang="fr-FR" sz="1800" b="1" dirty="0" smtClean="0"/>
            <a:t>  * acquisition et exploitation de l’information</a:t>
          </a:r>
          <a:br>
            <a:rPr lang="fr-FR" sz="1800" b="1" dirty="0" smtClean="0"/>
          </a:br>
          <a:r>
            <a:rPr lang="fr-FR" sz="1800" b="1" dirty="0" smtClean="0"/>
            <a:t>  * Contrôle</a:t>
          </a:r>
          <a:br>
            <a:rPr lang="fr-FR" sz="1800" b="1" dirty="0" smtClean="0"/>
          </a:br>
          <a:r>
            <a:rPr lang="fr-FR" sz="1800" b="1" dirty="0" smtClean="0"/>
            <a:t>  * Conservation de l’information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3B68AC81-5000-441E-B150-566A663CCCCA}">
      <dgm:prSet phldrT="[Texte]" custT="1"/>
      <dgm:spPr/>
      <dgm:t>
        <a:bodyPr/>
        <a:lstStyle/>
        <a:p>
          <a:r>
            <a:rPr lang="fr-FR" sz="1800" b="1" dirty="0" smtClean="0"/>
            <a:t>L’état de rapprochement</a:t>
          </a:r>
          <a:endParaRPr lang="fr-FR" sz="1800" b="1" dirty="0"/>
        </a:p>
      </dgm:t>
    </dgm:pt>
    <dgm:pt modelId="{C1FC5C7D-8E0B-4763-AAC7-3351CF4038BF}" type="parTrans" cxnId="{7FD1DB35-5F6C-42B7-8873-C93C0026905C}">
      <dgm:prSet/>
      <dgm:spPr/>
      <dgm:t>
        <a:bodyPr/>
        <a:lstStyle/>
        <a:p>
          <a:endParaRPr lang="fr-FR"/>
        </a:p>
      </dgm:t>
    </dgm:pt>
    <dgm:pt modelId="{3F92E1B9-F70C-4E20-9B47-9C2FF1A9FA86}" type="sibTrans" cxnId="{7FD1DB35-5F6C-42B7-8873-C93C0026905C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15750247-7110-4E21-B8DB-3F12043D9EDF}" type="pres">
      <dgm:prSet presAssocID="{3B68AC81-5000-441E-B150-566A663CCCCA}" presName="textNode" presStyleLbl="node1" presStyleIdx="0" presStyleCnt="3" custScaleY="182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5340A-BAFE-463C-9436-3208C4FA5845}" type="pres">
      <dgm:prSet presAssocID="{3F92E1B9-F70C-4E20-9B47-9C2FF1A9FA86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82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82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070F83-CE42-489D-9954-A106E94728D8}" type="presOf" srcId="{6F1A4586-CD02-4CDE-917E-8EFB963673FE}" destId="{6C1D714F-C542-4DC7-B8FE-20C45D87C6C9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E47A40B2-12A7-42FF-85C3-9514BF68EB89}" type="presOf" srcId="{EAA56602-81EA-411E-822F-51CD49C1D0D6}" destId="{CA7AB498-661B-4F93-A01A-8EC2FED3B7F7}" srcOrd="0" destOrd="0" presId="urn:microsoft.com/office/officeart/2005/8/layout/hProcess9"/>
    <dgm:cxn modelId="{BF6F0EE8-4139-4762-A6AF-3BEC3E6DEE2C}" type="presOf" srcId="{3B68AC81-5000-441E-B150-566A663CCCCA}" destId="{15750247-7110-4E21-B8DB-3F12043D9EDF}" srcOrd="0" destOrd="0" presId="urn:microsoft.com/office/officeart/2005/8/layout/hProcess9"/>
    <dgm:cxn modelId="{8797BA9C-78C3-4AEA-AEBA-60B4D90A0DFD}" type="presOf" srcId="{A10293E3-4A79-4CD2-B3A2-A958509074BD}" destId="{491866B5-EDD0-46E3-B1AD-199319C4921D}" srcOrd="0" destOrd="0" presId="urn:microsoft.com/office/officeart/2005/8/layout/hProcess9"/>
    <dgm:cxn modelId="{7FD1DB35-5F6C-42B7-8873-C93C0026905C}" srcId="{EAA56602-81EA-411E-822F-51CD49C1D0D6}" destId="{3B68AC81-5000-441E-B150-566A663CCCCA}" srcOrd="0" destOrd="0" parTransId="{C1FC5C7D-8E0B-4763-AAC7-3351CF4038BF}" sibTransId="{3F92E1B9-F70C-4E20-9B47-9C2FF1A9FA86}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0E9E21C7-33AB-4496-A9CC-016588A6B460}" type="presParOf" srcId="{CA7AB498-661B-4F93-A01A-8EC2FED3B7F7}" destId="{FC2B4177-BE90-42CA-9DFB-024486DD6472}" srcOrd="0" destOrd="0" presId="urn:microsoft.com/office/officeart/2005/8/layout/hProcess9"/>
    <dgm:cxn modelId="{5BBA7F42-9B07-4351-BFE4-367733E0F311}" type="presParOf" srcId="{CA7AB498-661B-4F93-A01A-8EC2FED3B7F7}" destId="{E05CA790-0775-4C4C-85F1-49A531C503AB}" srcOrd="1" destOrd="0" presId="urn:microsoft.com/office/officeart/2005/8/layout/hProcess9"/>
    <dgm:cxn modelId="{A4097517-0F4C-48A3-94D6-1784D653C82F}" type="presParOf" srcId="{E05CA790-0775-4C4C-85F1-49A531C503AB}" destId="{15750247-7110-4E21-B8DB-3F12043D9EDF}" srcOrd="0" destOrd="0" presId="urn:microsoft.com/office/officeart/2005/8/layout/hProcess9"/>
    <dgm:cxn modelId="{A6BB32A6-5301-42D1-85A6-65FF7050116B}" type="presParOf" srcId="{E05CA790-0775-4C4C-85F1-49A531C503AB}" destId="{D0E5340A-BAFE-463C-9436-3208C4FA5845}" srcOrd="1" destOrd="0" presId="urn:microsoft.com/office/officeart/2005/8/layout/hProcess9"/>
    <dgm:cxn modelId="{E44D9E04-1EF4-41CD-AB11-DE7862D86A24}" type="presParOf" srcId="{E05CA790-0775-4C4C-85F1-49A531C503AB}" destId="{491866B5-EDD0-46E3-B1AD-199319C4921D}" srcOrd="2" destOrd="0" presId="urn:microsoft.com/office/officeart/2005/8/layout/hProcess9"/>
    <dgm:cxn modelId="{CDF3E280-E7FD-4195-A054-C251C6551B00}" type="presParOf" srcId="{E05CA790-0775-4C4C-85F1-49A531C503AB}" destId="{4D431D32-ACC7-4862-9ACB-5EAF8A0891DE}" srcOrd="3" destOrd="0" presId="urn:microsoft.com/office/officeart/2005/8/layout/hProcess9"/>
    <dgm:cxn modelId="{669E8D1E-31E4-4050-88D3-49A69A4D618E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Qu’apporte l’environnement technologique au traitement de l’information financière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Organisation des activités au sein du SIC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PGI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Sécurité des traitements, techniques de sauvegarde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9840959B-B712-4DE5-98AC-B0BB25C74FD6}">
      <dgm:prSet phldrT="[Texte]" custT="1"/>
      <dgm:spPr/>
      <dgm:t>
        <a:bodyPr/>
        <a:lstStyle/>
        <a:p>
          <a:r>
            <a:rPr lang="fr-FR" sz="1800" b="1" dirty="0" smtClean="0"/>
            <a:t>Le rôle de l’informatique</a:t>
          </a:r>
        </a:p>
        <a:p>
          <a:r>
            <a:rPr lang="fr-FR" sz="1800" b="1" dirty="0" smtClean="0"/>
            <a:t>L’organisation et la gestion des systèmes comptables informatisés</a:t>
          </a:r>
        </a:p>
        <a:p>
          <a:r>
            <a:rPr lang="fr-FR" sz="1800" b="1" dirty="0" smtClean="0"/>
            <a:t>Le traitement des données comptables en environnement réseau</a:t>
          </a:r>
          <a:endParaRPr lang="fr-FR" sz="1800" b="1" dirty="0"/>
        </a:p>
      </dgm:t>
    </dgm:pt>
    <dgm:pt modelId="{85D60719-663D-4812-BA27-D5833C77BC9B}" type="parTrans" cxnId="{CE89EFC6-6448-4BEB-9AFE-666F4DABBC98}">
      <dgm:prSet/>
      <dgm:spPr/>
      <dgm:t>
        <a:bodyPr/>
        <a:lstStyle/>
        <a:p>
          <a:endParaRPr lang="fr-FR"/>
        </a:p>
      </dgm:t>
    </dgm:pt>
    <dgm:pt modelId="{FA28B367-9E8F-47E3-9CA5-578C333440ED}" type="sibTrans" cxnId="{CE89EFC6-6448-4BEB-9AFE-666F4DABBC98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96F54261-1F6F-47CB-BEDF-6011CB89F655}" type="pres">
      <dgm:prSet presAssocID="{9840959B-B712-4DE5-98AC-B0BB25C74FD6}" presName="textNode" presStyleLbl="node1" presStyleIdx="0" presStyleCnt="3" custScaleX="108113" custScaleY="130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568C0B-7C15-4F30-B6B9-A470CEF9BED2}" type="pres">
      <dgm:prSet presAssocID="{FA28B367-9E8F-47E3-9CA5-578C333440ED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38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38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3D33F35-FB58-48C9-A0A6-5B247C8D4719}" type="presOf" srcId="{9840959B-B712-4DE5-98AC-B0BB25C74FD6}" destId="{96F54261-1F6F-47CB-BEDF-6011CB89F655}" srcOrd="0" destOrd="0" presId="urn:microsoft.com/office/officeart/2005/8/layout/hProcess9"/>
    <dgm:cxn modelId="{42CDC17A-42B8-4537-B3CE-1E4F1D3DA628}" type="presOf" srcId="{A10293E3-4A79-4CD2-B3A2-A958509074BD}" destId="{491866B5-EDD0-46E3-B1AD-199319C4921D}" srcOrd="0" destOrd="0" presId="urn:microsoft.com/office/officeart/2005/8/layout/hProcess9"/>
    <dgm:cxn modelId="{CE89EFC6-6448-4BEB-9AFE-666F4DABBC98}" srcId="{EAA56602-81EA-411E-822F-51CD49C1D0D6}" destId="{9840959B-B712-4DE5-98AC-B0BB25C74FD6}" srcOrd="0" destOrd="0" parTransId="{85D60719-663D-4812-BA27-D5833C77BC9B}" sibTransId="{FA28B367-9E8F-47E3-9CA5-578C333440ED}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A47E5D97-B0B3-442C-A1AE-D89C0F3931DF}" type="presOf" srcId="{6F1A4586-CD02-4CDE-917E-8EFB963673FE}" destId="{6C1D714F-C542-4DC7-B8FE-20C45D87C6C9}" srcOrd="0" destOrd="0" presId="urn:microsoft.com/office/officeart/2005/8/layout/hProcess9"/>
    <dgm:cxn modelId="{F972A09B-A619-4010-AB62-63CA4D030BB1}" type="presOf" srcId="{EAA56602-81EA-411E-822F-51CD49C1D0D6}" destId="{CA7AB498-661B-4F93-A01A-8EC2FED3B7F7}" srcOrd="0" destOrd="0" presId="urn:microsoft.com/office/officeart/2005/8/layout/hProcess9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D8358EEB-D670-4CC3-991D-AE0567655FAD}" type="presParOf" srcId="{CA7AB498-661B-4F93-A01A-8EC2FED3B7F7}" destId="{FC2B4177-BE90-42CA-9DFB-024486DD6472}" srcOrd="0" destOrd="0" presId="urn:microsoft.com/office/officeart/2005/8/layout/hProcess9"/>
    <dgm:cxn modelId="{49D014F4-9088-455B-9239-68BCBB4EE6F5}" type="presParOf" srcId="{CA7AB498-661B-4F93-A01A-8EC2FED3B7F7}" destId="{E05CA790-0775-4C4C-85F1-49A531C503AB}" srcOrd="1" destOrd="0" presId="urn:microsoft.com/office/officeart/2005/8/layout/hProcess9"/>
    <dgm:cxn modelId="{E05E182B-D6E1-48F3-8978-8ED4D83BC4CE}" type="presParOf" srcId="{E05CA790-0775-4C4C-85F1-49A531C503AB}" destId="{96F54261-1F6F-47CB-BEDF-6011CB89F655}" srcOrd="0" destOrd="0" presId="urn:microsoft.com/office/officeart/2005/8/layout/hProcess9"/>
    <dgm:cxn modelId="{DAE6CDCC-AF31-40C1-B9A3-E379671EAB65}" type="presParOf" srcId="{E05CA790-0775-4C4C-85F1-49A531C503AB}" destId="{B1568C0B-7C15-4F30-B6B9-A470CEF9BED2}" srcOrd="1" destOrd="0" presId="urn:microsoft.com/office/officeart/2005/8/layout/hProcess9"/>
    <dgm:cxn modelId="{3C4A9321-0ED0-4C9E-A02E-320BF0D4382E}" type="presParOf" srcId="{E05CA790-0775-4C4C-85F1-49A531C503AB}" destId="{491866B5-EDD0-46E3-B1AD-199319C4921D}" srcOrd="2" destOrd="0" presId="urn:microsoft.com/office/officeart/2005/8/layout/hProcess9"/>
    <dgm:cxn modelId="{CE9FD505-045C-4042-9433-96AD55DD4578}" type="presParOf" srcId="{E05CA790-0775-4C4C-85F1-49A531C503AB}" destId="{4D431D32-ACC7-4862-9ACB-5EAF8A0891DE}" srcOrd="3" destOrd="0" presId="urn:microsoft.com/office/officeart/2005/8/layout/hProcess9"/>
    <dgm:cxn modelId="{5AD5BC4B-3BA7-4E08-99F8-342744CBE78B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A56602-81EA-411E-822F-51CD49C1D0D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10293E3-4A79-4CD2-B3A2-A958509074BD}">
      <dgm:prSet phldrT="[Texte]" custT="1"/>
      <dgm:spPr/>
      <dgm:t>
        <a:bodyPr/>
        <a:lstStyle/>
        <a:p>
          <a:r>
            <a:rPr lang="fr-FR" sz="1800" b="1" dirty="0" smtClean="0"/>
            <a:t>Comment synthétiser fidèlement l’image de l’entreprise ?</a:t>
          </a:r>
          <a:endParaRPr lang="fr-FR" sz="1800" b="1" dirty="0"/>
        </a:p>
      </dgm:t>
    </dgm:pt>
    <dgm:pt modelId="{5F7C817F-B71F-4B4F-8E4F-6410F9B34FA4}" type="par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B65391A-24E9-4F63-92D4-97372730971B}" type="sibTrans" cxnId="{89F45B07-71AB-411D-A8D5-EEFFB5A06CEB}">
      <dgm:prSet/>
      <dgm:spPr/>
      <dgm:t>
        <a:bodyPr/>
        <a:lstStyle/>
        <a:p>
          <a:endParaRPr lang="fr-FR" sz="1800" b="1"/>
        </a:p>
      </dgm:t>
    </dgm:pt>
    <dgm:pt modelId="{6F1A4586-CD02-4CDE-917E-8EFB963673FE}">
      <dgm:prSet phldrT="[Texte]" custT="1"/>
      <dgm:spPr/>
      <dgm:t>
        <a:bodyPr/>
        <a:lstStyle/>
        <a:p>
          <a:r>
            <a:rPr lang="fr-FR" sz="1800" b="1" dirty="0" smtClean="0"/>
            <a:t>Exercice comptable – Inventaire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Les principes comptables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L’évaluation et les traitements à la clôture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Les documents annuels de synthèse</a:t>
          </a:r>
          <a:endParaRPr lang="fr-FR" sz="1800" b="1" dirty="0"/>
        </a:p>
      </dgm:t>
    </dgm:pt>
    <dgm:pt modelId="{374DA6E0-53AC-41A7-BDD0-124B05BC1259}" type="par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F52258F4-2CF5-4B32-8F2C-1881711EC651}" type="sibTrans" cxnId="{CB6B69A0-F48F-4333-BF48-897FE5919A7F}">
      <dgm:prSet/>
      <dgm:spPr/>
      <dgm:t>
        <a:bodyPr/>
        <a:lstStyle/>
        <a:p>
          <a:endParaRPr lang="fr-FR" sz="1800" b="1"/>
        </a:p>
      </dgm:t>
    </dgm:pt>
    <dgm:pt modelId="{3B68AC81-5000-441E-B150-566A663CCCCA}">
      <dgm:prSet phldrT="[Texte]" custT="1"/>
      <dgm:spPr/>
      <dgm:t>
        <a:bodyPr/>
        <a:lstStyle/>
        <a:p>
          <a:r>
            <a:rPr lang="fr-FR" sz="1800" b="1" dirty="0" smtClean="0"/>
            <a:t>Principe de prudence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Principe d’indépendance des exercices</a:t>
          </a:r>
          <a:br>
            <a:rPr lang="fr-FR" sz="1800" b="1" dirty="0" smtClean="0"/>
          </a:br>
          <a:r>
            <a:rPr lang="fr-FR" sz="1800" b="1" dirty="0" smtClean="0"/>
            <a:t/>
          </a:r>
          <a:br>
            <a:rPr lang="fr-FR" sz="1800" b="1" dirty="0" smtClean="0"/>
          </a:br>
          <a:r>
            <a:rPr lang="fr-FR" sz="1800" b="1" dirty="0" smtClean="0"/>
            <a:t>Détermination du résultat et l’établissement des comptes annuels </a:t>
          </a:r>
          <a:endParaRPr lang="fr-FR" sz="1800" b="1" dirty="0"/>
        </a:p>
      </dgm:t>
    </dgm:pt>
    <dgm:pt modelId="{C1FC5C7D-8E0B-4763-AAC7-3351CF4038BF}" type="parTrans" cxnId="{7FD1DB35-5F6C-42B7-8873-C93C0026905C}">
      <dgm:prSet/>
      <dgm:spPr/>
      <dgm:t>
        <a:bodyPr/>
        <a:lstStyle/>
        <a:p>
          <a:endParaRPr lang="fr-FR"/>
        </a:p>
      </dgm:t>
    </dgm:pt>
    <dgm:pt modelId="{3F92E1B9-F70C-4E20-9B47-9C2FF1A9FA86}" type="sibTrans" cxnId="{7FD1DB35-5F6C-42B7-8873-C93C0026905C}">
      <dgm:prSet/>
      <dgm:spPr/>
      <dgm:t>
        <a:bodyPr/>
        <a:lstStyle/>
        <a:p>
          <a:endParaRPr lang="fr-FR"/>
        </a:p>
      </dgm:t>
    </dgm:pt>
    <dgm:pt modelId="{CA7AB498-661B-4F93-A01A-8EC2FED3B7F7}" type="pres">
      <dgm:prSet presAssocID="{EAA56602-81EA-411E-822F-51CD49C1D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2B4177-BE90-42CA-9DFB-024486DD6472}" type="pres">
      <dgm:prSet presAssocID="{EAA56602-81EA-411E-822F-51CD49C1D0D6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FR"/>
        </a:p>
      </dgm:t>
    </dgm:pt>
    <dgm:pt modelId="{E05CA790-0775-4C4C-85F1-49A531C503AB}" type="pres">
      <dgm:prSet presAssocID="{EAA56602-81EA-411E-822F-51CD49C1D0D6}" presName="linearProcess" presStyleCnt="0"/>
      <dgm:spPr/>
    </dgm:pt>
    <dgm:pt modelId="{15750247-7110-4E21-B8DB-3F12043D9EDF}" type="pres">
      <dgm:prSet presAssocID="{3B68AC81-5000-441E-B150-566A663CCCCA}" presName="textNode" presStyleLbl="node1" presStyleIdx="0" presStyleCnt="3" custScaleY="1679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5340A-BAFE-463C-9436-3208C4FA5845}" type="pres">
      <dgm:prSet presAssocID="{3F92E1B9-F70C-4E20-9B47-9C2FF1A9FA86}" presName="sibTrans" presStyleCnt="0"/>
      <dgm:spPr/>
    </dgm:pt>
    <dgm:pt modelId="{491866B5-EDD0-46E3-B1AD-199319C4921D}" type="pres">
      <dgm:prSet presAssocID="{A10293E3-4A79-4CD2-B3A2-A958509074BD}" presName="textNode" presStyleLbl="node1" presStyleIdx="1" presStyleCnt="3" custScaleY="1679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431D32-ACC7-4862-9ACB-5EAF8A0891DE}" type="pres">
      <dgm:prSet presAssocID="{6B65391A-24E9-4F63-92D4-97372730971B}" presName="sibTrans" presStyleCnt="0"/>
      <dgm:spPr/>
    </dgm:pt>
    <dgm:pt modelId="{6C1D714F-C542-4DC7-B8FE-20C45D87C6C9}" type="pres">
      <dgm:prSet presAssocID="{6F1A4586-CD02-4CDE-917E-8EFB963673FE}" presName="textNode" presStyleLbl="node1" presStyleIdx="2" presStyleCnt="3" custScaleY="1679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893B9FB-6602-4904-8C2A-AA6DBEFE2CA7}" type="presOf" srcId="{3B68AC81-5000-441E-B150-566A663CCCCA}" destId="{15750247-7110-4E21-B8DB-3F12043D9EDF}" srcOrd="0" destOrd="0" presId="urn:microsoft.com/office/officeart/2005/8/layout/hProcess9"/>
    <dgm:cxn modelId="{1BE90103-E9D6-4B49-AE31-03E179B65F78}" type="presOf" srcId="{A10293E3-4A79-4CD2-B3A2-A958509074BD}" destId="{491866B5-EDD0-46E3-B1AD-199319C4921D}" srcOrd="0" destOrd="0" presId="urn:microsoft.com/office/officeart/2005/8/layout/hProcess9"/>
    <dgm:cxn modelId="{C11F3A8A-E8B2-492A-8DB6-50EAA614A7F1}" type="presOf" srcId="{EAA56602-81EA-411E-822F-51CD49C1D0D6}" destId="{CA7AB498-661B-4F93-A01A-8EC2FED3B7F7}" srcOrd="0" destOrd="0" presId="urn:microsoft.com/office/officeart/2005/8/layout/hProcess9"/>
    <dgm:cxn modelId="{89F45B07-71AB-411D-A8D5-EEFFB5A06CEB}" srcId="{EAA56602-81EA-411E-822F-51CD49C1D0D6}" destId="{A10293E3-4A79-4CD2-B3A2-A958509074BD}" srcOrd="1" destOrd="0" parTransId="{5F7C817F-B71F-4B4F-8E4F-6410F9B34FA4}" sibTransId="{6B65391A-24E9-4F63-92D4-97372730971B}"/>
    <dgm:cxn modelId="{ED30B9D9-F1AB-4A15-BB8A-727E16059230}" type="presOf" srcId="{6F1A4586-CD02-4CDE-917E-8EFB963673FE}" destId="{6C1D714F-C542-4DC7-B8FE-20C45D87C6C9}" srcOrd="0" destOrd="0" presId="urn:microsoft.com/office/officeart/2005/8/layout/hProcess9"/>
    <dgm:cxn modelId="{7FD1DB35-5F6C-42B7-8873-C93C0026905C}" srcId="{EAA56602-81EA-411E-822F-51CD49C1D0D6}" destId="{3B68AC81-5000-441E-B150-566A663CCCCA}" srcOrd="0" destOrd="0" parTransId="{C1FC5C7D-8E0B-4763-AAC7-3351CF4038BF}" sibTransId="{3F92E1B9-F70C-4E20-9B47-9C2FF1A9FA86}"/>
    <dgm:cxn modelId="{CB6B69A0-F48F-4333-BF48-897FE5919A7F}" srcId="{EAA56602-81EA-411E-822F-51CD49C1D0D6}" destId="{6F1A4586-CD02-4CDE-917E-8EFB963673FE}" srcOrd="2" destOrd="0" parTransId="{374DA6E0-53AC-41A7-BDD0-124B05BC1259}" sibTransId="{F52258F4-2CF5-4B32-8F2C-1881711EC651}"/>
    <dgm:cxn modelId="{75F080CE-E93A-45DB-BE39-03F27BA96A2F}" type="presParOf" srcId="{CA7AB498-661B-4F93-A01A-8EC2FED3B7F7}" destId="{FC2B4177-BE90-42CA-9DFB-024486DD6472}" srcOrd="0" destOrd="0" presId="urn:microsoft.com/office/officeart/2005/8/layout/hProcess9"/>
    <dgm:cxn modelId="{E8DD16E3-3FBE-4163-A64A-49CC11CC5E99}" type="presParOf" srcId="{CA7AB498-661B-4F93-A01A-8EC2FED3B7F7}" destId="{E05CA790-0775-4C4C-85F1-49A531C503AB}" srcOrd="1" destOrd="0" presId="urn:microsoft.com/office/officeart/2005/8/layout/hProcess9"/>
    <dgm:cxn modelId="{25555B52-60D0-42F9-8512-0ABD20611A2F}" type="presParOf" srcId="{E05CA790-0775-4C4C-85F1-49A531C503AB}" destId="{15750247-7110-4E21-B8DB-3F12043D9EDF}" srcOrd="0" destOrd="0" presId="urn:microsoft.com/office/officeart/2005/8/layout/hProcess9"/>
    <dgm:cxn modelId="{730F0232-1C7F-4F57-9F60-FA64DC9C0490}" type="presParOf" srcId="{E05CA790-0775-4C4C-85F1-49A531C503AB}" destId="{D0E5340A-BAFE-463C-9436-3208C4FA5845}" srcOrd="1" destOrd="0" presId="urn:microsoft.com/office/officeart/2005/8/layout/hProcess9"/>
    <dgm:cxn modelId="{C66C2F9B-F9D3-4D5E-9A95-51FCCA2C4C00}" type="presParOf" srcId="{E05CA790-0775-4C4C-85F1-49A531C503AB}" destId="{491866B5-EDD0-46E3-B1AD-199319C4921D}" srcOrd="2" destOrd="0" presId="urn:microsoft.com/office/officeart/2005/8/layout/hProcess9"/>
    <dgm:cxn modelId="{9344835C-70A9-4112-8286-3E414A90A882}" type="presParOf" srcId="{E05CA790-0775-4C4C-85F1-49A531C503AB}" destId="{4D431D32-ACC7-4862-9ACB-5EAF8A0891DE}" srcOrd="3" destOrd="0" presId="urn:microsoft.com/office/officeart/2005/8/layout/hProcess9"/>
    <dgm:cxn modelId="{6751BFFA-88E5-4914-84EE-EE53B433076B}" type="presParOf" srcId="{E05CA790-0775-4C4C-85F1-49A531C503AB}" destId="{6C1D714F-C542-4DC7-B8FE-20C45D87C6C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CAE33-F1BF-4591-A9F5-BB947BA5D5C2}">
      <dsp:nvSpPr>
        <dsp:cNvPr id="0" name=""/>
        <dsp:cNvSpPr/>
      </dsp:nvSpPr>
      <dsp:spPr>
        <a:xfrm>
          <a:off x="1663170" y="846227"/>
          <a:ext cx="5098594" cy="5098594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1">
            <a:shade val="90000"/>
            <a:hueOff val="306300"/>
            <a:satOff val="-4255"/>
            <a:lumOff val="229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A1B14-A656-408C-A81C-E9DC6B331F1B}">
      <dsp:nvSpPr>
        <dsp:cNvPr id="0" name=""/>
        <dsp:cNvSpPr/>
      </dsp:nvSpPr>
      <dsp:spPr>
        <a:xfrm>
          <a:off x="1663170" y="846227"/>
          <a:ext cx="5098594" cy="5098594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1">
            <a:shade val="90000"/>
            <a:hueOff val="153150"/>
            <a:satOff val="-2127"/>
            <a:lumOff val="114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B2B8B-758E-462B-86CD-B194F543339C}">
      <dsp:nvSpPr>
        <dsp:cNvPr id="0" name=""/>
        <dsp:cNvSpPr/>
      </dsp:nvSpPr>
      <dsp:spPr>
        <a:xfrm>
          <a:off x="1663170" y="846227"/>
          <a:ext cx="5098594" cy="5098594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2F904-6F86-4B14-B103-9E8DAB779C72}">
      <dsp:nvSpPr>
        <dsp:cNvPr id="0" name=""/>
        <dsp:cNvSpPr/>
      </dsp:nvSpPr>
      <dsp:spPr>
        <a:xfrm>
          <a:off x="3040052" y="2223109"/>
          <a:ext cx="2344830" cy="2344830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3 Thèmes</a:t>
          </a:r>
          <a:endParaRPr lang="fr-FR" sz="2000" b="1" kern="1200" dirty="0"/>
        </a:p>
      </dsp:txBody>
      <dsp:txXfrm>
        <a:off x="3040052" y="2223109"/>
        <a:ext cx="2344830" cy="2344830"/>
      </dsp:txXfrm>
    </dsp:sp>
    <dsp:sp modelId="{053BBB4E-EF1C-4C31-8525-E7A1B32AA8E6}">
      <dsp:nvSpPr>
        <dsp:cNvPr id="0" name=""/>
        <dsp:cNvSpPr/>
      </dsp:nvSpPr>
      <dsp:spPr>
        <a:xfrm>
          <a:off x="3099997" y="-81966"/>
          <a:ext cx="2224941" cy="1974565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1 - Construire une image de l’entreprise</a:t>
          </a:r>
          <a:endParaRPr lang="fr-FR" sz="2000" b="1" kern="1200" dirty="0"/>
        </a:p>
      </dsp:txBody>
      <dsp:txXfrm>
        <a:off x="3099997" y="-81966"/>
        <a:ext cx="2224941" cy="1974565"/>
      </dsp:txXfrm>
    </dsp:sp>
    <dsp:sp modelId="{7E174174-3959-4CEA-95E4-D6A72FF39E73}">
      <dsp:nvSpPr>
        <dsp:cNvPr id="0" name=""/>
        <dsp:cNvSpPr/>
      </dsp:nvSpPr>
      <dsp:spPr>
        <a:xfrm>
          <a:off x="5256580" y="3653345"/>
          <a:ext cx="2224941" cy="1974565"/>
        </a:xfrm>
        <a:prstGeom prst="ellipse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2 - Analyser la situation de l’entreprise</a:t>
          </a:r>
          <a:endParaRPr lang="fr-FR" sz="2000" b="1" kern="1200" dirty="0"/>
        </a:p>
      </dsp:txBody>
      <dsp:txXfrm>
        <a:off x="5256580" y="3653345"/>
        <a:ext cx="2224941" cy="1974565"/>
      </dsp:txXfrm>
    </dsp:sp>
    <dsp:sp modelId="{6809A998-4DCC-498E-A3E4-C44A0B603CF5}">
      <dsp:nvSpPr>
        <dsp:cNvPr id="0" name=""/>
        <dsp:cNvSpPr/>
      </dsp:nvSpPr>
      <dsp:spPr>
        <a:xfrm>
          <a:off x="943413" y="3653345"/>
          <a:ext cx="2224941" cy="1974565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3 - Accompagner la prise de décision</a:t>
          </a:r>
          <a:endParaRPr lang="fr-FR" sz="2000" b="1" kern="1200" dirty="0"/>
        </a:p>
      </dsp:txBody>
      <dsp:txXfrm>
        <a:off x="943413" y="3653345"/>
        <a:ext cx="2224941" cy="197456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37E24E-B7A3-4B33-9022-A63E3FE107ED}">
      <dsp:nvSpPr>
        <dsp:cNvPr id="0" name=""/>
        <dsp:cNvSpPr/>
      </dsp:nvSpPr>
      <dsp:spPr>
        <a:xfrm>
          <a:off x="1309289" y="-88291"/>
          <a:ext cx="4150173" cy="4150173"/>
        </a:xfrm>
        <a:prstGeom prst="circularArrow">
          <a:avLst>
            <a:gd name="adj1" fmla="val 4668"/>
            <a:gd name="adj2" fmla="val 272909"/>
            <a:gd name="adj3" fmla="val 12953789"/>
            <a:gd name="adj4" fmla="val 17947936"/>
            <a:gd name="adj5" fmla="val 484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7F335-A796-4D85-80D9-C47393A82D49}">
      <dsp:nvSpPr>
        <dsp:cNvPr id="0" name=""/>
        <dsp:cNvSpPr/>
      </dsp:nvSpPr>
      <dsp:spPr>
        <a:xfrm>
          <a:off x="2045828" y="778"/>
          <a:ext cx="2677094" cy="13385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Questions de gestion</a:t>
          </a:r>
          <a:endParaRPr lang="fr-FR" sz="2400" b="1" kern="1200" dirty="0"/>
        </a:p>
      </dsp:txBody>
      <dsp:txXfrm>
        <a:off x="2045828" y="778"/>
        <a:ext cx="2677094" cy="1338547"/>
      </dsp:txXfrm>
    </dsp:sp>
    <dsp:sp modelId="{D86DDFBF-D9A4-42CB-A4F0-1B660F9749E7}">
      <dsp:nvSpPr>
        <dsp:cNvPr id="0" name=""/>
        <dsp:cNvSpPr/>
      </dsp:nvSpPr>
      <dsp:spPr>
        <a:xfrm>
          <a:off x="3536016" y="1490966"/>
          <a:ext cx="2677094" cy="1338547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Contexte et finalités de l’étude</a:t>
          </a:r>
          <a:endParaRPr lang="fr-FR" sz="2400" b="1" kern="1200" dirty="0"/>
        </a:p>
      </dsp:txBody>
      <dsp:txXfrm>
        <a:off x="3536016" y="1490966"/>
        <a:ext cx="2677094" cy="1338547"/>
      </dsp:txXfrm>
    </dsp:sp>
    <dsp:sp modelId="{0E32D42B-F361-4034-9AA0-F02E94E0FA38}">
      <dsp:nvSpPr>
        <dsp:cNvPr id="0" name=""/>
        <dsp:cNvSpPr/>
      </dsp:nvSpPr>
      <dsp:spPr>
        <a:xfrm>
          <a:off x="2045828" y="2981154"/>
          <a:ext cx="2677094" cy="1338547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Capacités</a:t>
          </a:r>
          <a:endParaRPr lang="fr-FR" sz="2400" b="1" kern="1200" dirty="0"/>
        </a:p>
      </dsp:txBody>
      <dsp:txXfrm>
        <a:off x="2045828" y="2981154"/>
        <a:ext cx="2677094" cy="1338547"/>
      </dsp:txXfrm>
    </dsp:sp>
    <dsp:sp modelId="{A9001C32-FA93-404D-ABD0-7D9ABAB7E3DC}">
      <dsp:nvSpPr>
        <dsp:cNvPr id="0" name=""/>
        <dsp:cNvSpPr/>
      </dsp:nvSpPr>
      <dsp:spPr>
        <a:xfrm>
          <a:off x="555640" y="1490966"/>
          <a:ext cx="2677094" cy="133854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Notions</a:t>
          </a:r>
          <a:endParaRPr lang="fr-FR" sz="2400" b="1" kern="1200" dirty="0"/>
        </a:p>
      </dsp:txBody>
      <dsp:txXfrm>
        <a:off x="555640" y="1490966"/>
        <a:ext cx="2677094" cy="13385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5745FE-438C-41F9-BB69-D3A244F7FBD8}">
      <dsp:nvSpPr>
        <dsp:cNvPr id="0" name=""/>
        <dsp:cNvSpPr/>
      </dsp:nvSpPr>
      <dsp:spPr>
        <a:xfrm>
          <a:off x="903" y="567669"/>
          <a:ext cx="2935445" cy="1529044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Contexte</a:t>
          </a:r>
          <a:endParaRPr lang="fr-FR" sz="2400" b="1" kern="1200" dirty="0"/>
        </a:p>
      </dsp:txBody>
      <dsp:txXfrm>
        <a:off x="903" y="567669"/>
        <a:ext cx="2935445" cy="1529044"/>
      </dsp:txXfrm>
    </dsp:sp>
    <dsp:sp modelId="{E75466F0-479E-4873-A155-4DEDA66CC7C7}">
      <dsp:nvSpPr>
        <dsp:cNvPr id="0" name=""/>
        <dsp:cNvSpPr/>
      </dsp:nvSpPr>
      <dsp:spPr>
        <a:xfrm>
          <a:off x="1025202" y="2220872"/>
          <a:ext cx="886846" cy="886846"/>
        </a:xfrm>
        <a:prstGeom prst="mathPlus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/>
        </a:p>
      </dsp:txBody>
      <dsp:txXfrm>
        <a:off x="1025202" y="2220872"/>
        <a:ext cx="886846" cy="886846"/>
      </dsp:txXfrm>
    </dsp:sp>
    <dsp:sp modelId="{21AC1FEA-088C-4DC1-A2E0-9D1BA8CB5FB2}">
      <dsp:nvSpPr>
        <dsp:cNvPr id="0" name=""/>
        <dsp:cNvSpPr/>
      </dsp:nvSpPr>
      <dsp:spPr>
        <a:xfrm>
          <a:off x="903" y="3231877"/>
          <a:ext cx="2935445" cy="1529044"/>
        </a:xfrm>
        <a:prstGeom prst="ellipse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Problématique</a:t>
          </a:r>
          <a:endParaRPr lang="fr-FR" sz="2400" b="1" kern="1200" dirty="0"/>
        </a:p>
      </dsp:txBody>
      <dsp:txXfrm>
        <a:off x="903" y="3231877"/>
        <a:ext cx="2935445" cy="1529044"/>
      </dsp:txXfrm>
    </dsp:sp>
    <dsp:sp modelId="{C22F955E-19F0-455E-A126-CE4C78852BFC}">
      <dsp:nvSpPr>
        <dsp:cNvPr id="0" name=""/>
        <dsp:cNvSpPr/>
      </dsp:nvSpPr>
      <dsp:spPr>
        <a:xfrm>
          <a:off x="3165704" y="2379893"/>
          <a:ext cx="486236" cy="5688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/>
        </a:p>
      </dsp:txBody>
      <dsp:txXfrm>
        <a:off x="3165704" y="2379893"/>
        <a:ext cx="486236" cy="568804"/>
      </dsp:txXfrm>
    </dsp:sp>
    <dsp:sp modelId="{DB3517A6-F75B-4E35-AB5F-421B2679C67B}">
      <dsp:nvSpPr>
        <dsp:cNvPr id="0" name=""/>
        <dsp:cNvSpPr/>
      </dsp:nvSpPr>
      <dsp:spPr>
        <a:xfrm>
          <a:off x="3853775" y="1135251"/>
          <a:ext cx="3058089" cy="3058089"/>
        </a:xfrm>
        <a:prstGeom prst="ellipse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Traitements comptables</a:t>
          </a:r>
          <a:endParaRPr lang="fr-FR" sz="2400" b="1" kern="1200" dirty="0"/>
        </a:p>
      </dsp:txBody>
      <dsp:txXfrm>
        <a:off x="3853775" y="1135251"/>
        <a:ext cx="3058089" cy="30580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B4177-BE90-42CA-9DFB-024486DD6472}">
      <dsp:nvSpPr>
        <dsp:cNvPr id="0" name=""/>
        <dsp:cNvSpPr/>
      </dsp:nvSpPr>
      <dsp:spPr>
        <a:xfrm>
          <a:off x="648071" y="0"/>
          <a:ext cx="7344816" cy="4824536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50247-7110-4E21-B8DB-3F12043D9EDF}">
      <dsp:nvSpPr>
        <dsp:cNvPr id="0" name=""/>
        <dsp:cNvSpPr/>
      </dsp:nvSpPr>
      <dsp:spPr>
        <a:xfrm>
          <a:off x="4219" y="1447360"/>
          <a:ext cx="2607477" cy="19298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smtClean="0"/>
            <a:t>La normalisation de la comptabilité financière</a:t>
          </a:r>
          <a:endParaRPr lang="fr-FR" sz="1800" b="1" kern="1200" dirty="0"/>
        </a:p>
      </dsp:txBody>
      <dsp:txXfrm>
        <a:off x="4219" y="1447360"/>
        <a:ext cx="2607477" cy="1929814"/>
      </dsp:txXfrm>
    </dsp:sp>
    <dsp:sp modelId="{491866B5-EDD0-46E3-B1AD-199319C4921D}">
      <dsp:nvSpPr>
        <dsp:cNvPr id="0" name=""/>
        <dsp:cNvSpPr/>
      </dsp:nvSpPr>
      <dsp:spPr>
        <a:xfrm>
          <a:off x="3016741" y="1447360"/>
          <a:ext cx="2607477" cy="1929814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Pourquoi construire une image financière ?</a:t>
          </a:r>
          <a:endParaRPr lang="fr-FR" sz="1800" b="1" kern="1200" dirty="0"/>
        </a:p>
      </dsp:txBody>
      <dsp:txXfrm>
        <a:off x="3016741" y="1447360"/>
        <a:ext cx="2607477" cy="1929814"/>
      </dsp:txXfrm>
    </dsp:sp>
    <dsp:sp modelId="{6C1D714F-C542-4DC7-B8FE-20C45D87C6C9}">
      <dsp:nvSpPr>
        <dsp:cNvPr id="0" name=""/>
        <dsp:cNvSpPr/>
      </dsp:nvSpPr>
      <dsp:spPr>
        <a:xfrm>
          <a:off x="6029263" y="1447360"/>
          <a:ext cx="2607477" cy="1929814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Place et rôle de l’information financière</a:t>
          </a:r>
          <a:br>
            <a:rPr lang="fr-FR" sz="1800" b="1" kern="1200" dirty="0" smtClean="0"/>
          </a:br>
          <a:r>
            <a:rPr lang="fr-FR" sz="1800" b="1" kern="1200" dirty="0" smtClean="0"/>
            <a:t/>
          </a:r>
          <a:br>
            <a:rPr lang="fr-FR" sz="1800" b="1" kern="1200" dirty="0" smtClean="0"/>
          </a:br>
          <a:r>
            <a:rPr lang="fr-FR" sz="1800" b="1" kern="1200" dirty="0" smtClean="0"/>
            <a:t>Les besoins d’information financière des parties prenantes</a:t>
          </a:r>
          <a:endParaRPr lang="fr-FR" sz="1800" b="1" kern="1200" dirty="0"/>
        </a:p>
      </dsp:txBody>
      <dsp:txXfrm>
        <a:off x="6029263" y="1447360"/>
        <a:ext cx="2607477" cy="192981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B4177-BE90-42CA-9DFB-024486DD6472}">
      <dsp:nvSpPr>
        <dsp:cNvPr id="0" name=""/>
        <dsp:cNvSpPr/>
      </dsp:nvSpPr>
      <dsp:spPr>
        <a:xfrm>
          <a:off x="648071" y="0"/>
          <a:ext cx="7344816" cy="4824536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50247-7110-4E21-B8DB-3F12043D9EDF}">
      <dsp:nvSpPr>
        <dsp:cNvPr id="0" name=""/>
        <dsp:cNvSpPr/>
      </dsp:nvSpPr>
      <dsp:spPr>
        <a:xfrm>
          <a:off x="0" y="1447360"/>
          <a:ext cx="2592288" cy="19298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La normalisation de la comptabilité financière</a:t>
          </a:r>
          <a:endParaRPr lang="fr-FR" sz="1800" b="1" kern="1200" dirty="0"/>
        </a:p>
      </dsp:txBody>
      <dsp:txXfrm>
        <a:off x="0" y="1447360"/>
        <a:ext cx="2592288" cy="1929814"/>
      </dsp:txXfrm>
    </dsp:sp>
    <dsp:sp modelId="{491866B5-EDD0-46E3-B1AD-199319C4921D}">
      <dsp:nvSpPr>
        <dsp:cNvPr id="0" name=""/>
        <dsp:cNvSpPr/>
      </dsp:nvSpPr>
      <dsp:spPr>
        <a:xfrm>
          <a:off x="3024336" y="1447360"/>
          <a:ext cx="2592288" cy="1929814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Comment faciliter l’échange d’informations financières ?</a:t>
          </a:r>
          <a:endParaRPr lang="fr-FR" sz="1800" b="1" kern="1200" dirty="0"/>
        </a:p>
      </dsp:txBody>
      <dsp:txXfrm>
        <a:off x="3024336" y="1447360"/>
        <a:ext cx="2592288" cy="1929814"/>
      </dsp:txXfrm>
    </dsp:sp>
    <dsp:sp modelId="{6C1D714F-C542-4DC7-B8FE-20C45D87C6C9}">
      <dsp:nvSpPr>
        <dsp:cNvPr id="0" name=""/>
        <dsp:cNvSpPr/>
      </dsp:nvSpPr>
      <dsp:spPr>
        <a:xfrm>
          <a:off x="6048672" y="1447360"/>
          <a:ext cx="2592288" cy="1929814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Cadre comptable</a:t>
          </a:r>
          <a:br>
            <a:rPr lang="fr-FR" sz="1800" b="1" kern="1200" dirty="0" smtClean="0"/>
          </a:br>
          <a:r>
            <a:rPr lang="fr-FR" sz="1800" b="1" kern="1200" dirty="0" smtClean="0"/>
            <a:t>Image fidèle</a:t>
          </a:r>
          <a:endParaRPr lang="fr-FR" sz="1800" b="1" kern="1200" dirty="0"/>
        </a:p>
      </dsp:txBody>
      <dsp:txXfrm>
        <a:off x="6048672" y="1447360"/>
        <a:ext cx="2592288" cy="192981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B4177-BE90-42CA-9DFB-024486DD6472}">
      <dsp:nvSpPr>
        <dsp:cNvPr id="0" name=""/>
        <dsp:cNvSpPr/>
      </dsp:nvSpPr>
      <dsp:spPr>
        <a:xfrm>
          <a:off x="648071" y="0"/>
          <a:ext cx="7344816" cy="4824536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50247-7110-4E21-B8DB-3F12043D9EDF}">
      <dsp:nvSpPr>
        <dsp:cNvPr id="0" name=""/>
        <dsp:cNvSpPr/>
      </dsp:nvSpPr>
      <dsp:spPr>
        <a:xfrm>
          <a:off x="75039" y="1152128"/>
          <a:ext cx="2592610" cy="25202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Les clients et les fournisseurs</a:t>
          </a:r>
          <a:br>
            <a:rPr lang="fr-FR" sz="1800" b="1" kern="1200" dirty="0" smtClean="0"/>
          </a:br>
          <a:r>
            <a:rPr lang="fr-FR" sz="1800" b="1" kern="1200" dirty="0" smtClean="0"/>
            <a:t/>
          </a:r>
          <a:br>
            <a:rPr lang="fr-FR" sz="1800" b="1" kern="1200" dirty="0" smtClean="0"/>
          </a:br>
          <a:r>
            <a:rPr lang="fr-FR" sz="1800" b="1" kern="1200" dirty="0" smtClean="0"/>
            <a:t>Les fournisseurs d’immobilisations</a:t>
          </a:r>
          <a:br>
            <a:rPr lang="fr-FR" sz="1800" b="1" kern="1200" dirty="0" smtClean="0"/>
          </a:br>
          <a:r>
            <a:rPr lang="fr-FR" sz="1800" b="1" kern="1200" dirty="0" smtClean="0"/>
            <a:t/>
          </a:r>
          <a:br>
            <a:rPr lang="fr-FR" sz="1800" b="1" kern="1200" dirty="0" smtClean="0"/>
          </a:br>
          <a:r>
            <a:rPr lang="fr-FR" sz="1800" b="1" kern="1200" dirty="0" smtClean="0"/>
            <a:t>L’état</a:t>
          </a:r>
          <a:endParaRPr lang="fr-FR" sz="1800" b="1" kern="1200" dirty="0"/>
        </a:p>
      </dsp:txBody>
      <dsp:txXfrm>
        <a:off x="75039" y="1152128"/>
        <a:ext cx="2592610" cy="2520279"/>
      </dsp:txXfrm>
    </dsp:sp>
    <dsp:sp modelId="{491866B5-EDD0-46E3-B1AD-199319C4921D}">
      <dsp:nvSpPr>
        <dsp:cNvPr id="0" name=""/>
        <dsp:cNvSpPr/>
      </dsp:nvSpPr>
      <dsp:spPr>
        <a:xfrm>
          <a:off x="3024174" y="1152128"/>
          <a:ext cx="2592610" cy="252027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Comment traduire l’activité ?</a:t>
          </a:r>
          <a:endParaRPr lang="fr-FR" sz="1800" b="1" kern="1200" dirty="0"/>
        </a:p>
      </dsp:txBody>
      <dsp:txXfrm>
        <a:off x="3024174" y="1152128"/>
        <a:ext cx="2592610" cy="2520279"/>
      </dsp:txXfrm>
    </dsp:sp>
    <dsp:sp modelId="{6C1D714F-C542-4DC7-B8FE-20C45D87C6C9}">
      <dsp:nvSpPr>
        <dsp:cNvPr id="0" name=""/>
        <dsp:cNvSpPr/>
      </dsp:nvSpPr>
      <dsp:spPr>
        <a:xfrm>
          <a:off x="5973309" y="1152128"/>
          <a:ext cx="2592610" cy="252027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La partie double, le compte, le journal</a:t>
          </a:r>
          <a:br>
            <a:rPr lang="fr-FR" sz="1800" b="1" kern="1200" dirty="0" smtClean="0"/>
          </a:br>
          <a:r>
            <a:rPr lang="fr-FR" sz="1800" b="1" kern="1200" dirty="0" smtClean="0"/>
            <a:t/>
          </a:r>
          <a:br>
            <a:rPr lang="fr-FR" sz="1800" b="1" kern="1200" dirty="0" smtClean="0"/>
          </a:br>
          <a:r>
            <a:rPr lang="fr-FR" sz="1800" b="1" kern="1200" dirty="0" smtClean="0"/>
            <a:t>Le processus achat/vente</a:t>
          </a:r>
          <a:br>
            <a:rPr lang="fr-FR" sz="1800" b="1" kern="1200" dirty="0" smtClean="0"/>
          </a:br>
          <a:r>
            <a:rPr lang="fr-FR" sz="1800" b="1" kern="1200" dirty="0" smtClean="0"/>
            <a:t/>
          </a:r>
          <a:br>
            <a:rPr lang="fr-FR" sz="1800" b="1" kern="1200" dirty="0" smtClean="0"/>
          </a:br>
          <a:r>
            <a:rPr lang="fr-FR" sz="1800" b="1" kern="1200" dirty="0" smtClean="0"/>
            <a:t>Le processus d’investissement</a:t>
          </a:r>
          <a:endParaRPr lang="fr-FR" sz="1800" b="1" kern="1200" dirty="0"/>
        </a:p>
      </dsp:txBody>
      <dsp:txXfrm>
        <a:off x="5973309" y="1152128"/>
        <a:ext cx="2592610" cy="252027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B4177-BE90-42CA-9DFB-024486DD6472}">
      <dsp:nvSpPr>
        <dsp:cNvPr id="0" name=""/>
        <dsp:cNvSpPr/>
      </dsp:nvSpPr>
      <dsp:spPr>
        <a:xfrm>
          <a:off x="648071" y="0"/>
          <a:ext cx="7344816" cy="4824536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50247-7110-4E21-B8DB-3F12043D9EDF}">
      <dsp:nvSpPr>
        <dsp:cNvPr id="0" name=""/>
        <dsp:cNvSpPr/>
      </dsp:nvSpPr>
      <dsp:spPr>
        <a:xfrm>
          <a:off x="4219" y="648070"/>
          <a:ext cx="2607477" cy="35283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L’état de rapprochement</a:t>
          </a:r>
          <a:endParaRPr lang="fr-FR" sz="1800" b="1" kern="1200" dirty="0"/>
        </a:p>
      </dsp:txBody>
      <dsp:txXfrm>
        <a:off x="4219" y="648070"/>
        <a:ext cx="2607477" cy="3528395"/>
      </dsp:txXfrm>
    </dsp:sp>
    <dsp:sp modelId="{491866B5-EDD0-46E3-B1AD-199319C4921D}">
      <dsp:nvSpPr>
        <dsp:cNvPr id="0" name=""/>
        <dsp:cNvSpPr/>
      </dsp:nvSpPr>
      <dsp:spPr>
        <a:xfrm>
          <a:off x="3016741" y="648070"/>
          <a:ext cx="2607477" cy="352839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Comment organiser les traitements pour répondre aux besoins de gestion ?</a:t>
          </a:r>
          <a:endParaRPr lang="fr-FR" sz="1800" b="1" kern="1200" dirty="0"/>
        </a:p>
      </dsp:txBody>
      <dsp:txXfrm>
        <a:off x="3016741" y="648070"/>
        <a:ext cx="2607477" cy="3528395"/>
      </dsp:txXfrm>
    </dsp:sp>
    <dsp:sp modelId="{6C1D714F-C542-4DC7-B8FE-20C45D87C6C9}">
      <dsp:nvSpPr>
        <dsp:cNvPr id="0" name=""/>
        <dsp:cNvSpPr/>
      </dsp:nvSpPr>
      <dsp:spPr>
        <a:xfrm>
          <a:off x="6029263" y="648070"/>
          <a:ext cx="2607477" cy="352839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Le plan des comptes</a:t>
          </a:r>
          <a:br>
            <a:rPr lang="fr-FR" sz="1800" b="1" kern="1200" dirty="0" smtClean="0"/>
          </a:br>
          <a:r>
            <a:rPr lang="fr-FR" sz="1800" b="1" kern="1200" dirty="0" smtClean="0"/>
            <a:t/>
          </a:r>
          <a:br>
            <a:rPr lang="fr-FR" sz="1800" b="1" kern="1200" dirty="0" smtClean="0"/>
          </a:br>
          <a:r>
            <a:rPr lang="fr-FR" sz="1800" b="1" kern="1200" dirty="0" smtClean="0"/>
            <a:t>L’articulation des documents comptables</a:t>
          </a:r>
          <a:br>
            <a:rPr lang="fr-FR" sz="1800" b="1" kern="1200" dirty="0" smtClean="0"/>
          </a:br>
          <a:r>
            <a:rPr lang="fr-FR" sz="1800" b="1" kern="1200" dirty="0" smtClean="0"/>
            <a:t/>
          </a:r>
          <a:br>
            <a:rPr lang="fr-FR" sz="1800" b="1" kern="1200" dirty="0" smtClean="0"/>
          </a:br>
          <a:r>
            <a:rPr lang="fr-FR" sz="1800" b="1" kern="1200" dirty="0" smtClean="0"/>
            <a:t>Les étapes :</a:t>
          </a:r>
          <a:br>
            <a:rPr lang="fr-FR" sz="1800" b="1" kern="1200" dirty="0" smtClean="0"/>
          </a:br>
          <a:r>
            <a:rPr lang="fr-FR" sz="1800" b="1" kern="1200" dirty="0" smtClean="0"/>
            <a:t>  * acquisition et exploitation de l’information</a:t>
          </a:r>
          <a:br>
            <a:rPr lang="fr-FR" sz="1800" b="1" kern="1200" dirty="0" smtClean="0"/>
          </a:br>
          <a:r>
            <a:rPr lang="fr-FR" sz="1800" b="1" kern="1200" dirty="0" smtClean="0"/>
            <a:t>  * Contrôle</a:t>
          </a:r>
          <a:br>
            <a:rPr lang="fr-FR" sz="1800" b="1" kern="1200" dirty="0" smtClean="0"/>
          </a:br>
          <a:r>
            <a:rPr lang="fr-FR" sz="1800" b="1" kern="1200" dirty="0" smtClean="0"/>
            <a:t>  * Conservation de l’information</a:t>
          </a:r>
          <a:endParaRPr lang="fr-FR" sz="1800" b="1" kern="1200" dirty="0"/>
        </a:p>
      </dsp:txBody>
      <dsp:txXfrm>
        <a:off x="6029263" y="648070"/>
        <a:ext cx="2607477" cy="35283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9644B0-B63D-4F85-9D31-E061840E382F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865163-C715-42E7-8F2D-50D4A2D776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trois thèmes sont articulés et en « résonnance ».</a:t>
            </a:r>
          </a:p>
          <a:p>
            <a:r>
              <a:rPr lang="fr-FR" dirty="0" smtClean="0"/>
              <a:t>L’importance de la compréhension du langage comptable commun oblige à placer le thème 1 en premier dans la progression (certaines</a:t>
            </a:r>
            <a:r>
              <a:rPr lang="fr-FR" baseline="0" dirty="0" smtClean="0"/>
              <a:t> questions sont des pré requis des autres thèmes)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Les</a:t>
            </a:r>
            <a:r>
              <a:rPr lang="fr-FR" baseline="0" dirty="0" smtClean="0"/>
              <a:t> thèmes 2 et 3 ne sont pas obligatoirement vus dans cet ordre, bien que la construction du bilan et du résultat (thème 2) viennent logiquement avant l’analyse des budgets (thème 3).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Poids relatif des thèmes (indication !) : 40% / 30% / 30%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23 à 26)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Avant d’analyser la situation, il faut construire une information de synthèse, d’où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Étude de la construction du </a:t>
            </a:r>
            <a:r>
              <a:rPr lang="fr-FR" baseline="0" dirty="0" err="1" smtClean="0"/>
              <a:t>RT</a:t>
            </a:r>
            <a:r>
              <a:rPr lang="fr-FR" baseline="0" dirty="0" smtClean="0"/>
              <a:t>, du bilan ET de l’annexe =&gt; travaux d’inventaire, vus comme nécessaire pour atteindre </a:t>
            </a:r>
            <a:r>
              <a:rPr lang="fr-FR" b="1" baseline="0" dirty="0" smtClean="0"/>
              <a:t>l’image</a:t>
            </a:r>
            <a:r>
              <a:rPr lang="fr-FR" baseline="0" dirty="0" smtClean="0"/>
              <a:t> fidèle et respecter les principes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les travaux d’inventaire sont abordés par les principes auxquels ils répondent (et non par la technique) : ce sont les principes qui imposent les techniques ! (cf. page 24) d’où une démarche : analyse du PB -&gt; repérage principes en jeu -&gt; proposer la solution de </a:t>
            </a:r>
            <a:r>
              <a:rPr lang="fr-FR" baseline="0" dirty="0" err="1" smtClean="0"/>
              <a:t>régul</a:t>
            </a:r>
            <a:r>
              <a:rPr lang="fr-FR" baseline="0" dirty="0" smtClean="0"/>
              <a:t>. -&gt; mesurer l’incidence s/ Bilan et </a:t>
            </a:r>
            <a:r>
              <a:rPr lang="fr-FR" baseline="0" dirty="0" err="1" smtClean="0"/>
              <a:t>RT</a:t>
            </a:r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 quels travaux : stocks, </a:t>
            </a:r>
            <a:r>
              <a:rPr lang="fr-FR" baseline="0" dirty="0" err="1" smtClean="0"/>
              <a:t>régul</a:t>
            </a:r>
            <a:r>
              <a:rPr lang="fr-FR" baseline="0" dirty="0" smtClean="0"/>
              <a:t> charges et produits, amortissements, dépréciations, cessions d’</a:t>
            </a:r>
            <a:r>
              <a:rPr lang="fr-FR" baseline="0" dirty="0" err="1" smtClean="0"/>
              <a:t>immos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régul</a:t>
            </a:r>
            <a:r>
              <a:rPr lang="fr-FR" baseline="0" dirty="0" smtClean="0"/>
              <a:t>). (Pour les limites voir page 25)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 bilan, </a:t>
            </a:r>
            <a:r>
              <a:rPr lang="fr-FR" baseline="0" dirty="0" err="1" smtClean="0"/>
              <a:t>RT</a:t>
            </a:r>
            <a:r>
              <a:rPr lang="fr-FR" baseline="0" dirty="0" smtClean="0"/>
              <a:t> : pas de construction intégrale, mais contrôles, vérifications, justifications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 travailler sur l’annexe  (pas seulement remplissage de tableau, mais compréhension du rôle et de l’importance)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 utiliser les TIC (par exemple pour la clôture)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26 à 29) </a:t>
            </a:r>
          </a:p>
          <a:p>
            <a:r>
              <a:rPr lang="fr-FR" dirty="0" smtClean="0"/>
              <a:t>Peu de changement par rapport à </a:t>
            </a:r>
            <a:r>
              <a:rPr lang="fr-FR" dirty="0" err="1" smtClean="0"/>
              <a:t>CFE</a:t>
            </a:r>
            <a:r>
              <a:rPr lang="fr-FR" dirty="0" smtClean="0"/>
              <a:t> (profitabilité,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rentabilité-s</a:t>
            </a:r>
            <a:r>
              <a:rPr lang="fr-FR" baseline="0" dirty="0" smtClean="0"/>
              <a:t>)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baseline="0" dirty="0" smtClean="0"/>
              <a:t>Pas de construction du tableau des </a:t>
            </a:r>
            <a:r>
              <a:rPr lang="fr-FR" baseline="0" dirty="0" err="1" smtClean="0"/>
              <a:t>SIG</a:t>
            </a:r>
            <a:r>
              <a:rPr lang="fr-FR" baseline="0" dirty="0" smtClean="0"/>
              <a:t>, mais utilisation, et savoir calculer les quatre principaux soldes (VA, </a:t>
            </a:r>
            <a:r>
              <a:rPr lang="fr-FR" baseline="0" dirty="0" err="1" smtClean="0"/>
              <a:t>EBE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RE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RCAI</a:t>
            </a:r>
            <a:r>
              <a:rPr lang="fr-FR" baseline="0" dirty="0" smtClean="0"/>
              <a:t>)</a:t>
            </a:r>
          </a:p>
          <a:p>
            <a:pPr>
              <a:buFontTx/>
              <a:buChar char="-"/>
            </a:pPr>
            <a:r>
              <a:rPr lang="fr-FR" baseline="0" dirty="0" smtClean="0"/>
              <a:t> CAF à partir de l’</a:t>
            </a:r>
            <a:r>
              <a:rPr lang="fr-FR" baseline="0" dirty="0" err="1" smtClean="0"/>
              <a:t>EBE</a:t>
            </a:r>
            <a:endParaRPr lang="fr-FR" baseline="0" dirty="0" smtClean="0"/>
          </a:p>
          <a:p>
            <a:pPr>
              <a:buFontTx/>
              <a:buChar char="-"/>
            </a:pPr>
            <a:r>
              <a:rPr lang="fr-FR" baseline="0" dirty="0" smtClean="0"/>
              <a:t>Analyse ratios (définitions fournies)</a:t>
            </a:r>
          </a:p>
          <a:p>
            <a:pPr>
              <a:buFontTx/>
              <a:buChar char="-"/>
            </a:pPr>
            <a:r>
              <a:rPr lang="fr-FR" baseline="0" dirty="0" smtClean="0"/>
              <a:t>- pour la rentabilité, c’est le point de vue qui dicte le calcul (manager-dirigeant ou actionnaire)</a:t>
            </a:r>
          </a:p>
          <a:p>
            <a:pPr>
              <a:buFontTx/>
              <a:buChar char="-"/>
            </a:pPr>
            <a:r>
              <a:rPr lang="fr-FR" baseline="0" dirty="0" smtClean="0"/>
              <a:t> montrer l’effet de levier</a:t>
            </a:r>
          </a:p>
          <a:p>
            <a:pPr>
              <a:buFontTx/>
              <a:buChar char="-"/>
            </a:pPr>
            <a:r>
              <a:rPr lang="fr-FR" baseline="0" dirty="0" smtClean="0"/>
              <a:t>- affectation du résultat placé ici car indicateur de performance pour l’actionnaire, et acte politique de la vie de l’entreprise (arbitrages, divergences d’objectifs entre parties prenantes, </a:t>
            </a:r>
            <a:r>
              <a:rPr lang="fr-FR" baseline="0" dirty="0" err="1" smtClean="0"/>
              <a:t>cf</a:t>
            </a:r>
            <a:r>
              <a:rPr lang="fr-FR" baseline="0" dirty="0" smtClean="0"/>
              <a:t> page 29)</a:t>
            </a:r>
          </a:p>
          <a:p>
            <a:pPr>
              <a:buFontTx/>
              <a:buChar char="-"/>
            </a:pPr>
            <a:endParaRPr lang="fr-FR" baseline="0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29 à 31) </a:t>
            </a:r>
          </a:p>
          <a:p>
            <a:r>
              <a:rPr lang="fr-FR" dirty="0" smtClean="0"/>
              <a:t>Objectif</a:t>
            </a:r>
            <a:r>
              <a:rPr lang="fr-FR" baseline="0" dirty="0" smtClean="0"/>
              <a:t> : porter un jugement sur la situation financière et ses possibilités de développement au regard de sa situation (historique et sectorielle)</a:t>
            </a:r>
          </a:p>
          <a:p>
            <a:pPr>
              <a:buFontTx/>
              <a:buChar char="-"/>
            </a:pPr>
            <a:r>
              <a:rPr lang="fr-FR" baseline="0" dirty="0" smtClean="0"/>
              <a:t>Construction de bilan fonctionnel (sans difficultés </a:t>
            </a:r>
            <a:r>
              <a:rPr lang="fr-FR" baseline="0" dirty="0" err="1" smtClean="0"/>
              <a:t>tk</a:t>
            </a:r>
            <a:r>
              <a:rPr lang="fr-FR" baseline="0" dirty="0" smtClean="0"/>
              <a:t>), du </a:t>
            </a:r>
            <a:r>
              <a:rPr lang="fr-FR" baseline="0" dirty="0" err="1" smtClean="0"/>
              <a:t>BFR</a:t>
            </a:r>
            <a:r>
              <a:rPr lang="fr-FR" baseline="0" dirty="0" smtClean="0"/>
              <a:t>, de ratios,  utilisés pour mesure la cohérence des politiques d’exploitation, investissement et financement.</a:t>
            </a:r>
          </a:p>
          <a:p>
            <a:pPr>
              <a:buFontTx/>
              <a:buChar char="-"/>
            </a:pPr>
            <a:r>
              <a:rPr lang="fr-FR" baseline="0" dirty="0" smtClean="0"/>
              <a:t>Recours aux simulations</a:t>
            </a:r>
          </a:p>
          <a:p>
            <a:pPr>
              <a:buFontTx/>
              <a:buChar char="-"/>
            </a:pPr>
            <a:r>
              <a:rPr lang="fr-FR" baseline="0" dirty="0" smtClean="0"/>
              <a:t> Proposition de solutions : les solutions aux déséquilibres doivent être relativisées en fonction du </a:t>
            </a:r>
            <a:r>
              <a:rPr lang="fr-FR" b="1" baseline="0" dirty="0" smtClean="0"/>
              <a:t>contexte</a:t>
            </a:r>
            <a:r>
              <a:rPr lang="fr-FR" baseline="0" dirty="0" smtClean="0"/>
              <a:t> (activité, caractéristiques de l’actionnariat, concurrence, etc.) =&gt; jamais d’analyse d’un seul bilan, sans éléments de comparaison (dans le temps ou l’espace)</a:t>
            </a:r>
          </a:p>
          <a:p>
            <a:pPr>
              <a:buFontTx/>
              <a:buChar char="-"/>
            </a:pPr>
            <a:endParaRPr lang="fr-FR" baseline="0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32-33)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Poser la question implique le choix entre s’endetter ou pas…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Dans la logique du programme, le développement de l’entreprise passe par le financement. On va donc étudier les moyens les plus courants au niveau des PME et </a:t>
            </a:r>
            <a:r>
              <a:rPr lang="fr-FR" baseline="0" dirty="0" err="1" smtClean="0"/>
              <a:t>ETI</a:t>
            </a:r>
            <a:r>
              <a:rPr lang="fr-FR" baseline="0" dirty="0" smtClean="0"/>
              <a:t> : autofinancement, comptes courants, emprunts, capital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Pas le crédit bail, autre limites, voir page 33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1. on découvre les caractéristiques des diverses modalités de financement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2. repérer les facteurs dont ils dépendent (performances passées et prévues, pouvoir de négociation des acteurs, niveau d’endettement, capacité de négociation avec les institutions)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3. expliciter les arbitrages au regard de l’équilibre financier, de la performance, et de la stratégie (approche contingence et théorie de l’agence)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33-34)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Comment éviter la cessation de paiements : prospective, prévention, équilibrage budget de trésorerie à CT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Situation </a:t>
            </a:r>
            <a:r>
              <a:rPr lang="fr-FR" baseline="0" dirty="0" err="1" smtClean="0"/>
              <a:t>contextualisées</a:t>
            </a:r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Recours aux simulations (outils TIC)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Élaboration du budget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Étude du rééquilibrage limité au déficit de trésorerie (pas les excédents),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pas de solution unique, préétablie, nécessité d’arbitrages.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- construction du résultat et du bilan prévisionnel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35-36)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Deux approches différentes de détermination des coûts, pour montrer leurs intérêts et limites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Étude </a:t>
            </a:r>
            <a:r>
              <a:rPr lang="fr-FR" baseline="0" dirty="0" err="1" smtClean="0"/>
              <a:t>contextualisée</a:t>
            </a:r>
            <a:r>
              <a:rPr lang="fr-FR" baseline="0" dirty="0" smtClean="0"/>
              <a:t>, donc conduite à partir d’une simulation de gestion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Coûts complets : coût d’une production (bien ET services), d’une commande (devis), d’une structure.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Coûts variables : traitement d’une commande supplémentaire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Préalable nécessaire : distinction charges directes/indirectes, charges fixes/variables, hiérarchie des coûts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 limites : pas de </a:t>
            </a:r>
            <a:r>
              <a:rPr lang="fr-FR" baseline="0" dirty="0" err="1" smtClean="0"/>
              <a:t>probas</a:t>
            </a:r>
            <a:r>
              <a:rPr lang="fr-FR" baseline="0" dirty="0" smtClean="0"/>
              <a:t>, pas de charges non incorporables, </a:t>
            </a:r>
            <a:r>
              <a:rPr lang="fr-FR" baseline="0" dirty="0" err="1" smtClean="0"/>
              <a:t>CMP</a:t>
            </a:r>
            <a:r>
              <a:rPr lang="fr-FR" baseline="0" dirty="0" smtClean="0"/>
              <a:t> uniquement, cas simples (pas d’en-cours, etc., un seul centre auxiliaire) =&gt; privilégier la réflexion  (sur la définition des centres d’analyse, sur le choix des clés de répartition, des U.O., …)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- utilisation du tableur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réponse à la question est construite : </a:t>
            </a:r>
          </a:p>
          <a:p>
            <a:r>
              <a:rPr lang="fr-FR" dirty="0" smtClean="0"/>
              <a:t>A</a:t>
            </a:r>
            <a:r>
              <a:rPr lang="fr-FR" baseline="0" dirty="0" smtClean="0"/>
              <a:t> partir du contexte et des finalités, qui donnent le sens à la question, l’élève va construire la réponse, en mobilisant/développant des capacités, qui font appel à des notions.</a:t>
            </a:r>
          </a:p>
          <a:p>
            <a:endParaRPr lang="fr-FR" baseline="0" dirty="0" smtClean="0"/>
          </a:p>
          <a:p>
            <a:r>
              <a:rPr lang="fr-FR" baseline="0" dirty="0" smtClean="0"/>
              <a:t>Conséquence : on ne bâtit pas les séquences à partir de notions à acquérir, mais de capacités à développer et de notions qui sont mobilisées (viennent en ressources, pour enrichir, comprendre, prolonger…)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La réponse à la question</a:t>
            </a:r>
            <a:r>
              <a:rPr lang="fr-FR" baseline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est construite grâce à la</a:t>
            </a:r>
            <a:r>
              <a:rPr lang="fr-FR" baseline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mise en œuvre de situations</a:t>
            </a:r>
            <a:r>
              <a:rPr lang="fr-FR" baseline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mobilisant des capacités</a:t>
            </a:r>
          </a:p>
          <a:p>
            <a:pPr algn="ctr">
              <a:defRPr/>
            </a:pPr>
            <a:endParaRPr lang="fr-FR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fr-FR" dirty="0" smtClean="0">
                <a:ea typeface="ＭＳ Ｐゴシック" pitchFamily="34" charset="-128"/>
                <a:cs typeface="Arial" pitchFamily="34" charset="0"/>
              </a:rPr>
              <a:t>Le travail avec la classe est </a:t>
            </a:r>
            <a:r>
              <a:rPr lang="fr-FR" b="1" dirty="0" smtClean="0">
                <a:ea typeface="ＭＳ Ｐゴシック" pitchFamily="34" charset="-128"/>
                <a:cs typeface="Arial" pitchFamily="34" charset="0"/>
              </a:rPr>
              <a:t>orienté par la construction d’une réponse </a:t>
            </a:r>
            <a:r>
              <a:rPr lang="fr-FR" dirty="0" smtClean="0">
                <a:ea typeface="ＭＳ Ｐゴシック" pitchFamily="34" charset="-128"/>
                <a:cs typeface="Arial" pitchFamily="34" charset="0"/>
              </a:rPr>
              <a:t>à cette question. </a:t>
            </a:r>
          </a:p>
          <a:p>
            <a:r>
              <a:rPr lang="fr-FR" dirty="0" smtClean="0">
                <a:ea typeface="ＭＳ Ｐゴシック" pitchFamily="34" charset="-128"/>
                <a:cs typeface="Arial" pitchFamily="34" charset="0"/>
              </a:rPr>
              <a:t>Pour cela, les élèves s’impliquent, </a:t>
            </a:r>
            <a:r>
              <a:rPr lang="fr-FR" b="1" dirty="0" smtClean="0">
                <a:ea typeface="ＭＳ Ｐゴシック" pitchFamily="34" charset="-128"/>
                <a:cs typeface="Arial" pitchFamily="34" charset="0"/>
              </a:rPr>
              <a:t>mobilisent des capacités</a:t>
            </a:r>
            <a:r>
              <a:rPr lang="fr-FR" dirty="0" smtClean="0">
                <a:ea typeface="ＭＳ Ｐゴシック" pitchFamily="34" charset="-128"/>
                <a:cs typeface="Arial" pitchFamily="34" charset="0"/>
              </a:rPr>
              <a:t>. Ce ne sont pas des compétences puisqu’elles ne sont pas en relation avec des situations professionnelles, mais bien des capacités mobilisées dans un but cognitif. </a:t>
            </a:r>
          </a:p>
          <a:p>
            <a:r>
              <a:rPr lang="fr-FR" b="1" dirty="0" smtClean="0">
                <a:ea typeface="ＭＳ Ｐゴシック" pitchFamily="34" charset="-128"/>
                <a:cs typeface="Arial" pitchFamily="34" charset="0"/>
              </a:rPr>
              <a:t>Lors de la mobilisation de ces capacités, les notions sont convoquées</a:t>
            </a:r>
            <a:r>
              <a:rPr lang="fr-FR" dirty="0" smtClean="0">
                <a:ea typeface="ＭＳ Ｐゴシック" pitchFamily="34" charset="-128"/>
                <a:cs typeface="Arial" pitchFamily="34" charset="0"/>
              </a:rPr>
              <a:t>, </a:t>
            </a:r>
            <a:r>
              <a:rPr lang="fr-FR" b="1" dirty="0" smtClean="0">
                <a:ea typeface="ＭＳ Ｐゴシック" pitchFamily="34" charset="-128"/>
                <a:cs typeface="Arial" pitchFamily="34" charset="0"/>
              </a:rPr>
              <a:t>travaillées</a:t>
            </a:r>
            <a:r>
              <a:rPr lang="fr-FR" dirty="0" smtClean="0">
                <a:ea typeface="ＭＳ Ｐゴシック" pitchFamily="34" charset="-128"/>
                <a:cs typeface="Arial" pitchFamily="34" charset="0"/>
              </a:rPr>
              <a:t>, 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répondre aux questions </a:t>
            </a:r>
            <a:r>
              <a:rPr lang="fr-FR" smtClean="0"/>
              <a:t>de gestion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r>
              <a:rPr lang="fr-FR" baseline="0" dirty="0" smtClean="0"/>
              <a:t>La logique de la question (repères, pages 8-9) </a:t>
            </a:r>
          </a:p>
          <a:p>
            <a:r>
              <a:rPr lang="fr-FR" baseline="0" dirty="0" smtClean="0"/>
              <a:t>Montrer la nécessité d’un langage commun et justifier la construction de l’info financière :</a:t>
            </a:r>
          </a:p>
          <a:p>
            <a:pPr>
              <a:buFont typeface="Arial" pitchFamily="34" charset="0"/>
              <a:buChar char="•"/>
            </a:pPr>
            <a:r>
              <a:rPr lang="fr-FR" baseline="0" dirty="0" smtClean="0"/>
              <a:t>Pour le fonctionnement de l’entreprise (élément de preuve, mémoire de l’entreprise, aide à la décision, assiette des impôts, base d’informations ; INSEE, etc.)</a:t>
            </a:r>
          </a:p>
          <a:p>
            <a:pPr>
              <a:buFont typeface="Arial" pitchFamily="34" charset="0"/>
              <a:buChar char="•"/>
            </a:pPr>
            <a:r>
              <a:rPr lang="fr-FR" baseline="0" dirty="0" smtClean="0"/>
              <a:t> pour la communication entre acteurs/ parties prenantes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9 à 11) </a:t>
            </a:r>
          </a:p>
          <a:p>
            <a:r>
              <a:rPr lang="fr-FR" dirty="0" smtClean="0"/>
              <a:t>Faciliter</a:t>
            </a:r>
            <a:r>
              <a:rPr lang="fr-FR" baseline="0" dirty="0" smtClean="0"/>
              <a:t> l’échange entre parties prenantes et assurer la </a:t>
            </a:r>
            <a:r>
              <a:rPr lang="fr-FR" u="sng" baseline="0" dirty="0" smtClean="0"/>
              <a:t>confiance</a:t>
            </a:r>
            <a:r>
              <a:rPr lang="fr-FR" baseline="0" dirty="0" smtClean="0"/>
              <a:t> dans cette information, nécessite la mise en place d’un cadre : règles et normes.</a:t>
            </a:r>
          </a:p>
          <a:p>
            <a:endParaRPr lang="fr-FR" baseline="0" dirty="0" smtClean="0"/>
          </a:p>
          <a:p>
            <a:r>
              <a:rPr lang="fr-FR" baseline="0" dirty="0" smtClean="0"/>
              <a:t>Attention : </a:t>
            </a:r>
          </a:p>
          <a:p>
            <a:pPr>
              <a:buFontTx/>
              <a:buChar char="-"/>
            </a:pPr>
            <a:r>
              <a:rPr lang="fr-FR" baseline="0" dirty="0" smtClean="0"/>
              <a:t>pas d’étude exhaustive de la normalisation, mais utilisation réelle de la doc (</a:t>
            </a:r>
            <a:r>
              <a:rPr lang="fr-FR" baseline="0" dirty="0" err="1" smtClean="0"/>
              <a:t>PCG</a:t>
            </a:r>
            <a:r>
              <a:rPr lang="fr-FR" baseline="0" dirty="0" smtClean="0"/>
              <a:t> </a:t>
            </a:r>
          </a:p>
          <a:p>
            <a:pPr>
              <a:buFontTx/>
              <a:buNone/>
            </a:pPr>
            <a:r>
              <a:rPr lang="fr-FR" baseline="0" dirty="0" smtClean="0"/>
              <a:t>notamment) et montrer l’évolution</a:t>
            </a:r>
          </a:p>
          <a:p>
            <a:pPr>
              <a:buFontTx/>
              <a:buNone/>
            </a:pPr>
            <a:r>
              <a:rPr lang="fr-FR" baseline="0" dirty="0" smtClean="0"/>
              <a:t>- Bien poser les objectifs fondamentaux (image fidèle, sincérité, régularité) =&gt; repris dans le thème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11 à 16) </a:t>
            </a:r>
          </a:p>
          <a:p>
            <a:pPr>
              <a:buFontTx/>
              <a:buChar char="-"/>
            </a:pPr>
            <a:r>
              <a:rPr lang="fr-FR" baseline="0" dirty="0" smtClean="0"/>
              <a:t>Comptabilité d’engagement : traduit des obligations (créances/dettes) (+ comptabilisation en deux étapes </a:t>
            </a:r>
            <a:r>
              <a:rPr lang="fr-FR" baseline="0" dirty="0" err="1" smtClean="0"/>
              <a:t>opé</a:t>
            </a:r>
            <a:r>
              <a:rPr lang="fr-FR" baseline="0" dirty="0" smtClean="0"/>
              <a:t>. + </a:t>
            </a:r>
            <a:r>
              <a:rPr lang="fr-FR" baseline="0" dirty="0" err="1" smtClean="0"/>
              <a:t>réglt</a:t>
            </a:r>
            <a:r>
              <a:rPr lang="fr-FR" baseline="0" dirty="0" smtClean="0"/>
              <a:t>.), partie double</a:t>
            </a:r>
          </a:p>
          <a:p>
            <a:pPr>
              <a:buFontTx/>
              <a:buChar char="-"/>
            </a:pPr>
            <a:r>
              <a:rPr lang="fr-FR" baseline="0" dirty="0" smtClean="0"/>
              <a:t> rôle des outils (comptes, journaux)</a:t>
            </a:r>
          </a:p>
          <a:p>
            <a:pPr>
              <a:buFontTx/>
              <a:buChar char="-"/>
            </a:pPr>
            <a:r>
              <a:rPr lang="fr-FR" baseline="0" dirty="0" smtClean="0"/>
              <a:t> traduire l’activité quotidienne : deux processus étudiés (achats/ventes et investissement/financement) =&gt; processus dans sa globalité</a:t>
            </a:r>
          </a:p>
          <a:p>
            <a:pPr>
              <a:buFontTx/>
              <a:buChar char="-"/>
            </a:pPr>
            <a:r>
              <a:rPr lang="fr-FR" baseline="0" dirty="0" smtClean="0"/>
              <a:t> limites dans les techniques (pas d’escompte, avoirs pour retours, pas de crédit bail, pas de technique de calcul d’emprunts, etc.) : voir page 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16 à 19) </a:t>
            </a:r>
          </a:p>
          <a:p>
            <a:r>
              <a:rPr lang="fr-FR" dirty="0" smtClean="0"/>
              <a:t>- Question du « comment » (organisation comptable),</a:t>
            </a:r>
            <a:r>
              <a:rPr lang="fr-FR" baseline="0" dirty="0" smtClean="0"/>
              <a:t> d’où</a:t>
            </a:r>
          </a:p>
          <a:p>
            <a:pPr>
              <a:buFontTx/>
              <a:buChar char="-"/>
            </a:pPr>
            <a:r>
              <a:rPr lang="fr-FR" baseline="0" dirty="0" smtClean="0"/>
              <a:t>Approfondissement du plan de compte (règles de construction), de l’</a:t>
            </a:r>
            <a:r>
              <a:rPr lang="fr-FR" baseline="0" dirty="0" err="1" smtClean="0"/>
              <a:t>orga</a:t>
            </a:r>
            <a:r>
              <a:rPr lang="fr-FR" baseline="0" dirty="0" smtClean="0"/>
              <a:t>. des journaux, en réponse à la règle ET aux besoins d’adaptation (activité, besoins utilisateurs)</a:t>
            </a:r>
          </a:p>
          <a:p>
            <a:pPr>
              <a:buFontTx/>
              <a:buChar char="-"/>
            </a:pPr>
            <a:r>
              <a:rPr lang="fr-FR" baseline="0" dirty="0" smtClean="0"/>
              <a:t> l’</a:t>
            </a:r>
            <a:r>
              <a:rPr lang="fr-FR" baseline="0" dirty="0" err="1" smtClean="0"/>
              <a:t>orga</a:t>
            </a:r>
            <a:r>
              <a:rPr lang="fr-FR" baseline="0" dirty="0" smtClean="0"/>
              <a:t> n’est plus « linéaire » (journal-comptes- balance-etc.) mais transversale (évènement – saisie, acquisition - reports automatiques et formes variées – contrôles) =&gt;recours aux </a:t>
            </a:r>
            <a:r>
              <a:rPr lang="fr-FR" baseline="0" dirty="0" err="1" smtClean="0"/>
              <a:t>PGI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</a:t>
            </a:r>
            <a:r>
              <a:rPr lang="fr-FR" baseline="0" dirty="0" smtClean="0"/>
              <a:t> CFE -&gt; Question de gestion -&gt; notions GF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La logique de la question (repères, pages 19 à 22) </a:t>
            </a:r>
          </a:p>
          <a:p>
            <a:r>
              <a:rPr lang="fr-FR" dirty="0" smtClean="0"/>
              <a:t>1. Enseignement technologique = enseigner PAR les technologies (et non pas AUX technologies), donc,</a:t>
            </a:r>
          </a:p>
          <a:p>
            <a:pPr>
              <a:buFontTx/>
              <a:buChar char="-"/>
            </a:pPr>
            <a:r>
              <a:rPr lang="fr-FR" dirty="0" smtClean="0"/>
              <a:t> le recours aux outils doit être systématique (outil privilégié : tableur et </a:t>
            </a:r>
            <a:r>
              <a:rPr lang="fr-FR" dirty="0" err="1" smtClean="0"/>
              <a:t>PGI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r>
              <a:rPr lang="fr-FR" dirty="0" smtClean="0"/>
              <a:t> TIC comme outils ET comme objets d’étude (apports, fonctionnalités, avantages-inconvénients…)</a:t>
            </a:r>
          </a:p>
          <a:p>
            <a:pPr>
              <a:buFontTx/>
              <a:buNone/>
            </a:pPr>
            <a:r>
              <a:rPr lang="fr-FR" baseline="0" dirty="0" smtClean="0"/>
              <a:t>2. </a:t>
            </a:r>
            <a:r>
              <a:rPr lang="fr-FR" dirty="0" smtClean="0"/>
              <a:t>constater l’impact des TIC sur l’organisation des traitements</a:t>
            </a:r>
            <a:r>
              <a:rPr lang="fr-FR" baseline="0" dirty="0" smtClean="0"/>
              <a:t> comptables : modifie le contenu du travail (évolution des métiers…) , sa forme (dématérialisation), et l’organisation (droits, autorisation, validations-workflow, sécurités, sauvegardes, etc.)</a:t>
            </a:r>
          </a:p>
          <a:p>
            <a:pPr>
              <a:buFontTx/>
              <a:buNone/>
            </a:pPr>
            <a:endParaRPr lang="fr-FR" baseline="0" dirty="0" smtClean="0"/>
          </a:p>
          <a:p>
            <a:pPr>
              <a:buFontTx/>
              <a:buNone/>
            </a:pPr>
            <a:r>
              <a:rPr lang="fr-FR" baseline="0" dirty="0" smtClean="0"/>
              <a:t>NB : cette partie peut être transversale avec les deux précédentes (et avec les thèmes 2 et 3)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A4E9-1A3B-489C-AC8F-2CE21AB893A7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1FF43-9582-44B4-B0E1-67C6430483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9CF99-64DA-495A-8869-2386D3E68078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5ECF4-676E-4C90-8834-9602AF0943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AE53-8C98-48F6-98F1-CDCD39E9AD07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9612-83BB-4CF3-B0B1-1D4305B356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85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00063" y="3714750"/>
            <a:ext cx="1295400" cy="1295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571500" y="5429250"/>
            <a:ext cx="641350" cy="64135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2537304"/>
          </a:xfrm>
        </p:spPr>
        <p:txBody>
          <a:bodyPr/>
          <a:lstStyle>
            <a:lvl1pPr algn="r">
              <a:defRPr sz="4000" b="1">
                <a:solidFill>
                  <a:srgbClr val="C00000"/>
                </a:solidFill>
                <a:latin typeface="Century Gothic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503388"/>
            <a:ext cx="6172200" cy="926008"/>
          </a:xfrm>
        </p:spPr>
        <p:txBody>
          <a:bodyPr>
            <a:normAutofit/>
          </a:bodyPr>
          <a:lstStyle>
            <a:lvl1pPr marL="0" indent="0" algn="r">
              <a:buNone/>
              <a:defRPr sz="2000" b="0" i="1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0"/>
          </p:nvPr>
        </p:nvSpPr>
        <p:spPr bwMode="auto">
          <a:xfrm rot="16200000">
            <a:off x="7077076" y="4181475"/>
            <a:ext cx="3657600" cy="38417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88080-B538-4368-B9EA-CE9DED706CE3}" type="datetime1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75A8-990F-4653-B6FE-D69B29ABF4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5F9E-A677-426D-BAA5-36955252C3AE}" type="datetime1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6C08-B5D8-4C31-9422-2EE9F6C5F8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necteur droit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5E31-4962-4701-BCE6-26973CE59936}" type="datetime1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ECF4-4653-4E92-B31B-999CB17B96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necteur droit 12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3680-2E47-4B0E-ACF6-918DC702137B}" type="datetime1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18D3B-3DB5-4CBE-9088-F42B46854F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0B48-7468-4D2B-8FBF-28171FF02611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E54FD-2DE9-47BB-9B79-DA983AE0EE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67B4-823A-4BA1-86ED-6CCB5DBFF46C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D94B-C243-44B9-A040-28B02C8588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BA14-436A-44B0-A328-DEAC8BF8A2E6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0551F-CB78-431E-AB73-4F66947CE3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00C7-4664-49C8-A209-012ED8673B7E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A056-34A8-4D9B-B177-2788672B2D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B137-F9E2-494B-9E01-E7D21BFB0080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6D60-9CA0-460A-8C53-2EDA395247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9E24-1327-4F2A-9E94-497E08019D5C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30F9-579B-4DA8-82CC-088426707A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FEBB-C655-4358-A666-BF9E19256DA7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BA36-FE17-4053-A9C0-E6C163449B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B8DB-3B46-45CF-800D-6E0D7743E26F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DDD7-ECAD-49CD-A645-E25920ABB6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9229B5-9751-4883-AFBE-68FE6BB1AD69}" type="datetimeFigureOut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7FA29-E884-4AE0-90B9-00DF80CB98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2051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4" name="Espace réservé de la date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D6DEA5E-F0EB-47B1-B520-0F318EB6E0DC}" type="datetime1">
              <a:rPr lang="fr-FR"/>
              <a:pPr>
                <a:defRPr/>
              </a:pPr>
              <a:t>03/04/2013</a:t>
            </a:fld>
            <a:endParaRPr lang="fr-FR"/>
          </a:p>
        </p:txBody>
      </p:sp>
      <p:sp>
        <p:nvSpPr>
          <p:cNvPr id="25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29588" y="571500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1EFCEC-CD3E-4AE8-A75C-4DB8CA5D86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6" name="Espace réservé du pied de page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C00000"/>
        </a:buClr>
        <a:buSzPct val="70000"/>
        <a:buFont typeface="Wingdings" pitchFamily="2" charset="2"/>
        <a:buChar char=""/>
        <a:defRPr sz="2400" kern="1200">
          <a:solidFill>
            <a:srgbClr val="17375E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 2" pitchFamily="18" charset="2"/>
        <a:buChar char=""/>
        <a:defRPr sz="2100" kern="1200">
          <a:solidFill>
            <a:srgbClr val="17375E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60000"/>
        <a:buFont typeface="Wingdings" pitchFamily="2" charset="2"/>
        <a:buChar char=""/>
        <a:defRPr kern="1200">
          <a:solidFill>
            <a:srgbClr val="17375E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953735"/>
        </a:buClr>
        <a:buSzPct val="60000"/>
        <a:buFont typeface="Wingdings" pitchFamily="2" charset="2"/>
        <a:buChar char=""/>
        <a:defRPr kern="1200">
          <a:solidFill>
            <a:srgbClr val="17375E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rgbClr val="17375E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ecogest/enseignements/ecogest/im_ecogest/6-stmg-gf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crcf.ac-grenoble.fr/index.php?tg=topusr&amp;cat=51" TargetMode="External"/><Relationship Id="rId4" Type="http://schemas.openxmlformats.org/officeDocument/2006/relationships/hyperlink" Target="http://eduscol.education.fr/cid65829/terminale-stmg-sciences-de-gestion-specialite-gestion-et-finance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Terminale STMG</a:t>
            </a:r>
            <a:br>
              <a:rPr lang="fr-FR" dirty="0" smtClean="0"/>
            </a:br>
            <a:r>
              <a:rPr lang="fr-FR" dirty="0" smtClean="0"/>
              <a:t>Spécialité</a:t>
            </a:r>
            <a:br>
              <a:rPr lang="fr-FR" dirty="0" smtClean="0"/>
            </a:br>
            <a:r>
              <a:rPr lang="fr-FR" dirty="0" smtClean="0"/>
              <a:t> Gestion et Finance</a:t>
            </a:r>
            <a:endParaRPr lang="fr-F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63688" y="692696"/>
            <a:ext cx="655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rgbClr val="C00000"/>
                </a:solidFill>
                <a:latin typeface="Century Gothic" pitchFamily="34" charset="0"/>
              </a:rPr>
              <a:t>Journée de l</a:t>
            </a:r>
            <a:r>
              <a:rPr lang="ja-JP" altLang="fr-FR" sz="3200" b="1" dirty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  <a:t>’</a:t>
            </a:r>
            <a:r>
              <a:rPr lang="fr-FR" altLang="ja-JP" sz="3200" b="1" dirty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  <a:t>inspection</a:t>
            </a:r>
            <a:r>
              <a:rPr lang="ja-JP" altLang="fr-FR" sz="3200" b="1" dirty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  <a:t> </a:t>
            </a:r>
            <a:br>
              <a:rPr lang="ja-JP" altLang="fr-FR" sz="3200" b="1" dirty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</a:br>
            <a:r>
              <a:rPr lang="ja-JP" altLang="fr-FR" sz="3200" b="1" dirty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  <a:t> </a:t>
            </a:r>
            <a:r>
              <a:rPr lang="fr-FR" altLang="ja-JP" sz="3200" b="1" dirty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  <a:t>Module </a:t>
            </a:r>
            <a:r>
              <a:rPr lang="fr-FR" altLang="ja-JP" sz="3200" b="1" dirty="0" smtClean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  <a:t>2</a:t>
            </a:r>
            <a:r>
              <a:rPr lang="ja-JP" altLang="fr-FR" sz="3200" b="1" dirty="0" smtClean="0">
                <a:solidFill>
                  <a:srgbClr val="C00000"/>
                </a:solidFill>
                <a:latin typeface="Century Gothic" pitchFamily="34" charset="0"/>
                <a:ea typeface="ＭＳ Ｐゴシック" pitchFamily="34" charset="-128"/>
              </a:rPr>
              <a:t>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1 :  Construire une image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1 :  Construire une image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2 : Analyser la situation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2 : Analyser la situation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2 : Analyser la situation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63688" y="188640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3 : Accompagner la prise de décision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63688" y="188640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3 : Accompagner la prise de décision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63688" y="188640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3 : Accompagner la prise de décision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763688" y="404664"/>
            <a:ext cx="36724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/>
              <a:t>Documents de référence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/>
              <a:t> </a:t>
            </a:r>
            <a:r>
              <a:rPr lang="fr-FR" sz="2000" b="1" dirty="0" smtClean="0">
                <a:hlinkClick r:id="rId3"/>
              </a:rPr>
              <a:t>Programme</a:t>
            </a:r>
            <a:endParaRPr lang="fr-FR" sz="20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/>
              <a:t> </a:t>
            </a:r>
            <a:r>
              <a:rPr lang="fr-FR" sz="2000" b="1" dirty="0" smtClean="0">
                <a:hlinkClick r:id="rId4"/>
              </a:rPr>
              <a:t>Repères pour la formation </a:t>
            </a:r>
            <a:endParaRPr lang="fr-FR" sz="2000" b="1" dirty="0"/>
          </a:p>
        </p:txBody>
      </p:sp>
      <p:sp>
        <p:nvSpPr>
          <p:cNvPr id="8" name="Double flèche verticale 7"/>
          <p:cNvSpPr/>
          <p:nvPr/>
        </p:nvSpPr>
        <p:spPr>
          <a:xfrm rot="19933666">
            <a:off x="3689582" y="1917855"/>
            <a:ext cx="720080" cy="16447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b="1" dirty="0" smtClean="0"/>
              <a:t>Liens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059832" y="3645024"/>
            <a:ext cx="561662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/>
              <a:t> Sciences de Gestion  (programme de 1</a:t>
            </a:r>
            <a:r>
              <a:rPr lang="fr-FR" sz="2000" b="1" baseline="30000" dirty="0" smtClean="0"/>
              <a:t>ère</a:t>
            </a:r>
            <a:r>
              <a:rPr lang="fr-FR" sz="2000" b="1" dirty="0" smtClean="0"/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/>
              <a:t> Management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/>
              <a:t> Droit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/>
              <a:t> Economie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24128" y="476672"/>
            <a:ext cx="316835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/>
              <a:t>Site de référence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/>
              <a:t> </a:t>
            </a:r>
            <a:r>
              <a:rPr lang="fr-FR" sz="2000" b="1" dirty="0" smtClean="0">
                <a:hlinkClick r:id="rId5"/>
              </a:rPr>
              <a:t>CRCF</a:t>
            </a:r>
            <a:endParaRPr lang="fr-F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me 6"/>
          <p:cNvGraphicFramePr/>
          <p:nvPr/>
        </p:nvGraphicFramePr>
        <p:xfrm>
          <a:off x="539552" y="260648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me 4"/>
          <p:cNvGraphicFramePr/>
          <p:nvPr/>
        </p:nvGraphicFramePr>
        <p:xfrm>
          <a:off x="1907704" y="1484784"/>
          <a:ext cx="676875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L’analyse du programme</a:t>
            </a:r>
            <a:endParaRPr lang="fr-FR" sz="2400" b="1" dirty="0"/>
          </a:p>
        </p:txBody>
      </p:sp>
      <p:sp>
        <p:nvSpPr>
          <p:cNvPr id="6" name="Rectangle à coins arrondis 5"/>
          <p:cNvSpPr/>
          <p:nvPr/>
        </p:nvSpPr>
        <p:spPr>
          <a:xfrm rot="20184846">
            <a:off x="610494" y="850285"/>
            <a:ext cx="2896091" cy="13191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/>
              <a:t>THEME</a:t>
            </a:r>
            <a:endParaRPr lang="fr-FR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251520" y="5934670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/>
              <a:t>A partir du </a:t>
            </a:r>
            <a:r>
              <a:rPr lang="fr-FR" b="1" i="1" dirty="0" smtClean="0">
                <a:solidFill>
                  <a:srgbClr val="FF0000"/>
                </a:solidFill>
              </a:rPr>
              <a:t>contexte</a:t>
            </a:r>
            <a:r>
              <a:rPr lang="fr-FR" b="1" i="1" dirty="0" smtClean="0"/>
              <a:t> et des </a:t>
            </a:r>
            <a:r>
              <a:rPr lang="fr-FR" b="1" i="1" dirty="0" smtClean="0">
                <a:solidFill>
                  <a:srgbClr val="FF0000"/>
                </a:solidFill>
              </a:rPr>
              <a:t>finalités</a:t>
            </a:r>
            <a:r>
              <a:rPr lang="fr-FR" b="1" i="1" dirty="0" smtClean="0"/>
              <a:t>, qui donnent le </a:t>
            </a:r>
            <a:r>
              <a:rPr lang="fr-FR" b="1" i="1" dirty="0" smtClean="0">
                <a:solidFill>
                  <a:srgbClr val="FF0000"/>
                </a:solidFill>
              </a:rPr>
              <a:t>sens</a:t>
            </a:r>
            <a:r>
              <a:rPr lang="fr-FR" b="1" i="1" dirty="0" smtClean="0"/>
              <a:t> à la question, l’élève va construire la réponse, en mobilisant/développant des </a:t>
            </a:r>
            <a:r>
              <a:rPr lang="fr-FR" b="1" i="1" dirty="0" smtClean="0">
                <a:solidFill>
                  <a:srgbClr val="FF0000"/>
                </a:solidFill>
              </a:rPr>
              <a:t>capacités</a:t>
            </a:r>
            <a:r>
              <a:rPr lang="fr-FR" b="1" i="1" dirty="0" smtClean="0"/>
              <a:t>, qui font appel à des </a:t>
            </a:r>
            <a:r>
              <a:rPr lang="fr-FR" b="1" i="1" dirty="0" smtClean="0">
                <a:solidFill>
                  <a:srgbClr val="FF0000"/>
                </a:solidFill>
              </a:rPr>
              <a:t>notions</a:t>
            </a:r>
            <a:endParaRPr lang="fr-F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me 5"/>
          <p:cNvGraphicFramePr/>
          <p:nvPr/>
        </p:nvGraphicFramePr>
        <p:xfrm>
          <a:off x="1763688" y="980728"/>
          <a:ext cx="69127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Comment aborder les questions ?</a:t>
            </a:r>
            <a:endParaRPr lang="fr-FR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5580112" y="2276872"/>
            <a:ext cx="3168352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2000" b="1" dirty="0" smtClean="0">
                <a:solidFill>
                  <a:prstClr val="black"/>
                </a:solidFill>
              </a:rPr>
              <a:t>La comptabilité </a:t>
            </a:r>
          </a:p>
          <a:p>
            <a:pPr lvl="0" algn="ctr">
              <a:lnSpc>
                <a:spcPct val="150000"/>
              </a:lnSpc>
            </a:pPr>
            <a:r>
              <a:rPr lang="fr-FR" sz="2000" b="1" dirty="0" smtClean="0">
                <a:solidFill>
                  <a:prstClr val="black"/>
                </a:solidFill>
              </a:rPr>
              <a:t>=</a:t>
            </a:r>
          </a:p>
          <a:p>
            <a:pPr lvl="0"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Outil </a:t>
            </a:r>
          </a:p>
          <a:p>
            <a:pPr lvl="0" algn="ctr">
              <a:lnSpc>
                <a:spcPct val="150000"/>
              </a:lnSpc>
            </a:pPr>
            <a:r>
              <a:rPr lang="fr-FR" sz="2000" b="1" dirty="0" smtClean="0">
                <a:solidFill>
                  <a:prstClr val="black"/>
                </a:solidFill>
              </a:rPr>
              <a:t>pour répondre aux questions de gestions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5733256"/>
            <a:ext cx="8676456" cy="677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  <a:tab pos="4124325" algn="ctr"/>
                <a:tab pos="5114925" algn="l"/>
              </a:tabLst>
            </a:pPr>
            <a:r>
              <a:rPr lang="fr-FR" b="1" dirty="0" smtClean="0">
                <a:solidFill>
                  <a:srgbClr val="FF0000"/>
                </a:solidFill>
              </a:rPr>
              <a:t>	Approche moins technique	</a:t>
            </a:r>
            <a:r>
              <a:rPr lang="fr-FR" dirty="0" smtClean="0"/>
              <a:t>mais 	</a:t>
            </a:r>
            <a:r>
              <a:rPr lang="fr-FR" b="1" dirty="0" smtClean="0">
                <a:solidFill>
                  <a:srgbClr val="0070C0"/>
                </a:solidFill>
              </a:rPr>
              <a:t>plus</a:t>
            </a:r>
            <a:r>
              <a:rPr lang="fr-FR" sz="2000" b="1" dirty="0" smtClean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logique des processus</a:t>
            </a:r>
          </a:p>
          <a:p>
            <a:pPr>
              <a:tabLst>
                <a:tab pos="361950" algn="l"/>
                <a:tab pos="4124325" algn="ctr"/>
                <a:tab pos="5114925" algn="l"/>
              </a:tabLst>
            </a:pPr>
            <a:r>
              <a:rPr lang="fr-FR" b="1" dirty="0" smtClean="0">
                <a:solidFill>
                  <a:srgbClr val="FF0000"/>
                </a:solidFill>
              </a:rPr>
              <a:t>	Moins de contenus</a:t>
            </a:r>
            <a:r>
              <a:rPr lang="fr-FR" dirty="0" smtClean="0"/>
              <a:t> 	mais 	</a:t>
            </a:r>
            <a:r>
              <a:rPr lang="fr-FR" b="1" dirty="0" smtClean="0">
                <a:solidFill>
                  <a:srgbClr val="0070C0"/>
                </a:solidFill>
              </a:rPr>
              <a:t>plus approfondis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39552" y="546933"/>
            <a:ext cx="6696744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Ce qui disparait  (réf. ancien programme </a:t>
            </a:r>
            <a:r>
              <a:rPr lang="fr-FR" sz="2000" b="1" dirty="0" err="1" smtClean="0"/>
              <a:t>CFE</a:t>
            </a:r>
            <a:r>
              <a:rPr lang="fr-FR" sz="2000" b="1" dirty="0" smtClean="0"/>
              <a:t>)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1.1 – La fonction comptable dans l’entreprise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1.3 – La contingence de la comptabilité de gestion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2.3 – Les banques (sauf état de rapprochement)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2.4 – Le personnel et les organismes sociaux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3 – L’organisation et la gestion des systèmes comptables informatisés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087216" y="3789040"/>
            <a:ext cx="7056784" cy="27084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Où la technique est « allégée »: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2.1 – Les clients et les fournisseurs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4.3 – La détermination du résultat et l’établissement des comptes annuel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6 – L’analyse des charges et l’aide à la décision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7 – Les prévisions du résultat et de trésorerie</a:t>
            </a:r>
          </a:p>
        </p:txBody>
      </p:sp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83529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Notions et contenus : ce qui change …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1 :  Construire une image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5661248"/>
            <a:ext cx="770485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Repères </a:t>
            </a:r>
            <a:r>
              <a:rPr lang="fr-FR" sz="2000" b="1" dirty="0" smtClean="0"/>
              <a:t>CFE        &lt;-&gt;         Question </a:t>
            </a:r>
            <a:r>
              <a:rPr lang="fr-FR" sz="2000" b="1" dirty="0" smtClean="0"/>
              <a:t>de gestion </a:t>
            </a:r>
            <a:r>
              <a:rPr lang="fr-FR" sz="2000" b="1" dirty="0" smtClean="0"/>
              <a:t>       &lt;-&gt;         notions </a:t>
            </a:r>
            <a:r>
              <a:rPr lang="fr-FR" sz="2000" b="1" dirty="0" smtClean="0"/>
              <a:t>GF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1 :  Construire une image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051720" y="332656"/>
            <a:ext cx="68407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1 :  Construire une image de l’entreprise</a:t>
            </a:r>
            <a:endParaRPr lang="fr-FR" sz="2400" b="1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3040" y="83671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Oriel">
      <a:majorFont>
        <a:latin typeface="Franklin Gothic Medium Cond"/>
        <a:ea typeface=""/>
        <a:cs typeface=""/>
      </a:majorFont>
      <a:minorFont>
        <a:latin typeface="Calibri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3679</TotalTime>
  <Words>1977</Words>
  <Application>Microsoft Office PowerPoint</Application>
  <PresentationFormat>Affichage à l'écran (4:3)</PresentationFormat>
  <Paragraphs>220</Paragraphs>
  <Slides>17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Conception personnalisée</vt:lpstr>
      <vt:lpstr>7_Oriel</vt:lpstr>
      <vt:lpstr>Terminale STMG Spécialité  Gestion et Finance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IG</dc:title>
  <dc:subject>Point d'étape fév 09</dc:subject>
  <dc:creator>Igen,AS</dc:creator>
  <cp:lastModifiedBy>Utilisateur</cp:lastModifiedBy>
  <cp:revision>114</cp:revision>
  <dcterms:created xsi:type="dcterms:W3CDTF">2008-05-16T13:21:25Z</dcterms:created>
  <dcterms:modified xsi:type="dcterms:W3CDTF">2013-04-03T15:09:37Z</dcterms:modified>
</cp:coreProperties>
</file>