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handoutMasterIdLst>
    <p:handoutMasterId r:id="rId25"/>
  </p:handoutMasterIdLst>
  <p:sldIdLst>
    <p:sldId id="256" r:id="rId3"/>
    <p:sldId id="274" r:id="rId4"/>
    <p:sldId id="257" r:id="rId5"/>
    <p:sldId id="258" r:id="rId6"/>
    <p:sldId id="275" r:id="rId7"/>
    <p:sldId id="276" r:id="rId8"/>
    <p:sldId id="277" r:id="rId9"/>
    <p:sldId id="259" r:id="rId10"/>
    <p:sldId id="260" r:id="rId11"/>
    <p:sldId id="261" r:id="rId12"/>
    <p:sldId id="262" r:id="rId13"/>
    <p:sldId id="267" r:id="rId14"/>
    <p:sldId id="263" r:id="rId15"/>
    <p:sldId id="269" r:id="rId16"/>
    <p:sldId id="264" r:id="rId17"/>
    <p:sldId id="268" r:id="rId18"/>
    <p:sldId id="271" r:id="rId19"/>
    <p:sldId id="265" r:id="rId20"/>
    <p:sldId id="266" r:id="rId21"/>
    <p:sldId id="270" r:id="rId22"/>
    <p:sldId id="272" r:id="rId23"/>
    <p:sldId id="273" r:id="rId24"/>
  </p:sldIdLst>
  <p:sldSz cx="13004800" cy="9753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24" y="-12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674ADD-4ED9-43F1-A223-FB421449B3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0258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348A-F4B2-42D4-9C85-131ADAAFA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E6058-2014-45F9-ACEA-0427E4F2B2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64650" y="2624138"/>
            <a:ext cx="2762250" cy="71294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77900" y="2624138"/>
            <a:ext cx="8134350" cy="71294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EDD34-2B8B-44B3-A7E6-BECE7FE1030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B991-49E0-4C16-8B34-26744385AB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79C95-9A4B-4D20-8CB6-08E4E9AD0AF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183D-E2A9-4A26-AEB7-1788EBEED11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5580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8495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56500-1E85-45CD-B8D5-B070EFDC115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9DF7-2A3F-4E28-B803-1C186541CE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4FF9-2713-4857-95FE-8802F45F68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993C-A55F-4205-8D8B-9CE55BCF62A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D26F-7D49-40D6-8FC4-4B4A303377D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4914-16C7-4B58-9601-508CED605B7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Lucida Grande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895A6-FF61-4BEA-B8AD-F6B85B34C17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4327-3C0A-43E1-BBD5-E6C21F00699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64650" y="2624138"/>
            <a:ext cx="2762250" cy="71294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77900" y="2624138"/>
            <a:ext cx="8134350" cy="71294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4526-F391-4083-897F-CFFD763C3D7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40EE-0307-4ADE-979A-3D370A9F1F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5580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8495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29CEA-F260-4AFC-9D82-8C853FF2CA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CFDCF-6273-46EE-8B4C-4A931EE7D1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23B0B-1220-4A74-BD3C-62A93E5F59F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ECCE-45DB-4E17-BC2E-594883728DB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9F8A-BB7C-4241-A52B-4E10EE3570B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Lucida Grande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B201D-DEC8-4B4F-84BA-CA5666E497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2624138"/>
            <a:ext cx="11049000" cy="290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55800" y="5524500"/>
            <a:ext cx="9105900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995150" y="9242425"/>
            <a:ext cx="369888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78787"/>
                </a:solidFill>
                <a:latin typeface="+mn-lt"/>
                <a:sym typeface="Lucida Grande" charset="0"/>
              </a:defRPr>
            </a:lvl1pPr>
          </a:lstStyle>
          <a:p>
            <a:pPr>
              <a:defRPr/>
            </a:pPr>
            <a:fld id="{87D9AB04-5CB0-4DDC-B0A5-C48D358AC5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algn="ctr" rtl="0" eaLnBrk="0" fontAlgn="base" hangingPunct="0">
        <a:spcBef>
          <a:spcPts val="1100"/>
        </a:spcBef>
        <a:spcAft>
          <a:spcPct val="0"/>
        </a:spcAft>
        <a:defRPr sz="4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571500" algn="ctr" rtl="0" eaLnBrk="0" fontAlgn="base" hangingPunct="0">
        <a:spcBef>
          <a:spcPts val="1000"/>
        </a:spcBef>
        <a:spcAft>
          <a:spcPct val="0"/>
        </a:spcAft>
        <a:defRPr sz="3800">
          <a:solidFill>
            <a:srgbClr val="878787"/>
          </a:solidFill>
          <a:latin typeface="+mn-lt"/>
          <a:sym typeface="Lucida Grande" charset="0"/>
        </a:defRPr>
      </a:lvl2pPr>
      <a:lvl3pPr marL="1219200" algn="ctr" rtl="0" eaLnBrk="0" fontAlgn="base" hangingPunct="0">
        <a:spcBef>
          <a:spcPts val="800"/>
        </a:spcBef>
        <a:spcAft>
          <a:spcPct val="0"/>
        </a:spcAft>
        <a:defRPr sz="3400">
          <a:solidFill>
            <a:srgbClr val="878787"/>
          </a:solidFill>
          <a:latin typeface="+mn-lt"/>
          <a:sym typeface="Lucida Grande" charset="0"/>
        </a:defRPr>
      </a:lvl3pPr>
      <a:lvl4pPr marL="18796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4pPr>
      <a:lvl5pPr marL="25273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5pPr>
      <a:lvl6pPr marL="29845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6pPr>
      <a:lvl7pPr marL="34417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7pPr>
      <a:lvl8pPr marL="38989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8pPr>
      <a:lvl9pPr marL="4356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2624138"/>
            <a:ext cx="11049000" cy="290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55800" y="5524500"/>
            <a:ext cx="9105900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995150" y="9242425"/>
            <a:ext cx="369888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78787"/>
                </a:solidFill>
                <a:latin typeface="+mn-lt"/>
                <a:sym typeface="Lucida Grande" charset="0"/>
              </a:defRPr>
            </a:lvl1pPr>
          </a:lstStyle>
          <a:p>
            <a:pPr>
              <a:defRPr/>
            </a:pPr>
            <a:fld id="{746D85D9-CBC7-41DA-A3A1-414E64EEC7E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algn="ctr" rtl="0" eaLnBrk="0" fontAlgn="base" hangingPunct="0">
        <a:spcBef>
          <a:spcPts val="1100"/>
        </a:spcBef>
        <a:spcAft>
          <a:spcPct val="0"/>
        </a:spcAft>
        <a:defRPr sz="4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571500" algn="ctr" rtl="0" eaLnBrk="0" fontAlgn="base" hangingPunct="0">
        <a:spcBef>
          <a:spcPts val="1000"/>
        </a:spcBef>
        <a:spcAft>
          <a:spcPct val="0"/>
        </a:spcAft>
        <a:defRPr sz="3800">
          <a:solidFill>
            <a:srgbClr val="878787"/>
          </a:solidFill>
          <a:latin typeface="+mn-lt"/>
          <a:sym typeface="Lucida Grande" charset="0"/>
        </a:defRPr>
      </a:lvl2pPr>
      <a:lvl3pPr marL="1219200" algn="ctr" rtl="0" eaLnBrk="0" fontAlgn="base" hangingPunct="0">
        <a:spcBef>
          <a:spcPts val="800"/>
        </a:spcBef>
        <a:spcAft>
          <a:spcPct val="0"/>
        </a:spcAft>
        <a:defRPr sz="3400">
          <a:solidFill>
            <a:srgbClr val="878787"/>
          </a:solidFill>
          <a:latin typeface="+mn-lt"/>
          <a:sym typeface="Lucida Grande" charset="0"/>
        </a:defRPr>
      </a:lvl3pPr>
      <a:lvl4pPr marL="18796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4pPr>
      <a:lvl5pPr marL="25273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5pPr>
      <a:lvl6pPr marL="29845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6pPr>
      <a:lvl7pPr marL="34417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7pPr>
      <a:lvl8pPr marL="38989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8pPr>
      <a:lvl9pPr marL="4356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sym typeface="Lucida Grande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ourisme.ac-dijon.fr/spip.php?rubrique8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B1DFB-EDC4-4D25-A0D8-B56B73E5424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1736725" y="612775"/>
            <a:ext cx="11055350" cy="4264025"/>
          </a:xfrm>
        </p:spPr>
        <p:txBody>
          <a:bodyPr lIns="63500" tIns="63500" rIns="66546" bIns="63500"/>
          <a:lstStyle/>
          <a:p>
            <a:pPr marL="1588" eaLnBrk="1" hangingPunct="1"/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dirty="0" smtClean="0"/>
              <a:t>BREVET DE TECHNICIEN SUPÉRIEUR</a:t>
            </a:r>
            <a:br>
              <a:rPr lang="en-US" sz="4500" b="1" dirty="0" smtClean="0"/>
            </a:br>
            <a:r>
              <a:rPr lang="en-US" sz="4500" b="1" dirty="0" smtClean="0"/>
              <a:t>TOURISME</a:t>
            </a:r>
            <a:br>
              <a:rPr lang="en-US" sz="4500" b="1" dirty="0" smtClean="0"/>
            </a:br>
            <a:endParaRPr lang="en-US" sz="3700" b="1" dirty="0" smtClean="0"/>
          </a:p>
        </p:txBody>
      </p:sp>
      <p:sp>
        <p:nvSpPr>
          <p:cNvPr id="3077" name="Rectangle 3"/>
          <p:cNvSpPr>
            <a:spLocks/>
          </p:cNvSpPr>
          <p:nvPr/>
        </p:nvSpPr>
        <p:spPr bwMode="auto">
          <a:xfrm>
            <a:off x="2032000" y="9245600"/>
            <a:ext cx="875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63500" rIns="130046" bIns="63500"/>
          <a:lstStyle/>
          <a:p>
            <a:pPr marL="1588" algn="r"/>
            <a:r>
              <a:rPr lang="en-US" sz="2300">
                <a:solidFill>
                  <a:srgbClr val="7F7F7F"/>
                </a:solidFill>
                <a:latin typeface="Arial" charset="0"/>
                <a:cs typeface="Arial" charset="0"/>
                <a:sym typeface="Arial" charset="0"/>
              </a:rPr>
              <a:t> </a:t>
            </a:r>
          </a:p>
        </p:txBody>
      </p:sp>
      <p:grpSp>
        <p:nvGrpSpPr>
          <p:cNvPr id="3078" name="Group 9"/>
          <p:cNvGrpSpPr>
            <a:grpSpLocks/>
          </p:cNvGrpSpPr>
          <p:nvPr/>
        </p:nvGrpSpPr>
        <p:grpSpPr bwMode="auto">
          <a:xfrm>
            <a:off x="0" y="1588"/>
            <a:ext cx="13004800" cy="9753600"/>
            <a:chOff x="0" y="0"/>
            <a:chExt cx="8192" cy="6144"/>
          </a:xfrm>
        </p:grpSpPr>
        <p:sp>
          <p:nvSpPr>
            <p:cNvPr id="3083" name="AutoShape 4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6662"/>
              </a:avLst>
            </a:prstGeom>
            <a:solidFill>
              <a:srgbClr val="E46C0A">
                <a:alpha val="46666"/>
              </a:srgb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5"/>
            <p:cNvSpPr>
              <a:spLocks noChangeShapeType="1"/>
            </p:cNvSpPr>
            <p:nvPr/>
          </p:nvSpPr>
          <p:spPr bwMode="auto">
            <a:xfrm flipH="1">
              <a:off x="255" y="1343"/>
              <a:ext cx="0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48A54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087" name="AutoShape 8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6662"/>
              </a:avLst>
            </a:prstGeom>
            <a:solidFill>
              <a:srgbClr val="E46C0A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3085" name="Rectangle 13"/>
          <p:cNvSpPr>
            <a:spLocks/>
          </p:cNvSpPr>
          <p:nvPr/>
        </p:nvSpPr>
        <p:spPr bwMode="auto">
          <a:xfrm>
            <a:off x="1317824" y="5884912"/>
            <a:ext cx="11099800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3300"/>
              </a:spcBef>
            </a:pPr>
            <a:r>
              <a:rPr lang="en-US" sz="5800" dirty="0">
                <a:solidFill>
                  <a:srgbClr val="FF0000"/>
                </a:solidFill>
              </a:rPr>
              <a:t>Elaboration de </a:t>
            </a:r>
            <a:r>
              <a:rPr lang="en-US" sz="5800" dirty="0" err="1">
                <a:solidFill>
                  <a:srgbClr val="FF0000"/>
                </a:solidFill>
              </a:rPr>
              <a:t>l’offre</a:t>
            </a:r>
            <a:r>
              <a:rPr lang="en-US" sz="5800" dirty="0">
                <a:solidFill>
                  <a:srgbClr val="FF0000"/>
                </a:solidFill>
              </a:rPr>
              <a:t> </a:t>
            </a:r>
            <a:r>
              <a:rPr lang="en-US" sz="5800" dirty="0" err="1">
                <a:solidFill>
                  <a:srgbClr val="FF0000"/>
                </a:solidFill>
              </a:rPr>
              <a:t>touristique</a:t>
            </a:r>
            <a:endParaRPr lang="en-US" sz="5800" dirty="0">
              <a:solidFill>
                <a:srgbClr val="FF0000"/>
              </a:solidFill>
            </a:endParaRPr>
          </a:p>
        </p:txBody>
      </p:sp>
      <p:pic>
        <p:nvPicPr>
          <p:cNvPr id="16" name="Image 15" descr="2012_grenoble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16582"/>
          <a:stretch>
            <a:fillRect/>
          </a:stretch>
        </p:blipFill>
        <p:spPr bwMode="auto">
          <a:xfrm>
            <a:off x="144418" y="376206"/>
            <a:ext cx="1600200" cy="1781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8208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212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8206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8207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2" name="Rectangle 10"/>
          <p:cNvSpPr>
            <a:spLocks/>
          </p:cNvSpPr>
          <p:nvPr/>
        </p:nvSpPr>
        <p:spPr bwMode="auto">
          <a:xfrm>
            <a:off x="2933300" y="1916113"/>
            <a:ext cx="87757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L’action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mercatique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touristique</a:t>
            </a:r>
            <a:endParaRPr lang="en-US" sz="3600" dirty="0">
              <a:solidFill>
                <a:schemeClr val="tx1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8203" name="Rectangle 11"/>
          <p:cNvSpPr>
            <a:spLocks/>
          </p:cNvSpPr>
          <p:nvPr/>
        </p:nvSpPr>
        <p:spPr bwMode="auto">
          <a:xfrm>
            <a:off x="4004449" y="2716560"/>
            <a:ext cx="60198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CONCEVOIR LE MIX TOURISTIQUE</a:t>
            </a:r>
          </a:p>
        </p:txBody>
      </p:sp>
      <p:graphicFrame>
        <p:nvGraphicFramePr>
          <p:cNvPr id="8204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6990351"/>
              </p:ext>
            </p:extLst>
          </p:nvPr>
        </p:nvGraphicFramePr>
        <p:xfrm>
          <a:off x="1605856" y="3249613"/>
          <a:ext cx="10477500" cy="52832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4375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Identifier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spécificités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dimension «service»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produit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caractéristiques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produit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politique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produit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Identifier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grands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principes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construction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politique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tarifaire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Mesurer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l’importance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gestion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capacités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(yield management)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Appréhender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construction de plans de communication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cohérents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avec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moyens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différents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vecteurs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communication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Identifier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évaluer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réseaux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distribution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traditionnels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on line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909763" y="797667"/>
            <a:ext cx="1087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Arial Bold"/>
              </a:rPr>
              <a:t>Mercatique et conception de la prestation touristique</a:t>
            </a:r>
            <a:endParaRPr lang="fr-FR" sz="3600" dirty="0">
              <a:solidFill>
                <a:schemeClr val="accent2"/>
              </a:solidFill>
              <a:latin typeface="Arial Bold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utoUpdateAnimBg="0"/>
      <p:bldP spid="82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9232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236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9219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9230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9231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6" name="Rectangle 10"/>
          <p:cNvSpPr>
            <a:spLocks/>
          </p:cNvSpPr>
          <p:nvPr/>
        </p:nvSpPr>
        <p:spPr bwMode="auto">
          <a:xfrm>
            <a:off x="2469952" y="673100"/>
            <a:ext cx="10534848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685800"/>
            <a:endParaRPr lang="en-US" sz="3600" dirty="0">
              <a:solidFill>
                <a:schemeClr val="accent2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9227" name="Rectangle 11"/>
          <p:cNvSpPr>
            <a:spLocks/>
          </p:cNvSpPr>
          <p:nvPr/>
        </p:nvSpPr>
        <p:spPr bwMode="auto">
          <a:xfrm>
            <a:off x="2186642" y="2717800"/>
            <a:ext cx="92075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PROPOSER UN PRODUIT PERTINENT ETHIQUE ET DURABLE</a:t>
            </a:r>
          </a:p>
        </p:txBody>
      </p:sp>
      <p:graphicFrame>
        <p:nvGraphicFramePr>
          <p:cNvPr id="9228" name="Group 12"/>
          <p:cNvGraphicFramePr>
            <a:graphicFrameLocks noGrp="1"/>
          </p:cNvGraphicFramePr>
          <p:nvPr/>
        </p:nvGraphicFramePr>
        <p:xfrm>
          <a:off x="1638300" y="3378200"/>
          <a:ext cx="10477500" cy="41275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33"/>
                    </a:solidFill>
                  </a:tcPr>
                </a:tc>
              </a:tr>
              <a:tr h="309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diverses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formes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contenu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produit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Maîtriser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différentes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phases de construction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prestation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visites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voyages)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Maîtriser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différentes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étapes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montage d’un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d’événement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974008" y="1727200"/>
            <a:ext cx="8420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old" charset="0"/>
                <a:sym typeface="Arial Bold" charset="0"/>
              </a:rPr>
              <a:t>Le montage </a:t>
            </a:r>
            <a:r>
              <a:rPr lang="en-US" sz="3600" dirty="0" err="1" smtClean="0">
                <a:latin typeface="Arial Bold" charset="0"/>
                <a:sym typeface="Arial Bold" charset="0"/>
              </a:rPr>
              <a:t>d’une</a:t>
            </a:r>
            <a:r>
              <a:rPr lang="en-US" sz="3600" dirty="0" smtClean="0"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latin typeface="Arial Bold" charset="0"/>
                <a:sym typeface="Arial Bold" charset="0"/>
              </a:rPr>
              <a:t>prestation</a:t>
            </a:r>
            <a:r>
              <a:rPr lang="en-US" sz="3600" dirty="0" smtClean="0"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latin typeface="Arial Bold" charset="0"/>
                <a:sym typeface="Arial Bold" charset="0"/>
              </a:rPr>
              <a:t>touristique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09763" y="797667"/>
            <a:ext cx="1087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Arial Bold"/>
              </a:rPr>
              <a:t>Mercatique et conception de la prestation touristique</a:t>
            </a:r>
            <a:endParaRPr lang="fr-FR" sz="3600" dirty="0">
              <a:solidFill>
                <a:schemeClr val="accent2"/>
              </a:solidFill>
              <a:latin typeface="Arial Bold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  <p:bldP spid="92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0255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9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024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0253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0254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50" name="Rectangle 10"/>
          <p:cNvSpPr>
            <a:spLocks/>
          </p:cNvSpPr>
          <p:nvPr/>
        </p:nvSpPr>
        <p:spPr bwMode="auto">
          <a:xfrm>
            <a:off x="2942980" y="2132013"/>
            <a:ext cx="8775700" cy="764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Le montage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d’une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prestation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touristique</a:t>
            </a:r>
            <a:endParaRPr lang="en-US" sz="3600" dirty="0">
              <a:solidFill>
                <a:schemeClr val="tx1"/>
              </a:solidFill>
              <a:latin typeface="Arial Bold" charset="0"/>
              <a:sym typeface="Arial Bold" charset="0"/>
            </a:endParaRPr>
          </a:p>
        </p:txBody>
      </p:sp>
      <p:graphicFrame>
        <p:nvGraphicFramePr>
          <p:cNvPr id="10251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6517299"/>
              </p:ext>
            </p:extLst>
          </p:nvPr>
        </p:nvGraphicFramePr>
        <p:xfrm>
          <a:off x="2003732" y="3174207"/>
          <a:ext cx="10477500" cy="4582913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67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vecteur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potentiel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spécialisation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39034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Approfondissement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possible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fonction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parcours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professionnalisation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l’étudiant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selon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caractéristiques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l’environnement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d’accueil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milieu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professionnel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(stage,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alternance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activité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professionnelle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spécialisation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souhaitée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par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l’étudiant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909763" y="797667"/>
            <a:ext cx="1087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Arial Bold"/>
              </a:rPr>
              <a:t>Mercatique et conception de la prestation touristique</a:t>
            </a:r>
            <a:endParaRPr lang="fr-FR" sz="3600" dirty="0">
              <a:solidFill>
                <a:schemeClr val="accent2"/>
              </a:solidFill>
              <a:latin typeface="Arial Bold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1279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283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1267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1277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1278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4" name="Rectangle 10"/>
          <p:cNvSpPr>
            <a:spLocks/>
          </p:cNvSpPr>
          <p:nvPr/>
        </p:nvSpPr>
        <p:spPr bwMode="auto">
          <a:xfrm>
            <a:off x="2901950" y="812800"/>
            <a:ext cx="87757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Arial Bold" charset="0"/>
                <a:sym typeface="Arial Bold" charset="0"/>
              </a:rPr>
              <a:t>MERCATIQUE ET CONCEPTION DE   LA PRESTATION TOURISTIQUE</a:t>
            </a:r>
          </a:p>
        </p:txBody>
      </p:sp>
      <p:graphicFrame>
        <p:nvGraphicFramePr>
          <p:cNvPr id="11275" name="Group 11"/>
          <p:cNvGraphicFramePr>
            <a:graphicFrameLocks noGrp="1"/>
          </p:cNvGraphicFramePr>
          <p:nvPr/>
        </p:nvGraphicFramePr>
        <p:xfrm>
          <a:off x="1677988" y="2355850"/>
          <a:ext cx="10477500" cy="63627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Une approche pédagogique privilégiant la mise en situation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4908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Approche purement linéaire et théorique déconseillée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Construction d’une progression pédagogique en parallèle avec les enseignements COJ et T&amp;T à travers des situations professionnelles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Les acteurs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COJ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caractéristiques et structuration des acteurs partie prenante ou partenaires de la construction de l’offre touristique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T&amp;T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les institutionnels en charge de politiques touristiques à un niveau macro-économie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l’environnement micro-économique d’une organisation sur le plan local (forces et faiblesses, menaces et opportunités) – 1.2. offre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D9444-E476-40C7-A36B-87E725A875E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977900" y="604838"/>
            <a:ext cx="11176000" cy="1117600"/>
          </a:xfrm>
          <a:solidFill>
            <a:srgbClr val="CCCC99"/>
          </a:solidFill>
        </p:spPr>
        <p:txBody>
          <a:bodyPr/>
          <a:lstStyle/>
          <a:p>
            <a:pPr eaLnBrk="1" hangingPunct="1">
              <a:tabLst>
                <a:tab pos="1295400" algn="l"/>
                <a:tab pos="1828800" algn="l"/>
              </a:tabLst>
            </a:pPr>
            <a:r>
              <a:rPr lang="en-US" sz="3600" b="1" smtClean="0">
                <a:solidFill>
                  <a:srgbClr val="FF0000"/>
                </a:solidFill>
              </a:rPr>
              <a:t>Une approche pédagogique privilégiant la mise en situation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173163" y="1868488"/>
          <a:ext cx="10941991" cy="6616700"/>
        </p:xfrm>
        <a:graphic>
          <a:graphicData uri="http://schemas.openxmlformats.org/drawingml/2006/table">
            <a:tbl>
              <a:tblPr/>
              <a:tblGrid>
                <a:gridCol w="10941991"/>
              </a:tblGrid>
              <a:tr h="661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Mise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en place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action de promotion d’un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territoire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T&amp;T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être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phase avec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choix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matière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politique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locale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méthodologie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montage d’un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événement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COJ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: conclusion d’un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contrat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partenariat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public/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privé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avec cahier des charges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Maximiser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ventes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nuitées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pour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s’appuyer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résultats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phase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connaissance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marché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étude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cibles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potentielles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évoluant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autour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croisière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T&amp;T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opportunités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développement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local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développement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marché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croisière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mobiliser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ressources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humaines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financières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nécessaires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adapter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d’hébergement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fonction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cibles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repérées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COJ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respecter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réglementation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commerciale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COJ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différents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acteurs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locaux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susceptibles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collaborer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(ATH,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organismes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certification,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démarches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qualité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...)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78787"/>
                        </a:solidFill>
                        <a:effectLst/>
                        <a:latin typeface="Lucida Grande" charset="0"/>
                        <a:sym typeface="Lucida Grande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3327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331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3315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3325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3326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2" name="Rectangle 10"/>
          <p:cNvSpPr>
            <a:spLocks/>
          </p:cNvSpPr>
          <p:nvPr/>
        </p:nvSpPr>
        <p:spPr bwMode="auto">
          <a:xfrm>
            <a:off x="2876550" y="431800"/>
            <a:ext cx="87757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Arial Bold" charset="0"/>
                <a:sym typeface="Arial Bold" charset="0"/>
              </a:rPr>
              <a:t>MERCATIQUE ET CONCEPTION DE 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LA </a:t>
            </a:r>
            <a:r>
              <a:rPr lang="en-US" sz="3600" dirty="0">
                <a:solidFill>
                  <a:schemeClr val="accent2"/>
                </a:solidFill>
                <a:latin typeface="Arial Bold" charset="0"/>
                <a:sym typeface="Arial Bold" charset="0"/>
              </a:rPr>
              <a:t>PRESTATION TOURISTIQUE</a:t>
            </a:r>
          </a:p>
        </p:txBody>
      </p:sp>
      <p:graphicFrame>
        <p:nvGraphicFramePr>
          <p:cNvPr id="13323" name="Group 11"/>
          <p:cNvGraphicFramePr>
            <a:graphicFrameLocks noGrp="1"/>
          </p:cNvGraphicFramePr>
          <p:nvPr/>
        </p:nvGraphicFramePr>
        <p:xfrm>
          <a:off x="2020888" y="1593850"/>
          <a:ext cx="10477500" cy="758317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1263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Une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approche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opérationnelle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et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professionnelle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Lucida Grande" charset="0"/>
                        <a:sym typeface="Lucida Grande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630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Construction de la progression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pédagogique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parallèle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avec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l’enseignement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GIT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Enquête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demandes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d’hébergement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embarquant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pour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croisière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typologie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méthodologie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conduite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l’enquête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GIT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: application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concrète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avec 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logiciel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traitement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d’enquête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Mise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en place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application mobile pour 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parc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d’attraction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: mix (distribution)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outils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nomades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mobiles de 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Mise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en place d’un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outil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micro-blogging pour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veiller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grandes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tendances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ligne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M&amp;C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étude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demande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principes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fonctionnement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réseaux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forums de discussion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4351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355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4349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4350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6" name="Rectangle 10"/>
          <p:cNvSpPr>
            <a:spLocks/>
          </p:cNvSpPr>
          <p:nvPr/>
        </p:nvSpPr>
        <p:spPr bwMode="auto">
          <a:xfrm>
            <a:off x="2071688" y="582613"/>
            <a:ext cx="100965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U42 : PRODUCTION D’UNE PRESTATION TOURISTIQUE</a:t>
            </a:r>
          </a:p>
        </p:txBody>
      </p:sp>
      <p:graphicFrame>
        <p:nvGraphicFramePr>
          <p:cNvPr id="14358" name="Group 22"/>
          <p:cNvGraphicFramePr>
            <a:graphicFrameLocks noGrp="1"/>
          </p:cNvGraphicFramePr>
          <p:nvPr/>
        </p:nvGraphicFramePr>
        <p:xfrm>
          <a:off x="1622425" y="2132013"/>
          <a:ext cx="10477500" cy="6254115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En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aval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de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l’épreuve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Tourisme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et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Territoire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(U41)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506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étude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concrète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S’appuyant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un dossier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comportant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données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contexte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 la production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prestation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(U41)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Apprécier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l’aptitude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candidat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construire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correspondant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demande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identifiée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tenant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compte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caractéristiques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propres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territoire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Evaluation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portant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capacité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d’analyse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candidat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sélection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outils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données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pour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répondre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à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problématique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posée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rigueur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démarche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cohérence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proposition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5375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379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536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5373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5374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5370" name="Group 10"/>
          <p:cNvGraphicFramePr>
            <a:graphicFrameLocks noGrp="1"/>
          </p:cNvGraphicFramePr>
          <p:nvPr/>
        </p:nvGraphicFramePr>
        <p:xfrm>
          <a:off x="1849438" y="1997075"/>
          <a:ext cx="10731500" cy="6386513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1176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Exemples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questionnement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521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Analyser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marché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attentes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client par rapport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donnée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acteurs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concernés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leur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degré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d’implication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Elaborer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un plan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marchéage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Présenter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organiser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commenter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étapes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d’un montage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produit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respectant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contraintes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juridiques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financières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organisationnelles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Proposer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appliquer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critères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d’évaluation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prestation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787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5372" name="Rectangle 20"/>
          <p:cNvSpPr>
            <a:spLocks/>
          </p:cNvSpPr>
          <p:nvPr/>
        </p:nvSpPr>
        <p:spPr bwMode="auto">
          <a:xfrm>
            <a:off x="2247900" y="647700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U42 : PRODUCTION D’UNE PRESTATION TOURISTIQUE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6399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403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6387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6397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6398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6394" name="Group 10"/>
          <p:cNvGraphicFramePr>
            <a:graphicFrameLocks noGrp="1"/>
          </p:cNvGraphicFramePr>
          <p:nvPr/>
        </p:nvGraphicFramePr>
        <p:xfrm>
          <a:off x="1874838" y="1641475"/>
          <a:ext cx="10731500" cy="7262813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MISE EN TOURISME D’UNE DESTINATION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641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sym typeface="Lucida Grande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ville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souhaite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organiser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événement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pour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dynamiser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son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territoire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Etude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potentialités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Mesure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enjeux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pour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développement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territoire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Conclusion du diagnostic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U42 : production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prestation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Acteurs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mobiliser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et 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fédérer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Plan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marchéage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positionnement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cible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...)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Budget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prévisionnel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Modalités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financement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Contraintes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juridiques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(cahier des charges,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autorisations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normes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sécurité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Réflexion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l’éco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-conception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Rétro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-planning des actions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Commercialisation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(packages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séjour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Communication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l’événement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Evaluation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retombées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6404" name="Rectangle 20"/>
          <p:cNvSpPr>
            <a:spLocks/>
          </p:cNvSpPr>
          <p:nvPr/>
        </p:nvSpPr>
        <p:spPr bwMode="auto">
          <a:xfrm>
            <a:off x="2273300" y="381000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E4 : ELABORATION DE L’OFFRE TOURISTIQUE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7423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427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7411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7421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7422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7418" name="Group 10"/>
          <p:cNvGraphicFramePr>
            <a:graphicFrameLocks noGrp="1"/>
          </p:cNvGraphicFramePr>
          <p:nvPr/>
        </p:nvGraphicFramePr>
        <p:xfrm>
          <a:off x="1874838" y="1641475"/>
          <a:ext cx="10731500" cy="7277100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REPRISE D’UNE AGENCE DE VOYAGES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(départ à la retraite du gérant actuel)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626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Départ à la retraite du gérant actuel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portefeuille de clientèle, réglementation de l’activité, capital investi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Mode de structuration (indépendant, adhésion à un réseau)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Recrutement d’un collaborateur (contrat de travail)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Diversification des activités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Communication auprès des clients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Création d’un produit sur mesure pour un client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Création d’un espace client sur le site internet de l’agence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 Formation du personnel...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7428" name="Rectangle 20"/>
          <p:cNvSpPr>
            <a:spLocks/>
          </p:cNvSpPr>
          <p:nvPr/>
        </p:nvSpPr>
        <p:spPr bwMode="auto">
          <a:xfrm>
            <a:off x="2273300" y="381000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E4 : ELABORATION DE L’OFFRE TOURISTIQUE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34922" y="2763838"/>
            <a:ext cx="11566599" cy="4229100"/>
          </a:xfrm>
        </p:spPr>
        <p:txBody>
          <a:bodyPr/>
          <a:lstStyle/>
          <a:p>
            <a:pPr algn="l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Cette matière comprend trois enseignements :</a:t>
            </a:r>
          </a:p>
          <a:p>
            <a:pPr marL="571500" indent="-571500" algn="l">
              <a:buFontTx/>
              <a:buChar char="-"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Tourisme et territoire</a:t>
            </a:r>
          </a:p>
          <a:p>
            <a:pPr marL="571500" indent="-571500" algn="l">
              <a:buFontTx/>
              <a:buChar char="-"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Cadre organisationnel et juridique des activités touristiques</a:t>
            </a:r>
          </a:p>
          <a:p>
            <a:pPr marL="571500" indent="-571500" algn="l">
              <a:buFontTx/>
              <a:buChar char="-"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Mercatique et conception de prestation touristique</a:t>
            </a:r>
          </a:p>
          <a:p>
            <a:pPr algn="l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Et à une épreuve : E4 (coefficient 6,5) divisée en deux parties (E41 </a:t>
            </a:r>
            <a:r>
              <a:rPr lang="fr-FR" sz="4000" b="1" dirty="0" err="1" smtClean="0">
                <a:solidFill>
                  <a:schemeClr val="accent2">
                    <a:lumMod val="75000"/>
                  </a:schemeClr>
                </a:solidFill>
              </a:rPr>
              <a:t>coef</a:t>
            </a: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. 2,5 et E42 coef.4)</a:t>
            </a:r>
            <a:endParaRPr lang="fr-FR" dirty="0"/>
          </a:p>
        </p:txBody>
      </p:sp>
      <p:sp>
        <p:nvSpPr>
          <p:cNvPr id="1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B1DFB-EDC4-4D25-A0D8-B56B73E5424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7" name="Rectangle 3"/>
          <p:cNvSpPr>
            <a:spLocks/>
          </p:cNvSpPr>
          <p:nvPr/>
        </p:nvSpPr>
        <p:spPr bwMode="auto">
          <a:xfrm>
            <a:off x="2032000" y="9245600"/>
            <a:ext cx="875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63500" rIns="130046" bIns="63500"/>
          <a:lstStyle/>
          <a:p>
            <a:pPr marL="1588" algn="r"/>
            <a:r>
              <a:rPr lang="en-US" sz="2300">
                <a:solidFill>
                  <a:srgbClr val="7F7F7F"/>
                </a:solidFill>
                <a:latin typeface="Arial" charset="0"/>
                <a:cs typeface="Arial" charset="0"/>
                <a:sym typeface="Arial" charset="0"/>
              </a:rPr>
              <a:t> </a:t>
            </a:r>
          </a:p>
        </p:txBody>
      </p:sp>
      <p:grpSp>
        <p:nvGrpSpPr>
          <p:cNvPr id="3078" name="Group 9"/>
          <p:cNvGrpSpPr>
            <a:grpSpLocks/>
          </p:cNvGrpSpPr>
          <p:nvPr/>
        </p:nvGrpSpPr>
        <p:grpSpPr bwMode="auto">
          <a:xfrm>
            <a:off x="0" y="1588"/>
            <a:ext cx="13004800" cy="9753600"/>
            <a:chOff x="0" y="0"/>
            <a:chExt cx="8192" cy="6144"/>
          </a:xfrm>
        </p:grpSpPr>
        <p:sp>
          <p:nvSpPr>
            <p:cNvPr id="3083" name="AutoShape 4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6662"/>
              </a:avLst>
            </a:prstGeom>
            <a:solidFill>
              <a:srgbClr val="E46C0A">
                <a:alpha val="46666"/>
              </a:srgb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5"/>
            <p:cNvSpPr>
              <a:spLocks noChangeShapeType="1"/>
            </p:cNvSpPr>
            <p:nvPr/>
          </p:nvSpPr>
          <p:spPr bwMode="auto">
            <a:xfrm flipH="1">
              <a:off x="255" y="1343"/>
              <a:ext cx="0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48A54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087" name="AutoShape 8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6662"/>
              </a:avLst>
            </a:prstGeom>
            <a:solidFill>
              <a:srgbClr val="E46C0A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3085" name="Rectangle 13"/>
          <p:cNvSpPr>
            <a:spLocks/>
          </p:cNvSpPr>
          <p:nvPr/>
        </p:nvSpPr>
        <p:spPr bwMode="auto">
          <a:xfrm>
            <a:off x="1317824" y="5884912"/>
            <a:ext cx="11099800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3300"/>
              </a:spcBef>
            </a:pPr>
            <a:endParaRPr lang="en-US" sz="5800" dirty="0">
              <a:solidFill>
                <a:srgbClr val="FF0000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032000" y="916360"/>
            <a:ext cx="11049000" cy="2900362"/>
          </a:xfrm>
        </p:spPr>
        <p:txBody>
          <a:bodyPr/>
          <a:lstStyle/>
          <a:p>
            <a:pPr marL="39688" lvl="0" algn="l" eaLnBrk="1" hangingPunct="1">
              <a:spcBef>
                <a:spcPts val="3300"/>
              </a:spcBef>
            </a:pPr>
            <a:r>
              <a:rPr lang="en-US" sz="5800" kern="1200" dirty="0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  <a:t>Elaboration de </a:t>
            </a:r>
            <a:r>
              <a:rPr lang="en-US" sz="5800" kern="1200" dirty="0" err="1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  <a:t>l’offre</a:t>
            </a:r>
            <a:r>
              <a:rPr lang="en-US" sz="5800" kern="1200" dirty="0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  <a:t> </a:t>
            </a:r>
            <a:r>
              <a:rPr lang="en-US" sz="5800" kern="1200" dirty="0" err="1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  <a:t>touristique</a:t>
            </a:r>
            <a:r>
              <a:rPr lang="en-US" sz="5800" kern="1200" dirty="0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  <a:t/>
            </a:r>
            <a:br>
              <a:rPr lang="en-US" sz="5800" kern="1200" dirty="0">
                <a:solidFill>
                  <a:srgbClr val="FF0000"/>
                </a:solidFill>
                <a:latin typeface="Gill Sans" charset="0"/>
                <a:ea typeface="+mn-ea"/>
                <a:cs typeface="+mn-cs"/>
                <a:sym typeface="Gill Sans" charset="0"/>
              </a:rPr>
            </a:br>
            <a:endParaRPr lang="fr-FR" dirty="0"/>
          </a:p>
        </p:txBody>
      </p:sp>
      <p:pic>
        <p:nvPicPr>
          <p:cNvPr id="16" name="Image 15" descr="2012_grenoble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16582"/>
          <a:stretch>
            <a:fillRect/>
          </a:stretch>
        </p:blipFill>
        <p:spPr bwMode="auto">
          <a:xfrm>
            <a:off x="215856" y="304768"/>
            <a:ext cx="1600200" cy="1781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9486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8447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451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8435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8445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8446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442" name="Group 10"/>
          <p:cNvGraphicFramePr>
            <a:graphicFrameLocks noGrp="1"/>
          </p:cNvGraphicFramePr>
          <p:nvPr/>
        </p:nvGraphicFramePr>
        <p:xfrm>
          <a:off x="1874838" y="1641475"/>
          <a:ext cx="10731500" cy="7264400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DYNAMISER UN TERRITOIRE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626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U41 : Un CRT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souhaite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relancer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fréquentation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son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territoire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Données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statistiques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territoire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observatoire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économique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régional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Données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financement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U42 : Production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prestation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Organiser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un salon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territoire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Organiser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un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éductour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agents de voyages avec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recherche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partenaires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+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programme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éductour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Réflexion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la documentation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(brochure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présentation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régionale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dossier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presse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Evaluation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retombées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8452" name="Rectangle 20"/>
          <p:cNvSpPr>
            <a:spLocks/>
          </p:cNvSpPr>
          <p:nvPr/>
        </p:nvSpPr>
        <p:spPr bwMode="auto">
          <a:xfrm>
            <a:off x="2273300" y="381000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E4 : ELABORATION DE L’OFFRE TOURISTIQUE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19471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475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19469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19470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9466" name="Group 10"/>
          <p:cNvGraphicFramePr>
            <a:graphicFrameLocks noGrp="1"/>
          </p:cNvGraphicFramePr>
          <p:nvPr/>
        </p:nvGraphicFramePr>
        <p:xfrm>
          <a:off x="1874838" y="1527175"/>
          <a:ext cx="10731500" cy="7439025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MONZA BRIANZA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643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U41 :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Lombardie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et la province de Monza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Brianza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Territoire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Lombardie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 et de Monza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Informations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touristiques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la province de Monza,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ville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, les manifestations,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curiosités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Informations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le grand prix de F1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Informations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acteurs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l’offre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touristique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locale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hébergeurs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réceptifs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musées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...)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U42 : Conception d’un package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mesure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MONZA GRAND PRIX F1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Cahier des charges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demandes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du client,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période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, budget...)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Sélection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fournisseurs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prestataires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Extraits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pages  Amadeus pour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vols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et trains....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Assemblage des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prestations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Cotation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Proposition d’un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programme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cohérent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avec les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contraintes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du cahier des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Devis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réglementation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l’offre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Proposition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méthode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d’évaluation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sym typeface="Arial Bold Italic" charset="0"/>
                        </a:rPr>
                        <a:t> de la satisfaction des clients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 Italic" charset="0"/>
                        <a:sym typeface="Arial Bold Italic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9476" name="Rectangle 20"/>
          <p:cNvSpPr>
            <a:spLocks/>
          </p:cNvSpPr>
          <p:nvPr/>
        </p:nvSpPr>
        <p:spPr bwMode="auto">
          <a:xfrm>
            <a:off x="2273300" y="266700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E4 : ELABORATION DE L’OFFRE TOURISTIQUE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20496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aphicFrame>
        <p:nvGraphicFramePr>
          <p:cNvPr id="20490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3393375"/>
              </p:ext>
            </p:extLst>
          </p:nvPr>
        </p:nvGraphicFramePr>
        <p:xfrm>
          <a:off x="1874838" y="2860576"/>
          <a:ext cx="10731500" cy="4824536"/>
        </p:xfrm>
        <a:graphic>
          <a:graphicData uri="http://schemas.openxmlformats.org/drawingml/2006/table">
            <a:tbl>
              <a:tblPr/>
              <a:tblGrid>
                <a:gridCol w="10731500"/>
              </a:tblGrid>
              <a:tr h="650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endParaRPr kumimoji="0" lang="fr-F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99"/>
                    </a:solidFill>
                  </a:tcPr>
                </a:tc>
              </a:tr>
              <a:tr h="4173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20500" name="Rectangle 20"/>
          <p:cNvSpPr>
            <a:spLocks/>
          </p:cNvSpPr>
          <p:nvPr/>
        </p:nvSpPr>
        <p:spPr bwMode="auto">
          <a:xfrm>
            <a:off x="2278146" y="1437309"/>
            <a:ext cx="96266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 Bold" charset="0"/>
                <a:sym typeface="Arial Bold" charset="0"/>
              </a:rPr>
              <a:t>E4 : 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Elaboration de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l’offre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touristique</a:t>
            </a:r>
            <a:endParaRPr lang="en-US" sz="3600" dirty="0">
              <a:solidFill>
                <a:schemeClr val="tx1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20493" name="Rectangle 21"/>
          <p:cNvSpPr>
            <a:spLocks/>
          </p:cNvSpPr>
          <p:nvPr/>
        </p:nvSpPr>
        <p:spPr bwMode="auto">
          <a:xfrm>
            <a:off x="1930368" y="4381500"/>
            <a:ext cx="10001320" cy="275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tabLst>
                <a:tab pos="1295400" algn="l"/>
                <a:tab pos="1828800" algn="l"/>
              </a:tabLst>
            </a:pP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Banque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de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données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sujets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officiels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ressources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: </a:t>
            </a:r>
          </a:p>
          <a:p>
            <a:pPr algn="ctr">
              <a:tabLst>
                <a:tab pos="1295400" algn="l"/>
                <a:tab pos="1828800" algn="l"/>
              </a:tabLst>
            </a:pP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Site BTS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Tourisme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de </a:t>
            </a:r>
            <a:r>
              <a:rPr lang="en-US" sz="36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Dijon</a:t>
            </a:r>
          </a:p>
          <a:p>
            <a:pPr algn="ctr">
              <a:tabLst>
                <a:tab pos="1295400" algn="l"/>
                <a:tab pos="1828800" algn="l"/>
              </a:tabLst>
            </a:pPr>
            <a:r>
              <a:rPr lang="en-US" sz="36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  <a:hlinkClick r:id="rId2"/>
              </a:rPr>
              <a:t>http://</a:t>
            </a:r>
            <a:r>
              <a:rPr lang="en-US" sz="36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  <a:hlinkClick r:id="rId2"/>
              </a:rPr>
              <a:t>tourisme.ac-dijon.fr/spip.php?rubrique89</a:t>
            </a:r>
            <a:r>
              <a:rPr lang="en-US" sz="36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</a:p>
          <a:p>
            <a:pPr algn="ctr">
              <a:tabLst>
                <a:tab pos="1295400" algn="l"/>
                <a:tab pos="1828800" algn="l"/>
              </a:tabLst>
            </a:pPr>
            <a:r>
              <a:rPr lang="en-US" sz="36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  <a:endParaRPr lang="en-US" sz="3600" dirty="0">
              <a:solidFill>
                <a:srgbClr val="FF0000"/>
              </a:solidFill>
              <a:latin typeface="Arial Bold Italic" charset="0"/>
              <a:sym typeface="Arial Bold Italic" charset="0"/>
            </a:endParaRPr>
          </a:p>
          <a:p>
            <a:pPr algn="ctr">
              <a:tabLst>
                <a:tab pos="1295400" algn="l"/>
                <a:tab pos="1828800" algn="l"/>
              </a:tabLst>
            </a:pP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sujets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0 au plus </a:t>
            </a:r>
            <a:r>
              <a:rPr lang="en-US" sz="3600" dirty="0" err="1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tôt</a:t>
            </a:r>
            <a:r>
              <a:rPr lang="en-US" sz="36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fin 2012)</a:t>
            </a:r>
          </a:p>
          <a:p>
            <a:pPr>
              <a:tabLst>
                <a:tab pos="1295400" algn="l"/>
                <a:tab pos="1828800" algn="l"/>
              </a:tabLst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4" name="Image 13" descr="2012_grenoble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16582"/>
          <a:stretch>
            <a:fillRect/>
          </a:stretch>
        </p:blipFill>
        <p:spPr bwMode="auto">
          <a:xfrm>
            <a:off x="215856" y="304768"/>
            <a:ext cx="1600200" cy="17811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 rot="7499999">
            <a:off x="7883525" y="771525"/>
            <a:ext cx="1727200" cy="2641600"/>
            <a:chOff x="0" y="0"/>
            <a:chExt cx="1088" cy="1663"/>
          </a:xfrm>
        </p:grpSpPr>
        <p:sp>
          <p:nvSpPr>
            <p:cNvPr id="3" name="AutoShape 1"/>
            <p:cNvSpPr>
              <a:spLocks/>
            </p:cNvSpPr>
            <p:nvPr/>
          </p:nvSpPr>
          <p:spPr bwMode="auto">
            <a:xfrm>
              <a:off x="0" y="0"/>
              <a:ext cx="1088" cy="1663"/>
            </a:xfrm>
            <a:prstGeom prst="rightArrow">
              <a:avLst>
                <a:gd name="adj1" fmla="val 32000"/>
                <a:gd name="adj2" fmla="val 32333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30" name="Rectangle 2"/>
            <p:cNvSpPr>
              <a:spLocks/>
            </p:cNvSpPr>
            <p:nvPr/>
          </p:nvSpPr>
          <p:spPr bwMode="auto">
            <a:xfrm>
              <a:off x="1" y="565"/>
              <a:ext cx="972" cy="6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vert270" lIns="0" tIns="0" rIns="0" bIns="0"/>
            <a:lstStyle/>
            <a:p>
              <a:r>
                <a:rPr lang="en-US" sz="24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</a:t>
              </a:r>
            </a:p>
            <a:p>
              <a:r>
                <a:rPr lang="en-US" sz="24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T&amp;T</a:t>
              </a:r>
            </a:p>
          </p:txBody>
        </p:sp>
      </p:grpSp>
      <p:grpSp>
        <p:nvGrpSpPr>
          <p:cNvPr id="4099" name="Group 9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4" name="AutoShape 4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rgbClr val="E36C09">
                <a:alpha val="46274"/>
              </a:srgb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128" name="AutoShape 8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rgbClr val="E36C09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4122" name="Rectangle 10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4123" name="Picture 1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838700" y="3009900"/>
            <a:ext cx="3327400" cy="1993900"/>
            <a:chOff x="0" y="0"/>
            <a:chExt cx="2096" cy="1256"/>
          </a:xfrm>
        </p:grpSpPr>
        <p:sp>
          <p:nvSpPr>
            <p:cNvPr id="5" name="AutoShape 13"/>
            <p:cNvSpPr>
              <a:spLocks/>
            </p:cNvSpPr>
            <p:nvPr/>
          </p:nvSpPr>
          <p:spPr bwMode="auto">
            <a:xfrm>
              <a:off x="0" y="0"/>
              <a:ext cx="2096" cy="1256"/>
            </a:xfrm>
            <a:prstGeom prst="roundRect">
              <a:avLst>
                <a:gd name="adj" fmla="val 9551"/>
              </a:avLst>
            </a:prstGeom>
            <a:solidFill>
              <a:srgbClr val="CC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21" name="Rectangle 14"/>
            <p:cNvSpPr>
              <a:spLocks/>
            </p:cNvSpPr>
            <p:nvPr/>
          </p:nvSpPr>
          <p:spPr bwMode="auto">
            <a:xfrm>
              <a:off x="35" y="35"/>
              <a:ext cx="2024" cy="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2400">
                <a:solidFill>
                  <a:schemeClr val="tx1"/>
                </a:solidFill>
                <a:latin typeface="Lucida Grande" charset="0"/>
                <a:sym typeface="Lucida Grande" charset="0"/>
              </a:endParaRPr>
            </a:p>
            <a:p>
              <a:pPr algn="ctr"/>
              <a:r>
                <a:rPr lang="en-US" sz="2400">
                  <a:solidFill>
                    <a:schemeClr val="tx1"/>
                  </a:solidFill>
                  <a:latin typeface="Arial Bold" charset="0"/>
                  <a:sym typeface="Arial Bold" charset="0"/>
                </a:rPr>
                <a:t>ELABORATION DE L’OFFRE TOURISTIQUE 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 rot="2100000">
            <a:off x="3238500" y="1009650"/>
            <a:ext cx="1790700" cy="2501900"/>
            <a:chOff x="0" y="0"/>
            <a:chExt cx="1128" cy="1575"/>
          </a:xfrm>
        </p:grpSpPr>
        <p:sp>
          <p:nvSpPr>
            <p:cNvPr id="4118" name="AutoShape 16"/>
            <p:cNvSpPr>
              <a:spLocks/>
            </p:cNvSpPr>
            <p:nvPr/>
          </p:nvSpPr>
          <p:spPr bwMode="auto">
            <a:xfrm>
              <a:off x="0" y="0"/>
              <a:ext cx="1128" cy="1575"/>
            </a:xfrm>
            <a:prstGeom prst="rightArrow">
              <a:avLst>
                <a:gd name="adj1" fmla="val 32000"/>
                <a:gd name="adj2" fmla="val 31208"/>
              </a:avLst>
            </a:prstGeom>
            <a:solidFill>
              <a:srgbClr val="FFFF66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19" name="Rectangle 17"/>
            <p:cNvSpPr>
              <a:spLocks/>
            </p:cNvSpPr>
            <p:nvPr/>
          </p:nvSpPr>
          <p:spPr bwMode="auto">
            <a:xfrm>
              <a:off x="1" y="532"/>
              <a:ext cx="1016" cy="5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COJ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4115" name="Rectangle 19"/>
          <p:cNvSpPr>
            <a:spLocks/>
          </p:cNvSpPr>
          <p:nvPr/>
        </p:nvSpPr>
        <p:spPr bwMode="auto">
          <a:xfrm>
            <a:off x="1384300" y="3213100"/>
            <a:ext cx="25019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Réglementation de l’offre 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Acteurs de l’offre touristique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Le cadre juridique de l’organisation touristique</a:t>
            </a:r>
          </a:p>
        </p:txBody>
      </p:sp>
      <p:sp>
        <p:nvSpPr>
          <p:cNvPr id="4116" name="Rectangle 20"/>
          <p:cNvSpPr>
            <a:spLocks/>
          </p:cNvSpPr>
          <p:nvPr/>
        </p:nvSpPr>
        <p:spPr bwMode="auto">
          <a:xfrm>
            <a:off x="9664700" y="2527300"/>
            <a:ext cx="26924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Mondialisation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Développement durable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Connaissance des destinations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Connaissance des formes de tourisme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Acteurs de la politique touristique (locale, nationale)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Impacts de la mise en tourisme des territoires</a:t>
            </a: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 rot="-2580000">
            <a:off x="1903413" y="4489450"/>
            <a:ext cx="2489200" cy="1879600"/>
            <a:chOff x="0" y="0"/>
            <a:chExt cx="1568" cy="1184"/>
          </a:xfrm>
        </p:grpSpPr>
        <p:sp>
          <p:nvSpPr>
            <p:cNvPr id="6" name="AutoShape 21"/>
            <p:cNvSpPr>
              <a:spLocks/>
            </p:cNvSpPr>
            <p:nvPr/>
          </p:nvSpPr>
          <p:spPr bwMode="auto">
            <a:xfrm>
              <a:off x="0" y="0"/>
              <a:ext cx="1568" cy="1184"/>
            </a:xfrm>
            <a:prstGeom prst="rightArrow">
              <a:avLst>
                <a:gd name="adj1" fmla="val 32000"/>
                <a:gd name="adj2" fmla="val 29730"/>
              </a:avLst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17" name="Rectangle 22"/>
            <p:cNvSpPr>
              <a:spLocks/>
            </p:cNvSpPr>
            <p:nvPr/>
          </p:nvSpPr>
          <p:spPr bwMode="auto">
            <a:xfrm>
              <a:off x="0" y="483"/>
              <a:ext cx="1456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2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MERCATIQUE</a:t>
              </a:r>
            </a:p>
          </p:txBody>
        </p:sp>
      </p:grpSp>
      <p:sp>
        <p:nvSpPr>
          <p:cNvPr id="4120" name="Rectangle 24"/>
          <p:cNvSpPr>
            <a:spLocks/>
          </p:cNvSpPr>
          <p:nvPr/>
        </p:nvSpPr>
        <p:spPr bwMode="auto">
          <a:xfrm>
            <a:off x="5270500" y="7810500"/>
            <a:ext cx="30099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endParaRPr lang="en-US" sz="1400">
              <a:solidFill>
                <a:schemeClr val="tx1"/>
              </a:solidFill>
              <a:latin typeface="Arial" charset="0"/>
              <a:sym typeface="Arial" charset="0"/>
            </a:endParaRP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sym typeface="Arial" charset="0"/>
              </a:rPr>
              <a:t>Compréhension du fonctionnement de l’organisation touristique (plan structure, humain et financier)</a:t>
            </a:r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 rot="-7380000">
            <a:off x="6630080" y="5513129"/>
            <a:ext cx="3619501" cy="2667000"/>
            <a:chOff x="-64" y="0"/>
            <a:chExt cx="2280" cy="1680"/>
          </a:xfrm>
        </p:grpSpPr>
        <p:sp>
          <p:nvSpPr>
            <p:cNvPr id="4114" name="AutoShape 25"/>
            <p:cNvSpPr>
              <a:spLocks/>
            </p:cNvSpPr>
            <p:nvPr/>
          </p:nvSpPr>
          <p:spPr bwMode="auto">
            <a:xfrm>
              <a:off x="1" y="0"/>
              <a:ext cx="2215" cy="1680"/>
            </a:xfrm>
            <a:prstGeom prst="rightArrow">
              <a:avLst>
                <a:gd name="adj1" fmla="val 32000"/>
                <a:gd name="adj2" fmla="val 20967"/>
              </a:avLst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Rectangle 26"/>
            <p:cNvSpPr>
              <a:spLocks/>
            </p:cNvSpPr>
            <p:nvPr/>
          </p:nvSpPr>
          <p:spPr bwMode="auto">
            <a:xfrm rot="10651818">
              <a:off x="-64" y="652"/>
              <a:ext cx="209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lIns="0" tIns="0" rIns="0" bIns="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CONCEPTION </a:t>
              </a:r>
              <a:r>
                <a:rPr lang="en-US" sz="1800" dirty="0" smtClean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DE  LA   </a:t>
              </a:r>
              <a:endPara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endParaRPr>
            </a:p>
            <a:p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PRESTATION </a:t>
              </a:r>
              <a:r>
                <a:rPr lang="en-US" sz="1800" dirty="0" smtClean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TOURISTIQUE </a:t>
              </a:r>
              <a:endPara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4124" name="Rectangle 28"/>
          <p:cNvSpPr>
            <a:spLocks/>
          </p:cNvSpPr>
          <p:nvPr/>
        </p:nvSpPr>
        <p:spPr bwMode="auto">
          <a:xfrm>
            <a:off x="9182100" y="5321300"/>
            <a:ext cx="3136900" cy="142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Maîtrise des ressorts techniques de la création, de la promotion, de la fixation du prix (mix touristique)</a:t>
            </a:r>
          </a:p>
          <a:p>
            <a:pPr algn="just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En lien direct avec l’acquisition de la professionnalité (stage) et vecteur de spécialisation (parcours de professionnalisation)</a:t>
            </a:r>
          </a:p>
        </p:txBody>
      </p:sp>
      <p:sp>
        <p:nvSpPr>
          <p:cNvPr id="4125" name="Rectangle 29"/>
          <p:cNvSpPr>
            <a:spLocks/>
          </p:cNvSpPr>
          <p:nvPr/>
        </p:nvSpPr>
        <p:spPr bwMode="auto">
          <a:xfrm>
            <a:off x="2959100" y="368300"/>
            <a:ext cx="81534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1"/>
                </a:solidFill>
                <a:latin typeface="Arial Bold" charset="0"/>
                <a:sym typeface="Arial Bold" charset="0"/>
              </a:rPr>
              <a:t>ELABORATION DE LA PRESTATION TOURISTIQUE</a:t>
            </a:r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 rot="-2820000">
            <a:off x="3123443" y="5525933"/>
            <a:ext cx="3487738" cy="3225800"/>
            <a:chOff x="3" y="0"/>
            <a:chExt cx="2197" cy="2032"/>
          </a:xfrm>
        </p:grpSpPr>
        <p:sp>
          <p:nvSpPr>
            <p:cNvPr id="4112" name="AutoShape 30"/>
            <p:cNvSpPr>
              <a:spLocks/>
            </p:cNvSpPr>
            <p:nvPr/>
          </p:nvSpPr>
          <p:spPr bwMode="auto">
            <a:xfrm>
              <a:off x="3" y="0"/>
              <a:ext cx="2197" cy="2032"/>
            </a:xfrm>
            <a:prstGeom prst="rightArrow">
              <a:avLst>
                <a:gd name="adj1" fmla="val 32000"/>
                <a:gd name="adj2" fmla="val 17324"/>
              </a:avLst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113" name="Rectangle 31"/>
            <p:cNvSpPr>
              <a:spLocks/>
            </p:cNvSpPr>
            <p:nvPr/>
          </p:nvSpPr>
          <p:spPr bwMode="auto">
            <a:xfrm>
              <a:off x="15" y="617"/>
              <a:ext cx="2085" cy="7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sz="1800" dirty="0">
                <a:solidFill>
                  <a:schemeClr val="tx1"/>
                </a:solidFill>
                <a:latin typeface="Arial" charset="0"/>
                <a:sym typeface="Arial" charset="0"/>
              </a:endParaRPr>
            </a:p>
            <a:p>
              <a:pPr algn="ctr"/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GESTION ET MANAGEMENT DE L’ORGANISATION TOURISTIQUE</a:t>
              </a:r>
            </a:p>
          </p:txBody>
        </p:sp>
      </p:grpSp>
      <p:sp>
        <p:nvSpPr>
          <p:cNvPr id="4129" name="Rectangle 33"/>
          <p:cNvSpPr>
            <a:spLocks/>
          </p:cNvSpPr>
          <p:nvPr/>
        </p:nvSpPr>
        <p:spPr bwMode="auto">
          <a:xfrm>
            <a:off x="1943100" y="6667500"/>
            <a:ext cx="17653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Connaissance du marché touristique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" fill="hold"/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" fill="hold"/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" fill="hold"/>
                                        <p:tgtEl>
                                          <p:spTgt spid="4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" fill="hold"/>
                                        <p:tgtEl>
                                          <p:spTgt spid="4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5" fill="hold"/>
                                        <p:tgtEl>
                                          <p:spTgt spid="4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" fill="hold"/>
                                        <p:tgtEl>
                                          <p:spTgt spid="4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75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75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75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build="p" autoUpdateAnimBg="0"/>
      <p:bldP spid="4116" grpId="0" build="p" autoUpdateAnimBg="0"/>
      <p:bldP spid="4120" grpId="0" build="p" autoUpdateAnimBg="0"/>
      <p:bldP spid="4124" grpId="0" build="p" autoUpdateAnimBg="0"/>
      <p:bldP spid="4125" grpId="0" autoUpdateAnimBg="0"/>
      <p:bldP spid="4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5136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0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5134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5135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0" name="Rectangle 10"/>
          <p:cNvSpPr>
            <a:spLocks/>
          </p:cNvSpPr>
          <p:nvPr/>
        </p:nvSpPr>
        <p:spPr bwMode="auto">
          <a:xfrm>
            <a:off x="3422650" y="571500"/>
            <a:ext cx="61849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Tourisme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et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territoire</a:t>
            </a:r>
            <a:endParaRPr lang="en-US" sz="3600" dirty="0">
              <a:solidFill>
                <a:schemeClr val="accent2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2292350" y="1371600"/>
            <a:ext cx="90805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REPERER LES POTENTIALITES D’UN TERRITOIRE OU D’UNE DESTINATION DANS UN CONTEXTE DE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MONDIALISATION ET DE DEVELOPPEMENT DURABLE</a:t>
            </a:r>
          </a:p>
        </p:txBody>
      </p:sp>
      <p:graphicFrame>
        <p:nvGraphicFramePr>
          <p:cNvPr id="5132" name="Group 12"/>
          <p:cNvGraphicFramePr>
            <a:graphicFrameLocks noGrp="1"/>
          </p:cNvGraphicFramePr>
          <p:nvPr/>
        </p:nvGraphicFramePr>
        <p:xfrm>
          <a:off x="1587500" y="2959100"/>
          <a:ext cx="10477500" cy="55499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66"/>
                    </a:solidFill>
                  </a:tcPr>
                </a:tc>
              </a:tr>
              <a:tr h="4711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Localiser et présenter les destinations et les territoires touristiques majeurs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Analyser les ressources, contraintes et risques des lieux étudiés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Caractériser les différentes formes de tourisme et leurs évolutions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Identifier les principaux acteurs et leurs stratégies dans la définition et la mise en oeuvre des politiques touristiques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Cerner les impacts socio-économiques de la mise en tourisme d’un territoire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5136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0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5134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5135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0" name="Rectangle 10"/>
          <p:cNvSpPr>
            <a:spLocks/>
          </p:cNvSpPr>
          <p:nvPr/>
        </p:nvSpPr>
        <p:spPr bwMode="auto">
          <a:xfrm>
            <a:off x="2613968" y="571500"/>
            <a:ext cx="1008112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Cadre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organisationnel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et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juridique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</a:p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des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activités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touristiques</a:t>
            </a:r>
            <a:endParaRPr lang="en-US" sz="3600" dirty="0">
              <a:solidFill>
                <a:schemeClr val="accent2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2292350" y="1916113"/>
            <a:ext cx="9080500" cy="679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La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réglementation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l’offre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touristique</a:t>
            </a:r>
            <a:endParaRPr lang="en-US" sz="2400" dirty="0">
              <a:solidFill>
                <a:srgbClr val="FF0000"/>
              </a:solidFill>
              <a:latin typeface="Arial Bold Italic" charset="0"/>
              <a:sym typeface="Arial Bold Italic" charset="0"/>
            </a:endParaRPr>
          </a:p>
        </p:txBody>
      </p:sp>
      <p:graphicFrame>
        <p:nvGraphicFramePr>
          <p:cNvPr id="513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615503"/>
              </p:ext>
            </p:extLst>
          </p:nvPr>
        </p:nvGraphicFramePr>
        <p:xfrm>
          <a:off x="1593850" y="3167063"/>
          <a:ext cx="10477500" cy="4302025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64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66"/>
                    </a:solidFill>
                  </a:tcPr>
                </a:tc>
              </a:tr>
              <a:tr h="36522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Présenter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l’environnement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juridique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la profession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Maitriser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conditions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d’exercice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opérateurs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vente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voyages et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séjours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1197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5136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0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5134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5135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0" name="Rectangle 10"/>
          <p:cNvSpPr>
            <a:spLocks/>
          </p:cNvSpPr>
          <p:nvPr/>
        </p:nvSpPr>
        <p:spPr bwMode="auto">
          <a:xfrm>
            <a:off x="2613968" y="571500"/>
            <a:ext cx="1008112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Cadre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organisationnel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et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juridique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</a:p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des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activités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touristiques</a:t>
            </a:r>
            <a:endParaRPr lang="en-US" sz="3600" dirty="0">
              <a:solidFill>
                <a:schemeClr val="accent2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2292350" y="1916113"/>
            <a:ext cx="9080500" cy="679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Les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acteurs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l’offre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touristique</a:t>
            </a:r>
            <a:endParaRPr lang="en-US" sz="2400" dirty="0">
              <a:solidFill>
                <a:srgbClr val="FF0000"/>
              </a:solidFill>
              <a:latin typeface="Arial Bold Italic" charset="0"/>
              <a:sym typeface="Arial Bold Italic" charset="0"/>
            </a:endParaRPr>
          </a:p>
        </p:txBody>
      </p:sp>
      <p:graphicFrame>
        <p:nvGraphicFramePr>
          <p:cNvPr id="513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847035"/>
              </p:ext>
            </p:extLst>
          </p:nvPr>
        </p:nvGraphicFramePr>
        <p:xfrm>
          <a:off x="1593850" y="3167063"/>
          <a:ext cx="10477500" cy="4302025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64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66"/>
                    </a:solidFill>
                  </a:tcPr>
                </a:tc>
              </a:tr>
              <a:tr h="36522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Etablir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une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typologie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acteurs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Préciser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rôle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respectif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chaque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type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d’acteurs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mettre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en exergue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logique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structuration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secteur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8863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5136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0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5134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5135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0" name="Rectangle 10"/>
          <p:cNvSpPr>
            <a:spLocks/>
          </p:cNvSpPr>
          <p:nvPr/>
        </p:nvSpPr>
        <p:spPr bwMode="auto">
          <a:xfrm>
            <a:off x="2613968" y="571500"/>
            <a:ext cx="1008112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Cadre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organisationnel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et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juridique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</a:p>
          <a:p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des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activités</a:t>
            </a:r>
            <a:r>
              <a:rPr lang="en-US" sz="3600" dirty="0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Arial Bold" charset="0"/>
                <a:sym typeface="Arial Bold" charset="0"/>
              </a:rPr>
              <a:t>touristiques</a:t>
            </a:r>
            <a:endParaRPr lang="en-US" sz="3600" dirty="0">
              <a:solidFill>
                <a:schemeClr val="accent2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2292350" y="1916113"/>
            <a:ext cx="9080500" cy="679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Les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contrats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liés</a:t>
            </a:r>
            <a:r>
              <a:rPr lang="en-US" sz="2400" dirty="0" smtClean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 à la relation avec le client</a:t>
            </a:r>
            <a:endParaRPr lang="en-US" sz="2400" dirty="0">
              <a:solidFill>
                <a:srgbClr val="FF0000"/>
              </a:solidFill>
              <a:latin typeface="Arial Bold Italic" charset="0"/>
              <a:sym typeface="Arial Bold Italic" charset="0"/>
            </a:endParaRPr>
          </a:p>
        </p:txBody>
      </p:sp>
      <p:graphicFrame>
        <p:nvGraphicFramePr>
          <p:cNvPr id="513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436441"/>
              </p:ext>
            </p:extLst>
          </p:nvPr>
        </p:nvGraphicFramePr>
        <p:xfrm>
          <a:off x="1593850" y="3167063"/>
          <a:ext cx="10477500" cy="4302025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64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66"/>
                    </a:solidFill>
                  </a:tcPr>
                </a:tc>
              </a:tr>
              <a:tr h="36522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Présenter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analyser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principaux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contrats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Maitriser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dispositions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légales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régissant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vente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voyages et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séjours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Définir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mesurer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portée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l’obligation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pré-contractuelle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assimiler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dispositions du Code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consommation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du Code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pénal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protégeant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consommateur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0695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6160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164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6147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6158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6159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4" name="Rectangle 10"/>
          <p:cNvSpPr>
            <a:spLocks/>
          </p:cNvSpPr>
          <p:nvPr/>
        </p:nvSpPr>
        <p:spPr bwMode="auto">
          <a:xfrm>
            <a:off x="2302857" y="2284512"/>
            <a:ext cx="10337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Connaissance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du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marché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touristique</a:t>
            </a:r>
            <a:endParaRPr lang="en-US" sz="3600" dirty="0">
              <a:solidFill>
                <a:schemeClr val="tx1"/>
              </a:solidFill>
              <a:latin typeface="Arial Bold" charset="0"/>
              <a:sym typeface="Arial Bold" charset="0"/>
            </a:endParaRPr>
          </a:p>
        </p:txBody>
      </p:sp>
      <p:graphicFrame>
        <p:nvGraphicFramePr>
          <p:cNvPr id="6155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648843"/>
              </p:ext>
            </p:extLst>
          </p:nvPr>
        </p:nvGraphicFramePr>
        <p:xfrm>
          <a:off x="1263650" y="4156720"/>
          <a:ext cx="10477500" cy="39370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99"/>
                    </a:solidFill>
                  </a:tcPr>
                </a:tc>
              </a:tr>
              <a:tr h="284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Caractériser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la structure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actuelle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et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évolutions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récentes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consommation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liée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au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tourisme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Caractériser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spécificités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l’offre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et de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demande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touristiques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Analyser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contraintes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et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opportunités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l’environnement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dans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lequel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évolue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l’organisation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qui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conçoit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prestation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6165" name="Rectangle 21"/>
          <p:cNvSpPr>
            <a:spLocks/>
          </p:cNvSpPr>
          <p:nvPr/>
        </p:nvSpPr>
        <p:spPr bwMode="auto">
          <a:xfrm>
            <a:off x="2656621" y="3148608"/>
            <a:ext cx="81915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REPERER LES SEGMENTS PORTEURS ET LES SPECIFICITES DE L’OFFRE ET DE LA DEMANDE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909763" y="797667"/>
            <a:ext cx="1087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Arial Bold"/>
              </a:rPr>
              <a:t>Mercatique et conception de la prestation touristique</a:t>
            </a:r>
            <a:endParaRPr lang="fr-FR" sz="3600" dirty="0">
              <a:solidFill>
                <a:schemeClr val="accent2"/>
              </a:solidFill>
              <a:latin typeface="Arial Bold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  <p:bldP spid="61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7184" name="AutoShape 1"/>
            <p:cNvSpPr>
              <a:spLocks/>
            </p:cNvSpPr>
            <p:nvPr/>
          </p:nvSpPr>
          <p:spPr bwMode="auto">
            <a:xfrm>
              <a:off x="256" y="5247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>
                <a:alpha val="46274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H="1">
              <a:off x="255" y="1343"/>
              <a:ext cx="1" cy="4800"/>
            </a:xfrm>
            <a:prstGeom prst="line">
              <a:avLst/>
            </a:prstGeom>
            <a:noFill/>
            <a:ln w="38100">
              <a:solidFill>
                <a:srgbClr val="9BBB59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511" y="0"/>
              <a:ext cx="1" cy="6144"/>
            </a:xfrm>
            <a:prstGeom prst="line">
              <a:avLst/>
            </a:prstGeom>
            <a:noFill/>
            <a:ln w="38100">
              <a:solidFill>
                <a:srgbClr val="938953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5693"/>
              <a:ext cx="8192" cy="2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188" name="AutoShape 5"/>
            <p:cNvSpPr>
              <a:spLocks/>
            </p:cNvSpPr>
            <p:nvPr/>
          </p:nvSpPr>
          <p:spPr bwMode="auto">
            <a:xfrm>
              <a:off x="128" y="5375"/>
              <a:ext cx="575" cy="576"/>
            </a:xfrm>
            <a:prstGeom prst="roundRect">
              <a:avLst>
                <a:gd name="adj" fmla="val 1171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201613" y="301625"/>
            <a:ext cx="1708150" cy="1614488"/>
            <a:chOff x="0" y="0"/>
            <a:chExt cx="1076" cy="1016"/>
          </a:xfrm>
        </p:grpSpPr>
        <p:sp>
          <p:nvSpPr>
            <p:cNvPr id="7182" name="Rectangle 7"/>
            <p:cNvSpPr>
              <a:spLocks/>
            </p:cNvSpPr>
            <p:nvPr/>
          </p:nvSpPr>
          <p:spPr bwMode="auto">
            <a:xfrm>
              <a:off x="0" y="0"/>
              <a:ext cx="1076" cy="1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pic>
          <p:nvPicPr>
            <p:cNvPr id="7183" name="Picture 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7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8" name="Rectangle 10"/>
          <p:cNvSpPr>
            <a:spLocks/>
          </p:cNvSpPr>
          <p:nvPr/>
        </p:nvSpPr>
        <p:spPr bwMode="auto">
          <a:xfrm>
            <a:off x="2311400" y="1403350"/>
            <a:ext cx="97409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Le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fonctionnement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de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l’organisation</a:t>
            </a:r>
            <a:r>
              <a:rPr lang="en-US" sz="36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touristique</a:t>
            </a:r>
            <a:endParaRPr lang="en-US" sz="3600" dirty="0">
              <a:solidFill>
                <a:schemeClr val="tx1"/>
              </a:solidFill>
              <a:latin typeface="Arial Bold" charset="0"/>
              <a:sym typeface="Arial Bold" charset="0"/>
            </a:endParaRPr>
          </a:p>
        </p:txBody>
      </p:sp>
      <p:sp>
        <p:nvSpPr>
          <p:cNvPr id="7179" name="Rectangle 11"/>
          <p:cNvSpPr>
            <a:spLocks/>
          </p:cNvSpPr>
          <p:nvPr/>
        </p:nvSpPr>
        <p:spPr bwMode="auto">
          <a:xfrm>
            <a:off x="2306509" y="2132013"/>
            <a:ext cx="9505056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old Italic" charset="0"/>
                <a:sym typeface="Arial Bold Italic" charset="0"/>
              </a:rPr>
              <a:t>CONNAITRE LES PRINCIPES FONDAMENTAUX DE FONCTIONNEMENT D’UNE ORGANISATION TOURISTIQUE</a:t>
            </a:r>
          </a:p>
        </p:txBody>
      </p:sp>
      <p:graphicFrame>
        <p:nvGraphicFramePr>
          <p:cNvPr id="7180" name="Group 12"/>
          <p:cNvGraphicFramePr>
            <a:graphicFrameLocks noGrp="1"/>
          </p:cNvGraphicFramePr>
          <p:nvPr/>
        </p:nvGraphicFramePr>
        <p:xfrm>
          <a:off x="1257300" y="3149600"/>
          <a:ext cx="10477500" cy="5676900"/>
        </p:xfrm>
        <a:graphic>
          <a:graphicData uri="http://schemas.openxmlformats.org/drawingml/2006/table">
            <a:tbl>
              <a:tblPr/>
              <a:tblGrid>
                <a:gridCol w="10477500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95400" algn="l"/>
                          <a:tab pos="1828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OBJECTIFS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99"/>
                    </a:solidFill>
                  </a:tcPr>
                </a:tc>
              </a:tr>
              <a:tr h="4597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l’orientation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stratégique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, son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positionnement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modalités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développement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apprécier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choix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structure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Identifier les leviers de management des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ressources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humaines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Caractériser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modalités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d’exercice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du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pouvoir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Evaluer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besoins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financiers en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adéquation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avec la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stratégie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choisie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Repérer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évaluer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modes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financement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l’activité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Comprendre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les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grands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principes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d’équilibre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financier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828800" algn="l"/>
                          <a:tab pos="1295400" algn="l"/>
                          <a:tab pos="1295400" algn="l"/>
                          <a:tab pos="1295400" algn="l"/>
                          <a:tab pos="1295400" algn="l"/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Mesurer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la performance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économique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et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financière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de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l’organisation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" charset="0"/>
                          <a:sym typeface="Arial Bold" charset="0"/>
                        </a:rPr>
                        <a:t>touristique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old" charset="0"/>
                        <a:sym typeface="Arial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909763" y="538847"/>
            <a:ext cx="1087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Arial Bold"/>
              </a:rPr>
              <a:t>Mercatique et conception de la prestation touristique</a:t>
            </a:r>
            <a:endParaRPr lang="fr-FR" sz="3600" dirty="0">
              <a:solidFill>
                <a:schemeClr val="accent2"/>
              </a:solidFill>
              <a:latin typeface="Arial Bold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  <p:bldP spid="7179" grpId="0" autoUpdateAnimBg="0"/>
    </p:bldLst>
  </p:timing>
</p:sld>
</file>

<file path=ppt/theme/theme1.xml><?xml version="1.0" encoding="utf-8"?>
<a:theme xmlns:a="http://schemas.openxmlformats.org/drawingml/2006/main" name="Default - Diapositive de titre copi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E36C09"/>
      </a:accent1>
      <a:accent2>
        <a:srgbClr val="333399"/>
      </a:accent2>
      <a:accent3>
        <a:srgbClr val="FFFFFF"/>
      </a:accent3>
      <a:accent4>
        <a:srgbClr val="000000"/>
      </a:accent4>
      <a:accent5>
        <a:srgbClr val="EFB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e de titre copie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36C0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36C0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Default - Diapositive de titre cop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Diapositive de titr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CFF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FC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e de titre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36C0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36C0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Default - Diapositive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Pages>0</Pages>
  <Words>1785</Words>
  <Characters>0</Characters>
  <Application>Microsoft Office PowerPoint</Application>
  <PresentationFormat>Personnalisé</PresentationFormat>
  <Lines>0</Lines>
  <Paragraphs>255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Default - Diapositive de titre copie</vt:lpstr>
      <vt:lpstr>Default - Diapositive de titre</vt:lpstr>
      <vt:lpstr>  BREVET DE TECHNICIEN SUPÉRIEUR TOURISME </vt:lpstr>
      <vt:lpstr>Elaboration de l’offre touristique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Une approche pédagogique privilégiant la mise en situation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LFI Rigaud_Minet</dc:creator>
  <cp:lastModifiedBy> </cp:lastModifiedBy>
  <cp:revision>17</cp:revision>
  <cp:lastPrinted>2012-04-23T14:03:12Z</cp:lastPrinted>
  <dcterms:modified xsi:type="dcterms:W3CDTF">2012-04-25T15:13:59Z</dcterms:modified>
</cp:coreProperties>
</file>