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72" r:id="rId3"/>
    <p:sldId id="270" r:id="rId4"/>
    <p:sldId id="273" r:id="rId5"/>
    <p:sldId id="258" r:id="rId6"/>
    <p:sldId id="260" r:id="rId7"/>
    <p:sldId id="261" r:id="rId8"/>
    <p:sldId id="262" r:id="rId9"/>
    <p:sldId id="263" r:id="rId10"/>
    <p:sldId id="264" r:id="rId11"/>
    <p:sldId id="265" r:id="rId12"/>
    <p:sldId id="266" r:id="rId13"/>
    <p:sldId id="269" r:id="rId14"/>
    <p:sldId id="259" r:id="rId15"/>
    <p:sldId id="267" r:id="rId16"/>
    <p:sldId id="271"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4" autoAdjust="0"/>
    <p:restoredTop sz="94660"/>
  </p:normalViewPr>
  <p:slideViewPr>
    <p:cSldViewPr snapToGrid="0">
      <p:cViewPr varScale="1">
        <p:scale>
          <a:sx n="66" d="100"/>
          <a:sy n="66" d="100"/>
        </p:scale>
        <p:origin x="8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678348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995940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59769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3129248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74537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763760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044944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407584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437260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340666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3805877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58704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68716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70419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ACF4B20-679D-47AF-A7A2-AEB6D546B06B}" type="datetimeFigureOut">
              <a:rPr lang="fr-FR" smtClean="0"/>
              <a:t>05/06/2016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987850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8C50EDC9-FB5B-4AEA-8E0B-0CE2289FB664}" type="slidenum">
              <a:rPr lang="fr-FR" smtClean="0"/>
              <a:t>‹N°›</a:t>
            </a:fld>
            <a:endParaRPr lang="fr-FR" dirty="0"/>
          </a:p>
        </p:txBody>
      </p:sp>
      <p:sp>
        <p:nvSpPr>
          <p:cNvPr id="5" name="Date Placeholder 4"/>
          <p:cNvSpPr>
            <a:spLocks noGrp="1"/>
          </p:cNvSpPr>
          <p:nvPr>
            <p:ph type="dt" sz="half" idx="10"/>
          </p:nvPr>
        </p:nvSpPr>
        <p:spPr/>
        <p:txBody>
          <a:bodyPr/>
          <a:lstStyle/>
          <a:p>
            <a:fld id="{3ACF4B20-679D-47AF-A7A2-AEB6D546B06B}" type="datetimeFigureOut">
              <a:rPr lang="fr-FR" smtClean="0"/>
              <a:t>05/06/2016</a:t>
            </a:fld>
            <a:endParaRPr lang="fr-FR" dirty="0"/>
          </a:p>
        </p:txBody>
      </p:sp>
    </p:spTree>
    <p:extLst>
      <p:ext uri="{BB962C8B-B14F-4D97-AF65-F5344CB8AC3E}">
        <p14:creationId xmlns:p14="http://schemas.microsoft.com/office/powerpoint/2010/main" val="2764425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ACF4B20-679D-47AF-A7A2-AEB6D546B06B}" type="datetimeFigureOut">
              <a:rPr lang="fr-FR" smtClean="0"/>
              <a:t>05/06/2016</a:t>
            </a:fld>
            <a:endParaRPr lang="fr-F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50EDC9-FB5B-4AEA-8E0B-0CE2289FB664}" type="slidenum">
              <a:rPr lang="fr-FR" smtClean="0"/>
              <a:t>‹N°›</a:t>
            </a:fld>
            <a:endParaRPr lang="fr-FR" dirty="0"/>
          </a:p>
        </p:txBody>
      </p:sp>
    </p:spTree>
    <p:extLst>
      <p:ext uri="{BB962C8B-B14F-4D97-AF65-F5344CB8AC3E}">
        <p14:creationId xmlns:p14="http://schemas.microsoft.com/office/powerpoint/2010/main" val="111927379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urlz.fr/1ypA" TargetMode="External"/><Relationship Id="rId2" Type="http://schemas.openxmlformats.org/officeDocument/2006/relationships/hyperlink" Target="http://urlz.fr/1vjZ"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89897" y="406400"/>
            <a:ext cx="9855199" cy="1510836"/>
          </a:xfrm>
        </p:spPr>
        <p:txBody>
          <a:bodyPr/>
          <a:lstStyle/>
          <a:p>
            <a:pPr algn="ctr"/>
            <a:r>
              <a:rPr lang="fr-FR" sz="4400" dirty="0" smtClean="0"/>
              <a:t>Enseigner et évaluer par compétences</a:t>
            </a:r>
            <a:endParaRPr lang="fr-FR" sz="4400" dirty="0"/>
          </a:p>
        </p:txBody>
      </p:sp>
      <p:sp>
        <p:nvSpPr>
          <p:cNvPr id="3" name="Sous-titre 2"/>
          <p:cNvSpPr>
            <a:spLocks noGrp="1"/>
          </p:cNvSpPr>
          <p:nvPr>
            <p:ph type="subTitle" idx="1"/>
          </p:nvPr>
        </p:nvSpPr>
        <p:spPr>
          <a:xfrm>
            <a:off x="889897" y="3354148"/>
            <a:ext cx="9173028" cy="2625738"/>
          </a:xfrm>
        </p:spPr>
        <p:txBody>
          <a:bodyPr>
            <a:normAutofit/>
          </a:bodyPr>
          <a:lstStyle/>
          <a:p>
            <a:pPr algn="ctr"/>
            <a:endParaRPr lang="fr-FR" dirty="0" smtClean="0"/>
          </a:p>
          <a:p>
            <a:pPr algn="ctr"/>
            <a:r>
              <a:rPr lang="fr-FR" dirty="0" smtClean="0"/>
              <a:t>Astrid PINOT Chargée de mission Économie Gestion</a:t>
            </a:r>
          </a:p>
          <a:p>
            <a:pPr algn="ctr"/>
            <a:endParaRPr lang="fr-FR" dirty="0" smtClean="0"/>
          </a:p>
          <a:p>
            <a:pPr algn="ctr"/>
            <a:r>
              <a:rPr lang="fr-FR" dirty="0" smtClean="0"/>
              <a:t>Astrid.Pinot@ac-grenoble.fr</a:t>
            </a:r>
          </a:p>
          <a:p>
            <a:pPr algn="ctr"/>
            <a:endParaRPr lang="fr-FR" dirty="0" smtClean="0"/>
          </a:p>
          <a:p>
            <a:endParaRPr lang="fr-FR" dirty="0" smtClean="0"/>
          </a:p>
        </p:txBody>
      </p:sp>
      <p:sp>
        <p:nvSpPr>
          <p:cNvPr id="4" name="Rectangle 3"/>
          <p:cNvSpPr/>
          <p:nvPr/>
        </p:nvSpPr>
        <p:spPr>
          <a:xfrm>
            <a:off x="1393371" y="2336800"/>
            <a:ext cx="8534400" cy="78377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t>ABORDER LES NOUVEAUX REFERENTIELS </a:t>
            </a:r>
            <a:endParaRPr lang="fr-FR" dirty="0"/>
          </a:p>
        </p:txBody>
      </p:sp>
    </p:spTree>
    <p:extLst>
      <p:ext uri="{BB962C8B-B14F-4D97-AF65-F5344CB8AC3E}">
        <p14:creationId xmlns:p14="http://schemas.microsoft.com/office/powerpoint/2010/main" val="33020035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682171"/>
            <a:ext cx="8596668" cy="5359191"/>
          </a:xfrm>
        </p:spPr>
        <p:txBody>
          <a:bodyPr/>
          <a:lstStyle/>
          <a:p>
            <a:pPr marL="0" indent="0" algn="just">
              <a:buNone/>
            </a:pPr>
            <a:r>
              <a:rPr lang="fr-FR" dirty="0" smtClean="0"/>
              <a:t>Ce qu’il conviendra de faire par la suite :</a:t>
            </a:r>
          </a:p>
          <a:p>
            <a:pPr marL="0" indent="0" algn="just">
              <a:buNone/>
            </a:pPr>
            <a:r>
              <a:rPr lang="fr-FR" dirty="0" smtClean="0"/>
              <a:t>Recommencer l’exercice mais en rajoutant une nouvelle difficulté ou un autre variante pour analyser comment l’élève va réinvestir ce qu’il a appris.</a:t>
            </a:r>
          </a:p>
          <a:p>
            <a:pPr marL="0" indent="0" algn="just">
              <a:buNone/>
            </a:pPr>
            <a:r>
              <a:rPr lang="fr-FR" dirty="0" smtClean="0"/>
              <a:t>La maitrise d’une compétence ne peut se mesurer que par la qualité de l’exécution de la tâche et/ou la qualité du résultat.</a:t>
            </a:r>
          </a:p>
          <a:p>
            <a:pPr marL="0" indent="0" algn="just">
              <a:buNone/>
            </a:pPr>
            <a:r>
              <a:rPr lang="fr-FR" dirty="0" smtClean="0"/>
              <a:t>Dans une situation d’apprentissage, une compétence peut être décomposée en plusieurs objectifs spécifiques qui peuvent être évalués séparément.</a:t>
            </a:r>
          </a:p>
          <a:p>
            <a:pPr marL="0" indent="0" algn="just">
              <a:buNone/>
            </a:pPr>
            <a:r>
              <a:rPr lang="fr-FR" dirty="0" smtClean="0"/>
              <a:t>Une compétence s’améliorer tout au long de la vie.</a:t>
            </a:r>
          </a:p>
          <a:p>
            <a:pPr marL="0" indent="0" algn="just">
              <a:buNone/>
            </a:pPr>
            <a:endParaRPr lang="fr-FR" dirty="0"/>
          </a:p>
        </p:txBody>
      </p:sp>
    </p:spTree>
    <p:extLst>
      <p:ext uri="{BB962C8B-B14F-4D97-AF65-F5344CB8AC3E}">
        <p14:creationId xmlns:p14="http://schemas.microsoft.com/office/powerpoint/2010/main" val="19120266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696687"/>
            <a:ext cx="8596668" cy="5344676"/>
          </a:xfrm>
        </p:spPr>
        <p:txBody>
          <a:bodyPr/>
          <a:lstStyle/>
          <a:p>
            <a:pPr marL="0" indent="0">
              <a:buNone/>
            </a:pPr>
            <a:r>
              <a:rPr lang="fr-FR" dirty="0" smtClean="0"/>
              <a:t>D’où vient ce concept : D’après Del Rey (2013)</a:t>
            </a:r>
          </a:p>
          <a:p>
            <a:pPr marL="0" indent="0" algn="just">
              <a:buNone/>
            </a:pPr>
            <a:r>
              <a:rPr lang="fr-FR" dirty="0" smtClean="0"/>
              <a:t>« Cette méthode n’est pas nouvelle. Elle est née en 1967 au Canada afin de répondre à un besoin de personnel dans le domaine de l’industrie. De nombreux pays ont suivi comme l’Angleterre, l’Allemagne, l’Australie, Mexique, Colombie, l’Algérie, Argentine, Chili, et la France avec en 2005,l’intégration du socle commun pour le premier degré. »</a:t>
            </a:r>
          </a:p>
          <a:p>
            <a:pPr marL="0" indent="0" algn="just">
              <a:buNone/>
            </a:pPr>
            <a:r>
              <a:rPr lang="fr-FR" dirty="0" smtClean="0"/>
              <a:t>« Toutefois, ce courant mondial touche dorénavant tous les secteurs du CP au master, les ingénieurs, les professeurs, les employés,… « </a:t>
            </a:r>
          </a:p>
          <a:p>
            <a:pPr marL="0" indent="0" algn="just">
              <a:buNone/>
            </a:pPr>
            <a:r>
              <a:rPr lang="fr-FR" dirty="0" smtClean="0"/>
              <a:t>Tout le monde est évalué par compétences.</a:t>
            </a:r>
          </a:p>
          <a:p>
            <a:pPr marL="0" indent="0" algn="just">
              <a:buNone/>
            </a:pPr>
            <a:r>
              <a:rPr lang="fr-FR" dirty="0" smtClean="0"/>
              <a:t>« En 1997, l’OCDE (spécialisé dans le commerce et le développement) met en chantier un programme de de compétences dites clés destinées à aboutir à un nouveau type d’évaluation des acquis scolaires. »</a:t>
            </a:r>
          </a:p>
          <a:p>
            <a:pPr marL="0" indent="0" algn="just">
              <a:buNone/>
            </a:pPr>
            <a:r>
              <a:rPr lang="fr-FR" dirty="0" smtClean="0"/>
              <a:t>« Le programme a abouti à une déclinaison de compétences en question autour de 3 pôles : se servir d’outils variés (langages et technologies), par interagir à bon escient avec l’environnement, être capable d’interagir dans des groupes hétérogènes et agir de façon autonome.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6471270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33829"/>
            <a:ext cx="8596668" cy="5707533"/>
          </a:xfrm>
        </p:spPr>
        <p:txBody>
          <a:bodyPr>
            <a:normAutofit/>
          </a:bodyPr>
          <a:lstStyle/>
          <a:p>
            <a:pPr marL="0" indent="0" algn="just">
              <a:buNone/>
            </a:pPr>
            <a:r>
              <a:rPr lang="fr-FR" dirty="0" smtClean="0"/>
              <a:t>« </a:t>
            </a:r>
            <a:r>
              <a:rPr lang="fr-FR" i="1" dirty="0" smtClean="0"/>
              <a:t>Ces pôles ont permis d’établir les comportements attendus par le programme international d’acquis des élèves (PISA), première enquête établissant une comparaison des systèmes scolaires sur la base des compétences à réussir dans la vie moderne plutôt que de se baser sur les résultats scolaires. La France apparait à peine dans la moyenne de L’OCDE.</a:t>
            </a:r>
            <a:r>
              <a:rPr lang="fr-FR" dirty="0" smtClean="0"/>
              <a:t> »</a:t>
            </a:r>
          </a:p>
          <a:p>
            <a:pPr marL="0" indent="0" algn="just">
              <a:buNone/>
            </a:pPr>
            <a:r>
              <a:rPr lang="fr-FR" dirty="0" smtClean="0"/>
              <a:t>«</a:t>
            </a:r>
            <a:r>
              <a:rPr lang="fr-FR" i="1" dirty="0" smtClean="0"/>
              <a:t> En 1995, L’Europe plaçait la reconnaissance des compétences au premier plan de sa stratégie économique.</a:t>
            </a:r>
            <a:r>
              <a:rPr lang="fr-FR" dirty="0" smtClean="0"/>
              <a:t> »</a:t>
            </a:r>
          </a:p>
          <a:p>
            <a:pPr marL="0" indent="0" algn="just">
              <a:buNone/>
            </a:pPr>
            <a:r>
              <a:rPr lang="fr-FR" dirty="0" smtClean="0"/>
              <a:t>« </a:t>
            </a:r>
            <a:r>
              <a:rPr lang="fr-FR" i="1" dirty="0" smtClean="0"/>
              <a:t>2000, à  Lisbonne, le conseil de l’Europe recommande l’adoption d’un cadre européen définissant les nouvelles compétences de base dans l’éducation et la formation tout au long de la vie doivent permettre l’acquisition : compétences en technologies de l’information, langues étrangères, culture technologique, esprit d’entreprise et aptitudes sociales. Plusieurs conseils ont suivi pour suivre le cadre européen des nouvelles compétences. » </a:t>
            </a:r>
            <a:r>
              <a:rPr lang="fr-FR" dirty="0" smtClean="0"/>
              <a:t> </a:t>
            </a:r>
          </a:p>
          <a:p>
            <a:pPr marL="0" indent="0" algn="just">
              <a:buNone/>
            </a:pPr>
            <a:r>
              <a:rPr lang="fr-FR" i="1" dirty="0" smtClean="0"/>
              <a:t>« En 2006, à Helsinki, les recommandations du parlement européen et du conseil de l’Europe sur les compétences clés tout au long de la vie donne un sens à la notion de compétences : On entend par compétences « Combinaison de connaissances, d’aptitudes et attitudes appropriées à une situation donnée (18/12/06 : JO L394 du 30/12/06) » </a:t>
            </a:r>
            <a:endParaRPr lang="fr-FR" i="1" dirty="0"/>
          </a:p>
        </p:txBody>
      </p:sp>
    </p:spTree>
    <p:extLst>
      <p:ext uri="{BB962C8B-B14F-4D97-AF65-F5344CB8AC3E}">
        <p14:creationId xmlns:p14="http://schemas.microsoft.com/office/powerpoint/2010/main" val="31347139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885371"/>
            <a:ext cx="8596668" cy="5155991"/>
          </a:xfrm>
        </p:spPr>
        <p:txBody>
          <a:bodyPr/>
          <a:lstStyle/>
          <a:p>
            <a:pPr algn="just"/>
            <a:r>
              <a:rPr lang="fr-FR" dirty="0" smtClean="0"/>
              <a:t>« </a:t>
            </a:r>
            <a:r>
              <a:rPr lang="fr-FR" i="1" dirty="0" smtClean="0"/>
              <a:t>Dans </a:t>
            </a:r>
            <a:r>
              <a:rPr lang="fr-FR" i="1" dirty="0"/>
              <a:t>le prolongement du Conseil de Lisbonne en mars 2000, la déclaration de Copenhague est signée en novembre 2002 favorisant l’enseignement et la formation professionnelle.  Les pays membres de l’Union européenne s’engagent à une plus grande coopération afin de rendre le marché du travail européen plus fluide. Il est prévu de proposer un système d’enseignement et de formation qui s’adaptera en permanence au marché du travail et au développement et aux attentes de la société</a:t>
            </a:r>
            <a:r>
              <a:rPr lang="fr-FR" i="1" dirty="0" smtClean="0"/>
              <a:t>. </a:t>
            </a:r>
            <a:r>
              <a:rPr lang="fr-FR" dirty="0" smtClean="0"/>
              <a:t>» Tous les deux ans, des commissions ont lieu pour suivre la mise en conformité de la formation professionnelle </a:t>
            </a:r>
            <a:r>
              <a:rPr lang="fr-FR" i="1" dirty="0"/>
              <a:t>(</a:t>
            </a:r>
            <a:r>
              <a:rPr lang="fr-FR" dirty="0"/>
              <a:t>En 2004, conseil de Maastricht, en 2006, Helsinki, en 2008, Bordeaux et en 2011, Bruges)</a:t>
            </a:r>
          </a:p>
          <a:p>
            <a:pPr algn="just"/>
            <a:r>
              <a:rPr lang="fr-FR" dirty="0" smtClean="0"/>
              <a:t>« </a:t>
            </a:r>
            <a:r>
              <a:rPr lang="fr-FR" i="1" dirty="0" smtClean="0"/>
              <a:t>En </a:t>
            </a:r>
            <a:r>
              <a:rPr lang="fr-FR" i="1" dirty="0"/>
              <a:t>effet, tous les deux ans, les ministres de l’éducation et de la formation et les partenaires de la formation font le point sur le processus de Copenhague</a:t>
            </a:r>
            <a:r>
              <a:rPr lang="fr-FR" i="1" dirty="0" smtClean="0"/>
              <a:t>.</a:t>
            </a:r>
            <a:r>
              <a:rPr lang="fr-FR" dirty="0" smtClean="0"/>
              <a:t> »</a:t>
            </a:r>
            <a:endParaRPr lang="fr-FR" dirty="0"/>
          </a:p>
          <a:p>
            <a:endParaRPr lang="fr-FR" dirty="0"/>
          </a:p>
        </p:txBody>
      </p:sp>
    </p:spTree>
    <p:extLst>
      <p:ext uri="{BB962C8B-B14F-4D97-AF65-F5344CB8AC3E}">
        <p14:creationId xmlns:p14="http://schemas.microsoft.com/office/powerpoint/2010/main" val="445227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80571"/>
          </a:xfrm>
        </p:spPr>
        <p:txBody>
          <a:bodyPr>
            <a:normAutofit fontScale="90000"/>
          </a:bodyPr>
          <a:lstStyle/>
          <a:p>
            <a:r>
              <a:rPr lang="fr-FR" dirty="0" smtClean="0"/>
              <a:t>Vocabulaire </a:t>
            </a:r>
            <a:r>
              <a:rPr lang="fr-FR" sz="2200" dirty="0" smtClean="0"/>
              <a:t>(d’après AFNOR ISO 9001)</a:t>
            </a:r>
            <a:endParaRPr lang="fr-FR" sz="2200" dirty="0"/>
          </a:p>
        </p:txBody>
      </p:sp>
      <p:sp>
        <p:nvSpPr>
          <p:cNvPr id="3" name="Espace réservé du contenu 2"/>
          <p:cNvSpPr>
            <a:spLocks noGrp="1"/>
          </p:cNvSpPr>
          <p:nvPr>
            <p:ph idx="1"/>
          </p:nvPr>
        </p:nvSpPr>
        <p:spPr>
          <a:xfrm>
            <a:off x="677334" y="1364343"/>
            <a:ext cx="8596668" cy="4677019"/>
          </a:xfrm>
        </p:spPr>
        <p:txBody>
          <a:bodyPr>
            <a:normAutofit/>
          </a:bodyPr>
          <a:lstStyle/>
          <a:p>
            <a:pPr algn="just">
              <a:buClrTx/>
              <a:buSzPct val="100000"/>
              <a:buFont typeface="Trebuchet MS" panose="020B0603020202020204" pitchFamily="34" charset="0"/>
              <a:buChar char="•"/>
            </a:pPr>
            <a:r>
              <a:rPr lang="fr-FR" sz="1600" u="sng" dirty="0" smtClean="0"/>
              <a:t>Aptitude </a:t>
            </a:r>
            <a:r>
              <a:rPr lang="fr-FR" sz="1600" dirty="0" smtClean="0"/>
              <a:t>: Ensemble de disposition physiques et intellectuelles naturelles ou acquises d’une personne, à accomplir une tâche,</a:t>
            </a:r>
          </a:p>
          <a:p>
            <a:pPr algn="just">
              <a:buClrTx/>
              <a:buSzPct val="100000"/>
              <a:buFont typeface="Trebuchet MS" panose="020B0603020202020204" pitchFamily="34" charset="0"/>
              <a:buChar char="•"/>
            </a:pPr>
            <a:r>
              <a:rPr lang="fr-FR" sz="1600" u="sng" dirty="0" smtClean="0"/>
              <a:t>Acquis </a:t>
            </a:r>
            <a:r>
              <a:rPr lang="fr-FR" sz="1600" dirty="0" smtClean="0"/>
              <a:t>: Ensemble des savoirs détenus par un individu</a:t>
            </a:r>
          </a:p>
          <a:p>
            <a:pPr algn="just">
              <a:buClrTx/>
              <a:buSzPct val="100000"/>
              <a:buFont typeface="Trebuchet MS" panose="020B0603020202020204" pitchFamily="34" charset="0"/>
              <a:buChar char="•"/>
            </a:pPr>
            <a:r>
              <a:rPr lang="fr-FR" sz="1600" u="sng" dirty="0" smtClean="0"/>
              <a:t>Compétence</a:t>
            </a:r>
            <a:r>
              <a:rPr lang="fr-FR" sz="1600" dirty="0" smtClean="0"/>
              <a:t> : Capacité à mettre en œuvre des connaissances, savoir-faire et comportements en situation d’exécution</a:t>
            </a:r>
          </a:p>
          <a:p>
            <a:pPr algn="just">
              <a:buClrTx/>
              <a:buSzPct val="100000"/>
              <a:buFont typeface="Trebuchet MS" panose="020B0603020202020204" pitchFamily="34" charset="0"/>
              <a:buChar char="•"/>
            </a:pPr>
            <a:r>
              <a:rPr lang="fr-FR" sz="1600" u="sng" dirty="0" smtClean="0"/>
              <a:t>Compétence collective </a:t>
            </a:r>
            <a:r>
              <a:rPr lang="fr-FR" sz="1600" dirty="0" smtClean="0"/>
              <a:t>: Compétence d’un groupe résultant de la synergie et de la mise en cohérence des compétences individuelles des membres du groupe.</a:t>
            </a:r>
          </a:p>
          <a:p>
            <a:pPr algn="just">
              <a:buClrTx/>
              <a:buSzPct val="100000"/>
              <a:buFont typeface="Trebuchet MS" panose="020B0603020202020204" pitchFamily="34" charset="0"/>
              <a:buChar char="•"/>
            </a:pPr>
            <a:r>
              <a:rPr lang="fr-FR" sz="1600" u="sng" dirty="0" smtClean="0"/>
              <a:t>Connaissance</a:t>
            </a:r>
            <a:r>
              <a:rPr lang="fr-FR" sz="1600" dirty="0" smtClean="0"/>
              <a:t> : Ensemble des représentations, idées ou perceptions acquises dans un cadre de formation initiales et/ou professionnelle et/ou par l’expérience.</a:t>
            </a:r>
          </a:p>
          <a:p>
            <a:pPr algn="just">
              <a:buClrTx/>
              <a:buSzPct val="100000"/>
              <a:buFont typeface="Trebuchet MS" panose="020B0603020202020204" pitchFamily="34" charset="0"/>
              <a:buChar char="•"/>
            </a:pPr>
            <a:r>
              <a:rPr lang="fr-FR" sz="1600" u="sng" dirty="0" smtClean="0"/>
              <a:t>Évaluation de compétences </a:t>
            </a:r>
            <a:r>
              <a:rPr lang="fr-FR" sz="1600" dirty="0" smtClean="0"/>
              <a:t>: Évaluation à partir de différentes méthodes (entretiens individuels, diagnostiques, auto-diagnostiques, tests…)</a:t>
            </a:r>
          </a:p>
          <a:p>
            <a:pPr algn="just">
              <a:buClrTx/>
              <a:buSzPct val="100000"/>
              <a:buFont typeface="Trebuchet MS" panose="020B0603020202020204" pitchFamily="34" charset="0"/>
              <a:buChar char="•"/>
            </a:pPr>
            <a:r>
              <a:rPr lang="fr-FR" sz="1600" u="sng" dirty="0" smtClean="0"/>
              <a:t>Savoir </a:t>
            </a:r>
            <a:r>
              <a:rPr lang="fr-FR" sz="1600" dirty="0" smtClean="0"/>
              <a:t>: Ensemble des connaissances théoriques et pratiques</a:t>
            </a:r>
          </a:p>
          <a:p>
            <a:pPr algn="just">
              <a:buClrTx/>
              <a:buSzPct val="100000"/>
              <a:buFont typeface="Trebuchet MS" panose="020B0603020202020204" pitchFamily="34" charset="0"/>
              <a:buChar char="•"/>
            </a:pPr>
            <a:r>
              <a:rPr lang="fr-FR" sz="1600" u="sng" dirty="0" smtClean="0"/>
              <a:t>Savoir-faire</a:t>
            </a:r>
            <a:r>
              <a:rPr lang="fr-FR" sz="1600" dirty="0" smtClean="0"/>
              <a:t> : Mise en œuvre maitrisée d’un savoir et d’une habilité pratique dans une réalisation spécifique.</a:t>
            </a:r>
            <a:endParaRPr lang="fr-FR" sz="1600" dirty="0"/>
          </a:p>
        </p:txBody>
      </p:sp>
    </p:spTree>
    <p:extLst>
      <p:ext uri="{BB962C8B-B14F-4D97-AF65-F5344CB8AC3E}">
        <p14:creationId xmlns:p14="http://schemas.microsoft.com/office/powerpoint/2010/main" val="40974139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ROMAINVILLE, les cahiers pédagogiques, novembre 2009, numéro 476</a:t>
            </a:r>
          </a:p>
          <a:p>
            <a:r>
              <a:rPr lang="fr-FR" dirty="0"/>
              <a:t>Ministère de l’Éducation Nationale, Luxembourg. Les grands dossiers. Disponible sur&lt; </a:t>
            </a:r>
            <a:r>
              <a:rPr lang="fr-FR" u="sng" dirty="0">
                <a:hlinkClick r:id="rId2"/>
              </a:rPr>
              <a:t>http://urlz.fr/1vjZ</a:t>
            </a:r>
            <a:r>
              <a:rPr lang="fr-FR" dirty="0"/>
              <a:t>. (Consulté le 25/01/2015</a:t>
            </a:r>
            <a:r>
              <a:rPr lang="fr-FR" dirty="0" smtClean="0"/>
              <a:t>)</a:t>
            </a:r>
          </a:p>
          <a:p>
            <a:r>
              <a:rPr lang="fr-FR" dirty="0"/>
              <a:t>DEL REY Angélique, </a:t>
            </a:r>
            <a:r>
              <a:rPr lang="fr-FR" i="1" dirty="0"/>
              <a:t>A l’école des compétences</a:t>
            </a:r>
            <a:r>
              <a:rPr lang="fr-FR" dirty="0"/>
              <a:t>, Paris : Édition La Découverte, 2013, 285 p</a:t>
            </a:r>
            <a:r>
              <a:rPr lang="fr-FR" dirty="0" smtClean="0"/>
              <a:t>.</a:t>
            </a:r>
          </a:p>
          <a:p>
            <a:endParaRPr lang="fr-FR" dirty="0"/>
          </a:p>
          <a:p>
            <a:r>
              <a:rPr lang="fr-FR" dirty="0" smtClean="0"/>
              <a:t>Pour aller plus loin : L’évaluation positive : Différentes expérimentations sur l’évaluation </a:t>
            </a:r>
          </a:p>
          <a:p>
            <a:pPr marL="0" indent="0">
              <a:buNone/>
            </a:pPr>
            <a:r>
              <a:rPr lang="fr-FR" dirty="0" smtClean="0"/>
              <a:t>      </a:t>
            </a:r>
            <a:r>
              <a:rPr lang="fr-FR" dirty="0" smtClean="0">
                <a:hlinkClick r:id="rId3"/>
              </a:rPr>
              <a:t>http</a:t>
            </a:r>
            <a:r>
              <a:rPr lang="fr-FR" dirty="0">
                <a:hlinkClick r:id="rId3"/>
              </a:rPr>
              <a:t>://</a:t>
            </a:r>
            <a:r>
              <a:rPr lang="fr-FR" dirty="0" smtClean="0">
                <a:hlinkClick r:id="rId3"/>
              </a:rPr>
              <a:t>urlz.fr/1ypA</a:t>
            </a:r>
            <a:endParaRPr lang="fr-FR" dirty="0" smtClean="0"/>
          </a:p>
          <a:p>
            <a:pPr marL="0" indent="0">
              <a:buNone/>
            </a:pPr>
            <a:endParaRPr lang="fr-FR" dirty="0" smtClean="0"/>
          </a:p>
          <a:p>
            <a:endParaRPr lang="fr-FR" dirty="0" smtClean="0"/>
          </a:p>
          <a:p>
            <a:endParaRPr lang="fr-FR" dirty="0"/>
          </a:p>
        </p:txBody>
      </p:sp>
    </p:spTree>
    <p:extLst>
      <p:ext uri="{BB962C8B-B14F-4D97-AF65-F5344CB8AC3E}">
        <p14:creationId xmlns:p14="http://schemas.microsoft.com/office/powerpoint/2010/main" val="11686434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3" y="435428"/>
            <a:ext cx="10629295" cy="5950857"/>
          </a:xfrm>
        </p:spPr>
        <p:txBody>
          <a:bodyPr/>
          <a:lstStyle/>
          <a:p>
            <a:r>
              <a:rPr lang="fr-FR" dirty="0" smtClean="0"/>
              <a:t>les documents sont en rapport avec les entreprises d’apprentissage mais il s’agit de création</a:t>
            </a:r>
          </a:p>
          <a:p>
            <a:endParaRPr lang="fr-FR" dirty="0"/>
          </a:p>
          <a:p>
            <a:endParaRPr lang="fr-FR" dirty="0" smtClean="0"/>
          </a:p>
          <a:p>
            <a:r>
              <a:rPr lang="fr-FR" dirty="0" smtClean="0"/>
              <a:t>Pas de jeux de rôle, juste une argumentation : comment il pense argumenter cette carte par exemple (en mettant en valeur les produits de </a:t>
            </a:r>
            <a:r>
              <a:rPr lang="fr-FR" smtClean="0"/>
              <a:t>la région, …)</a:t>
            </a:r>
            <a:endParaRPr lang="fr-FR" dirty="0"/>
          </a:p>
        </p:txBody>
      </p:sp>
    </p:spTree>
    <p:extLst>
      <p:ext uri="{BB962C8B-B14F-4D97-AF65-F5344CB8AC3E}">
        <p14:creationId xmlns:p14="http://schemas.microsoft.com/office/powerpoint/2010/main" val="1993366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08000"/>
          </a:xfrm>
        </p:spPr>
        <p:txBody>
          <a:bodyPr>
            <a:normAutofit fontScale="90000"/>
          </a:bodyPr>
          <a:lstStyle/>
          <a:p>
            <a:r>
              <a:rPr lang="fr-FR" dirty="0" smtClean="0"/>
              <a:t>Exemple</a:t>
            </a:r>
            <a:endParaRPr lang="fr-FR" dirty="0"/>
          </a:p>
        </p:txBody>
      </p:sp>
      <p:sp>
        <p:nvSpPr>
          <p:cNvPr id="3" name="Espace réservé du contenu 2"/>
          <p:cNvSpPr>
            <a:spLocks noGrp="1"/>
          </p:cNvSpPr>
          <p:nvPr>
            <p:ph idx="1"/>
          </p:nvPr>
        </p:nvSpPr>
        <p:spPr>
          <a:xfrm>
            <a:off x="677334" y="1117600"/>
            <a:ext cx="10411580" cy="5341257"/>
          </a:xfrm>
        </p:spPr>
        <p:txBody>
          <a:bodyPr/>
          <a:lstStyle/>
          <a:p>
            <a:pPr marL="0" indent="0">
              <a:buNone/>
            </a:pPr>
            <a:endParaRPr lang="fr-FR" b="1" dirty="0" smtClean="0"/>
          </a:p>
          <a:p>
            <a:r>
              <a:rPr lang="fr-FR" b="1" dirty="0" smtClean="0">
                <a:solidFill>
                  <a:schemeClr val="accent5">
                    <a:lumMod val="75000"/>
                  </a:schemeClr>
                </a:solidFill>
              </a:rPr>
              <a:t>Pole 2 : COMMUNICATION </a:t>
            </a:r>
            <a:r>
              <a:rPr lang="fr-FR" b="1" dirty="0">
                <a:solidFill>
                  <a:schemeClr val="accent5">
                    <a:lumMod val="75000"/>
                  </a:schemeClr>
                </a:solidFill>
              </a:rPr>
              <a:t>ET COMMERCIALISATION EN RESTAURATION</a:t>
            </a:r>
          </a:p>
          <a:p>
            <a:r>
              <a:rPr lang="fr-FR" b="1" dirty="0" smtClean="0">
                <a:solidFill>
                  <a:schemeClr val="accent5">
                    <a:lumMod val="75000"/>
                  </a:schemeClr>
                </a:solidFill>
              </a:rPr>
              <a:t>C2-1</a:t>
            </a:r>
            <a:r>
              <a:rPr lang="fr-FR" b="1" dirty="0">
                <a:solidFill>
                  <a:schemeClr val="accent5">
                    <a:lumMod val="75000"/>
                  </a:schemeClr>
                </a:solidFill>
              </a:rPr>
              <a:t>. ENTRETENIR des relations professionnelles </a:t>
            </a:r>
          </a:p>
          <a:p>
            <a:r>
              <a:rPr lang="fr-FR" b="1" dirty="0" smtClean="0">
                <a:solidFill>
                  <a:schemeClr val="accent5">
                    <a:lumMod val="75000"/>
                  </a:schemeClr>
                </a:solidFill>
              </a:rPr>
              <a:t>C2-1</a:t>
            </a:r>
            <a:r>
              <a:rPr lang="fr-FR" b="1" dirty="0">
                <a:solidFill>
                  <a:schemeClr val="accent5">
                    <a:lumMod val="75000"/>
                  </a:schemeClr>
                </a:solidFill>
              </a:rPr>
              <a:t> .2 Communiquer avec les fournisseurs, les </a:t>
            </a:r>
            <a:r>
              <a:rPr lang="fr-FR" b="1" dirty="0" smtClean="0">
                <a:solidFill>
                  <a:schemeClr val="accent5">
                    <a:lumMod val="75000"/>
                  </a:schemeClr>
                </a:solidFill>
              </a:rPr>
              <a:t>tiers</a:t>
            </a:r>
          </a:p>
          <a:p>
            <a:pPr marL="0" indent="0">
              <a:buNone/>
            </a:pPr>
            <a:r>
              <a:rPr lang="fr-FR" dirty="0" smtClean="0"/>
              <a:t>Il n’y a plus de programme. Il y a juste une cinquantaine de compétences que vous devez travailler ensemble (pratique, gestion, sa) pour faire progresser l’élève</a:t>
            </a:r>
          </a:p>
          <a:p>
            <a:pPr marL="0" indent="0">
              <a:buNone/>
            </a:pPr>
            <a:r>
              <a:rPr lang="fr-FR" dirty="0" smtClean="0"/>
              <a:t>Comment : En répartissant les compétences sur 3 ans. Certaines reviennent systématiquement.</a:t>
            </a:r>
          </a:p>
          <a:p>
            <a:pPr marL="0" indent="0">
              <a:buNone/>
            </a:pPr>
            <a:r>
              <a:rPr lang="fr-FR" dirty="0" smtClean="0"/>
              <a:t>En réalisant des études de cas en partant d’une situation professionnelle. </a:t>
            </a:r>
          </a:p>
          <a:p>
            <a:pPr marL="0" indent="0">
              <a:buNone/>
            </a:pPr>
            <a:r>
              <a:rPr lang="fr-FR" dirty="0" smtClean="0"/>
              <a:t>Fini les cours à rallonge sur les connaissances des produits. De toute façon, ils n’apprennent pas,</a:t>
            </a:r>
          </a:p>
          <a:p>
            <a:pPr marL="0" indent="0">
              <a:buNone/>
            </a:pPr>
            <a:r>
              <a:rPr lang="fr-FR" dirty="0" smtClean="0"/>
              <a:t>Le fait d’intégrer la connaissance dans une étude de cas permet de beaucoup plus </a:t>
            </a:r>
            <a:r>
              <a:rPr lang="fr-FR" dirty="0" smtClean="0"/>
              <a:t>retenir.</a:t>
            </a:r>
            <a:endParaRPr lang="fr-FR" dirty="0" smtClean="0"/>
          </a:p>
          <a:p>
            <a:pPr marL="0" indent="0">
              <a:buNone/>
            </a:pPr>
            <a:r>
              <a:rPr lang="fr-FR" dirty="0" smtClean="0"/>
              <a:t>Il faut baser les études de cas sur une problématique à résoudre.</a:t>
            </a:r>
          </a:p>
          <a:p>
            <a:pPr marL="0" indent="0">
              <a:buNone/>
            </a:pPr>
            <a:r>
              <a:rPr lang="fr-FR" dirty="0" smtClean="0"/>
              <a:t>Il faut que l’élève reste toujours en activité</a:t>
            </a:r>
          </a:p>
          <a:p>
            <a:pPr marL="0" indent="0">
              <a:buNone/>
            </a:pPr>
            <a:r>
              <a:rPr lang="fr-FR" dirty="0" smtClean="0"/>
              <a:t>En tant que lycée hôtelier nous faisons face à beaucoup de manifestations, pourquoi ne pas partir de ses situations pour faire travailler les élèves ?</a:t>
            </a:r>
          </a:p>
        </p:txBody>
      </p:sp>
    </p:spTree>
    <p:extLst>
      <p:ext uri="{BB962C8B-B14F-4D97-AF65-F5344CB8AC3E}">
        <p14:creationId xmlns:p14="http://schemas.microsoft.com/office/powerpoint/2010/main" val="3989895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1848" y="203200"/>
            <a:ext cx="10005180" cy="798286"/>
          </a:xfrm>
        </p:spPr>
        <p:txBody>
          <a:bodyPr/>
          <a:lstStyle/>
          <a:p>
            <a:r>
              <a:rPr lang="fr-FR" dirty="0" smtClean="0"/>
              <a:t>Approche et évaluation par compétences</a:t>
            </a:r>
            <a:endParaRPr lang="fr-FR" dirty="0"/>
          </a:p>
        </p:txBody>
      </p:sp>
      <p:pic>
        <p:nvPicPr>
          <p:cNvPr id="6" name="Image 5"/>
          <p:cNvPicPr>
            <a:picLocks noChangeAspect="1"/>
          </p:cNvPicPr>
          <p:nvPr/>
        </p:nvPicPr>
        <p:blipFill>
          <a:blip r:embed="rId2"/>
          <a:stretch>
            <a:fillRect/>
          </a:stretch>
        </p:blipFill>
        <p:spPr>
          <a:xfrm>
            <a:off x="501216" y="2704861"/>
            <a:ext cx="5761219" cy="3828620"/>
          </a:xfrm>
          <a:prstGeom prst="rect">
            <a:avLst/>
          </a:prstGeom>
        </p:spPr>
      </p:pic>
      <p:pic>
        <p:nvPicPr>
          <p:cNvPr id="5" name="Espace réservé du contenu 4"/>
          <p:cNvPicPr>
            <a:picLocks noGrp="1" noChangeAspect="1"/>
          </p:cNvPicPr>
          <p:nvPr>
            <p:ph idx="1"/>
          </p:nvPr>
        </p:nvPicPr>
        <p:blipFill>
          <a:blip r:embed="rId3"/>
          <a:stretch>
            <a:fillRect/>
          </a:stretch>
        </p:blipFill>
        <p:spPr>
          <a:xfrm>
            <a:off x="1290717" y="3396537"/>
            <a:ext cx="4182218" cy="2213040"/>
          </a:xfrm>
          <a:prstGeom prst="rect">
            <a:avLst/>
          </a:prstGeom>
        </p:spPr>
      </p:pic>
      <p:sp>
        <p:nvSpPr>
          <p:cNvPr id="3" name="Rectangle 2"/>
          <p:cNvSpPr/>
          <p:nvPr/>
        </p:nvSpPr>
        <p:spPr>
          <a:xfrm>
            <a:off x="6444342" y="2629688"/>
            <a:ext cx="4513943" cy="39789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fr-FR" dirty="0" smtClean="0"/>
              <a:t>L’évaluation est indissociable de l’ approche par compétence.</a:t>
            </a:r>
          </a:p>
          <a:p>
            <a:pPr algn="just"/>
            <a:r>
              <a:rPr lang="fr-FR" dirty="0" smtClean="0"/>
              <a:t>Pour une approche par compétence, il s’agit de toujours d’évaluer mais évaluer, ce n’est pas mettre une note, </a:t>
            </a:r>
            <a:r>
              <a:rPr lang="fr-FR" b="1" dirty="0" smtClean="0"/>
              <a:t>c’est mesurer le progrès entre deux périodes, devoirs, exercices</a:t>
            </a:r>
            <a:r>
              <a:rPr lang="fr-FR" dirty="0" smtClean="0"/>
              <a:t>…</a:t>
            </a:r>
          </a:p>
          <a:p>
            <a:pPr algn="just"/>
            <a:endParaRPr lang="fr-FR" dirty="0"/>
          </a:p>
          <a:p>
            <a:pPr algn="just"/>
            <a:r>
              <a:rPr lang="fr-FR" dirty="0" smtClean="0"/>
              <a:t>Comme tous les élèves/apprentis n’avance pas au même rythme, il est utile d’individualiser les parcours.</a:t>
            </a:r>
            <a:endParaRPr lang="fr-FR" dirty="0"/>
          </a:p>
        </p:txBody>
      </p:sp>
      <p:sp>
        <p:nvSpPr>
          <p:cNvPr id="4" name="Rectangle 3"/>
          <p:cNvSpPr/>
          <p:nvPr/>
        </p:nvSpPr>
        <p:spPr>
          <a:xfrm>
            <a:off x="188686" y="812800"/>
            <a:ext cx="9376228" cy="1816888"/>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pPr algn="just"/>
            <a:r>
              <a:rPr lang="fr-FR" b="1" u="sng" dirty="0" smtClean="0"/>
              <a:t>Une compétence </a:t>
            </a:r>
            <a:r>
              <a:rPr lang="fr-FR" dirty="0" smtClean="0"/>
              <a:t>: </a:t>
            </a:r>
            <a:r>
              <a:rPr lang="fr-FR" b="1" dirty="0" smtClean="0">
                <a:solidFill>
                  <a:schemeClr val="accent5">
                    <a:lumMod val="75000"/>
                  </a:schemeClr>
                </a:solidFill>
              </a:rPr>
              <a:t>un ensemble de savoir, savoir faire et savoir être.</a:t>
            </a:r>
          </a:p>
          <a:p>
            <a:pPr algn="just"/>
            <a:r>
              <a:rPr lang="fr-FR" dirty="0" smtClean="0"/>
              <a:t>Depuis 2000 (traité de Lisbonne), puis 2002 (traité de Copenhague), l'Europe s’engage à rendre le marché du travail plus fluide en proposant un système d’enseignement et de formation capable de s’adapter en permanence au marché du travail et au développement et aux attentes de la société.</a:t>
            </a:r>
          </a:p>
        </p:txBody>
      </p:sp>
    </p:spTree>
    <p:extLst>
      <p:ext uri="{BB962C8B-B14F-4D97-AF65-F5344CB8AC3E}">
        <p14:creationId xmlns:p14="http://schemas.microsoft.com/office/powerpoint/2010/main" val="1469451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99886"/>
          </a:xfrm>
        </p:spPr>
        <p:txBody>
          <a:bodyPr>
            <a:normAutofit fontScale="90000"/>
          </a:bodyPr>
          <a:lstStyle/>
          <a:p>
            <a:r>
              <a:rPr lang="fr-FR" dirty="0" smtClean="0"/>
              <a:t>La logique </a:t>
            </a:r>
            <a:br>
              <a:rPr lang="fr-FR" dirty="0" smtClean="0"/>
            </a:br>
            <a:endParaRPr lang="fr-FR" dirty="0"/>
          </a:p>
        </p:txBody>
      </p:sp>
      <p:sp>
        <p:nvSpPr>
          <p:cNvPr id="3" name="Espace réservé du contenu 2"/>
          <p:cNvSpPr>
            <a:spLocks noGrp="1"/>
          </p:cNvSpPr>
          <p:nvPr>
            <p:ph idx="1"/>
          </p:nvPr>
        </p:nvSpPr>
        <p:spPr>
          <a:xfrm>
            <a:off x="677333" y="1509487"/>
            <a:ext cx="11151809" cy="4531876"/>
          </a:xfrm>
        </p:spPr>
        <p:txBody>
          <a:bodyPr/>
          <a:lstStyle/>
          <a:p>
            <a:r>
              <a:rPr lang="fr-FR" dirty="0" smtClean="0"/>
              <a:t>La compétence : savoirs (connaissance) +  savoir-faire (la technique) + savoirs être (comportement)</a:t>
            </a:r>
          </a:p>
          <a:p>
            <a:endParaRPr lang="fr-FR" dirty="0"/>
          </a:p>
          <a:p>
            <a:endParaRPr lang="fr-FR" dirty="0" smtClean="0"/>
          </a:p>
          <a:p>
            <a:endParaRPr lang="fr-FR" dirty="0"/>
          </a:p>
          <a:p>
            <a:endParaRPr lang="fr-FR" dirty="0" smtClean="0"/>
          </a:p>
          <a:p>
            <a:r>
              <a:rPr lang="fr-FR" dirty="0" smtClean="0"/>
              <a:t>En </a:t>
            </a:r>
            <a:r>
              <a:rPr lang="fr-FR" dirty="0" err="1" smtClean="0"/>
              <a:t>ppae</a:t>
            </a:r>
            <a:r>
              <a:rPr lang="fr-FR" dirty="0" smtClean="0"/>
              <a:t>, on découvre, on expérimente (savoir faire et savoir être). L’élève doit pouvoir expérimenter, essayer, faire des erreurs pour reproduire ce qu’il vient de découvrir</a:t>
            </a:r>
          </a:p>
          <a:p>
            <a:r>
              <a:rPr lang="fr-FR" dirty="0" smtClean="0"/>
              <a:t>En TP, on applique devant les clients ou pour le client (savoir faire et savoir être)</a:t>
            </a:r>
          </a:p>
          <a:p>
            <a:r>
              <a:rPr lang="fr-FR" dirty="0" smtClean="0"/>
              <a:t>En techno, on apporte des connaissances (savoirs)</a:t>
            </a:r>
          </a:p>
          <a:p>
            <a:endParaRPr lang="fr-FR" dirty="0"/>
          </a:p>
          <a:p>
            <a:endParaRPr lang="fr-FR" dirty="0"/>
          </a:p>
        </p:txBody>
      </p:sp>
      <p:sp>
        <p:nvSpPr>
          <p:cNvPr id="4" name="Rectangle à coins arrondis 3"/>
          <p:cNvSpPr/>
          <p:nvPr/>
        </p:nvSpPr>
        <p:spPr>
          <a:xfrm>
            <a:off x="677334" y="2002971"/>
            <a:ext cx="239485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PPA</a:t>
            </a:r>
            <a:endParaRPr lang="fr-FR" dirty="0"/>
          </a:p>
        </p:txBody>
      </p:sp>
      <p:sp>
        <p:nvSpPr>
          <p:cNvPr id="5" name="Rectangle à coins arrondis 4"/>
          <p:cNvSpPr/>
          <p:nvPr/>
        </p:nvSpPr>
        <p:spPr>
          <a:xfrm>
            <a:off x="3860800" y="2002971"/>
            <a:ext cx="239485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TP</a:t>
            </a:r>
            <a:endParaRPr lang="fr-FR" dirty="0"/>
          </a:p>
        </p:txBody>
      </p:sp>
      <p:sp>
        <p:nvSpPr>
          <p:cNvPr id="6" name="Rectangle à coins arrondis 5"/>
          <p:cNvSpPr/>
          <p:nvPr/>
        </p:nvSpPr>
        <p:spPr>
          <a:xfrm>
            <a:off x="7044266" y="2002971"/>
            <a:ext cx="239485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TECHNO</a:t>
            </a:r>
            <a:endParaRPr lang="fr-FR" dirty="0"/>
          </a:p>
        </p:txBody>
      </p:sp>
      <p:sp>
        <p:nvSpPr>
          <p:cNvPr id="7" name="Flèche droite 6"/>
          <p:cNvSpPr/>
          <p:nvPr/>
        </p:nvSpPr>
        <p:spPr>
          <a:xfrm>
            <a:off x="3072191" y="2227942"/>
            <a:ext cx="788609" cy="4644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6267753" y="2220682"/>
            <a:ext cx="788609" cy="4644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32164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10788952" cy="899886"/>
          </a:xfrm>
        </p:spPr>
        <p:txBody>
          <a:bodyPr>
            <a:normAutofit fontScale="90000"/>
          </a:bodyPr>
          <a:lstStyle/>
          <a:p>
            <a:r>
              <a:rPr lang="fr-FR" b="1" dirty="0" smtClean="0">
                <a:solidFill>
                  <a:schemeClr val="tx1"/>
                </a:solidFill>
              </a:rPr>
              <a:t>Quel est le principe de l’approche par compétences ?</a:t>
            </a:r>
            <a:endParaRPr lang="fr-FR" b="1" dirty="0">
              <a:solidFill>
                <a:schemeClr val="tx1"/>
              </a:solidFill>
            </a:endParaRPr>
          </a:p>
        </p:txBody>
      </p:sp>
      <p:sp>
        <p:nvSpPr>
          <p:cNvPr id="3" name="Espace réservé du contenu 2"/>
          <p:cNvSpPr>
            <a:spLocks noGrp="1"/>
          </p:cNvSpPr>
          <p:nvPr>
            <p:ph idx="1"/>
          </p:nvPr>
        </p:nvSpPr>
        <p:spPr>
          <a:xfrm>
            <a:off x="677334" y="1509487"/>
            <a:ext cx="8596668" cy="4212562"/>
          </a:xfrm>
        </p:spPr>
        <p:txBody>
          <a:bodyPr/>
          <a:lstStyle/>
          <a:p>
            <a:pPr algn="just">
              <a:buFont typeface="Wingdings" panose="05000000000000000000" pitchFamily="2" charset="2"/>
              <a:buChar char="ü"/>
            </a:pPr>
            <a:r>
              <a:rPr lang="fr-FR" dirty="0"/>
              <a:t>M</a:t>
            </a:r>
            <a:r>
              <a:rPr lang="fr-FR" dirty="0" smtClean="0"/>
              <a:t>oderniser les enseignements pour mieux les ajuster </a:t>
            </a:r>
            <a:r>
              <a:rPr lang="fr-FR" b="1" dirty="0" smtClean="0"/>
              <a:t>aux besoins de la profession</a:t>
            </a:r>
            <a:r>
              <a:rPr lang="fr-FR" dirty="0" smtClean="0"/>
              <a:t>, </a:t>
            </a:r>
            <a:r>
              <a:rPr lang="fr-FR" b="1" dirty="0" smtClean="0"/>
              <a:t>de la citoyenneté et aussi afin d’atteindre les objectifs de formation.</a:t>
            </a:r>
          </a:p>
          <a:p>
            <a:pPr algn="just">
              <a:buFont typeface="Wingdings" panose="05000000000000000000" pitchFamily="2" charset="2"/>
              <a:buChar char="ü"/>
            </a:pPr>
            <a:r>
              <a:rPr lang="fr-FR" dirty="0"/>
              <a:t>L’approche par compétences consiste en un apprentissage concret, actif et surtout </a:t>
            </a:r>
            <a:r>
              <a:rPr lang="fr-FR" b="1" dirty="0"/>
              <a:t>durable </a:t>
            </a:r>
            <a:r>
              <a:rPr lang="fr-FR" dirty="0"/>
              <a:t>en définissant les compétences dont chaque </a:t>
            </a:r>
            <a:r>
              <a:rPr lang="fr-FR" dirty="0" smtClean="0"/>
              <a:t>élève/apprenti </a:t>
            </a:r>
            <a:r>
              <a:rPr lang="fr-FR" dirty="0"/>
              <a:t>a besoin pour passer à l'étape suivante de son parcours </a:t>
            </a:r>
            <a:r>
              <a:rPr lang="fr-FR" dirty="0" smtClean="0"/>
              <a:t>de formation, </a:t>
            </a:r>
            <a:r>
              <a:rPr lang="fr-FR" dirty="0"/>
              <a:t>pour accéder à une qualification et pour être préparé à l'apprentissage tout au long de la vie (MEN.LU). </a:t>
            </a:r>
            <a:endParaRPr lang="fr-FR" dirty="0" smtClean="0"/>
          </a:p>
          <a:p>
            <a:pPr algn="just">
              <a:buFont typeface="Wingdings" panose="05000000000000000000" pitchFamily="2" charset="2"/>
              <a:buChar char="ü"/>
            </a:pPr>
            <a:r>
              <a:rPr lang="fr-FR" dirty="0"/>
              <a:t>L’approche par compétences traduit une volonté de lutter contre les savoirs morts (uniquement des connaissances) dans une tentative de redonner un sens au travail scolaire, dans un soucis de recentrer la formation sur l’essentiel. (ROMAINVILLE, 2009)</a:t>
            </a:r>
          </a:p>
          <a:p>
            <a:pPr algn="just">
              <a:buFont typeface="Wingdings" panose="05000000000000000000" pitchFamily="2" charset="2"/>
              <a:buChar char="ü"/>
            </a:pPr>
            <a:endParaRPr lang="fr-FR" dirty="0"/>
          </a:p>
          <a:p>
            <a:pPr marL="0" indent="0" algn="just">
              <a:buNone/>
            </a:pPr>
            <a:endParaRPr lang="fr-FR" dirty="0" smtClean="0"/>
          </a:p>
        </p:txBody>
      </p:sp>
    </p:spTree>
    <p:extLst>
      <p:ext uri="{BB962C8B-B14F-4D97-AF65-F5344CB8AC3E}">
        <p14:creationId xmlns:p14="http://schemas.microsoft.com/office/powerpoint/2010/main" val="15265726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3" y="275771"/>
            <a:ext cx="10455124" cy="6183086"/>
          </a:xfrm>
        </p:spPr>
        <p:txBody>
          <a:bodyPr>
            <a:normAutofit/>
          </a:bodyPr>
          <a:lstStyle/>
          <a:p>
            <a:pPr marL="0" indent="0" algn="just">
              <a:buNone/>
            </a:pPr>
            <a:r>
              <a:rPr lang="fr-FR" b="1" dirty="0" smtClean="0">
                <a:solidFill>
                  <a:srgbClr val="FF0000"/>
                </a:solidFill>
              </a:rPr>
              <a:t>A. </a:t>
            </a:r>
            <a:r>
              <a:rPr lang="fr-FR" b="1" dirty="0">
                <a:solidFill>
                  <a:srgbClr val="FF0000"/>
                </a:solidFill>
              </a:rPr>
              <a:t>Comment faire ? </a:t>
            </a:r>
            <a:endParaRPr lang="fr-FR" b="1" dirty="0" smtClean="0">
              <a:solidFill>
                <a:srgbClr val="FF0000"/>
              </a:solidFill>
            </a:endParaRPr>
          </a:p>
          <a:p>
            <a:pPr marL="0" indent="0" algn="just">
              <a:buNone/>
            </a:pPr>
            <a:r>
              <a:rPr lang="fr-FR" dirty="0" smtClean="0"/>
              <a:t>Pour une classe, il s’agit de constituer une équipe pédagogique </a:t>
            </a:r>
            <a:r>
              <a:rPr lang="fr-FR" u="sng" dirty="0" smtClean="0"/>
              <a:t>stable</a:t>
            </a:r>
            <a:r>
              <a:rPr lang="fr-FR" dirty="0" smtClean="0"/>
              <a:t> ayant le même objectif:             Amener une classe à </a:t>
            </a:r>
            <a:r>
              <a:rPr lang="fr-FR" b="1" dirty="0" smtClean="0"/>
              <a:t>progresser</a:t>
            </a:r>
            <a:r>
              <a:rPr lang="fr-FR" dirty="0" smtClean="0"/>
              <a:t> grâce à un enseignement et une évaluation par compétences. </a:t>
            </a:r>
          </a:p>
          <a:p>
            <a:pPr marL="0" indent="0" algn="just">
              <a:buNone/>
            </a:pPr>
            <a:r>
              <a:rPr lang="fr-FR" u="sng" dirty="0" smtClean="0"/>
              <a:t>Quelques principes </a:t>
            </a:r>
            <a:r>
              <a:rPr lang="fr-FR" dirty="0" smtClean="0"/>
              <a:t>: </a:t>
            </a:r>
          </a:p>
          <a:p>
            <a:pPr algn="just"/>
            <a:r>
              <a:rPr lang="fr-FR" dirty="0" smtClean="0"/>
              <a:t>Un travail sur les référentiels devra être effectué afin de découper l’année en plusieurs parties et en plusieurs segments de compétences, regrouper les transversalités, préparer les modules…</a:t>
            </a:r>
            <a:endParaRPr lang="fr-FR" dirty="0"/>
          </a:p>
          <a:p>
            <a:pPr algn="just"/>
            <a:r>
              <a:rPr lang="fr-FR" dirty="0" smtClean="0"/>
              <a:t>Un tableau organisationnel devra être conçu mentionnant les dates des </a:t>
            </a:r>
            <a:r>
              <a:rPr lang="fr-FR" dirty="0" err="1" smtClean="0"/>
              <a:t>ccf</a:t>
            </a:r>
            <a:r>
              <a:rPr lang="fr-FR" dirty="0" smtClean="0"/>
              <a:t>, les dates des </a:t>
            </a:r>
            <a:r>
              <a:rPr lang="fr-FR" dirty="0" err="1" smtClean="0"/>
              <a:t>pfmp</a:t>
            </a:r>
            <a:r>
              <a:rPr lang="fr-FR" dirty="0" smtClean="0"/>
              <a:t>, les évènements de l’année…</a:t>
            </a:r>
          </a:p>
          <a:p>
            <a:pPr algn="just"/>
            <a:r>
              <a:rPr lang="fr-FR" dirty="0" smtClean="0"/>
              <a:t>Un travail essentiel devra être réalisé sur les </a:t>
            </a:r>
            <a:r>
              <a:rPr lang="fr-FR" dirty="0" err="1" smtClean="0"/>
              <a:t>pfmp</a:t>
            </a:r>
            <a:r>
              <a:rPr lang="fr-FR" dirty="0" smtClean="0"/>
              <a:t>/les périodes en entreprise </a:t>
            </a:r>
          </a:p>
          <a:p>
            <a:pPr algn="just"/>
            <a:r>
              <a:rPr lang="fr-FR" dirty="0" smtClean="0"/>
              <a:t>Des rencontres régulières devront être organisées afin de suivre les progrès de la classe</a:t>
            </a:r>
          </a:p>
          <a:p>
            <a:pPr algn="just"/>
            <a:r>
              <a:rPr lang="fr-FR" dirty="0" smtClean="0"/>
              <a:t>Les séances pluridisciplinaires seront prévues régulièrement entre les enseignants</a:t>
            </a:r>
          </a:p>
          <a:p>
            <a:pPr algn="just"/>
            <a:r>
              <a:rPr lang="fr-FR" dirty="0" smtClean="0"/>
              <a:t>Distribuer aux élèves les livrets de formations, les portfolios avec toutes les explications pour les élèves et les parents… Réaliser au cours de l’année des entretiens individuels avec les élèves afin de les accompagner dans les positionner dans la formation, de les guider, des les accompagner dans leur projet professionnel,</a:t>
            </a:r>
            <a:endParaRPr lang="fr-FR" dirty="0"/>
          </a:p>
        </p:txBody>
      </p:sp>
    </p:spTree>
    <p:extLst>
      <p:ext uri="{BB962C8B-B14F-4D97-AF65-F5344CB8AC3E}">
        <p14:creationId xmlns:p14="http://schemas.microsoft.com/office/powerpoint/2010/main" val="30972574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711201"/>
            <a:ext cx="8596668" cy="5330162"/>
          </a:xfrm>
        </p:spPr>
        <p:txBody>
          <a:bodyPr>
            <a:normAutofit/>
          </a:bodyPr>
          <a:lstStyle/>
          <a:p>
            <a:pPr marL="0" indent="0" algn="just">
              <a:buNone/>
            </a:pPr>
            <a:r>
              <a:rPr lang="fr-FR" b="1" dirty="0" smtClean="0">
                <a:solidFill>
                  <a:srgbClr val="FF0000"/>
                </a:solidFill>
              </a:rPr>
              <a:t>B. Pour la construction des cours </a:t>
            </a:r>
          </a:p>
          <a:p>
            <a:pPr marL="0" indent="0" algn="just">
              <a:buNone/>
            </a:pPr>
            <a:r>
              <a:rPr lang="fr-FR" dirty="0" smtClean="0"/>
              <a:t>Les enseignements doivent faire l’objet d’un nouveau dispositif pédagogique.</a:t>
            </a:r>
          </a:p>
          <a:p>
            <a:pPr marL="0" indent="0" algn="just">
              <a:buNone/>
            </a:pPr>
            <a:r>
              <a:rPr lang="fr-FR" dirty="0" smtClean="0"/>
              <a:t>Dans la mesure du possible, chaque cours, séance, séquence doit être réalisé sous la forme d’une </a:t>
            </a:r>
            <a:r>
              <a:rPr lang="fr-FR" b="1" dirty="0" smtClean="0"/>
              <a:t>situation-problème</a:t>
            </a:r>
            <a:r>
              <a:rPr lang="fr-FR" dirty="0" smtClean="0"/>
              <a:t> (en AE, en TP, en Technologie). Notre filière est propice à la mise en œuvre de situations problèmes (Restaurant pédagogique, application, manifestations, projets pédagogiques, …)</a:t>
            </a:r>
          </a:p>
          <a:p>
            <a:pPr marL="0" indent="0" algn="just">
              <a:buNone/>
            </a:pPr>
            <a:r>
              <a:rPr lang="fr-FR" dirty="0"/>
              <a:t>L</a:t>
            </a:r>
            <a:r>
              <a:rPr lang="fr-FR" dirty="0" smtClean="0"/>
              <a:t>a situation problème est une situation stimulante pour apprendre car elle a du sens pour les élèves. Elle est liée à des difficultés à vaincre et un résultat concret à produire.</a:t>
            </a:r>
          </a:p>
          <a:p>
            <a:pPr marL="0" indent="0" algn="just">
              <a:buNone/>
            </a:pPr>
            <a:r>
              <a:rPr lang="fr-FR" dirty="0" smtClean="0"/>
              <a:t>Grâce à cette mise en « scène », l’élève/apprenti est placé explicitement en situation de construction des ses connaissances.</a:t>
            </a:r>
          </a:p>
          <a:p>
            <a:pPr marL="0" indent="0" algn="just">
              <a:buNone/>
            </a:pPr>
            <a:r>
              <a:rPr lang="fr-FR" b="1" dirty="0" smtClean="0"/>
              <a:t>Il n’y a plus de programme mais juste aider les élèves/apprentis à développer leurs compétences.</a:t>
            </a:r>
            <a:endParaRPr lang="fr-FR" b="1" dirty="0"/>
          </a:p>
        </p:txBody>
      </p:sp>
    </p:spTree>
    <p:extLst>
      <p:ext uri="{BB962C8B-B14F-4D97-AF65-F5344CB8AC3E}">
        <p14:creationId xmlns:p14="http://schemas.microsoft.com/office/powerpoint/2010/main" val="12971346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711200"/>
            <a:ext cx="8596668" cy="5892799"/>
          </a:xfrm>
        </p:spPr>
        <p:txBody>
          <a:bodyPr/>
          <a:lstStyle/>
          <a:p>
            <a:pPr marL="0" indent="0">
              <a:buNone/>
            </a:pPr>
            <a:r>
              <a:rPr lang="fr-FR" b="1" dirty="0" smtClean="0">
                <a:solidFill>
                  <a:srgbClr val="FF0000"/>
                </a:solidFill>
              </a:rPr>
              <a:t>C. Pour la restitution des cours</a:t>
            </a:r>
          </a:p>
          <a:p>
            <a:pPr marL="0" indent="0" algn="just">
              <a:buNone/>
            </a:pPr>
            <a:r>
              <a:rPr lang="fr-FR" dirty="0" smtClean="0"/>
              <a:t>Il faut comprendre à ce moment là que chaque cours peut faire office d’évaluation. C’est un des grands principes de l’approche par compétence, une habitude à prendre : l’évaluation est intégrée au processus d’apprentissage</a:t>
            </a:r>
          </a:p>
          <a:p>
            <a:pPr marL="0" indent="0" algn="just">
              <a:buNone/>
            </a:pPr>
            <a:r>
              <a:rPr lang="fr-FR" dirty="0" smtClean="0"/>
              <a:t>En fait, on n’enseigne pas une compétence, on permet juste à l’élève de les développer, dans une discipline mais en utilisant des </a:t>
            </a:r>
            <a:r>
              <a:rPr lang="fr-FR" dirty="0"/>
              <a:t>connaissances, savoir-faire et comportements en situation </a:t>
            </a:r>
            <a:r>
              <a:rPr lang="fr-FR" dirty="0" smtClean="0"/>
              <a:t>d’exécution,</a:t>
            </a:r>
          </a:p>
          <a:p>
            <a:pPr marL="0" indent="0" algn="just">
              <a:buNone/>
            </a:pPr>
            <a:r>
              <a:rPr lang="fr-FR" dirty="0" smtClean="0"/>
              <a:t>Le professeur doit repérer les difficultés des élèves, encourager, conseiller, motiver. Il devient un véritable coach. L’élève, quant à lui, doit être actif, accepter d’oser, considérer l’enseignant comme une aide précieuse et non comme un punisseur.</a:t>
            </a:r>
            <a:endParaRPr lang="fr-FR" dirty="0"/>
          </a:p>
          <a:p>
            <a:pPr marL="0" indent="0" algn="just">
              <a:buNone/>
            </a:pPr>
            <a:r>
              <a:rPr lang="fr-FR" b="1" dirty="0" smtClean="0"/>
              <a:t>Nous reviendrons sur l’évaluation mais qui dit évaluation par compétences ne dit pas notes, bien au contraire. Évaluer signifie mesurer la progression d’un élève entre deux séances d’apprentissage et pas spécialement quantifier par une note.</a:t>
            </a:r>
          </a:p>
        </p:txBody>
      </p:sp>
    </p:spTree>
    <p:extLst>
      <p:ext uri="{BB962C8B-B14F-4D97-AF65-F5344CB8AC3E}">
        <p14:creationId xmlns:p14="http://schemas.microsoft.com/office/powerpoint/2010/main" val="17364324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3" y="362857"/>
            <a:ext cx="11282437" cy="5678505"/>
          </a:xfrm>
        </p:spPr>
        <p:txBody>
          <a:bodyPr/>
          <a:lstStyle/>
          <a:p>
            <a:pPr marL="0" indent="0">
              <a:buNone/>
            </a:pPr>
            <a:r>
              <a:rPr lang="fr-FR" dirty="0"/>
              <a:t>Pour approfondir, voici le processus d’un cours par </a:t>
            </a:r>
            <a:r>
              <a:rPr lang="fr-FR" dirty="0" smtClean="0"/>
              <a:t>compétences (Exemple d’un groupe de 12 élèves en bac pro commercialisation et services en restauration)</a:t>
            </a:r>
          </a:p>
          <a:p>
            <a:pPr marL="0" indent="0">
              <a:buNone/>
            </a:pPr>
            <a:endParaRPr lang="fr-FR" dirty="0"/>
          </a:p>
          <a:p>
            <a:pPr marL="0" indent="0">
              <a:buNone/>
            </a:pPr>
            <a:endParaRPr lang="fr-FR" dirty="0"/>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874738189"/>
              </p:ext>
            </p:extLst>
          </p:nvPr>
        </p:nvGraphicFramePr>
        <p:xfrm>
          <a:off x="507999" y="969860"/>
          <a:ext cx="11451771" cy="5634139"/>
        </p:xfrm>
        <a:graphic>
          <a:graphicData uri="http://schemas.openxmlformats.org/drawingml/2006/table">
            <a:tbl>
              <a:tblPr firstRow="1" bandRow="1">
                <a:tableStyleId>{5C22544A-7EE6-4342-B048-85BDC9FD1C3A}</a:tableStyleId>
              </a:tblPr>
              <a:tblGrid>
                <a:gridCol w="3178630"/>
                <a:gridCol w="8273141"/>
              </a:tblGrid>
              <a:tr h="438066">
                <a:tc>
                  <a:txBody>
                    <a:bodyPr/>
                    <a:lstStyle/>
                    <a:p>
                      <a:r>
                        <a:rPr lang="fr-FR" dirty="0" smtClean="0"/>
                        <a:t>Processus </a:t>
                      </a:r>
                      <a:endParaRPr lang="fr-FR" dirty="0"/>
                    </a:p>
                  </a:txBody>
                  <a:tcPr/>
                </a:tc>
                <a:tc>
                  <a:txBody>
                    <a:bodyPr/>
                    <a:lstStyle/>
                    <a:p>
                      <a:r>
                        <a:rPr lang="fr-FR" dirty="0" smtClean="0"/>
                        <a:t>Exemple d’un atelier expérimental</a:t>
                      </a:r>
                      <a:endParaRPr lang="fr-FR" dirty="0"/>
                    </a:p>
                  </a:txBody>
                  <a:tcPr/>
                </a:tc>
              </a:tr>
              <a:tr h="1024815">
                <a:tc>
                  <a:txBody>
                    <a:bodyPr/>
                    <a:lstStyle/>
                    <a:p>
                      <a:pPr algn="just"/>
                      <a:r>
                        <a:rPr lang="fr-FR" sz="1400" dirty="0" smtClean="0"/>
                        <a:t>Grâce</a:t>
                      </a:r>
                      <a:r>
                        <a:rPr lang="fr-FR" sz="1400" baseline="0" dirty="0" smtClean="0"/>
                        <a:t> à une situation problème, </a:t>
                      </a:r>
                      <a:endParaRPr lang="fr-FR" sz="1400" dirty="0"/>
                    </a:p>
                  </a:txBody>
                  <a:tcPr/>
                </a:tc>
                <a:tc>
                  <a:txBody>
                    <a:bodyPr/>
                    <a:lstStyle/>
                    <a:p>
                      <a:pPr algn="just"/>
                      <a:r>
                        <a:rPr lang="fr-FR" sz="1200" dirty="0" smtClean="0"/>
                        <a:t>Vous êtes chef de rang dans un restaurant</a:t>
                      </a:r>
                      <a:r>
                        <a:rPr lang="fr-FR" sz="1200" baseline="0" dirty="0" smtClean="0"/>
                        <a:t> gastronomique. On vous demande de réaliser un buffet pour une pause séminaire pour 10 personnes (boissons chaudes, jus de fruits, eaux minérales, brioches)…</a:t>
                      </a:r>
                    </a:p>
                    <a:p>
                      <a:pPr algn="just"/>
                      <a:r>
                        <a:rPr lang="fr-FR" sz="1200" baseline="0" dirty="0" smtClean="0"/>
                        <a:t>Documents à la disposition de l’élève : procédure de l’entreprise, fiche de réservation, feuille d’auto évaluation, photos…</a:t>
                      </a:r>
                    </a:p>
                    <a:p>
                      <a:pPr marL="0" marR="0" indent="0" algn="just" defTabSz="457200" rtl="0" eaLnBrk="1" fontAlgn="auto" latinLnBrk="0" hangingPunct="1">
                        <a:lnSpc>
                          <a:spcPct val="100000"/>
                        </a:lnSpc>
                        <a:spcBef>
                          <a:spcPts val="0"/>
                        </a:spcBef>
                        <a:spcAft>
                          <a:spcPts val="0"/>
                        </a:spcAft>
                        <a:buClrTx/>
                        <a:buSzTx/>
                        <a:buFontTx/>
                        <a:buNone/>
                        <a:tabLst/>
                        <a:defRPr/>
                      </a:pPr>
                      <a:r>
                        <a:rPr lang="fr-FR" sz="1200" baseline="0" dirty="0" smtClean="0"/>
                        <a:t>Matériel disponible : Linge, vaisselle, aiguille, juponnage…</a:t>
                      </a:r>
                      <a:endParaRPr lang="fr-FR" sz="1200" dirty="0"/>
                    </a:p>
                  </a:txBody>
                  <a:tcPr/>
                </a:tc>
              </a:tr>
              <a:tr h="1211145">
                <a:tc>
                  <a:txBody>
                    <a:bodyPr/>
                    <a:lstStyle/>
                    <a:p>
                      <a:pPr algn="just"/>
                      <a:r>
                        <a:rPr lang="fr-FR" sz="1400" dirty="0" smtClean="0"/>
                        <a:t>Expliciter</a:t>
                      </a:r>
                      <a:r>
                        <a:rPr lang="fr-FR" sz="1400" baseline="0" dirty="0" smtClean="0"/>
                        <a:t> les compétences évaluées et donner des consignes précises et surtout donner les critères d’évaluation</a:t>
                      </a:r>
                      <a:endParaRPr lang="fr-FR" sz="1400" dirty="0"/>
                    </a:p>
                  </a:txBody>
                  <a:tcPr/>
                </a:tc>
                <a:tc>
                  <a:txBody>
                    <a:bodyPr/>
                    <a:lstStyle/>
                    <a:p>
                      <a:r>
                        <a:rPr lang="fr-FR" sz="1200" dirty="0" smtClean="0"/>
                        <a:t>C2-1.2</a:t>
                      </a:r>
                      <a:r>
                        <a:rPr lang="fr-FR" sz="1200" baseline="0" dirty="0" smtClean="0"/>
                        <a:t> Organiser la mise en place</a:t>
                      </a:r>
                    </a:p>
                    <a:p>
                      <a:r>
                        <a:rPr lang="fr-FR" sz="1200" baseline="0" dirty="0" smtClean="0"/>
                        <a:t>C2-1.3 Réaliser les différentes mises en place</a:t>
                      </a:r>
                    </a:p>
                    <a:p>
                      <a:r>
                        <a:rPr lang="fr-FR" sz="1200" baseline="0" dirty="0" smtClean="0"/>
                        <a:t>C2-1.4 Contrôler les mises en place</a:t>
                      </a:r>
                    </a:p>
                    <a:p>
                      <a:r>
                        <a:rPr lang="fr-FR" sz="1200" baseline="0" dirty="0" smtClean="0"/>
                        <a:t>Les critères d’évaluation peuvent être disciplinaires ou non</a:t>
                      </a:r>
                    </a:p>
                    <a:p>
                      <a:r>
                        <a:rPr lang="fr-FR" sz="1200" baseline="0" dirty="0" smtClean="0"/>
                        <a:t>Savoir napper, repérer les besoins en petits matériels mais aussi manifester de l’autonomie, de l’audace, l’esprit d’initiative…</a:t>
                      </a:r>
                      <a:endParaRPr lang="fr-FR" sz="1200" dirty="0"/>
                    </a:p>
                  </a:txBody>
                  <a:tcPr/>
                </a:tc>
              </a:tr>
              <a:tr h="1180090">
                <a:tc>
                  <a:txBody>
                    <a:bodyPr/>
                    <a:lstStyle/>
                    <a:p>
                      <a:pPr algn="just"/>
                      <a:r>
                        <a:rPr lang="fr-FR" sz="1400" dirty="0" smtClean="0"/>
                        <a:t>Évaluer,</a:t>
                      </a:r>
                      <a:r>
                        <a:rPr lang="fr-FR" sz="1400" baseline="0" dirty="0" smtClean="0"/>
                        <a:t> a</a:t>
                      </a:r>
                      <a:r>
                        <a:rPr lang="fr-FR" sz="1400" dirty="0" smtClean="0"/>
                        <a:t>nalyser, observer les erreurs, mais aussi aider, conseiller, surveiller la répétition</a:t>
                      </a:r>
                      <a:r>
                        <a:rPr lang="fr-FR" sz="1400" baseline="0" dirty="0" smtClean="0"/>
                        <a:t> des erreurs, noter au fur et à mesure grâce à des annotations précises </a:t>
                      </a:r>
                      <a:endParaRPr lang="fr-FR" sz="1400" dirty="0"/>
                    </a:p>
                  </a:txBody>
                  <a:tcPr/>
                </a:tc>
                <a:tc>
                  <a:txBody>
                    <a:bodyPr/>
                    <a:lstStyle/>
                    <a:p>
                      <a:r>
                        <a:rPr lang="fr-FR" sz="1200" dirty="0" smtClean="0"/>
                        <a:t>Laisser l’élève réaliser</a:t>
                      </a:r>
                      <a:r>
                        <a:rPr lang="fr-FR" sz="1200" baseline="0" dirty="0" smtClean="0"/>
                        <a:t> par lui-même (6 élèves), Les autres élèves réalisent une étude de cas sur le même sujet qui sera évaluée également (pas notée mais évaluées). L’enseignant observe et conseille. Il remplie les grilles d’évaluation au fur et à mesure. </a:t>
                      </a:r>
                      <a:endParaRPr lang="fr-FR" sz="1200" dirty="0"/>
                    </a:p>
                  </a:txBody>
                  <a:tcPr/>
                </a:tc>
              </a:tr>
              <a:tr h="438066">
                <a:tc>
                  <a:txBody>
                    <a:bodyPr/>
                    <a:lstStyle/>
                    <a:p>
                      <a:r>
                        <a:rPr lang="fr-FR" sz="1400" dirty="0" smtClean="0"/>
                        <a:t>Les descripteurs </a:t>
                      </a:r>
                      <a:endParaRPr lang="fr-FR" sz="1400" dirty="0"/>
                    </a:p>
                  </a:txBody>
                  <a:tcPr/>
                </a:tc>
                <a:tc>
                  <a:txBody>
                    <a:bodyPr/>
                    <a:lstStyle/>
                    <a:p>
                      <a:r>
                        <a:rPr lang="fr-FR" sz="1200" dirty="0" smtClean="0"/>
                        <a:t>Vous</a:t>
                      </a:r>
                      <a:r>
                        <a:rPr lang="fr-FR" sz="1200" baseline="0" dirty="0" smtClean="0"/>
                        <a:t> pouvez créer vos propres descripteurs afin d’affiner l’évaluation ou garder ceux déjà en place : NA -ECA + A</a:t>
                      </a:r>
                      <a:endParaRPr lang="fr-FR" sz="1200" dirty="0"/>
                    </a:p>
                  </a:txBody>
                  <a:tcPr/>
                </a:tc>
              </a:tr>
              <a:tr h="438066">
                <a:tc>
                  <a:txBody>
                    <a:bodyPr/>
                    <a:lstStyle/>
                    <a:p>
                      <a:r>
                        <a:rPr lang="fr-FR" sz="1400" dirty="0" smtClean="0"/>
                        <a:t>Auto</a:t>
                      </a:r>
                      <a:r>
                        <a:rPr lang="fr-FR" sz="1400" baseline="0" dirty="0" smtClean="0"/>
                        <a:t> évaluation</a:t>
                      </a:r>
                      <a:endParaRPr lang="fr-FR" sz="1400" dirty="0"/>
                    </a:p>
                  </a:txBody>
                  <a:tcPr/>
                </a:tc>
                <a:tc>
                  <a:txBody>
                    <a:bodyPr/>
                    <a:lstStyle/>
                    <a:p>
                      <a:r>
                        <a:rPr lang="fr-FR" sz="1200" dirty="0" smtClean="0"/>
                        <a:t>Les élèves peuvent</a:t>
                      </a:r>
                      <a:r>
                        <a:rPr lang="fr-FR" sz="1200" baseline="0" dirty="0" smtClean="0"/>
                        <a:t> réaliser une auto évaluation (les 6 autres élèves également)</a:t>
                      </a:r>
                      <a:endParaRPr lang="fr-FR" sz="1200" dirty="0"/>
                    </a:p>
                  </a:txBody>
                  <a:tcPr/>
                </a:tc>
              </a:tr>
              <a:tr h="438066">
                <a:tc>
                  <a:txBody>
                    <a:bodyPr/>
                    <a:lstStyle/>
                    <a:p>
                      <a:r>
                        <a:rPr lang="fr-FR" sz="1400" dirty="0" smtClean="0"/>
                        <a:t>Diagnostique</a:t>
                      </a:r>
                      <a:r>
                        <a:rPr lang="fr-FR" sz="1400" baseline="0" dirty="0" smtClean="0"/>
                        <a:t> </a:t>
                      </a:r>
                      <a:endParaRPr lang="fr-FR" sz="1400" dirty="0"/>
                    </a:p>
                  </a:txBody>
                  <a:tcPr/>
                </a:tc>
                <a:tc>
                  <a:txBody>
                    <a:bodyPr/>
                    <a:lstStyle/>
                    <a:p>
                      <a:r>
                        <a:rPr lang="fr-FR" sz="1200" dirty="0" smtClean="0"/>
                        <a:t>Le professeur prendra soin de faire le point avec l’élève sur les points</a:t>
                      </a:r>
                      <a:r>
                        <a:rPr lang="fr-FR" sz="1200" baseline="0" dirty="0" smtClean="0"/>
                        <a:t> positifs et les points à améliorer.</a:t>
                      </a:r>
                      <a:endParaRPr lang="fr-FR" sz="1200" dirty="0"/>
                    </a:p>
                  </a:txBody>
                  <a:tcPr/>
                </a:tc>
              </a:tr>
              <a:tr h="465825">
                <a:tc>
                  <a:txBody>
                    <a:bodyPr/>
                    <a:lstStyle/>
                    <a:p>
                      <a:r>
                        <a:rPr lang="fr-FR" sz="1400" dirty="0" smtClean="0"/>
                        <a:t>Traitement</a:t>
                      </a:r>
                      <a:endParaRPr lang="fr-FR" sz="1400" dirty="0"/>
                    </a:p>
                  </a:txBody>
                  <a:tcPr/>
                </a:tc>
                <a:tc>
                  <a:txBody>
                    <a:bodyPr/>
                    <a:lstStyle/>
                    <a:p>
                      <a:r>
                        <a:rPr lang="fr-FR" sz="1200" dirty="0" smtClean="0"/>
                        <a:t>Suivant la difficulté, il faudra proposer à l’élève de recommencer, réaliser une démonstration, profiter du prochain </a:t>
                      </a:r>
                      <a:r>
                        <a:rPr lang="fr-FR" sz="1200" dirty="0" err="1" smtClean="0"/>
                        <a:t>tp</a:t>
                      </a:r>
                      <a:r>
                        <a:rPr lang="fr-FR" sz="1200" dirty="0" smtClean="0"/>
                        <a:t> pour refaire</a:t>
                      </a:r>
                      <a:r>
                        <a:rPr lang="fr-FR" sz="1200" baseline="0" dirty="0" smtClean="0"/>
                        <a:t> l’exercice et évaluer la progression.</a:t>
                      </a:r>
                      <a:endParaRPr lang="fr-FR" sz="1200" dirty="0"/>
                    </a:p>
                  </a:txBody>
                  <a:tcPr/>
                </a:tc>
              </a:tr>
            </a:tbl>
          </a:graphicData>
        </a:graphic>
      </p:graphicFrame>
    </p:spTree>
    <p:extLst>
      <p:ext uri="{BB962C8B-B14F-4D97-AF65-F5344CB8AC3E}">
        <p14:creationId xmlns:p14="http://schemas.microsoft.com/office/powerpoint/2010/main" val="16508171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te">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1278</TotalTime>
  <Words>1496</Words>
  <Application>Microsoft Office PowerPoint</Application>
  <PresentationFormat>Grand écran</PresentationFormat>
  <Paragraphs>123</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Trebuchet MS</vt:lpstr>
      <vt:lpstr>Wingdings</vt:lpstr>
      <vt:lpstr>Wingdings 3</vt:lpstr>
      <vt:lpstr>Facette</vt:lpstr>
      <vt:lpstr>Enseigner et évaluer par compétences</vt:lpstr>
      <vt:lpstr>Exemple</vt:lpstr>
      <vt:lpstr>Approche et évaluation par compétences</vt:lpstr>
      <vt:lpstr>La logique  </vt:lpstr>
      <vt:lpstr>Quel est le principe de l’approche par compétences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Vocabulaire (d’après AFNOR ISO 9001)</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Enseigner et évaluer par compétences</dc:title>
  <dc:creator>astrid pinot</dc:creator>
  <cp:lastModifiedBy>astrid pinot</cp:lastModifiedBy>
  <cp:revision>78</cp:revision>
  <dcterms:created xsi:type="dcterms:W3CDTF">2015-01-02T10:36:44Z</dcterms:created>
  <dcterms:modified xsi:type="dcterms:W3CDTF">2016-06-05T19:18:04Z</dcterms:modified>
</cp:coreProperties>
</file>