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98" r:id="rId2"/>
    <p:sldId id="315" r:id="rId3"/>
    <p:sldId id="303" r:id="rId4"/>
    <p:sldId id="311" r:id="rId5"/>
    <p:sldId id="314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CCCC"/>
    <a:srgbClr val="CCFFCC"/>
    <a:srgbClr val="FF9999"/>
    <a:srgbClr val="C9C9FF"/>
    <a:srgbClr val="FF9933"/>
    <a:srgbClr val="6C0000"/>
    <a:srgbClr val="CC0000"/>
    <a:srgbClr val="FF66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9" autoAdjust="0"/>
    <p:restoredTop sz="94660"/>
  </p:normalViewPr>
  <p:slideViewPr>
    <p:cSldViewPr>
      <p:cViewPr varScale="1">
        <p:scale>
          <a:sx n="67" d="100"/>
          <a:sy n="6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9B8E4-7DB7-400B-AD30-DA49743E82C6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722A-D578-495C-967B-93256BB04C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53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0C3B36-6967-45B4-894C-E84FEED8413C}" type="datetimeFigureOut">
              <a:rPr lang="fr-FR" smtClean="0"/>
              <a:t>01/05/2017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EC86D56-785F-4D52-9ADE-9EB8CAC3583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1197" y="4103368"/>
            <a:ext cx="1979712" cy="369332"/>
          </a:xfrm>
          <a:prstGeom prst="rect">
            <a:avLst/>
          </a:prstGeom>
          <a:noFill/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L’épreuve EP3   </a:t>
            </a:r>
            <a:endParaRPr lang="fr-FR" dirty="0">
              <a:solidFill>
                <a:schemeClr val="bg1">
                  <a:lumMod val="65000"/>
                  <a:lumOff val="3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8" name="AutoShape 4" descr="Résultat de recherche d'images pour &quot;0/20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AutoShape 7" descr="Résultat de recherche d'images pour &quot;0/20 note&quot;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216024" y="332656"/>
            <a:ext cx="8964488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solidFill>
                  <a:schemeClr val="accent2"/>
                </a:solidFill>
              </a:rPr>
              <a:t>Présentation de l’épreuve EP3 – S1 en CCF </a:t>
            </a:r>
            <a:endParaRPr lang="fr-FR" sz="4800" dirty="0">
              <a:solidFill>
                <a:schemeClr val="accent2"/>
              </a:solidFill>
            </a:endParaRPr>
          </a:p>
        </p:txBody>
      </p:sp>
      <p:sp>
        <p:nvSpPr>
          <p:cNvPr id="27" name="ZoneTexte 26"/>
          <p:cNvSpPr txBox="1">
            <a:spLocks noChangeArrowheads="1"/>
          </p:cNvSpPr>
          <p:nvPr/>
        </p:nvSpPr>
        <p:spPr bwMode="auto">
          <a:xfrm>
            <a:off x="251520" y="1340768"/>
            <a:ext cx="79930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400" dirty="0" smtClean="0">
                <a:solidFill>
                  <a:schemeClr val="accent2"/>
                </a:solidFill>
              </a:rPr>
              <a:t>Études de situations professionnelles </a:t>
            </a:r>
            <a:endParaRPr lang="fr-FR" altLang="fr-FR" sz="2400" dirty="0">
              <a:solidFill>
                <a:schemeClr val="accent2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13079" y="2060848"/>
            <a:ext cx="8280400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sz="1600" b="1" dirty="0">
                <a:solidFill>
                  <a:schemeClr val="accent2"/>
                </a:solidFill>
              </a:rPr>
              <a:t>L’épreuve consiste à évaluer les compétences </a:t>
            </a:r>
            <a:r>
              <a:rPr lang="fr-FR" sz="1600" b="1" dirty="0" smtClean="0">
                <a:solidFill>
                  <a:schemeClr val="accent2"/>
                </a:solidFill>
              </a:rPr>
              <a:t>et savoirs de communication du candidat dans un cadre professionnel.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sp>
        <p:nvSpPr>
          <p:cNvPr id="6" name="Bouée 5"/>
          <p:cNvSpPr/>
          <p:nvPr/>
        </p:nvSpPr>
        <p:spPr>
          <a:xfrm>
            <a:off x="6516216" y="1772816"/>
            <a:ext cx="1872208" cy="882244"/>
          </a:xfrm>
          <a:prstGeom prst="donut">
            <a:avLst>
              <a:gd name="adj" fmla="val 83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026" name="Picture 2" descr="Résultat de recherche d'images pour &quot;faire attenti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535" y="3594081"/>
            <a:ext cx="964169" cy="96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xplosion 1 9"/>
          <p:cNvSpPr/>
          <p:nvPr/>
        </p:nvSpPr>
        <p:spPr>
          <a:xfrm>
            <a:off x="1547664" y="3085220"/>
            <a:ext cx="2376264" cy="198188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CCCC"/>
                </a:solidFill>
              </a:rPr>
              <a:t>Pas de logistique </a:t>
            </a:r>
            <a:endParaRPr lang="fr-FR" b="1" dirty="0">
              <a:solidFill>
                <a:srgbClr val="FFCCCC"/>
              </a:solidFill>
            </a:endParaRPr>
          </a:p>
        </p:txBody>
      </p:sp>
      <p:pic>
        <p:nvPicPr>
          <p:cNvPr id="32" name="Picture 2" descr="Résultat de recherche d'images pour &quot;faire attentio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279" y="3336085"/>
            <a:ext cx="964169" cy="96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xplosion 1 25"/>
          <p:cNvSpPr/>
          <p:nvPr/>
        </p:nvSpPr>
        <p:spPr>
          <a:xfrm>
            <a:off x="5132619" y="3167013"/>
            <a:ext cx="2767194" cy="198188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99CCFF"/>
                </a:solidFill>
              </a:rPr>
              <a:t>Pas de droit et d’économie </a:t>
            </a:r>
            <a:endParaRPr lang="fr-FR" b="1" dirty="0">
              <a:solidFill>
                <a:srgbClr val="99CC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199" y="5445224"/>
            <a:ext cx="8236279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2"/>
                </a:solidFill>
              </a:rPr>
              <a:t>Cette épreuve est définie dans le référentiel. </a:t>
            </a:r>
          </a:p>
          <a:p>
            <a:r>
              <a:rPr lang="fr-FR" sz="1600" b="1" dirty="0" smtClean="0">
                <a:solidFill>
                  <a:schemeClr val="accent2"/>
                </a:solidFill>
              </a:rPr>
              <a:t>Nous n’avons pas le droit de la modifier …. même si elle ne nous convient pas !!!</a:t>
            </a:r>
            <a:endParaRPr lang="fr-FR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4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  <p:bldP spid="39" grpId="0" animBg="1"/>
      <p:bldP spid="6" grpId="0" animBg="1"/>
      <p:bldP spid="10" grpId="0" animBg="1"/>
      <p:bldP spid="26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19882" y="2420888"/>
            <a:ext cx="259228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1° En situation réelle 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3706937" y="2431085"/>
            <a:ext cx="2664296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2° En situation simulée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715040" y="4806443"/>
            <a:ext cx="4745392" cy="7292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Durant une situation professionnelle créée spécifiquement  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707904" y="4083289"/>
            <a:ext cx="3744416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Durant un scenario pédagogique </a:t>
            </a:r>
            <a:endParaRPr lang="fr-FR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7002270" y="3212976"/>
            <a:ext cx="1746194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enseignant </a:t>
            </a:r>
            <a:endParaRPr lang="fr-FR" dirty="0"/>
          </a:p>
        </p:txBody>
      </p:sp>
      <p:sp>
        <p:nvSpPr>
          <p:cNvPr id="17" name="AutoShape 2" descr="Résultat de recherche d'images pour &quot;sablier&quot;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78" y="5301208"/>
            <a:ext cx="725622" cy="102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957746" y="5523059"/>
            <a:ext cx="257667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15 minutes maximum 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46182" y="620688"/>
            <a:ext cx="5641554" cy="5847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 smtClean="0">
                <a:solidFill>
                  <a:schemeClr val="accent2"/>
                </a:solidFill>
              </a:rPr>
              <a:t>EP3-SP1 : Communication orale réelle ou simulée</a:t>
            </a:r>
          </a:p>
          <a:p>
            <a:pPr algn="just"/>
            <a:r>
              <a:rPr lang="fr-FR" sz="1600" b="1" dirty="0" smtClean="0">
                <a:solidFill>
                  <a:schemeClr val="accent2"/>
                </a:solidFill>
              </a:rPr>
              <a:t>Durée : 10’ de préparation et 5’ d’entretien (maximum)</a:t>
            </a:r>
            <a:endParaRPr lang="fr-FR" sz="1600" b="1" dirty="0">
              <a:solidFill>
                <a:schemeClr val="accent2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41932" y="1484784"/>
            <a:ext cx="830653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Mise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situation sur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une situation de communication orale réelle ou simulée </a:t>
            </a: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 est possible d’évaluer le candidat durant la PFMP </a:t>
            </a:r>
            <a:endParaRPr lang="fr-FR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683568" y="3229931"/>
            <a:ext cx="2592288" cy="50405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Durant la PFMP </a:t>
            </a:r>
            <a:endParaRPr lang="fr-FR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706937" y="3231388"/>
            <a:ext cx="3025303" cy="5040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 établissement scolaire 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99186" y="4048827"/>
            <a:ext cx="2576670" cy="57298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Un enseignant et le tuteur </a:t>
            </a:r>
            <a:endParaRPr lang="fr-FR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3707904" y="5877272"/>
            <a:ext cx="4752528" cy="7292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Le candidat prépare et met en œuvre la situation de communication</a:t>
            </a:r>
          </a:p>
        </p:txBody>
      </p:sp>
      <p:sp>
        <p:nvSpPr>
          <p:cNvPr id="28" name="Ellipse 27"/>
          <p:cNvSpPr/>
          <p:nvPr/>
        </p:nvSpPr>
        <p:spPr>
          <a:xfrm>
            <a:off x="6731247" y="1820284"/>
            <a:ext cx="2161233" cy="124867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Besoin de préparer des sujets conformes au référentiel</a:t>
            </a:r>
            <a:endParaRPr lang="fr-FR" sz="14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1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4" grpId="0" animBg="1"/>
      <p:bldP spid="18" grpId="0" animBg="1"/>
      <p:bldP spid="20" grpId="0" animBg="1"/>
      <p:bldP spid="23" grpId="0" animBg="1"/>
      <p:bldP spid="25" grpId="0" animBg="1"/>
      <p:bldP spid="26" grpId="0" animBg="1"/>
      <p:bldP spid="13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 txBox="1">
            <a:spLocks/>
          </p:cNvSpPr>
          <p:nvPr/>
        </p:nvSpPr>
        <p:spPr>
          <a:xfrm>
            <a:off x="179512" y="202630"/>
            <a:ext cx="8964488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solidFill>
                  <a:schemeClr val="accent2"/>
                </a:solidFill>
              </a:rPr>
              <a:t>Présentation des critères d’évaluation</a:t>
            </a:r>
            <a:endParaRPr lang="fr-FR" sz="4800" dirty="0">
              <a:solidFill>
                <a:schemeClr val="accent2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23528" y="1268760"/>
            <a:ext cx="828092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La situation est évaluée </a:t>
            </a:r>
            <a:r>
              <a:rPr lang="fr-FR" b="1" dirty="0" smtClean="0">
                <a:solidFill>
                  <a:schemeClr val="accent2"/>
                </a:solidFill>
              </a:rPr>
              <a:t>une seule fois </a:t>
            </a:r>
            <a:r>
              <a:rPr lang="fr-FR" dirty="0" smtClean="0">
                <a:solidFill>
                  <a:schemeClr val="accent2"/>
                </a:solidFill>
              </a:rPr>
              <a:t>quand l’élève est prêt (principe du CCF) </a:t>
            </a:r>
            <a:endParaRPr lang="fr-FR" dirty="0">
              <a:solidFill>
                <a:schemeClr val="accent2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02391"/>
              </p:ext>
            </p:extLst>
          </p:nvPr>
        </p:nvGraphicFramePr>
        <p:xfrm>
          <a:off x="323528" y="1916832"/>
          <a:ext cx="8280919" cy="46085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841005"/>
                <a:gridCol w="665431"/>
                <a:gridCol w="591494"/>
                <a:gridCol w="591494"/>
                <a:gridCol w="591495"/>
              </a:tblGrid>
              <a:tr h="655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cap="all" dirty="0">
                          <a:effectLst/>
                        </a:rPr>
                        <a:t>Situation/ PARTIE 1</a:t>
                      </a:r>
                      <a:br>
                        <a:rPr lang="fr-FR" sz="1400" cap="all" dirty="0">
                          <a:effectLst/>
                        </a:rPr>
                      </a:br>
                      <a:r>
                        <a:rPr lang="fr-FR" sz="1400" cap="all" dirty="0">
                          <a:effectLst/>
                        </a:rPr>
                        <a:t> Communication professionnelle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400">
                          <a:effectLst/>
                        </a:rPr>
                        <a:t>- -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400">
                          <a:effectLst/>
                        </a:rPr>
                        <a:t>-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400">
                          <a:effectLst/>
                        </a:rPr>
                        <a:t>+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400">
                          <a:effectLst/>
                        </a:rPr>
                        <a:t>+ +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</a:tr>
              <a:tr h="781908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Prise en compte de la demande ou du besoin de l’interlocuteur.</a:t>
                      </a:r>
                      <a:endParaRPr lang="fr-FR" sz="1400" dirty="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</a:tr>
              <a:tr h="825768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Proposition d’une réponse adaptée à la demande ou au besoin.</a:t>
                      </a:r>
                      <a:endParaRPr lang="fr-FR" sz="1400" dirty="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</a:tr>
              <a:tr h="781908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</a:rPr>
                        <a:t>Exactitude des informations transmises.</a:t>
                      </a:r>
                      <a:endParaRPr lang="fr-FR" sz="1400" dirty="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</a:tr>
              <a:tr h="781908">
                <a:tc>
                  <a:txBody>
                    <a:bodyPr/>
                    <a:lstStyle/>
                    <a:p>
                      <a:r>
                        <a:rPr lang="fr-FR" sz="1400">
                          <a:effectLst/>
                        </a:rPr>
                        <a:t>Utilisation (respect) d’un langage verbal et non verbal adapté.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</a:tr>
              <a:tr h="781908">
                <a:tc>
                  <a:txBody>
                    <a:bodyPr/>
                    <a:lstStyle/>
                    <a:p>
                      <a:r>
                        <a:rPr lang="fr-FR" sz="1400">
                          <a:effectLst/>
                        </a:rPr>
                        <a:t>Utilisation adaptée (pertinente) des principales fonctionnalités des outils liés aux technologies d’information et de communication.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</a:endParaRPr>
                    </a:p>
                  </a:txBody>
                  <a:tcPr marL="63428" marR="63428" marT="0" marB="0"/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6300192" y="3645024"/>
            <a:ext cx="2161233" cy="124867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Votre sujet doit permettre d’évaluer tous ces critères</a:t>
            </a:r>
            <a:endParaRPr lang="fr-FR" sz="14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3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080343"/>
            <a:ext cx="4371975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23850" y="1844824"/>
            <a:ext cx="1584325" cy="52322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accent5"/>
                </a:solidFill>
              </a:rPr>
              <a:t>5 critères d’évaluation</a:t>
            </a:r>
          </a:p>
        </p:txBody>
      </p:sp>
      <p:cxnSp>
        <p:nvCxnSpPr>
          <p:cNvPr id="5" name="Connecteur droit avec flèche 4"/>
          <p:cNvCxnSpPr>
            <a:stCxn id="3" idx="2"/>
          </p:cNvCxnSpPr>
          <p:nvPr/>
        </p:nvCxnSpPr>
        <p:spPr bwMode="auto">
          <a:xfrm>
            <a:off x="1116013" y="2368044"/>
            <a:ext cx="1360487" cy="90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ZoneTexte 7"/>
          <p:cNvSpPr txBox="1"/>
          <p:nvPr/>
        </p:nvSpPr>
        <p:spPr>
          <a:xfrm>
            <a:off x="7099300" y="1412875"/>
            <a:ext cx="1727200" cy="160043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fr-FR" sz="1400" b="1" dirty="0">
                <a:solidFill>
                  <a:schemeClr val="accent2"/>
                </a:solidFill>
              </a:rPr>
              <a:t>Niveau d’acquisition des  critères </a:t>
            </a:r>
            <a:r>
              <a:rPr lang="fr-FR" sz="1400" b="1" dirty="0" smtClean="0">
                <a:solidFill>
                  <a:schemeClr val="accent2"/>
                </a:solidFill>
              </a:rPr>
              <a:t>d’évaluation</a:t>
            </a:r>
          </a:p>
          <a:p>
            <a:pPr algn="just">
              <a:defRPr/>
            </a:pPr>
            <a:r>
              <a:rPr lang="fr-FR" sz="1400" b="1" dirty="0" smtClean="0">
                <a:solidFill>
                  <a:schemeClr val="accent2"/>
                </a:solidFill>
              </a:rPr>
              <a:t>Attention pas de croix entre deux colonnes</a:t>
            </a:r>
            <a:endParaRPr lang="fr-FR" sz="1400" b="1" dirty="0">
              <a:solidFill>
                <a:schemeClr val="accent2"/>
              </a:solidFill>
            </a:endParaRPr>
          </a:p>
        </p:txBody>
      </p:sp>
      <p:cxnSp>
        <p:nvCxnSpPr>
          <p:cNvPr id="9" name="Connecteur droit avec flèche 8"/>
          <p:cNvCxnSpPr>
            <a:stCxn id="8" idx="1"/>
          </p:cNvCxnSpPr>
          <p:nvPr/>
        </p:nvCxnSpPr>
        <p:spPr bwMode="auto">
          <a:xfrm flipH="1">
            <a:off x="6516688" y="2213094"/>
            <a:ext cx="582612" cy="4594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onnecteur droit avec flèche 12"/>
          <p:cNvCxnSpPr>
            <a:stCxn id="12" idx="3"/>
          </p:cNvCxnSpPr>
          <p:nvPr/>
        </p:nvCxnSpPr>
        <p:spPr bwMode="auto">
          <a:xfrm>
            <a:off x="1691680" y="3798332"/>
            <a:ext cx="1525694" cy="11070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ZoneTexte 11"/>
          <p:cNvSpPr txBox="1"/>
          <p:nvPr/>
        </p:nvSpPr>
        <p:spPr>
          <a:xfrm>
            <a:off x="467544" y="3429000"/>
            <a:ext cx="1224136" cy="7386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accent6"/>
                </a:solidFill>
              </a:rPr>
              <a:t>Indiquez la situation proposée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243763" y="4311650"/>
            <a:ext cx="121666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400" b="1" dirty="0">
                <a:solidFill>
                  <a:schemeClr val="accent1"/>
                </a:solidFill>
              </a:rPr>
              <a:t>Note sur 30</a:t>
            </a:r>
          </a:p>
        </p:txBody>
      </p:sp>
      <p:cxnSp>
        <p:nvCxnSpPr>
          <p:cNvPr id="18" name="Connecteur droit avec flèche 17"/>
          <p:cNvCxnSpPr>
            <a:stCxn id="17" idx="1"/>
          </p:cNvCxnSpPr>
          <p:nvPr/>
        </p:nvCxnSpPr>
        <p:spPr bwMode="auto">
          <a:xfrm flipH="1">
            <a:off x="6516689" y="4465539"/>
            <a:ext cx="727074" cy="6922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ZoneTexte 18"/>
          <p:cNvSpPr txBox="1"/>
          <p:nvPr/>
        </p:nvSpPr>
        <p:spPr>
          <a:xfrm>
            <a:off x="468313" y="5462815"/>
            <a:ext cx="1295400" cy="52322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accent4"/>
                </a:solidFill>
              </a:rPr>
              <a:t>Justifiez la note </a:t>
            </a:r>
          </a:p>
        </p:txBody>
      </p:sp>
      <p:cxnSp>
        <p:nvCxnSpPr>
          <p:cNvPr id="21" name="Connecteur droit avec flèche 20"/>
          <p:cNvCxnSpPr>
            <a:stCxn id="19" idx="3"/>
          </p:cNvCxnSpPr>
          <p:nvPr/>
        </p:nvCxnSpPr>
        <p:spPr bwMode="auto">
          <a:xfrm flipV="1">
            <a:off x="1763713" y="5462815"/>
            <a:ext cx="1080095" cy="2616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itre 1"/>
          <p:cNvSpPr txBox="1">
            <a:spLocks/>
          </p:cNvSpPr>
          <p:nvPr/>
        </p:nvSpPr>
        <p:spPr>
          <a:xfrm>
            <a:off x="251520" y="202630"/>
            <a:ext cx="8964488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 smtClean="0">
                <a:solidFill>
                  <a:schemeClr val="accent2"/>
                </a:solidFill>
              </a:rPr>
              <a:t>La grille d’évaluation EP3 - SP1 </a:t>
            </a:r>
            <a:endParaRPr lang="fr-FR" sz="4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2" grpId="0" animBg="1"/>
      <p:bldP spid="17" grpId="0" animBg="1"/>
      <p:bldP spid="19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497" y="664090"/>
            <a:ext cx="4074967" cy="586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323528" y="908720"/>
            <a:ext cx="396044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>
                <a:solidFill>
                  <a:schemeClr val="accent2"/>
                </a:solidFill>
              </a:rPr>
              <a:t>Le support de rédaction des sujets    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3528" y="3429000"/>
            <a:ext cx="367240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Votre sujet doit obligatoirement être rédigé sur cette trame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18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Personnalisé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C00000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1493</TotalTime>
  <Words>303</Words>
  <Application>Microsoft Office PowerPoint</Application>
  <PresentationFormat>Affichage à l'écran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Clarté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CAP OL </dc:title>
  <dc:creator>L.MOULAS</dc:creator>
  <cp:lastModifiedBy>L.MOULAS</cp:lastModifiedBy>
  <cp:revision>271</cp:revision>
  <cp:lastPrinted>2017-01-18T09:27:04Z</cp:lastPrinted>
  <dcterms:created xsi:type="dcterms:W3CDTF">2017-01-11T20:51:10Z</dcterms:created>
  <dcterms:modified xsi:type="dcterms:W3CDTF">2017-05-01T14:25:34Z</dcterms:modified>
</cp:coreProperties>
</file>