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904" r:id="rId2"/>
  </p:sldMasterIdLst>
  <p:notesMasterIdLst>
    <p:notesMasterId r:id="rId20"/>
  </p:notesMasterIdLst>
  <p:sldIdLst>
    <p:sldId id="287" r:id="rId3"/>
    <p:sldId id="258" r:id="rId4"/>
    <p:sldId id="260" r:id="rId5"/>
    <p:sldId id="261" r:id="rId6"/>
    <p:sldId id="265" r:id="rId7"/>
    <p:sldId id="270" r:id="rId8"/>
    <p:sldId id="281" r:id="rId9"/>
    <p:sldId id="282" r:id="rId10"/>
    <p:sldId id="283" r:id="rId11"/>
    <p:sldId id="286" r:id="rId12"/>
    <p:sldId id="284" r:id="rId13"/>
    <p:sldId id="285" r:id="rId14"/>
    <p:sldId id="293" r:id="rId15"/>
    <p:sldId id="289" r:id="rId16"/>
    <p:sldId id="290" r:id="rId17"/>
    <p:sldId id="291" r:id="rId18"/>
    <p:sldId id="292" r:id="rId19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5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FF753-DE66-46B4-BE84-14087A984F26}" type="doc">
      <dgm:prSet loTypeId="urn:microsoft.com/office/officeart/2005/8/layout/h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D343AD1-0CCC-4965-A505-1C8EB199511A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 smtClean="0"/>
            <a:t>Spécialisation, au choix du candidat</a:t>
          </a:r>
          <a:endParaRPr lang="fr-FR" dirty="0"/>
        </a:p>
      </dgm:t>
    </dgm:pt>
    <dgm:pt modelId="{ADC84D59-0FBF-4954-8853-DF3667DC1F63}" type="parTrans" cxnId="{0C0BF49C-964D-4C2E-BE05-0DE044A5A97F}">
      <dgm:prSet/>
      <dgm:spPr/>
      <dgm:t>
        <a:bodyPr/>
        <a:lstStyle/>
        <a:p>
          <a:endParaRPr lang="fr-FR"/>
        </a:p>
      </dgm:t>
    </dgm:pt>
    <dgm:pt modelId="{E9086632-8DBB-42D5-8C56-A82E810FEE6D}" type="sibTrans" cxnId="{0C0BF49C-964D-4C2E-BE05-0DE044A5A97F}">
      <dgm:prSet/>
      <dgm:spPr/>
      <dgm:t>
        <a:bodyPr/>
        <a:lstStyle/>
        <a:p>
          <a:endParaRPr lang="fr-FR"/>
        </a:p>
      </dgm:t>
    </dgm:pt>
    <dgm:pt modelId="{0BDAB020-A50D-4F38-B196-E89EFBDA77AF}">
      <dgm:prSet phldrT="[Texte]"/>
      <dgm:spPr/>
      <dgm:t>
        <a:bodyPr/>
        <a:lstStyle/>
        <a:p>
          <a:pPr algn="ctr"/>
          <a:r>
            <a:rPr lang="fr-FR" dirty="0" smtClean="0"/>
            <a:t>Cas dominante :</a:t>
          </a:r>
        </a:p>
        <a:p>
          <a:pPr algn="ctr"/>
          <a:r>
            <a:rPr lang="fr-FR" dirty="0" smtClean="0"/>
            <a:t>Information et multimédia</a:t>
          </a:r>
          <a:endParaRPr lang="fr-FR" dirty="0"/>
        </a:p>
      </dgm:t>
    </dgm:pt>
    <dgm:pt modelId="{8DC9FCC2-43CB-4822-BF7C-803A2EA093F1}" type="parTrans" cxnId="{BFDE670F-C819-4A06-9F09-A744263B1697}">
      <dgm:prSet/>
      <dgm:spPr/>
      <dgm:t>
        <a:bodyPr/>
        <a:lstStyle/>
        <a:p>
          <a:endParaRPr lang="fr-FR"/>
        </a:p>
      </dgm:t>
    </dgm:pt>
    <dgm:pt modelId="{25EBBFDC-F8A0-49C6-9D53-1BD3716F4496}" type="sibTrans" cxnId="{BFDE670F-C819-4A06-9F09-A744263B1697}">
      <dgm:prSet/>
      <dgm:spPr/>
      <dgm:t>
        <a:bodyPr/>
        <a:lstStyle/>
        <a:p>
          <a:endParaRPr lang="fr-FR"/>
        </a:p>
      </dgm:t>
    </dgm:pt>
    <dgm:pt modelId="{473B0C12-9B18-47DC-90B5-1249780DA043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fr-FR" dirty="0" smtClean="0"/>
        </a:p>
        <a:p>
          <a:pPr algn="ctr"/>
          <a:r>
            <a:rPr lang="fr-FR" dirty="0" smtClean="0"/>
            <a:t>Cas dominante :</a:t>
          </a:r>
        </a:p>
        <a:p>
          <a:pPr algn="ctr"/>
          <a:r>
            <a:rPr lang="fr-FR" dirty="0" smtClean="0"/>
            <a:t>Information et </a:t>
          </a:r>
          <a:r>
            <a:rPr lang="fr-FR" dirty="0" err="1" smtClean="0"/>
            <a:t>tourismatique</a:t>
          </a:r>
          <a:endParaRPr lang="fr-FR" dirty="0" smtClean="0"/>
        </a:p>
        <a:p>
          <a:pPr algn="ctr"/>
          <a:endParaRPr lang="fr-FR" dirty="0"/>
        </a:p>
      </dgm:t>
    </dgm:pt>
    <dgm:pt modelId="{314EBE5B-AFEA-4A67-8B32-51C4361A3E12}" type="parTrans" cxnId="{C5132F70-4E62-472F-8563-EC5BCD8F4A31}">
      <dgm:prSet/>
      <dgm:spPr/>
      <dgm:t>
        <a:bodyPr/>
        <a:lstStyle/>
        <a:p>
          <a:endParaRPr lang="fr-FR"/>
        </a:p>
      </dgm:t>
    </dgm:pt>
    <dgm:pt modelId="{9010CAA3-9B68-4E50-94DE-96ABB769DEE9}" type="sibTrans" cxnId="{C5132F70-4E62-472F-8563-EC5BCD8F4A31}">
      <dgm:prSet/>
      <dgm:spPr/>
      <dgm:t>
        <a:bodyPr/>
        <a:lstStyle/>
        <a:p>
          <a:endParaRPr lang="fr-FR"/>
        </a:p>
      </dgm:t>
    </dgm:pt>
    <dgm:pt modelId="{4CD6640A-936E-409F-92D7-1C68BB260E6C}" type="pres">
      <dgm:prSet presAssocID="{4C5FF753-DE66-46B4-BE84-14087A984F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B598DE-2DE9-4CB3-AD7C-D740C35ABEF1}" type="pres">
      <dgm:prSet presAssocID="{7D343AD1-0CCC-4965-A505-1C8EB199511A}" presName="roof" presStyleLbl="dkBgShp" presStyleIdx="0" presStyleCnt="2" custLinFactNeighborX="-4762"/>
      <dgm:spPr/>
      <dgm:t>
        <a:bodyPr/>
        <a:lstStyle/>
        <a:p>
          <a:endParaRPr lang="fr-FR"/>
        </a:p>
      </dgm:t>
    </dgm:pt>
    <dgm:pt modelId="{76B681FD-3499-410A-8C6D-B07AE5325E30}" type="pres">
      <dgm:prSet presAssocID="{7D343AD1-0CCC-4965-A505-1C8EB199511A}" presName="pillars" presStyleCnt="0"/>
      <dgm:spPr/>
    </dgm:pt>
    <dgm:pt modelId="{0E42B7C0-79BA-4CBC-A632-D385B21388F5}" type="pres">
      <dgm:prSet presAssocID="{7D343AD1-0CCC-4965-A505-1C8EB199511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66FE5A-3363-4C06-9DB2-E58F845E29AF}" type="pres">
      <dgm:prSet presAssocID="{473B0C12-9B18-47DC-90B5-1249780DA043}" presName="pillarX" presStyleLbl="node1" presStyleIdx="1" presStyleCnt="2" custLinFactNeighborX="-1562" custLinFactNeighborY="-1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99C540-3EFB-48EF-B0DD-1AFAF8156767}" type="pres">
      <dgm:prSet presAssocID="{7D343AD1-0CCC-4965-A505-1C8EB199511A}" presName="base" presStyleLbl="dkBgShp" presStyleIdx="1" presStyleCnt="2" custLinFactY="500000" custLinFactNeighborX="-10096" custLinFactNeighborY="559757"/>
      <dgm:spPr/>
    </dgm:pt>
  </dgm:ptLst>
  <dgm:cxnLst>
    <dgm:cxn modelId="{C5132F70-4E62-472F-8563-EC5BCD8F4A31}" srcId="{7D343AD1-0CCC-4965-A505-1C8EB199511A}" destId="{473B0C12-9B18-47DC-90B5-1249780DA043}" srcOrd="1" destOrd="0" parTransId="{314EBE5B-AFEA-4A67-8B32-51C4361A3E12}" sibTransId="{9010CAA3-9B68-4E50-94DE-96ABB769DEE9}"/>
    <dgm:cxn modelId="{0C0BF49C-964D-4C2E-BE05-0DE044A5A97F}" srcId="{4C5FF753-DE66-46B4-BE84-14087A984F26}" destId="{7D343AD1-0CCC-4965-A505-1C8EB199511A}" srcOrd="0" destOrd="0" parTransId="{ADC84D59-0FBF-4954-8853-DF3667DC1F63}" sibTransId="{E9086632-8DBB-42D5-8C56-A82E810FEE6D}"/>
    <dgm:cxn modelId="{69C01C22-7E54-4B12-AD51-4B0E0EF1AEBD}" type="presOf" srcId="{7D343AD1-0CCC-4965-A505-1C8EB199511A}" destId="{77B598DE-2DE9-4CB3-AD7C-D740C35ABEF1}" srcOrd="0" destOrd="0" presId="urn:microsoft.com/office/officeart/2005/8/layout/hList3"/>
    <dgm:cxn modelId="{476B299C-E5D9-4307-B47E-9D2386AD2DFA}" type="presOf" srcId="{4C5FF753-DE66-46B4-BE84-14087A984F26}" destId="{4CD6640A-936E-409F-92D7-1C68BB260E6C}" srcOrd="0" destOrd="0" presId="urn:microsoft.com/office/officeart/2005/8/layout/hList3"/>
    <dgm:cxn modelId="{E8307A24-2E4F-4437-9B59-760EF278A1D7}" type="presOf" srcId="{0BDAB020-A50D-4F38-B196-E89EFBDA77AF}" destId="{0E42B7C0-79BA-4CBC-A632-D385B21388F5}" srcOrd="0" destOrd="0" presId="urn:microsoft.com/office/officeart/2005/8/layout/hList3"/>
    <dgm:cxn modelId="{B507FE67-9856-4F3E-B110-E47AC0B54731}" type="presOf" srcId="{473B0C12-9B18-47DC-90B5-1249780DA043}" destId="{9866FE5A-3363-4C06-9DB2-E58F845E29AF}" srcOrd="0" destOrd="0" presId="urn:microsoft.com/office/officeart/2005/8/layout/hList3"/>
    <dgm:cxn modelId="{BFDE670F-C819-4A06-9F09-A744263B1697}" srcId="{7D343AD1-0CCC-4965-A505-1C8EB199511A}" destId="{0BDAB020-A50D-4F38-B196-E89EFBDA77AF}" srcOrd="0" destOrd="0" parTransId="{8DC9FCC2-43CB-4822-BF7C-803A2EA093F1}" sibTransId="{25EBBFDC-F8A0-49C6-9D53-1BD3716F4496}"/>
    <dgm:cxn modelId="{2B3EA60F-2B0F-41D9-9744-2897AFB2790C}" type="presParOf" srcId="{4CD6640A-936E-409F-92D7-1C68BB260E6C}" destId="{77B598DE-2DE9-4CB3-AD7C-D740C35ABEF1}" srcOrd="0" destOrd="0" presId="urn:microsoft.com/office/officeart/2005/8/layout/hList3"/>
    <dgm:cxn modelId="{3235B5C5-4B32-49D2-AD6F-730698B929FA}" type="presParOf" srcId="{4CD6640A-936E-409F-92D7-1C68BB260E6C}" destId="{76B681FD-3499-410A-8C6D-B07AE5325E30}" srcOrd="1" destOrd="0" presId="urn:microsoft.com/office/officeart/2005/8/layout/hList3"/>
    <dgm:cxn modelId="{D0FCDE7B-B4BC-445D-B718-30E66D9C685A}" type="presParOf" srcId="{76B681FD-3499-410A-8C6D-B07AE5325E30}" destId="{0E42B7C0-79BA-4CBC-A632-D385B21388F5}" srcOrd="0" destOrd="0" presId="urn:microsoft.com/office/officeart/2005/8/layout/hList3"/>
    <dgm:cxn modelId="{12C27D0E-CC65-4FBB-B4F5-2F980CE2DC6D}" type="presParOf" srcId="{76B681FD-3499-410A-8C6D-B07AE5325E30}" destId="{9866FE5A-3363-4C06-9DB2-E58F845E29AF}" srcOrd="1" destOrd="0" presId="urn:microsoft.com/office/officeart/2005/8/layout/hList3"/>
    <dgm:cxn modelId="{69EDC137-BC5F-4604-8C31-8F52C5FA3797}" type="presParOf" srcId="{4CD6640A-936E-409F-92D7-1C68BB260E6C}" destId="{C299C540-3EFB-48EF-B0DD-1AFAF815676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598DE-2DE9-4CB3-AD7C-D740C35ABEF1}">
      <dsp:nvSpPr>
        <dsp:cNvPr id="0" name=""/>
        <dsp:cNvSpPr/>
      </dsp:nvSpPr>
      <dsp:spPr>
        <a:xfrm>
          <a:off x="0" y="0"/>
          <a:ext cx="6000792" cy="76914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Spécialisation, au choix du candidat</a:t>
          </a:r>
          <a:endParaRPr lang="fr-FR" sz="3100" kern="1200" dirty="0"/>
        </a:p>
      </dsp:txBody>
      <dsp:txXfrm>
        <a:off x="0" y="0"/>
        <a:ext cx="6000792" cy="769147"/>
      </dsp:txXfrm>
    </dsp:sp>
    <dsp:sp modelId="{0E42B7C0-79BA-4CBC-A632-D385B21388F5}">
      <dsp:nvSpPr>
        <dsp:cNvPr id="0" name=""/>
        <dsp:cNvSpPr/>
      </dsp:nvSpPr>
      <dsp:spPr>
        <a:xfrm>
          <a:off x="0" y="769147"/>
          <a:ext cx="3000395" cy="16152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Cas dominante 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Information et multimédia</a:t>
          </a:r>
          <a:endParaRPr lang="fr-FR" sz="1900" kern="1200" dirty="0"/>
        </a:p>
      </dsp:txBody>
      <dsp:txXfrm>
        <a:off x="0" y="769147"/>
        <a:ext cx="3000395" cy="1615210"/>
      </dsp:txXfrm>
    </dsp:sp>
    <dsp:sp modelId="{9866FE5A-3363-4C06-9DB2-E58F845E29AF}">
      <dsp:nvSpPr>
        <dsp:cNvPr id="0" name=""/>
        <dsp:cNvSpPr/>
      </dsp:nvSpPr>
      <dsp:spPr>
        <a:xfrm>
          <a:off x="2953529" y="766127"/>
          <a:ext cx="3000395" cy="161521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Cas dominante 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Information et </a:t>
          </a:r>
          <a:r>
            <a:rPr lang="fr-FR" sz="1900" kern="1200" dirty="0" err="1" smtClean="0"/>
            <a:t>tourismatique</a:t>
          </a:r>
          <a:endParaRPr lang="fr-FR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2953529" y="766127"/>
        <a:ext cx="3000395" cy="1615210"/>
      </dsp:txXfrm>
    </dsp:sp>
    <dsp:sp modelId="{C299C540-3EFB-48EF-B0DD-1AFAF8156767}">
      <dsp:nvSpPr>
        <dsp:cNvPr id="0" name=""/>
        <dsp:cNvSpPr/>
      </dsp:nvSpPr>
      <dsp:spPr>
        <a:xfrm>
          <a:off x="0" y="2384358"/>
          <a:ext cx="6000792" cy="17946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D8B558-18E5-4F1B-A0B3-A4FC6A1AB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D4FA20-66D6-415C-BE8E-090D2022207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616D52-17F3-4234-AC79-1F34B4D0B184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FC42F7-77EC-49FB-8B11-3B8CA24961CC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336D11-ED79-4015-9D15-6ABDE02E8C8F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99A4A0-C596-4992-B2F8-671B1CAD8625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248361-C9D4-4354-8B06-9338AD562E4B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CDDC6-48B9-4DCC-B295-C93D998263D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5D76E-5CF8-4033-87CF-8E614372D6E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76C4A-6EEC-446A-BD36-85A772048BA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60FC-B187-4F2A-B4D1-7BB0613C3CC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A491-5B91-4A48-9D2F-EF704FA828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851EF-A67A-43BC-A48D-78C2811E28C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E8CB8-5109-48F8-9248-3A4EBB42A58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9BB34-0129-4428-B9ED-8D6971FD376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C2867-0D25-4CC2-9FAD-257AE5C75DE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F91F3-50A7-4640-94E5-E3F5B4AEA6D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Rénovation BTS TC - Lamballe             17 et 18 janvier 2008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A38FA-529E-43C8-9B05-5E92EF31A04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BTS TC - Lamballe             17 et 18 janvier 2008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98AD-926A-4A06-821B-3DC56F44F0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2124075" cy="6858000"/>
          </a:xfrm>
          <a:prstGeom prst="rect">
            <a:avLst/>
          </a:prstGeom>
          <a:gradFill rotWithShape="1">
            <a:gsLst>
              <a:gs pos="0">
                <a:srgbClr val="BEDF5D"/>
              </a:gs>
              <a:gs pos="50000">
                <a:srgbClr val="99CC00"/>
              </a:gs>
              <a:gs pos="100000">
                <a:srgbClr val="BEDF5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9195-631C-49F4-AE56-2793F64E70D9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B7BB-251B-4E01-AE90-C4851914A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500174"/>
            <a:ext cx="7358114" cy="3024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Le c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ontrôle 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en 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cours 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ormation (CCF) en BTS tourisme </a:t>
            </a:r>
            <a:endParaRPr lang="fr-FR" sz="4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Groupe 3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9" name="Rectangle à coins arrondis 8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5" y="357166"/>
            <a:ext cx="4334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Modalités d’évaluation : CCF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71538" y="1142984"/>
            <a:ext cx="73612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la première au cours du deuxième semestre de la première année de formation </a:t>
            </a:r>
            <a:r>
              <a:rPr lang="fr-FR" dirty="0" smtClean="0"/>
              <a:t>qui s’appuie sur les éléments présentés dans le tronc commun, et donc indépendante de la spécialisation choisie pour la deuxième année ;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la seconde au cours du deuxième semestre de la deuxième année</a:t>
            </a:r>
            <a:r>
              <a:rPr lang="fr-FR" dirty="0" smtClean="0"/>
              <a:t> et dont le contenu est différencié suivant la spécialisation choisie.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78579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L’épreuve comporte 2 situations d’évaluation : </a:t>
            </a:r>
          </a:p>
          <a:p>
            <a:endParaRPr lang="fr-FR" dirty="0"/>
          </a:p>
        </p:txBody>
      </p:sp>
      <p:graphicFrame>
        <p:nvGraphicFramePr>
          <p:cNvPr id="12" name="Diagramme 11"/>
          <p:cNvGraphicFramePr/>
          <p:nvPr/>
        </p:nvGraphicFramePr>
        <p:xfrm>
          <a:off x="1571604" y="3500438"/>
          <a:ext cx="6000792" cy="256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850" y="571480"/>
          <a:ext cx="8496299" cy="60323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6071"/>
                <a:gridCol w="3499069"/>
                <a:gridCol w="2981159"/>
              </a:tblGrid>
              <a:tr h="64012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Gestion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l’info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1 (50%) : tronc commun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2 (50%) : « information et multimédia »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8817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Dossier 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(3 productions + 1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+ extrait livret pour F4)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3 productions différentes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en lien avec le référentiel du tronc commun, réalisée à partir de situations professionnelles (réelles ou simulées)  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  <a:hlinkClick r:id="rId2" action="ppaction://hlinksldjump"/>
                        </a:rPr>
                        <a:t>Voir Exemples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production liée à la spécialisation choisie (en deuxième année)</a:t>
                      </a:r>
                    </a:p>
                    <a:p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  <a:hlinkClick r:id="rId3" action="ppaction://hlinksldjump"/>
                        </a:rPr>
                        <a:t>Voir Exemples</a:t>
                      </a:r>
                      <a:endParaRPr lang="fr-FR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</a:tr>
              <a:tr h="141835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Durée (20’ + 20’)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minutes de présentation des productions, avec environnement technologique et finalités</a:t>
                      </a:r>
                    </a:p>
                    <a:p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15 minutes sur 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degré de maîtrise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des compétences (F4 tronc commun) et démonstration éventuelle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minutes de présentation de la production (objectifs, méthodologie, mise en œuvre)</a:t>
                      </a:r>
                    </a:p>
                    <a:p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15 minutes sur la réalisation, l’adaptation au contexte et transpositions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</a:tr>
              <a:tr h="63870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Lieu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Dans l’établissement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formation ou dans l’organisation qui accueille l’étudiant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870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Commission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 enseignant de gestion de </a:t>
                      </a:r>
                      <a:r>
                        <a:rPr lang="fr-FR" sz="1600" smtClean="0">
                          <a:latin typeface="Arial" pitchFamily="34" charset="0"/>
                          <a:cs typeface="Arial" pitchFamily="34" charset="0"/>
                        </a:rPr>
                        <a:t>l’information touristique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 enseignant U5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« information et multimédia »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et un professionnel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</a:tr>
              <a:tr h="63870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Quand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ère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année,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au cours du 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semestre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année, au cours du 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semestre</a:t>
                      </a:r>
                    </a:p>
                  </a:txBody>
                  <a:tcPr marL="91433" marR="91433" marT="45723" marB="45723"/>
                </a:tc>
              </a:tr>
            </a:tbl>
          </a:graphicData>
        </a:graphic>
      </p:graphicFrame>
      <p:sp>
        <p:nvSpPr>
          <p:cNvPr id="29724" name="ZoneTexte 2"/>
          <p:cNvSpPr txBox="1">
            <a:spLocks noChangeArrowheads="1"/>
          </p:cNvSpPr>
          <p:nvPr/>
        </p:nvSpPr>
        <p:spPr bwMode="auto">
          <a:xfrm>
            <a:off x="755650" y="71414"/>
            <a:ext cx="792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E5 – </a:t>
            </a:r>
            <a:r>
              <a:rPr lang="fr-FR" b="1" dirty="0" smtClean="0"/>
              <a:t>GIT (</a:t>
            </a:r>
            <a:r>
              <a:rPr lang="fr-FR" b="1" dirty="0" err="1" smtClean="0"/>
              <a:t>coef</a:t>
            </a:r>
            <a:r>
              <a:rPr lang="fr-FR" b="1" dirty="0" smtClean="0"/>
              <a:t> </a:t>
            </a:r>
            <a:r>
              <a:rPr lang="fr-FR" b="1" dirty="0"/>
              <a:t>2,5)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43240" y="71414"/>
            <a:ext cx="364333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 smtClean="0"/>
              <a:t> « information et multimédia »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850" y="500042"/>
          <a:ext cx="8496299" cy="619354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6071"/>
                <a:gridCol w="3499069"/>
                <a:gridCol w="2981159"/>
              </a:tblGrid>
              <a:tr h="64012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Gestion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l’info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1 (50%) : tronc commun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2 (50%) : « information et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tourismatique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 »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30419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Dossier 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(3 productions + 1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+ extrait livret pour F4)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3 productions différentes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en lien avec le référentiel du tronc commun, réalisée à partir de situations professionnelles (réelles ou simulées)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simulation de production de documents faisant appel à l’utilisation de la </a:t>
                      </a:r>
                      <a:r>
                        <a:rPr lang="fr-FR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tourismatique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(titres et/ou documents de transport et/ou hébergement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  <a:hlinkClick r:id="rId2" action="ppaction://hlinksldjump"/>
                        </a:rPr>
                        <a:t>Voir exemples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</a:tr>
              <a:tr h="1418355"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Durée (20’ + 20’)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minutes de présentation des productions, avec environnement technologique et finalités</a:t>
                      </a:r>
                    </a:p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minutes sur degré de maîtrise des compétences (F4 tronc commun) et démonstration éventuelle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minutes utilisation des outils pour réaliser la simulation proposée</a:t>
                      </a:r>
                    </a:p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minutes d’entretien sur les solutions proposées et capacités à argumenter, à contrôler (gestion dossiers-clients)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567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Lieu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Dans l’établissement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formation ou dans l’organisation qui accueille l’étudiant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9023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Commission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 enseignant U5 « information et </a:t>
                      </a:r>
                      <a:r>
                        <a:rPr lang="fr-FR" sz="1600" dirty="0" err="1" smtClean="0">
                          <a:latin typeface="Arial" pitchFamily="34" charset="0"/>
                          <a:cs typeface="Arial" pitchFamily="34" charset="0"/>
                        </a:rPr>
                        <a:t>tourismatique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 » et un professionnel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9023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Quand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ère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année,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au cours du 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semestre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année, au cours du 2</a:t>
                      </a:r>
                      <a:r>
                        <a:rPr lang="fr-FR" sz="1600" baseline="30000" dirty="0" smtClean="0"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semestre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/>
                </a:tc>
              </a:tr>
            </a:tbl>
          </a:graphicData>
        </a:graphic>
      </p:graphicFrame>
      <p:sp>
        <p:nvSpPr>
          <p:cNvPr id="30746" name="ZoneTexte 2"/>
          <p:cNvSpPr txBox="1">
            <a:spLocks noChangeArrowheads="1"/>
          </p:cNvSpPr>
          <p:nvPr/>
        </p:nvSpPr>
        <p:spPr bwMode="auto">
          <a:xfrm>
            <a:off x="755650" y="71414"/>
            <a:ext cx="2173276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/>
              <a:t>E5 – </a:t>
            </a:r>
            <a:r>
              <a:rPr lang="fr-FR" b="1" dirty="0" smtClean="0"/>
              <a:t>GIT </a:t>
            </a:r>
            <a:r>
              <a:rPr lang="fr-FR" b="1" dirty="0"/>
              <a:t>(</a:t>
            </a:r>
            <a:r>
              <a:rPr lang="fr-FR" b="1" dirty="0" err="1"/>
              <a:t>coef</a:t>
            </a:r>
            <a:r>
              <a:rPr lang="fr-FR" b="1" dirty="0"/>
              <a:t> 2,5)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28992" y="71414"/>
            <a:ext cx="37147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dirty="0" smtClean="0"/>
              <a:t>« information et </a:t>
            </a:r>
            <a:r>
              <a:rPr lang="fr-FR" b="1" dirty="0" err="1" smtClean="0"/>
              <a:t>tourismatique</a:t>
            </a:r>
            <a:r>
              <a:rPr lang="fr-FR" b="1" dirty="0" smtClean="0"/>
              <a:t> »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3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Rectangle à coins arrondis 6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52400" y="153194"/>
            <a:ext cx="9144000" cy="6858000"/>
            <a:chOff x="0" y="794"/>
            <a:chExt cx="9144000" cy="6858000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3" name="Rectangle à coins arrondis 12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1285852" y="28572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 de situations GRC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14480" y="59293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GRC</a:t>
            </a:r>
            <a:endParaRPr lang="fr-FR" dirty="0"/>
          </a:p>
        </p:txBody>
      </p:sp>
      <p:pic>
        <p:nvPicPr>
          <p:cNvPr id="1026" name="Objet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857232"/>
            <a:ext cx="82772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3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Rectangle à coins arrondis 6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928662" y="28572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Exemples de productions 1</a:t>
            </a:r>
            <a:r>
              <a:rPr lang="fr-FR" baseline="30000" dirty="0" smtClean="0">
                <a:solidFill>
                  <a:schemeClr val="accent5">
                    <a:lumMod val="75000"/>
                  </a:schemeClr>
                </a:solidFill>
              </a:rPr>
              <a:t>ère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année : Tronc commun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1538" y="1285860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Tableau Excel de cadre tarifaire ;</a:t>
            </a:r>
          </a:p>
          <a:p>
            <a:pPr>
              <a:buFontTx/>
              <a:buChar char="-"/>
            </a:pPr>
            <a:r>
              <a:rPr lang="fr-FR" dirty="0" smtClean="0"/>
              <a:t> Une production page brochure PAO  avec mise ligne web ;</a:t>
            </a:r>
          </a:p>
          <a:p>
            <a:pPr>
              <a:buFontTx/>
              <a:buChar char="-"/>
            </a:pPr>
            <a:r>
              <a:rPr lang="fr-FR" dirty="0" smtClean="0"/>
              <a:t> Une présentation PREAO d’une destination ;</a:t>
            </a:r>
          </a:p>
          <a:p>
            <a:pPr>
              <a:buFontTx/>
              <a:buChar char="-"/>
            </a:pPr>
            <a:r>
              <a:rPr lang="fr-FR" dirty="0" smtClean="0"/>
              <a:t> un publipostage : information client, promotion produit ;</a:t>
            </a:r>
          </a:p>
          <a:p>
            <a:pPr>
              <a:buFontTx/>
              <a:buChar char="-"/>
            </a:pPr>
            <a:r>
              <a:rPr lang="fr-FR" dirty="0" smtClean="0"/>
              <a:t> mise en place d’un rétro planning pour l’organisation d’un salon ou d’un manifestation commerciale ;</a:t>
            </a:r>
          </a:p>
          <a:p>
            <a:pPr>
              <a:buFontTx/>
              <a:buChar char="-"/>
            </a:pPr>
            <a:r>
              <a:rPr lang="fr-FR" dirty="0" smtClean="0"/>
              <a:t> Exploitation commerciale d’un travail sur les réseaux sociaux ;</a:t>
            </a:r>
          </a:p>
          <a:p>
            <a:pPr>
              <a:buFontTx/>
              <a:buChar char="-"/>
            </a:pPr>
            <a:r>
              <a:rPr lang="fr-FR" dirty="0" smtClean="0"/>
              <a:t> Une exploitation d’une enquête satisfaction client après un circuit ;</a:t>
            </a:r>
          </a:p>
          <a:p>
            <a:pPr>
              <a:buFontTx/>
              <a:buChar char="-"/>
            </a:pPr>
            <a:r>
              <a:rPr lang="fr-FR" dirty="0" smtClean="0"/>
              <a:t> Le traitement et l’édition d’un billet d’avion ou de train en réponse à une demande client ;</a:t>
            </a:r>
          </a:p>
          <a:p>
            <a:pPr>
              <a:buFontTx/>
              <a:buChar char="-"/>
            </a:pPr>
            <a:r>
              <a:rPr lang="fr-FR" dirty="0" smtClean="0"/>
              <a:t>  réalisation d’un travail sur site pro ou B to B, …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500166" y="535782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diapo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928662" y="5357826"/>
            <a:ext cx="357190" cy="5000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3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Rectangle à coins arrondis 6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928662" y="285728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Exemples de productions 2</a:t>
            </a:r>
            <a:r>
              <a:rPr lang="fr-FR" baseline="30000" dirty="0" smtClean="0">
                <a:solidFill>
                  <a:schemeClr val="accent5">
                    <a:lumMod val="75000"/>
                  </a:schemeClr>
                </a:solidFill>
              </a:rPr>
              <a:t>ère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année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43042" y="857232"/>
            <a:ext cx="364333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 smtClean="0"/>
              <a:t> « information et multimédia »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214414" y="1857364"/>
            <a:ext cx="5643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Création pages brochures avec mise en ligne sur site web ou catalogue multimédia ;</a:t>
            </a:r>
          </a:p>
          <a:p>
            <a:pPr>
              <a:buFontTx/>
              <a:buChar char="-"/>
            </a:pPr>
            <a:r>
              <a:rPr lang="fr-FR" dirty="0" smtClean="0"/>
              <a:t> Production d’un carnet de voyage destination multimédia, animation PREAO d’un stand lors d’un salon touristique ;</a:t>
            </a:r>
          </a:p>
          <a:p>
            <a:pPr>
              <a:buFontTx/>
              <a:buChar char="-"/>
            </a:pPr>
            <a:r>
              <a:rPr lang="fr-FR" dirty="0" smtClean="0"/>
              <a:t> Montage d’une vidéo de présentation produit sur support nomade ;…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500166" y="535782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diapo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3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Rectangle à coins arrondis 6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928662" y="285728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Exemples de productions 2</a:t>
            </a:r>
            <a:r>
              <a:rPr lang="fr-FR" baseline="30000" dirty="0" smtClean="0">
                <a:solidFill>
                  <a:schemeClr val="accent5">
                    <a:lumMod val="75000"/>
                  </a:schemeClr>
                </a:solidFill>
              </a:rPr>
              <a:t>ère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année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728" y="928670"/>
            <a:ext cx="37147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dirty="0" smtClean="0"/>
              <a:t>« information et </a:t>
            </a:r>
            <a:r>
              <a:rPr lang="fr-FR" b="1" dirty="0" err="1" smtClean="0"/>
              <a:t>tourismatique</a:t>
            </a:r>
            <a:r>
              <a:rPr lang="fr-FR" b="1" dirty="0" smtClean="0"/>
              <a:t> »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500166" y="535782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diapo</a:t>
            </a:r>
            <a:endParaRPr lang="fr-FR" dirty="0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827584" y="1340768"/>
            <a:ext cx="71723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Calibri" pitchFamily="34" charset="0"/>
              </a:rPr>
              <a:t>2ème année : </a:t>
            </a:r>
          </a:p>
          <a:p>
            <a:endParaRPr lang="fr-FR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>
                <a:latin typeface="Calibri" pitchFamily="34" charset="0"/>
              </a:rPr>
              <a:t> AMADEUS</a:t>
            </a:r>
          </a:p>
          <a:p>
            <a:pPr>
              <a:buFont typeface="Wingdings" pitchFamily="2" charset="2"/>
              <a:buNone/>
            </a:pPr>
            <a:endParaRPr lang="fr-FR" b="1" dirty="0">
              <a:latin typeface="Calibri" pitchFamily="34" charset="0"/>
            </a:endParaRPr>
          </a:p>
          <a:p>
            <a:r>
              <a:rPr lang="fr-FR" dirty="0">
                <a:latin typeface="Calibri" pitchFamily="34" charset="0"/>
              </a:rPr>
              <a:t>- dossier air + hôtel</a:t>
            </a:r>
          </a:p>
          <a:p>
            <a:r>
              <a:rPr lang="fr-FR" dirty="0">
                <a:latin typeface="Calibri" pitchFamily="34" charset="0"/>
              </a:rPr>
              <a:t>- dossier rail + location de voiture</a:t>
            </a:r>
          </a:p>
          <a:p>
            <a:r>
              <a:rPr lang="fr-FR" dirty="0">
                <a:latin typeface="Calibri" pitchFamily="34" charset="0"/>
              </a:rPr>
              <a:t>- dossier air + rail</a:t>
            </a:r>
          </a:p>
          <a:p>
            <a:r>
              <a:rPr lang="fr-FR" dirty="0">
                <a:latin typeface="Calibri" pitchFamily="34" charset="0"/>
              </a:rPr>
              <a:t>- rail international </a:t>
            </a:r>
          </a:p>
          <a:p>
            <a:pPr>
              <a:buFontTx/>
              <a:buChar char="-"/>
            </a:pPr>
            <a:r>
              <a:rPr lang="fr-FR" dirty="0">
                <a:latin typeface="Calibri" pitchFamily="34" charset="0"/>
              </a:rPr>
              <a:t> prestations d’assurance</a:t>
            </a:r>
          </a:p>
          <a:p>
            <a:pPr>
              <a:buFontTx/>
              <a:buChar char="-"/>
            </a:pPr>
            <a:r>
              <a:rPr lang="fr-FR" dirty="0">
                <a:latin typeface="Calibri" pitchFamily="34" charset="0"/>
              </a:rPr>
              <a:t> ferry</a:t>
            </a:r>
          </a:p>
          <a:p>
            <a:pPr>
              <a:buFontTx/>
              <a:buChar char="-"/>
            </a:pPr>
            <a:r>
              <a:rPr lang="fr-FR" dirty="0">
                <a:latin typeface="Calibri" pitchFamily="34" charset="0"/>
              </a:rPr>
              <a:t> croisière maritime… </a:t>
            </a: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  <a:p>
            <a:r>
              <a:rPr lang="fr-FR" dirty="0">
                <a:latin typeface="Calibri" pitchFamily="34" charset="0"/>
              </a:rPr>
              <a:t> </a:t>
            </a:r>
            <a:r>
              <a:rPr lang="fr-FR" i="1" dirty="0">
                <a:latin typeface="Calibri" pitchFamily="34" charset="0"/>
              </a:rPr>
              <a:t>Intervention de représentants d’Amadeus jeudi 29/03 </a:t>
            </a:r>
          </a:p>
          <a:p>
            <a:r>
              <a:rPr lang="fr-FR" dirty="0">
                <a:latin typeface="Calibri" pitchFamily="34" charset="0"/>
              </a:rPr>
              <a:t> </a:t>
            </a: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0" y="1588"/>
            <a:ext cx="9144000" cy="6858000"/>
            <a:chOff x="0" y="794"/>
            <a:chExt cx="9144000" cy="685800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285750" y="5858669"/>
              <a:ext cx="642938" cy="642937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4" name="Connecteur droit 3"/>
            <p:cNvCxnSpPr/>
            <p:nvPr/>
          </p:nvCxnSpPr>
          <p:spPr>
            <a:xfrm rot="5400000">
              <a:off x="-2393949" y="4177506"/>
              <a:ext cx="5357812" cy="1587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858293" y="3429000"/>
              <a:ext cx="6858000" cy="158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0" y="6357144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Rectangle à coins arrondis 6"/>
            <p:cNvSpPr/>
            <p:nvPr/>
          </p:nvSpPr>
          <p:spPr>
            <a:xfrm>
              <a:off x="142875" y="6001544"/>
              <a:ext cx="642938" cy="64293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392363" y="3324225"/>
            <a:ext cx="537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MERCI DE VOTRE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6072230" cy="9144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Textes réglementaires CCF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8987" y="1142984"/>
            <a:ext cx="8355013" cy="1871662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fr-FR" sz="2000" b="0" dirty="0" smtClean="0">
                <a:latin typeface="Arial" charset="0"/>
                <a:cs typeface="Arial" charset="0"/>
              </a:rPr>
              <a:t>- Arrêté du 9 Mai 1995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sz="2000" b="0" dirty="0" smtClean="0">
                <a:latin typeface="Arial" charset="0"/>
                <a:cs typeface="Arial" charset="0"/>
              </a:rPr>
              <a:t>- Note de service 97-077 du 18 Mars 1997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sz="2000" b="0" dirty="0" smtClean="0">
                <a:latin typeface="Arial" charset="0"/>
                <a:cs typeface="Arial" charset="0"/>
              </a:rPr>
              <a:t>- Décret n° 2004-1380 du 15 décembre 2004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sz="2000" b="0" dirty="0" smtClean="0">
                <a:latin typeface="Arial" charset="0"/>
                <a:cs typeface="Arial" charset="0"/>
              </a:rPr>
              <a:t>- Arrêtés de création des diplômes (référentiels)</a:t>
            </a:r>
          </a:p>
          <a:p>
            <a:pPr marL="0" indent="0" eaLnBrk="1" hangingPunct="1">
              <a:buFont typeface="Arial" charset="0"/>
              <a:buNone/>
            </a:pPr>
            <a:endParaRPr lang="fr-FR" sz="2800" dirty="0" smtClean="0"/>
          </a:p>
          <a:p>
            <a:pPr marL="0" indent="0" eaLnBrk="1" hangingPunct="1">
              <a:buFont typeface="Arial" charset="0"/>
              <a:buNone/>
            </a:pPr>
            <a:endParaRPr lang="fr-FR" sz="2800" dirty="0" smtClean="0"/>
          </a:p>
          <a:p>
            <a:pPr marL="0" indent="0" eaLnBrk="1" hangingPunct="1">
              <a:buFont typeface="Arial" charset="0"/>
              <a:buNone/>
            </a:pPr>
            <a:endParaRPr lang="fr-FR" sz="2800" dirty="0" smtClean="0"/>
          </a:p>
          <a:p>
            <a:pPr marL="0" indent="0" eaLnBrk="1" hangingPunct="1">
              <a:buFont typeface="Arial" charset="0"/>
              <a:buNone/>
            </a:pPr>
            <a:endParaRPr lang="fr-FR" sz="28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928662" y="3071810"/>
            <a:ext cx="7777163" cy="2592388"/>
          </a:xfrm>
        </p:spPr>
        <p:txBody>
          <a:bodyPr>
            <a:normAutofit fontScale="85000" lnSpcReduction="10000"/>
          </a:bodyPr>
          <a:lstStyle/>
          <a:p>
            <a:pPr marL="238125" lvl="2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1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Les établissements concernés</a:t>
            </a:r>
          </a:p>
          <a:p>
            <a:pPr marL="238125" lvl="2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1800" b="1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établissements publics ou privés sous contrat,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CFA ou des sections d’apprentissage habilités,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formation professionnelle continue des établissements publics habilités.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238125" lvl="2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En cas de dysfonctionnements constatés dans le respect des modalités de mise en œuvre du CCF, une décision rectorale peut contraindre </a:t>
            </a:r>
            <a:r>
              <a:rPr lang="fr-FR" i="1" dirty="0" smtClean="0"/>
              <a:t>des candidats à passer l’épreuve sous forme ponctuelle.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fr-FR" dirty="0" smtClean="0"/>
          </a:p>
        </p:txBody>
      </p:sp>
      <p:grpSp>
        <p:nvGrpSpPr>
          <p:cNvPr id="8" name="Groupe 7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3" name="Rectangle à coins arrondis 12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Principe général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357298"/>
            <a:ext cx="7924800" cy="4349750"/>
          </a:xfrm>
        </p:spPr>
        <p:txBody>
          <a:bodyPr>
            <a:normAutofit fontScale="70000" lnSpcReduction="20000"/>
          </a:bodyPr>
          <a:lstStyle/>
          <a:p>
            <a:pPr lvl="1" eaLnBrk="1" hangingPunct="1"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Des étudiants – candidats évalués pendant leur formation</a:t>
            </a:r>
          </a:p>
          <a:p>
            <a:pPr lvl="1" eaLnBrk="1" hangingPunct="1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 Des évaluateurs – formateurs du candidat</a:t>
            </a:r>
          </a:p>
          <a:p>
            <a:pPr lvl="1" eaLnBrk="1" hangingPunct="1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 Des compétences terminales, issues du référentiel, à évaluer une seule fois</a:t>
            </a:r>
          </a:p>
          <a:p>
            <a:pPr lvl="1" eaLnBrk="1" hangingPunct="1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 Des compétences contrôlées par sondage</a:t>
            </a:r>
          </a:p>
          <a:p>
            <a:pPr lvl="1" eaLnBrk="1" hangingPunct="1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 Des moments d’évaluation variables selon les centres de formation et selon les étudiants (périodes prédéfinies dans le référentiel et/ou circulaire)</a:t>
            </a:r>
          </a:p>
          <a:p>
            <a:pPr lvl="1" eaLnBrk="1" hangingPunct="1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 Lorsqu’un bloc significatif de compétences représentatives de la formation est acquis</a:t>
            </a:r>
          </a:p>
          <a:p>
            <a:pPr lvl="1" eaLnBrk="1" hangingPunct="1"/>
            <a:endParaRPr lang="fr-FR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Rectangle à coins arrondis 9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521575" cy="549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Situations d’évaluation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924800" cy="208915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 situation d’évaluation se caractérise par :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Un contexte professionnel,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Des compétences terminales à évaluer,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Des savoirs à mobiliser,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Des conditions de réalisation,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Des critères d’évaluation explicites,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  <a:cs typeface="Arial" pitchFamily="34" charset="0"/>
              </a:rPr>
              <a:t>Des niveaux d’exigence identiques à ceux de l’épreuve ponctuelle.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57224" y="3786190"/>
            <a:ext cx="8035950" cy="14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800"/>
              </a:spcBef>
              <a:buFont typeface="Arial" charset="0"/>
              <a:buNone/>
            </a:pPr>
            <a:r>
              <a:rPr lang="fr-FR" sz="1600" b="1" i="1" dirty="0">
                <a:latin typeface="Arial" pitchFamily="34" charset="0"/>
                <a:cs typeface="Arial" pitchFamily="34" charset="0"/>
              </a:rPr>
              <a:t>Ces situations font partie intégrante du processus de formation</a:t>
            </a:r>
          </a:p>
          <a:p>
            <a:pPr marL="342900" indent="-342900">
              <a:lnSpc>
                <a:spcPct val="90000"/>
              </a:lnSpc>
              <a:spcBef>
                <a:spcPts val="800"/>
              </a:spcBef>
              <a:buFont typeface="Arial" charset="0"/>
              <a:buNone/>
            </a:pPr>
            <a:r>
              <a:rPr lang="fr-FR" sz="1600" b="1" i="1" dirty="0">
                <a:latin typeface="Arial" pitchFamily="34" charset="0"/>
                <a:cs typeface="Arial" pitchFamily="34" charset="0"/>
              </a:rPr>
              <a:t>Elles ne visent pas à évaluer obligatoirement de façon exhaustive toutes les compétences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Arial" charset="0"/>
              <a:buNone/>
            </a:pPr>
            <a:r>
              <a:rPr lang="fr-FR" sz="1600" b="1" i="1" dirty="0">
                <a:latin typeface="Arial" pitchFamily="34" charset="0"/>
                <a:cs typeface="Arial" pitchFamily="34" charset="0"/>
              </a:rPr>
              <a:t>Le candidat est informé par l’évaluateur des conditions, des modalités et des </a:t>
            </a:r>
            <a:r>
              <a:rPr lang="fr-FR" sz="1600" b="1" i="1" dirty="0" smtClean="0">
                <a:latin typeface="Arial" pitchFamily="34" charset="0"/>
                <a:cs typeface="Arial" pitchFamily="34" charset="0"/>
              </a:rPr>
              <a:t>critères d’évaluation</a:t>
            </a:r>
            <a:endParaRPr lang="fr-FR" sz="16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485778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Évaluation</a:t>
            </a:r>
          </a:p>
        </p:txBody>
      </p:sp>
      <p:sp>
        <p:nvSpPr>
          <p:cNvPr id="19459" name="ZoneTexte 1"/>
          <p:cNvSpPr txBox="1">
            <a:spLocks noChangeArrowheads="1"/>
          </p:cNvSpPr>
          <p:nvPr/>
        </p:nvSpPr>
        <p:spPr bwMode="auto">
          <a:xfrm>
            <a:off x="720725" y="1125538"/>
            <a:ext cx="820896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r-FR" sz="1600" dirty="0" smtClean="0"/>
              <a:t> Elle est effectuée par un (ou plusieurs) formateur(s) « ayant ou ayant eu le candidat en formation » et </a:t>
            </a:r>
            <a:r>
              <a:rPr lang="fr-FR" sz="1600" dirty="0" smtClean="0"/>
              <a:t>par </a:t>
            </a:r>
            <a:r>
              <a:rPr lang="fr-FR" sz="1600" dirty="0" smtClean="0"/>
              <a:t>un professionnel.</a:t>
            </a:r>
            <a:endParaRPr lang="fr-FR" sz="1600" dirty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fr-FR" sz="1600" dirty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r-FR" sz="1600" dirty="0" smtClean="0"/>
              <a:t> La </a:t>
            </a:r>
            <a:r>
              <a:rPr lang="fr-FR" sz="1600" dirty="0"/>
              <a:t>connaissance du travail réel accompli par le candidat, des progrès réalisés pendant la formation et du niveau atteint préalablement est indispensable à une évaluation pertinente.</a:t>
            </a:r>
          </a:p>
          <a:p>
            <a:pPr>
              <a:buClr>
                <a:srgbClr val="FF0000"/>
              </a:buClr>
            </a:pPr>
            <a:endParaRPr lang="fr-FR" sz="1600" dirty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r-FR" sz="1600" dirty="0" smtClean="0"/>
              <a:t> Lorsque </a:t>
            </a:r>
            <a:r>
              <a:rPr lang="fr-FR" sz="1600" dirty="0"/>
              <a:t>le(s) formateur(s) estime(nt) que plusieurs étudiants ont atteint un bloc significatif de compétences représentatives, ils sont convoqués par le chef d’établissement.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r-FR" sz="1600" dirty="0" smtClean="0"/>
              <a:t> Les </a:t>
            </a:r>
            <a:r>
              <a:rPr lang="fr-FR" sz="1600" dirty="0"/>
              <a:t>cas d’absence : si justifiée, le candidat peut être convoqué à nouveau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fr-FR" sz="1600" dirty="0"/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r-FR" sz="1600" dirty="0" smtClean="0"/>
              <a:t> Possibilités </a:t>
            </a:r>
            <a:r>
              <a:rPr lang="fr-FR" sz="1600" dirty="0"/>
              <a:t>d’évaluation d’un petit groupe d’étudiants sans interrompre la formation des autres étudiants du groupe</a:t>
            </a:r>
            <a:r>
              <a:rPr lang="fr-FR" sz="1600" dirty="0" smtClean="0"/>
              <a:t>.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Évaluation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822325" y="1341438"/>
            <a:ext cx="7521575" cy="1658934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Les critères d’évaluation sont les mêmes que ceux de l’épreuve ponctuelle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Les grilles d’évaluation sont définies par la circulaire nationale .</a:t>
            </a:r>
          </a:p>
          <a:p>
            <a:pPr eaLnBrk="1" hangingPunct="1">
              <a:buFont typeface="Arial" charset="0"/>
              <a:buNone/>
              <a:defRPr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 CCF  du BTS Tourisme : 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Rectangle à coins arrondis 9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1714480" y="3143248"/>
            <a:ext cx="65008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4 situation d’évaluation en communication en Langues vivantes A et B (E2)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2 situations en Gestion de la relation client (E3)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2 situations en Gestion de l’information touristique (E5)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oneTexte 1"/>
          <p:cNvSpPr txBox="1">
            <a:spLocks noChangeArrowheads="1"/>
          </p:cNvSpPr>
          <p:nvPr/>
        </p:nvSpPr>
        <p:spPr bwMode="auto">
          <a:xfrm>
            <a:off x="2071670" y="1214422"/>
            <a:ext cx="421484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GRC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(F1 et F2 en langue française)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28675" y="1844675"/>
            <a:ext cx="7991475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Évaluer les capacités du candidat à :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Analyser une situation de gestion de la relation client dans des contextes professionnels touristiques (vente, accueil, accompagnement</a:t>
            </a:r>
            <a:r>
              <a:rPr lang="fr-FR" dirty="0" smtClean="0"/>
              <a:t>)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Cerner de façon précise la demande d’un client afin de proposer des solutions </a:t>
            </a:r>
            <a:r>
              <a:rPr lang="fr-FR" dirty="0" smtClean="0"/>
              <a:t>argumentées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Utiliser efficacement les ressources professionnelles à disposition</a:t>
            </a:r>
          </a:p>
          <a:p>
            <a:pPr marL="285750" indent="-285750">
              <a:buFontTx/>
              <a:buChar char="-"/>
              <a:defRPr/>
            </a:pP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Rectangle à coins arrondis 9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714348" y="285728"/>
            <a:ext cx="7286676" cy="785818"/>
            <a:chOff x="714348" y="285728"/>
            <a:chExt cx="7286676" cy="785818"/>
          </a:xfrm>
        </p:grpSpPr>
        <p:sp>
          <p:nvSpPr>
            <p:cNvPr id="12" name="Rogner un rectangle avec un coin diagonal 11"/>
            <p:cNvSpPr/>
            <p:nvPr/>
          </p:nvSpPr>
          <p:spPr>
            <a:xfrm>
              <a:off x="714348" y="285728"/>
              <a:ext cx="7286676" cy="785818"/>
            </a:xfrm>
            <a:prstGeom prst="snip2Diag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857224" y="428604"/>
              <a:ext cx="6858048" cy="369332"/>
            </a:xfrm>
            <a:prstGeom prst="rect">
              <a:avLst/>
            </a:prstGeom>
            <a:no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Épreuve E3 (U 3) : Gestion de la relation </a:t>
              </a:r>
              <a:r>
                <a:rPr lang="fr-FR" b="1" dirty="0" smtClean="0">
                  <a:solidFill>
                    <a:schemeClr val="bg1"/>
                  </a:solidFill>
                </a:rPr>
                <a:t>client , </a:t>
              </a:r>
              <a:r>
                <a:rPr lang="fr-FR" i="1" dirty="0" smtClean="0">
                  <a:solidFill>
                    <a:schemeClr val="bg1"/>
                  </a:solidFill>
                </a:rPr>
                <a:t>Coefficient</a:t>
              </a:r>
              <a:r>
                <a:rPr lang="fr-FR" i="1" dirty="0">
                  <a:solidFill>
                    <a:schemeClr val="bg1"/>
                  </a:solidFill>
                </a:rPr>
                <a:t> </a:t>
              </a:r>
              <a:r>
                <a:rPr lang="fr-FR" i="1" dirty="0" smtClean="0">
                  <a:solidFill>
                    <a:schemeClr val="bg1"/>
                  </a:solidFill>
                </a:rPr>
                <a:t>2,5</a:t>
              </a:r>
              <a:endParaRPr lang="fr-FR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850" y="1196975"/>
          <a:ext cx="8522805" cy="47234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86809"/>
                <a:gridCol w="3428334"/>
                <a:gridCol w="3007662"/>
              </a:tblGrid>
              <a:tr h="42264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GRC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1 (40%)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Situation  2 (60%)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</a:tr>
              <a:tr h="116130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Dossier 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(3+2 fiches + ressources utilisées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+ extrait livret)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3 fiches de situations de relation client réelles ou </a:t>
                      </a:r>
                      <a:r>
                        <a:rPr lang="fr-FR" sz="1600" u="sng" dirty="0" smtClean="0">
                          <a:latin typeface="Arial" pitchFamily="34" charset="0"/>
                          <a:cs typeface="Arial" pitchFamily="34" charset="0"/>
                        </a:rPr>
                        <a:t>simulées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vécues ou observées (F1 &amp; F2)</a:t>
                      </a:r>
                    </a:p>
                    <a:p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  <a:hlinkClick r:id="rId2" action="ppaction://hlinksldjump"/>
                        </a:rPr>
                        <a:t>Exemples de situations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 fiches de situations de relation client vécues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ou observées (F1 &amp; F2), au moins une réelle (stage)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Durée ( 15’ + 20’)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5 minutes de présentation + 10 minutes sur degré de maîtrise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des compétences (F1 et F2)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5 minutes de présentation de la situation choisie + 15 minutes de mise en situation (changement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paramètres) + analyse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</a:tr>
              <a:tr h="64009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Lieu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Dans l’établissement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de formation ou dans l’organisation qui accueille l’étudiant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5528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Commission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L’enseignant de GRC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Un enseignant de GRC   et un professionnel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</a:tr>
              <a:tr h="425528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Quand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 répartir sur le cycle de formation</a:t>
                      </a:r>
                      <a:endParaRPr lang="fr-FR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 répartir sur le cycle de formation</a:t>
                      </a:r>
                      <a:endParaRPr lang="fr-FR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1" marB="45721"/>
                </a:tc>
              </a:tr>
            </a:tbl>
          </a:graphicData>
        </a:graphic>
      </p:graphicFrame>
      <p:sp>
        <p:nvSpPr>
          <p:cNvPr id="27674" name="ZoneTexte 2"/>
          <p:cNvSpPr txBox="1">
            <a:spLocks noChangeArrowheads="1"/>
          </p:cNvSpPr>
          <p:nvPr/>
        </p:nvSpPr>
        <p:spPr bwMode="auto">
          <a:xfrm>
            <a:off x="971550" y="333375"/>
            <a:ext cx="7561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E3 – Gestion de la relation client (</a:t>
            </a:r>
            <a:r>
              <a:rPr lang="fr-FR" b="1" dirty="0" err="1"/>
              <a:t>coef</a:t>
            </a:r>
            <a:r>
              <a:rPr lang="fr-FR" b="1" dirty="0"/>
              <a:t> 2,5)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16013" y="1412875"/>
            <a:ext cx="748823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Évaluer les capacités du candidat à :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Présenter de manière synthétique ses productions et recourir avec efficacité et pertinence à des méthodes et outils adaptés</a:t>
            </a:r>
            <a:r>
              <a:rPr lang="fr-FR" dirty="0" smtClean="0"/>
              <a:t>,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Exploiter les possibilités offertes par les </a:t>
            </a:r>
            <a:r>
              <a:rPr lang="fr-FR" dirty="0" smtClean="0"/>
              <a:t>technologies </a:t>
            </a:r>
            <a:r>
              <a:rPr lang="fr-FR" dirty="0"/>
              <a:t>informatiques</a:t>
            </a:r>
            <a:r>
              <a:rPr lang="fr-FR" dirty="0" smtClean="0"/>
              <a:t>…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Mettre en œuvre ses compétences techniques dans un contexte </a:t>
            </a:r>
            <a:r>
              <a:rPr lang="fr-FR" dirty="0" smtClean="0"/>
              <a:t>prédéfini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defRPr/>
            </a:pPr>
            <a:endParaRPr lang="fr-FR" dirty="0"/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fr-FR" dirty="0"/>
              <a:t>S’auto-former et à utiliser les aides des produits utilisés.</a:t>
            </a:r>
          </a:p>
          <a:p>
            <a:pPr marL="285750" indent="-285750">
              <a:buFontTx/>
              <a:buChar char="-"/>
              <a:defRPr/>
            </a:pPr>
            <a:endParaRPr lang="fr-FR" dirty="0"/>
          </a:p>
        </p:txBody>
      </p:sp>
      <p:grpSp>
        <p:nvGrpSpPr>
          <p:cNvPr id="4" name="Groupe 9"/>
          <p:cNvGrpSpPr/>
          <p:nvPr/>
        </p:nvGrpSpPr>
        <p:grpSpPr>
          <a:xfrm>
            <a:off x="642910" y="357166"/>
            <a:ext cx="7286676" cy="785818"/>
            <a:chOff x="928662" y="1000108"/>
            <a:chExt cx="7286676" cy="7858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Rogner un rectangle avec un coin diagonal 4"/>
            <p:cNvSpPr/>
            <p:nvPr/>
          </p:nvSpPr>
          <p:spPr>
            <a:xfrm>
              <a:off x="928662" y="1000108"/>
              <a:ext cx="7286676" cy="785818"/>
            </a:xfrm>
            <a:prstGeom prst="snip2Diag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285852" y="1142984"/>
              <a:ext cx="6072230" cy="5232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Épreuve E5 (U 5) - Gestion de l’information touristique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(Coefficient 2,5)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285752" y="5857892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 rot="5400000">
              <a:off x="-2393590" y="4178690"/>
              <a:ext cx="5357826" cy="794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>
              <a:off x="-2857528" y="3429000"/>
              <a:ext cx="6858000" cy="1588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0" y="6356370"/>
              <a:ext cx="914400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" name="Rectangle à coins arrondis 11"/>
            <p:cNvSpPr/>
            <p:nvPr/>
          </p:nvSpPr>
          <p:spPr>
            <a:xfrm>
              <a:off x="142876" y="6000768"/>
              <a:ext cx="642910" cy="64294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rs Claude">
  <a:themeElements>
    <a:clrScheme name="Cours Clau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urs Clau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rs Clau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 Clau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 Clau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 Clau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 Clau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 Clau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 Clau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Claude</Template>
  <TotalTime>1458</TotalTime>
  <Words>1242</Words>
  <Application>Microsoft Office PowerPoint</Application>
  <PresentationFormat>Affichage à l'écran (4:3)</PresentationFormat>
  <Paragraphs>196</Paragraphs>
  <Slides>17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Cours Claude</vt:lpstr>
      <vt:lpstr>Thème Office</vt:lpstr>
      <vt:lpstr>Le contrôle en cours de formation (CCF) en BTS tourisme </vt:lpstr>
      <vt:lpstr>Textes réglementaires CCF</vt:lpstr>
      <vt:lpstr>Principe général</vt:lpstr>
      <vt:lpstr>Situations d’évaluation</vt:lpstr>
      <vt:lpstr>Évaluation</vt:lpstr>
      <vt:lpstr>Évaluation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PERSO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Dispositions générales du CCF pour les BTS Tertiaires</dc:title>
  <dc:creator>Olivier SIMORRE</dc:creator>
  <cp:lastModifiedBy>Lenovo User</cp:lastModifiedBy>
  <cp:revision>70</cp:revision>
  <cp:lastPrinted>1601-01-01T00:00:00Z</cp:lastPrinted>
  <dcterms:created xsi:type="dcterms:W3CDTF">2006-10-15T11:33:04Z</dcterms:created>
  <dcterms:modified xsi:type="dcterms:W3CDTF">2012-04-25T15:48:49Z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