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614C7-ED19-4850-B993-093529475703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C6F04-F3D0-45A5-98E3-EC99E441DF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20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C6F04-F3D0-45A5-98E3-EC99E441DF0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C7B8-9038-40AD-9ED4-19A5265D5D52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75F9-71CD-4F85-B941-9B5264E1ED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sterce.com/present/images/miscepdf.pdf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upload.wikimedia.org/wikipedia/fr/0/00/Logo_Loxam_Comit%C3%A9_d'Entrepris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itedentreprise.com/comite-d-entreprise/information-fournisseurs/voir_offre-1566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comitedentreprise.com/modules/partners/visite-80.html" TargetMode="Externa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LES REPRESENTANTS DU PERSONNEL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LA REPRESENTATION SALARIALE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LA NEGOCIATION COLLECTIVE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5786454"/>
            <a:ext cx="6400800" cy="47149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Terminales BAC PRO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Chaque syndicat représentatif dans une </a:t>
            </a:r>
            <a:r>
              <a:rPr lang="fr-FR" b="1" dirty="0" smtClean="0">
                <a:solidFill>
                  <a:srgbClr val="FFFF00"/>
                </a:solidFill>
              </a:rPr>
              <a:t>entreprise ou un établissement de 50 salariés ou plus</a:t>
            </a:r>
            <a:r>
              <a:rPr lang="fr-FR" dirty="0" smtClean="0">
                <a:solidFill>
                  <a:srgbClr val="FFFF00"/>
                </a:solidFill>
              </a:rPr>
              <a:t> peut désigner un délégué syndical (DS).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Nommé pour </a:t>
            </a:r>
            <a:r>
              <a:rPr lang="fr-FR" b="1" dirty="0" smtClean="0">
                <a:solidFill>
                  <a:srgbClr val="FFFF00"/>
                </a:solidFill>
              </a:rPr>
              <a:t>une durée indéterminée</a:t>
            </a:r>
            <a:r>
              <a:rPr lang="fr-FR" dirty="0" smtClean="0">
                <a:solidFill>
                  <a:srgbClr val="FFFF00"/>
                </a:solidFill>
              </a:rPr>
              <a:t>, le délégué syndical exerce un rôle de </a:t>
            </a:r>
            <a:r>
              <a:rPr lang="fr-FR" dirty="0" smtClean="0">
                <a:solidFill>
                  <a:srgbClr val="FFFF00"/>
                </a:solidFill>
              </a:rPr>
              <a:t>représentation.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b="1" dirty="0" smtClean="0">
                <a:solidFill>
                  <a:srgbClr val="FFFF00"/>
                </a:solidFill>
              </a:rPr>
              <a:t>Il </a:t>
            </a:r>
            <a:r>
              <a:rPr lang="fr-FR" b="1" dirty="0" smtClean="0">
                <a:solidFill>
                  <a:srgbClr val="FFFF00"/>
                </a:solidFill>
              </a:rPr>
              <a:t>bénéficie d’une protection particulière en matière de licenciement</a:t>
            </a:r>
            <a:r>
              <a:rPr lang="fr-FR" dirty="0" smtClean="0"/>
              <a:t>.</a:t>
            </a:r>
            <a:r>
              <a:rPr lang="fr-FR" dirty="0" smtClean="0">
                <a:solidFill>
                  <a:schemeClr val="bg1"/>
                </a:solidFill>
              </a:rPr>
              <a:t>(ne peut être licencié sans autorisation de l’inspecteur du travail)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CF110"/>
                </a:solidFill>
              </a:rPr>
              <a:t>Pour être délégué syndical, il faut être âgé </a:t>
            </a:r>
            <a:r>
              <a:rPr lang="fr-FR" b="1" dirty="0" smtClean="0">
                <a:solidFill>
                  <a:srgbClr val="FCF110"/>
                </a:solidFill>
              </a:rPr>
              <a:t>de 18 ans </a:t>
            </a:r>
            <a:r>
              <a:rPr lang="fr-FR" dirty="0" smtClean="0">
                <a:solidFill>
                  <a:srgbClr val="FCF110"/>
                </a:solidFill>
              </a:rPr>
              <a:t>au moins et avoir travaillé dans l’entreprise </a:t>
            </a:r>
            <a:r>
              <a:rPr lang="fr-FR" b="1" dirty="0" smtClean="0">
                <a:solidFill>
                  <a:srgbClr val="FCF110"/>
                </a:solidFill>
              </a:rPr>
              <a:t>depuis 1 an au moins.</a:t>
            </a:r>
          </a:p>
          <a:p>
            <a:r>
              <a:rPr lang="fr-FR" dirty="0" smtClean="0">
                <a:solidFill>
                  <a:srgbClr val="FCF110"/>
                </a:solidFill>
              </a:rPr>
              <a:t>Il peut </a:t>
            </a:r>
            <a:r>
              <a:rPr lang="fr-FR" b="1" dirty="0" smtClean="0">
                <a:solidFill>
                  <a:srgbClr val="FCF110"/>
                </a:solidFill>
              </a:rPr>
              <a:t>cumuler son mandat </a:t>
            </a:r>
            <a:r>
              <a:rPr lang="fr-FR" dirty="0" smtClean="0">
                <a:solidFill>
                  <a:srgbClr val="FCF110"/>
                </a:solidFill>
              </a:rPr>
              <a:t>avec celui de délégué du personnel, de membre du comité d’entreprise …etc.</a:t>
            </a:r>
          </a:p>
          <a:p>
            <a:r>
              <a:rPr lang="fr-FR" dirty="0" smtClean="0">
                <a:solidFill>
                  <a:srgbClr val="FCF110"/>
                </a:solidFill>
              </a:rPr>
              <a:t>Il dispose </a:t>
            </a:r>
            <a:r>
              <a:rPr lang="fr-FR" b="1" dirty="0" smtClean="0">
                <a:solidFill>
                  <a:srgbClr val="FCF110"/>
                </a:solidFill>
              </a:rPr>
              <a:t>d’un crédit d’heures de délégation </a:t>
            </a:r>
            <a:r>
              <a:rPr lang="fr-FR" dirty="0" smtClean="0">
                <a:solidFill>
                  <a:srgbClr val="FCF110"/>
                </a:solidFill>
              </a:rPr>
              <a:t>pour mener à bien ses  fonctions.</a:t>
            </a:r>
          </a:p>
          <a:p>
            <a:r>
              <a:rPr lang="fr-FR" dirty="0" smtClean="0">
                <a:solidFill>
                  <a:srgbClr val="FCF110"/>
                </a:solidFill>
              </a:rPr>
              <a:t>Il dispose de moyens de communications  et de droits (panneau d’affichage, droit d’organiser des réunions, droit de distribuer des publications ….)</a:t>
            </a:r>
          </a:p>
          <a:p>
            <a:endParaRPr lang="fr-FR" dirty="0" smtClean="0">
              <a:solidFill>
                <a:srgbClr val="FCF110"/>
              </a:solidFill>
            </a:endParaRPr>
          </a:p>
          <a:p>
            <a:endParaRPr lang="fr-FR" dirty="0" smtClean="0">
              <a:solidFill>
                <a:srgbClr val="FCF11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Le comité d’entrepris</a:t>
            </a:r>
            <a:r>
              <a:rPr lang="fr-FR" b="1" dirty="0" smtClean="0">
                <a:solidFill>
                  <a:schemeClr val="bg2"/>
                </a:solidFill>
              </a:rPr>
              <a:t>e</a:t>
            </a:r>
            <a:endParaRPr lang="fr-FR" b="1" dirty="0">
              <a:solidFill>
                <a:schemeClr val="bg2"/>
              </a:solidFill>
            </a:endParaRPr>
          </a:p>
        </p:txBody>
      </p:sp>
      <p:pic>
        <p:nvPicPr>
          <p:cNvPr id="5122" name="Picture 2" descr="Fichier:Logo Loxam Comité d'Entrepri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0579">
            <a:off x="467544" y="3068960"/>
            <a:ext cx="1609725" cy="1066801"/>
          </a:xfrm>
          <a:prstGeom prst="rect">
            <a:avLst/>
          </a:prstGeom>
          <a:noFill/>
        </p:spPr>
      </p:pic>
      <p:pic>
        <p:nvPicPr>
          <p:cNvPr id="5124" name="Picture 4" descr="8eme Festival Absolute Gospel du 13 au 29 mai 2011">
            <a:hlinkClick r:id="rId4" tooltip="8eme Festival Absolute Gospel du 13 au 29 mai 201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22403">
            <a:off x="2195736" y="5229200"/>
            <a:ext cx="1143000" cy="1143001"/>
          </a:xfrm>
          <a:prstGeom prst="rect">
            <a:avLst/>
          </a:prstGeom>
          <a:noFill/>
        </p:spPr>
      </p:pic>
      <p:pic>
        <p:nvPicPr>
          <p:cNvPr id="5126" name="Picture 6" descr="Low cost CE - Le 1er réseau national de franchises pour profiter des avantages d’un CE">
            <a:hlinkClick r:id="rId6" tooltip="Low cost CE - Le 1er réseau national de franchises pour profiter des avantages d’un C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97862">
            <a:off x="2411760" y="2420888"/>
            <a:ext cx="1143000" cy="1143001"/>
          </a:xfrm>
          <a:prstGeom prst="rect">
            <a:avLst/>
          </a:prstGeom>
          <a:noFill/>
        </p:spPr>
      </p:pic>
      <p:pic>
        <p:nvPicPr>
          <p:cNvPr id="5128" name="Picture 8" descr="Pourquoi les comités d'entreprise et les salariés ayant un CE se connectent sur MisterCE.com ?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12257">
            <a:off x="4619624" y="1535237"/>
            <a:ext cx="3528392" cy="4619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i="1" dirty="0" smtClean="0">
                <a:solidFill>
                  <a:schemeClr val="bg1"/>
                </a:solidFill>
              </a:rPr>
              <a:t>Dans les entreprises </a:t>
            </a:r>
            <a:r>
              <a:rPr lang="fr-FR" b="1" i="1" dirty="0" smtClean="0">
                <a:solidFill>
                  <a:schemeClr val="bg1"/>
                </a:solidFill>
              </a:rPr>
              <a:t>de 50 salariés et plus</a:t>
            </a:r>
            <a:r>
              <a:rPr lang="fr-FR" i="1" dirty="0" smtClean="0">
                <a:solidFill>
                  <a:schemeClr val="bg1"/>
                </a:solidFill>
              </a:rPr>
              <a:t>, l’employeur est tenu d’organiser la mise en place d’un comité d’entreprise (CE) </a:t>
            </a:r>
            <a:r>
              <a:rPr lang="fr-FR" b="1" i="1" dirty="0" smtClean="0">
                <a:solidFill>
                  <a:schemeClr val="bg1"/>
                </a:solidFill>
              </a:rPr>
              <a:t>composé de représentants élus du personnel et éventuellement de représentants syndicaux </a:t>
            </a:r>
            <a:r>
              <a:rPr lang="fr-FR" i="1" dirty="0" smtClean="0">
                <a:solidFill>
                  <a:schemeClr val="bg1"/>
                </a:solidFill>
              </a:rPr>
              <a:t>désignés par les organisations syndicales. </a:t>
            </a:r>
          </a:p>
          <a:p>
            <a:pPr>
              <a:buNone/>
            </a:pPr>
            <a:endParaRPr lang="fr-FR" i="1" dirty="0" smtClean="0">
              <a:solidFill>
                <a:schemeClr val="bg1"/>
              </a:solidFill>
            </a:endParaRPr>
          </a:p>
          <a:p>
            <a:r>
              <a:rPr lang="fr-FR" i="1" dirty="0" smtClean="0">
                <a:solidFill>
                  <a:schemeClr val="bg1"/>
                </a:solidFill>
              </a:rPr>
              <a:t>Ce comité assume d’une part, </a:t>
            </a:r>
            <a:r>
              <a:rPr lang="fr-FR" b="1" i="1" dirty="0" smtClean="0">
                <a:solidFill>
                  <a:schemeClr val="bg1"/>
                </a:solidFill>
              </a:rPr>
              <a:t>des attributions économiques</a:t>
            </a:r>
            <a:r>
              <a:rPr lang="fr-FR" i="1" dirty="0" smtClean="0">
                <a:solidFill>
                  <a:schemeClr val="bg1"/>
                </a:solidFill>
              </a:rPr>
              <a:t> et d’autre part, </a:t>
            </a:r>
            <a:r>
              <a:rPr lang="fr-FR" b="1" i="1" dirty="0" smtClean="0">
                <a:solidFill>
                  <a:schemeClr val="bg1"/>
                </a:solidFill>
              </a:rPr>
              <a:t>sociales et culturelles </a:t>
            </a:r>
            <a:r>
              <a:rPr lang="fr-FR" i="1" dirty="0" smtClean="0">
                <a:solidFill>
                  <a:schemeClr val="bg1"/>
                </a:solidFill>
              </a:rPr>
              <a:t>et </a:t>
            </a:r>
            <a:r>
              <a:rPr lang="fr-FR" i="1" dirty="0" smtClean="0">
                <a:solidFill>
                  <a:srgbClr val="FCF110"/>
                </a:solidFill>
              </a:rPr>
              <a:t>dispose pour ce faire, des moyens matériels et financiers nécessaires</a:t>
            </a:r>
            <a:r>
              <a:rPr lang="fr-FR" i="1" dirty="0" smtClean="0">
                <a:solidFill>
                  <a:schemeClr val="bg1"/>
                </a:solidFill>
              </a:rPr>
              <a:t>. L’employeur (ou son représentant) assure les fonctions de président du CE.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33265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CF110"/>
                </a:solidFill>
              </a:rPr>
              <a:t>Quels sont les moyens de fonctionnement du CE ?</a:t>
            </a:r>
            <a:endParaRPr lang="fr-FR" sz="3600" b="1" dirty="0">
              <a:solidFill>
                <a:srgbClr val="FCF11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9872" y="2132856"/>
            <a:ext cx="2448272" cy="93610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Below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Deux budgets attribués par l’entreprise</a:t>
            </a:r>
            <a:endParaRPr lang="fr-FR" b="1" dirty="0"/>
          </a:p>
        </p:txBody>
      </p:sp>
      <p:sp>
        <p:nvSpPr>
          <p:cNvPr id="7" name="Ellipse 6"/>
          <p:cNvSpPr/>
          <p:nvPr/>
        </p:nvSpPr>
        <p:spPr>
          <a:xfrm>
            <a:off x="1547664" y="4005064"/>
            <a:ext cx="2520280" cy="1296144"/>
          </a:xfrm>
          <a:prstGeom prst="ellips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Une subvention de fonctionnement</a:t>
            </a:r>
            <a:endParaRPr lang="fr-FR" b="1" dirty="0"/>
          </a:p>
        </p:txBody>
      </p:sp>
      <p:sp>
        <p:nvSpPr>
          <p:cNvPr id="8" name="Ellipse 7"/>
          <p:cNvSpPr/>
          <p:nvPr/>
        </p:nvSpPr>
        <p:spPr>
          <a:xfrm>
            <a:off x="5796136" y="3933056"/>
            <a:ext cx="2664296" cy="1296144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Une contribution aux activités sociales et culturelles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1691680" y="5661248"/>
            <a:ext cx="2304256" cy="5040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0.2% de la masses salariale brute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555776" y="4941168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414908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10800000" flipV="1">
            <a:off x="2843808" y="335699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endCxn id="8" idx="0"/>
          </p:cNvCxnSpPr>
          <p:nvPr/>
        </p:nvCxnSpPr>
        <p:spPr>
          <a:xfrm rot="16200000" flipH="1">
            <a:off x="6534218" y="3338990"/>
            <a:ext cx="648072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CF110"/>
                </a:solidFill>
              </a:rPr>
              <a:t>Et :</a:t>
            </a:r>
            <a:endParaRPr lang="fr-FR" b="1" dirty="0">
              <a:solidFill>
                <a:srgbClr val="FCF11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2448272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 local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1547664" y="2996952"/>
            <a:ext cx="2448272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 crédit d’heures de délégation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851920" y="4077072"/>
            <a:ext cx="2448272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La liberté de déplacement </a:t>
            </a:r>
            <a:r>
              <a:rPr lang="fr-FR" dirty="0" smtClean="0"/>
              <a:t>dans l’entreprise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148064" y="1772816"/>
            <a:ext cx="2448272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Du perso</a:t>
            </a:r>
            <a:r>
              <a:rPr lang="fr-FR" dirty="0" smtClean="0"/>
              <a:t>nnel qu’il peut recruter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971600" y="5229200"/>
            <a:ext cx="2448272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Protection</a:t>
            </a:r>
            <a:r>
              <a:rPr lang="fr-FR" dirty="0" smtClean="0"/>
              <a:t> en cas de licenciement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CF110"/>
                </a:solidFill>
              </a:rPr>
              <a:t>Mais aussi, pour mener à bien des missions économiques, il dispose </a:t>
            </a:r>
            <a:endParaRPr lang="fr-FR" b="1" dirty="0">
              <a:solidFill>
                <a:srgbClr val="FCF11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2"/>
                </a:solidFill>
              </a:rPr>
              <a:t>De la possibilité de recourir à un expert comptable</a:t>
            </a:r>
            <a:r>
              <a:rPr lang="fr-FR" dirty="0" smtClean="0">
                <a:solidFill>
                  <a:schemeClr val="bg2"/>
                </a:solidFill>
              </a:rPr>
              <a:t>, payé par l’entreprise, 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De la possibilité de </a:t>
            </a:r>
            <a:r>
              <a:rPr lang="fr-FR" b="1" dirty="0" smtClean="0">
                <a:solidFill>
                  <a:schemeClr val="bg2"/>
                </a:solidFill>
              </a:rPr>
              <a:t>bénéficier d’une formation économique</a:t>
            </a:r>
            <a:r>
              <a:rPr lang="fr-FR" dirty="0" smtClean="0">
                <a:solidFill>
                  <a:schemeClr val="bg2"/>
                </a:solidFill>
              </a:rPr>
              <a:t>, payée par le comité d’entreprise, sans perte de salaire.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En cas de situation économique délicate, il peut exercer </a:t>
            </a:r>
            <a:r>
              <a:rPr lang="fr-FR" b="1" dirty="0" smtClean="0">
                <a:solidFill>
                  <a:schemeClr val="bg2"/>
                </a:solidFill>
              </a:rPr>
              <a:t>un droit d’alerte </a:t>
            </a:r>
            <a:r>
              <a:rPr lang="fr-FR" dirty="0" smtClean="0">
                <a:solidFill>
                  <a:schemeClr val="bg2"/>
                </a:solidFill>
              </a:rPr>
              <a:t>qui lui permette d’obtenir des explications, des expertises …</a:t>
            </a:r>
            <a:endParaRPr lang="fr-FR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LA NEGOCIATION COLLECTIVE DANS L’ENTREPRISE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31746" name="Picture 2" descr="http://www.guilloud.fr/images/medium_rtt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 rot="21095361">
            <a:off x="2051720" y="1869787"/>
            <a:ext cx="4680520" cy="39160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rgbClr val="FFFF00"/>
                </a:solidFill>
              </a:rPr>
              <a:t>La négociation </a:t>
            </a:r>
            <a:r>
              <a:rPr lang="fr-FR" dirty="0" smtClean="0">
                <a:solidFill>
                  <a:srgbClr val="FFFF00"/>
                </a:solidFill>
              </a:rPr>
              <a:t>d’une convention ou d’un accord d’entreprise </a:t>
            </a:r>
            <a:r>
              <a:rPr lang="fr-FR" b="1" dirty="0" smtClean="0">
                <a:solidFill>
                  <a:srgbClr val="FFFF00"/>
                </a:solidFill>
              </a:rPr>
              <a:t>permet d’adapter les règles du code du travail aux spécificités et besoins de l’entreprise. </a:t>
            </a:r>
          </a:p>
          <a:p>
            <a:pPr algn="just"/>
            <a:r>
              <a:rPr lang="fr-FR" b="1" dirty="0" smtClean="0">
                <a:solidFill>
                  <a:srgbClr val="FFFF00"/>
                </a:solidFill>
              </a:rPr>
              <a:t>La négociation peut être obligatoire</a:t>
            </a:r>
            <a:r>
              <a:rPr lang="fr-FR" dirty="0" smtClean="0">
                <a:solidFill>
                  <a:srgbClr val="FFFF00"/>
                </a:solidFill>
              </a:rPr>
              <a:t> (avec des thèmes et un rythme imposés) </a:t>
            </a:r>
            <a:r>
              <a:rPr lang="fr-FR" b="1" dirty="0" smtClean="0">
                <a:solidFill>
                  <a:srgbClr val="FFFF00"/>
                </a:solidFill>
              </a:rPr>
              <a:t>ou libre. </a:t>
            </a: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Dans tous les cas, les accords d’entreprise sont soumis à certaines conditions de validité, et au respect de formalités spécifiques.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Quel salarié peut négocier ?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En principe, les délégués syndicaux prennent part aux négociations menées avec l’employeur.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Dans les entreprises dépourvues de délégué syndical, des accords collectifs peuvent, être négociés, selon le cas, avec les représentants élus au comité d’entreprise ou les délégués du personnel. </a:t>
            </a:r>
            <a:endParaRPr lang="fr-FR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Les délégués du personnel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Le Délégué Du Personnel Hors-Série N° 221 : Consolider Compléter - Revue"/>
          <p:cNvPicPr>
            <a:picLocks noChangeAspect="1" noChangeArrowheads="1"/>
          </p:cNvPicPr>
          <p:nvPr/>
        </p:nvPicPr>
        <p:blipFill>
          <a:blip r:embed="rId2" cstate="print">
            <a:lum bright="10000" contrast="30000"/>
          </a:blip>
          <a:srcRect l="11429" r="12857"/>
          <a:stretch>
            <a:fillRect/>
          </a:stretch>
        </p:blipFill>
        <p:spPr bwMode="auto">
          <a:xfrm>
            <a:off x="2571736" y="1214422"/>
            <a:ext cx="3857652" cy="50950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Quelles négociations obligatoires ?</a:t>
            </a:r>
            <a:br>
              <a:rPr lang="fr-FR" b="1" dirty="0" smtClean="0">
                <a:solidFill>
                  <a:srgbClr val="FFFF00"/>
                </a:solidFill>
              </a:rPr>
            </a:b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Négociation annuelle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délégués du personnel : missions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Dans les entreprises de plus de 10 salariés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Une mission de représentation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Représentent les salariés auprès de l’employeur pour toute réclamation individuelle ou collective.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Une mission de négociation, de consultation</a:t>
            </a:r>
          </a:p>
          <a:p>
            <a:pPr>
              <a:buNone/>
            </a:pPr>
            <a:endParaRPr lang="fr-F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Ils peuvent être consultés, en l’absence de comité d’entreprise, pour toute question relative aux licenciements, à la durée du travail, à la fixation des congés payés, à la formation professionnelle.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Ils sont des interlocuteurs de l’inspecteur du travail.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Pour exercer leur mission, la loi leur reconnait des moyens</a:t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8596" y="1571612"/>
            <a:ext cx="2571768" cy="923330"/>
          </a:xfrm>
          <a:prstGeom prst="rect">
            <a:avLst/>
          </a:prstGeom>
          <a:solidFill>
            <a:srgbClr val="FCF110"/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  <a:sp3d extrusionH="101600">
            <a:bevelB w="82550" h="82550"/>
            <a:extrusionClr>
              <a:schemeClr val="accent6">
                <a:lumMod val="50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réunions avec l’employeur au moins une fois par mois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14348" y="3643314"/>
            <a:ext cx="2571768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r>
              <a:rPr lang="fr-FR" b="1" dirty="0" smtClean="0"/>
              <a:t>Un crédit d’heure de délégation  (15h si +50 salariés et 10h dans les autres cas.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643570" y="1714488"/>
            <a:ext cx="2571768" cy="646331"/>
          </a:xfrm>
          <a:prstGeom prst="rect">
            <a:avLst/>
          </a:prstGeom>
          <a:solidFill>
            <a:srgbClr val="FCF110"/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  <a:sp3d extrusionH="101600">
            <a:bevelB w="82550" h="82550"/>
            <a:extrusionClr>
              <a:schemeClr val="accent6">
                <a:lumMod val="50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fr-FR" b="1" dirty="0" smtClean="0"/>
              <a:t>Un local et un panneau d’affichage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714744" y="2928934"/>
            <a:ext cx="2571768" cy="1200329"/>
          </a:xfrm>
          <a:prstGeom prst="rect">
            <a:avLst/>
          </a:prstGeom>
          <a:solidFill>
            <a:srgbClr val="FCF110"/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  <a:sp3d extrusionH="101600">
            <a:bevelB w="82550" h="82550"/>
            <a:extrusionClr>
              <a:schemeClr val="accent6">
                <a:lumMod val="50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L’accès à certains documents (registre du personnel, registre de sécurité …)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29322" y="4857760"/>
            <a:ext cx="2571768" cy="1200329"/>
          </a:xfrm>
          <a:prstGeom prst="rect">
            <a:avLst/>
          </a:prstGeom>
          <a:solidFill>
            <a:srgbClr val="FCF110"/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  <a:sp3d extrusionH="101600">
            <a:bevelB w="82550" h="82550"/>
            <a:extrusionClr>
              <a:schemeClr val="accent6">
                <a:lumMod val="50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fr-FR" b="1" dirty="0" smtClean="0"/>
              <a:t>Une libre circulation dans l’entreprise et à l’extérieur pendant les heures de délégation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2"/>
                </a:solidFill>
              </a:rPr>
              <a:t>Pour être délégué du personnel, il faut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4" name="Rogner et arrondir un rectangle à un seul coin 3"/>
          <p:cNvSpPr/>
          <p:nvPr/>
        </p:nvSpPr>
        <p:spPr>
          <a:xfrm>
            <a:off x="928662" y="1714488"/>
            <a:ext cx="2143140" cy="1285884"/>
          </a:xfrm>
          <a:prstGeom prst="snip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Etre âgé de 18 ans au moins</a:t>
            </a:r>
            <a:endParaRPr lang="fr-FR" sz="2000" b="1" dirty="0"/>
          </a:p>
        </p:txBody>
      </p:sp>
      <p:sp>
        <p:nvSpPr>
          <p:cNvPr id="5" name="Rogner et arrondir un rectangle à un seul coin 4"/>
          <p:cNvSpPr/>
          <p:nvPr/>
        </p:nvSpPr>
        <p:spPr>
          <a:xfrm>
            <a:off x="5214942" y="1571612"/>
            <a:ext cx="2143140" cy="1285884"/>
          </a:xfrm>
          <a:prstGeom prst="snip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Avoir au moins 1 an d’ancienneté  dans l’entreprise</a:t>
            </a:r>
            <a:endParaRPr lang="fr-FR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28596" y="32146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durée du mandat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délégué du personnel est de 4 ans.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gner et arrondir un rectangle à un seul coin 6"/>
          <p:cNvSpPr/>
          <p:nvPr/>
        </p:nvSpPr>
        <p:spPr>
          <a:xfrm>
            <a:off x="857224" y="4429132"/>
            <a:ext cx="2143140" cy="1285884"/>
          </a:xfrm>
          <a:prstGeom prst="snip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Le délégué du personnel est </a:t>
            </a:r>
            <a:r>
              <a:rPr lang="fr-FR" sz="2000" b="1" dirty="0" err="1" smtClean="0"/>
              <a:t>réélligible</a:t>
            </a:r>
            <a:endParaRPr lang="fr-FR" sz="2000" b="1" dirty="0"/>
          </a:p>
        </p:txBody>
      </p:sp>
      <p:sp>
        <p:nvSpPr>
          <p:cNvPr id="8" name="Rogner et arrondir un rectangle à un seul coin 7"/>
          <p:cNvSpPr/>
          <p:nvPr/>
        </p:nvSpPr>
        <p:spPr>
          <a:xfrm>
            <a:off x="4286248" y="4572008"/>
            <a:ext cx="4143404" cy="1285884"/>
          </a:xfrm>
          <a:prstGeom prst="snip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Sa mission peut prendre fin en cas de rupture de contrat ou de démission.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8572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nombre de délégués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personnel est fonction de l’effectif de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l’entreprise. Exemple :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2143116"/>
            <a:ext cx="70009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FFFF00"/>
                </a:solidFill>
              </a:rPr>
              <a:t>de 11 à 25 salariés = 1 titulaire et 1 suppléant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26 à 74 salariés = 2 titulaires et 2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75 à 99 salariés = 3 titulaires et 3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100 à 124 salariés = 4 titulaires et 4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125 à 174 salariés = 5 titulaires et 5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175 à 249 salariés = 6 titulaires et 6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250 à 499 salariés = 7 titulaires et 7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500 à 749 salariés = 8 titulaires et 8 suppléants ; 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de 750 à 999 salariés = 9 titulaires et 9 suppléants.</a:t>
            </a:r>
          </a:p>
          <a:p>
            <a:r>
              <a:rPr lang="fr-FR" b="1" i="1" dirty="0" smtClean="0">
                <a:solidFill>
                  <a:srgbClr val="FFFF00"/>
                </a:solidFill>
              </a:rPr>
              <a:t>À partir de 1 000 salariés, 1 titulaire et 1 suppléant par tranche supplémentaire de 250 salariés.</a:t>
            </a:r>
            <a:endParaRPr lang="fr-FR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Une phase d’information (prévisions des élections)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Une phase de négociations (</a:t>
            </a:r>
            <a:r>
              <a:rPr lang="fr-FR" b="1" dirty="0" err="1" smtClean="0">
                <a:solidFill>
                  <a:srgbClr val="FFFF00"/>
                </a:solidFill>
              </a:rPr>
              <a:t>nbre</a:t>
            </a:r>
            <a:r>
              <a:rPr lang="fr-FR" b="1" dirty="0" smtClean="0">
                <a:solidFill>
                  <a:srgbClr val="FFFF00"/>
                </a:solidFill>
              </a:rPr>
              <a:t>  de délégués par collège)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Le vote : un scrutin à deux tours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élections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relèvent de l’initiative de l’employeur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132856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Le délégué syndical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767</Words>
  <Application>Microsoft Office PowerPoint</Application>
  <PresentationFormat>Affichage à l'écran (4:3)</PresentationFormat>
  <Paragraphs>80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LES REPRESENTANTS DU PERSONNEL LA REPRESENTATION SALARIALE LA NEGOCIATION COLLECTIVE</vt:lpstr>
      <vt:lpstr>Les délégués du personnel</vt:lpstr>
      <vt:lpstr>Les délégués du personnel : missions</vt:lpstr>
      <vt:lpstr>Présentation PowerPoint</vt:lpstr>
      <vt:lpstr>Pour exercer leur mission, la loi leur reconnait des moyens </vt:lpstr>
      <vt:lpstr>Pour être délégué du personnel, il faut</vt:lpstr>
      <vt:lpstr>Présentation PowerPoint</vt:lpstr>
      <vt:lpstr>Les élections relèvent de l’initiative de l’employeur</vt:lpstr>
      <vt:lpstr>Le délégué syndical</vt:lpstr>
      <vt:lpstr>Présentation PowerPoint</vt:lpstr>
      <vt:lpstr>Présentation PowerPoint</vt:lpstr>
      <vt:lpstr>Le comité d’entreprise</vt:lpstr>
      <vt:lpstr>Présentation PowerPoint</vt:lpstr>
      <vt:lpstr>Présentation PowerPoint</vt:lpstr>
      <vt:lpstr>Et :</vt:lpstr>
      <vt:lpstr>Mais aussi, pour mener à bien des missions économiques, il dispose </vt:lpstr>
      <vt:lpstr>LA NEGOCIATION COLLECTIVE DANS L’ENTREPRISE</vt:lpstr>
      <vt:lpstr>Présentation PowerPoint</vt:lpstr>
      <vt:lpstr>Quel salarié peut négocier ?</vt:lpstr>
      <vt:lpstr>Quelles négociations obligatoires ? </vt:lpstr>
    </vt:vector>
  </TitlesOfParts>
  <Company>La Cardinière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REPRESENTANTS DU PERSONNEL LA REPRESENTATION SALARIALE LA NEGOCIATION COLLECTIVE</dc:title>
  <dc:creator>instadm</dc:creator>
  <cp:lastModifiedBy>AK</cp:lastModifiedBy>
  <cp:revision>28</cp:revision>
  <dcterms:created xsi:type="dcterms:W3CDTF">2011-05-10T08:48:42Z</dcterms:created>
  <dcterms:modified xsi:type="dcterms:W3CDTF">2015-05-29T12:50:39Z</dcterms:modified>
</cp:coreProperties>
</file>