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notesMasterIdLst>
    <p:notesMasterId r:id="rId22"/>
  </p:notesMasterIdLst>
  <p:sldIdLst>
    <p:sldId id="256" r:id="rId2"/>
    <p:sldId id="258" r:id="rId3"/>
    <p:sldId id="273" r:id="rId4"/>
    <p:sldId id="257" r:id="rId5"/>
    <p:sldId id="261" r:id="rId6"/>
    <p:sldId id="262" r:id="rId7"/>
    <p:sldId id="259" r:id="rId8"/>
    <p:sldId id="260" r:id="rId9"/>
    <p:sldId id="266" r:id="rId10"/>
    <p:sldId id="263" r:id="rId11"/>
    <p:sldId id="267" r:id="rId12"/>
    <p:sldId id="275" r:id="rId13"/>
    <p:sldId id="264" r:id="rId14"/>
    <p:sldId id="270" r:id="rId15"/>
    <p:sldId id="265" r:id="rId16"/>
    <p:sldId id="268" r:id="rId17"/>
    <p:sldId id="274" r:id="rId18"/>
    <p:sldId id="271" r:id="rId19"/>
    <p:sldId id="269" r:id="rId20"/>
    <p:sldId id="272"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2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288" y="-114"/>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0698923-40A6-4CB8-9B2D-DF9747DAEB63}" type="datetimeFigureOut">
              <a:rPr lang="fr-FR" smtClean="0"/>
              <a:pPr/>
              <a:t>27/03/2016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ECB9CA-E78D-42DA-AB2B-3CB67C0F544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34ECB9CA-E78D-42DA-AB2B-3CB67C0F5447}"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0" name="Triangle rect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r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17" name="Sous-titr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Cliquez pour modifier le style des sous-titres du masque</a:t>
            </a:r>
            <a:endParaRPr kumimoji="0" lang="en-US"/>
          </a:p>
        </p:txBody>
      </p:sp>
      <p:grpSp>
        <p:nvGrpSpPr>
          <p:cNvPr id="2" name="Groupe 1"/>
          <p:cNvGrpSpPr/>
          <p:nvPr/>
        </p:nvGrpSpPr>
        <p:grpSpPr>
          <a:xfrm>
            <a:off x="-3765" y="4953000"/>
            <a:ext cx="9147765" cy="1912088"/>
            <a:chOff x="-3765" y="4832896"/>
            <a:chExt cx="9147765" cy="2032192"/>
          </a:xfrm>
        </p:grpSpPr>
        <p:sp>
          <p:nvSpPr>
            <p:cNvPr id="7" name="Forme libre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orme libre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orme libre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Connecteur droit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Espace réservé de la date 29"/>
          <p:cNvSpPr>
            <a:spLocks noGrp="1"/>
          </p:cNvSpPr>
          <p:nvPr>
            <p:ph type="dt" sz="half" idx="10"/>
          </p:nvPr>
        </p:nvSpPr>
        <p:spPr/>
        <p:txBody>
          <a:bodyPr/>
          <a:lstStyle>
            <a:lvl1pPr>
              <a:defRPr>
                <a:solidFill>
                  <a:srgbClr val="FFFFFF"/>
                </a:solidFill>
              </a:defRPr>
            </a:lvl1pPr>
            <a:extLst/>
          </a:lstStyle>
          <a:p>
            <a:fld id="{52FC46D4-854A-4E0D-9595-189301FE7960}" type="datetimeFigureOut">
              <a:rPr lang="fr-FR" smtClean="0"/>
              <a:pPr/>
              <a:t>27/03/2016</a:t>
            </a:fld>
            <a:endParaRPr lang="fr-FR"/>
          </a:p>
        </p:txBody>
      </p:sp>
      <p:sp>
        <p:nvSpPr>
          <p:cNvPr id="19" name="Espace réservé du pied de page 18"/>
          <p:cNvSpPr>
            <a:spLocks noGrp="1"/>
          </p:cNvSpPr>
          <p:nvPr>
            <p:ph type="ftr" sz="quarter" idx="11"/>
          </p:nvPr>
        </p:nvSpPr>
        <p:spPr/>
        <p:txBody>
          <a:bodyPr/>
          <a:lstStyle>
            <a:lvl1pPr>
              <a:defRPr>
                <a:solidFill>
                  <a:schemeClr val="accent1">
                    <a:tint val="20000"/>
                  </a:schemeClr>
                </a:solidFill>
              </a:defRPr>
            </a:lvl1pPr>
            <a:extLst/>
          </a:lstStyle>
          <a:p>
            <a:endParaRPr lang="fr-FR"/>
          </a:p>
        </p:txBody>
      </p:sp>
      <p:sp>
        <p:nvSpPr>
          <p:cNvPr id="27" name="Espace réservé du numéro de diapositive 26"/>
          <p:cNvSpPr>
            <a:spLocks noGrp="1"/>
          </p:cNvSpPr>
          <p:nvPr>
            <p:ph type="sldNum" sz="quarter" idx="12"/>
          </p:nvPr>
        </p:nvSpPr>
        <p:spPr/>
        <p:txBody>
          <a:bodyPr/>
          <a:lstStyle>
            <a:lvl1pPr>
              <a:defRPr>
                <a:solidFill>
                  <a:srgbClr val="FFFFFF"/>
                </a:solidFill>
              </a:defRPr>
            </a:lvl1pPr>
            <a:extLst/>
          </a:lstStyle>
          <a:p>
            <a:fld id="{9470A852-28B5-450D-A019-E244B3327491}"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1481329"/>
            <a:ext cx="8229600" cy="4386071"/>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2FC46D4-854A-4E0D-9595-189301FE7960}" type="datetimeFigureOut">
              <a:rPr lang="fr-FR" smtClean="0"/>
              <a:pPr/>
              <a:t>27/03/2016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470A852-28B5-450D-A019-E244B3327491}"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44013" y="274640"/>
            <a:ext cx="1777470" cy="5592761"/>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41"/>
            <a:ext cx="6324600" cy="5592760"/>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2FC46D4-854A-4E0D-9595-189301FE7960}" type="datetimeFigureOut">
              <a:rPr lang="fr-FR" smtClean="0"/>
              <a:pPr/>
              <a:t>27/03/2016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470A852-28B5-450D-A019-E244B3327491}"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52FC46D4-854A-4E0D-9595-189301FE7960}" type="datetimeFigureOut">
              <a:rPr lang="fr-FR" smtClean="0"/>
              <a:pPr/>
              <a:t>27/03/2016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470A852-28B5-450D-A019-E244B3327491}" type="slidenum">
              <a:rPr lang="fr-FR" smtClean="0"/>
              <a:pPr/>
              <a:t>‹N°›</a:t>
            </a:fld>
            <a:endParaRPr lang="fr-FR"/>
          </a:p>
        </p:txBody>
      </p:sp>
      <p:sp>
        <p:nvSpPr>
          <p:cNvPr id="7" name="Titre 6"/>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extLst/>
          </a:lstStyle>
          <a:p>
            <a:fld id="{52FC46D4-854A-4E0D-9595-189301FE7960}" type="datetimeFigureOut">
              <a:rPr lang="fr-FR" smtClean="0"/>
              <a:pPr/>
              <a:t>27/03/2016</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9470A852-28B5-450D-A019-E244B3327491}" type="slidenum">
              <a:rPr lang="fr-FR" smtClean="0"/>
              <a:pPr/>
              <a:t>‹N°›</a:t>
            </a:fld>
            <a:endParaRPr lang="fr-F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2">
        <a:schemeClr val="bg1"/>
      </p:bgRef>
    </p:bg>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52FC46D4-854A-4E0D-9595-189301FE7960}" type="datetimeFigureOut">
              <a:rPr lang="fr-FR" smtClean="0"/>
              <a:pPr/>
              <a:t>27/03/2016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470A852-28B5-450D-A019-E244B3327491}" type="slidenum">
              <a:rPr lang="fr-FR" smtClean="0"/>
              <a:pPr/>
              <a:t>‹N°›</a:t>
            </a:fld>
            <a:endParaRPr lang="fr-FR"/>
          </a:p>
        </p:txBody>
      </p:sp>
      <p:sp>
        <p:nvSpPr>
          <p:cNvPr id="8" name="Titre 7"/>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52FC46D4-854A-4E0D-9595-189301FE7960}" type="datetimeFigureOut">
              <a:rPr lang="fr-FR" smtClean="0"/>
              <a:pPr/>
              <a:t>27/03/2016</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9470A852-28B5-450D-A019-E244B332749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Ref idx="1002">
        <a:schemeClr val="bg1"/>
      </p:bgRef>
    </p:bg>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extLst/>
          </a:lstStyle>
          <a:p>
            <a:fld id="{52FC46D4-854A-4E0D-9595-189301FE7960}" type="datetimeFigureOut">
              <a:rPr lang="fr-FR" smtClean="0"/>
              <a:pPr/>
              <a:t>27/03/2016</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9470A852-28B5-450D-A019-E244B3327491}" type="slidenum">
              <a:rPr lang="fr-FR" smtClean="0"/>
              <a:pPr/>
              <a:t>‹N°›</a:t>
            </a:fld>
            <a:endParaRPr lang="fr-FR"/>
          </a:p>
        </p:txBody>
      </p:sp>
      <p:sp>
        <p:nvSpPr>
          <p:cNvPr id="6" name="Titre 5"/>
          <p:cNvSpPr>
            <a:spLocks noGrp="1"/>
          </p:cNvSpPr>
          <p:nvPr>
            <p:ph type="title"/>
          </p:nvPr>
        </p:nvSpPr>
        <p:spPr/>
        <p:txBody>
          <a:bodyPr rtlCol="0"/>
          <a:lstStyle>
            <a:extLst/>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extLst/>
          </a:lstStyle>
          <a:p>
            <a:fld id="{52FC46D4-854A-4E0D-9595-189301FE7960}" type="datetimeFigureOut">
              <a:rPr lang="fr-FR" smtClean="0"/>
              <a:pPr/>
              <a:t>27/03/2016</a:t>
            </a:fld>
            <a:endParaRPr lang="fr-FR"/>
          </a:p>
        </p:txBody>
      </p:sp>
      <p:sp>
        <p:nvSpPr>
          <p:cNvPr id="3" name="Espace réservé du pied de page 2"/>
          <p:cNvSpPr>
            <a:spLocks noGrp="1"/>
          </p:cNvSpPr>
          <p:nvPr>
            <p:ph type="ftr" sz="quarter" idx="11"/>
          </p:nvPr>
        </p:nvSpPr>
        <p:spPr/>
        <p:txBody>
          <a:bodyPr/>
          <a:lstStyle>
            <a:extLst/>
          </a:lstStyle>
          <a:p>
            <a:endParaRPr lang="fr-FR"/>
          </a:p>
        </p:txBody>
      </p:sp>
      <p:sp>
        <p:nvSpPr>
          <p:cNvPr id="4" name="Espace réservé du numéro de diapositive 3"/>
          <p:cNvSpPr>
            <a:spLocks noGrp="1"/>
          </p:cNvSpPr>
          <p:nvPr>
            <p:ph type="sldNum" sz="quarter" idx="12"/>
          </p:nvPr>
        </p:nvSpPr>
        <p:spPr/>
        <p:txBody>
          <a:bodyPr/>
          <a:lstStyle>
            <a:extLst/>
          </a:lstStyle>
          <a:p>
            <a:fld id="{9470A852-28B5-450D-A019-E244B3327491}"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3">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a:xfrm>
            <a:off x="6727032" y="6407944"/>
            <a:ext cx="1920240" cy="365760"/>
          </a:xfrm>
        </p:spPr>
        <p:txBody>
          <a:bodyPr/>
          <a:lstStyle>
            <a:extLst/>
          </a:lstStyle>
          <a:p>
            <a:fld id="{52FC46D4-854A-4E0D-9595-189301FE7960}" type="datetimeFigureOut">
              <a:rPr lang="fr-FR" smtClean="0"/>
              <a:pPr/>
              <a:t>27/03/2016</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9470A852-28B5-450D-A019-E244B3327491}"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1"/>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fr-FR" smtClean="0"/>
              <a:t>Cliquez pour modifier les styles du texte du masque</a:t>
            </a:r>
          </a:p>
        </p:txBody>
      </p:sp>
      <p:sp>
        <p:nvSpPr>
          <p:cNvPr id="3" name="Espace réservé pour une image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fr-FR" smtClean="0"/>
              <a:t>Cliquez sur l'icône pour ajouter une image</a:t>
            </a:r>
            <a:endParaRPr kumimoji="0" lang="en-US" dirty="0"/>
          </a:p>
        </p:txBody>
      </p:sp>
      <p:sp>
        <p:nvSpPr>
          <p:cNvPr id="5" name="Espace réservé de la date 4"/>
          <p:cNvSpPr>
            <a:spLocks noGrp="1"/>
          </p:cNvSpPr>
          <p:nvPr>
            <p:ph type="dt" sz="half" idx="10"/>
          </p:nvPr>
        </p:nvSpPr>
        <p:spPr/>
        <p:txBody>
          <a:bodyPr/>
          <a:lstStyle>
            <a:lvl1pPr>
              <a:defRPr>
                <a:solidFill>
                  <a:schemeClr val="tx1"/>
                </a:solidFill>
              </a:defRPr>
            </a:lvl1pPr>
            <a:extLst/>
          </a:lstStyle>
          <a:p>
            <a:fld id="{52FC46D4-854A-4E0D-9595-189301FE7960}" type="datetimeFigureOut">
              <a:rPr lang="fr-FR" smtClean="0"/>
              <a:pPr/>
              <a:t>27/03/2016</a:t>
            </a:fld>
            <a:endParaRPr lang="fr-FR"/>
          </a:p>
        </p:txBody>
      </p:sp>
      <p:sp>
        <p:nvSpPr>
          <p:cNvPr id="6" name="Espace réservé du pied de page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fr-FR"/>
          </a:p>
        </p:txBody>
      </p:sp>
      <p:sp>
        <p:nvSpPr>
          <p:cNvPr id="7" name="Espace réservé du numéro de diapositive 6"/>
          <p:cNvSpPr>
            <a:spLocks noGrp="1"/>
          </p:cNvSpPr>
          <p:nvPr>
            <p:ph type="sldNum" sz="quarter" idx="12"/>
          </p:nvPr>
        </p:nvSpPr>
        <p:spPr/>
        <p:txBody>
          <a:bodyPr/>
          <a:lstStyle>
            <a:lvl1pPr>
              <a:defRPr>
                <a:solidFill>
                  <a:schemeClr val="tx1"/>
                </a:solidFill>
              </a:defRPr>
            </a:lvl1pPr>
            <a:extLst/>
          </a:lstStyle>
          <a:p>
            <a:fld id="{9470A852-28B5-450D-A019-E244B3327491}" type="slidenum">
              <a:rPr lang="fr-FR" smtClean="0"/>
              <a:pPr/>
              <a:t>‹N°›</a:t>
            </a:fld>
            <a:endParaRPr lang="fr-FR"/>
          </a:p>
        </p:txBody>
      </p:sp>
      <p:sp>
        <p:nvSpPr>
          <p:cNvPr id="2" name="Titr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fr-FR" smtClean="0"/>
              <a:t>Cliquez pour modifier le style du titre</a:t>
            </a:r>
            <a:endParaRPr kumimoji="0" lang="en-US"/>
          </a:p>
        </p:txBody>
      </p:sp>
      <p:sp>
        <p:nvSpPr>
          <p:cNvPr id="8" name="Forme libre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orme libre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Triangle rect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Connecteur droit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orme libre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orme libre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Triangle rect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Connecteur droit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Espace réservé du titre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FC46D4-854A-4E0D-9595-189301FE7960}" type="datetimeFigureOut">
              <a:rPr lang="fr-FR" smtClean="0"/>
              <a:pPr/>
              <a:t>27/03/2016</a:t>
            </a:fld>
            <a:endParaRPr lang="fr-FR"/>
          </a:p>
        </p:txBody>
      </p:sp>
      <p:sp>
        <p:nvSpPr>
          <p:cNvPr id="22" name="Espace réservé du pied de page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fr-FR"/>
          </a:p>
        </p:txBody>
      </p:sp>
      <p:sp>
        <p:nvSpPr>
          <p:cNvPr id="18" name="Espace réservé du numéro de diapositive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470A852-28B5-450D-A019-E244B3327491}"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file:///C:\Users\Laurence%20ROSSET\Documents\Dossiers%20Laurence\formation\entretien%20explicitation\Comment_est_ne_lentretien_dexplicitation5654a70ce73ce.mp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ln>
            <a:noFill/>
          </a:ln>
        </p:spPr>
        <p:style>
          <a:lnRef idx="1">
            <a:schemeClr val="accent4"/>
          </a:lnRef>
          <a:fillRef idx="2">
            <a:schemeClr val="accent4"/>
          </a:fillRef>
          <a:effectRef idx="1">
            <a:schemeClr val="accent4"/>
          </a:effectRef>
          <a:fontRef idx="minor">
            <a:schemeClr val="dk1"/>
          </a:fontRef>
        </p:style>
        <p:txBody>
          <a:bodyPr/>
          <a:lstStyle/>
          <a:p>
            <a:r>
              <a:rPr lang="fr-FR" dirty="0" smtClean="0"/>
              <a:t>L’entretien d’explicitation</a:t>
            </a:r>
            <a:endParaRPr lang="fr-FR" dirty="0"/>
          </a:p>
        </p:txBody>
      </p:sp>
      <p:sp>
        <p:nvSpPr>
          <p:cNvPr id="3" name="Sous-titre 2"/>
          <p:cNvSpPr>
            <a:spLocks noGrp="1"/>
          </p:cNvSpPr>
          <p:nvPr>
            <p:ph type="subTitle" idx="1"/>
          </p:nvPr>
        </p:nvSpPr>
        <p:spPr/>
        <p:txBody>
          <a:bodyPr/>
          <a:lstStyle/>
          <a:p>
            <a:r>
              <a:rPr lang="fr-FR" dirty="0" smtClean="0"/>
              <a:t>Formation mars </a:t>
            </a:r>
            <a:r>
              <a:rPr lang="fr-FR" dirty="0" smtClean="0"/>
              <a:t>2016</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pPr algn="ctr">
              <a:buNone/>
            </a:pPr>
            <a:r>
              <a:rPr lang="fr-FR" sz="1600" b="1" dirty="0" smtClean="0"/>
              <a:t>Proposition de cible attentionnelle </a:t>
            </a:r>
          </a:p>
          <a:p>
            <a:pPr algn="ctr">
              <a:buNone/>
            </a:pPr>
            <a:r>
              <a:rPr lang="fr-FR" sz="1600" b="1" dirty="0" smtClean="0"/>
              <a:t>+</a:t>
            </a:r>
          </a:p>
          <a:p>
            <a:pPr algn="ctr">
              <a:buNone/>
            </a:pPr>
            <a:r>
              <a:rPr lang="fr-FR" sz="1600" b="1" dirty="0" smtClean="0"/>
              <a:t>Acte cognitif</a:t>
            </a:r>
          </a:p>
          <a:p>
            <a:pPr algn="ctr">
              <a:buNone/>
            </a:pPr>
            <a:r>
              <a:rPr lang="fr-FR" sz="1600" b="1" dirty="0" smtClean="0"/>
              <a:t>+</a:t>
            </a:r>
          </a:p>
          <a:p>
            <a:pPr algn="ctr">
              <a:buNone/>
            </a:pPr>
            <a:r>
              <a:rPr lang="fr-FR" sz="1600" b="1" dirty="0" smtClean="0"/>
              <a:t>Demande de consentement</a:t>
            </a:r>
          </a:p>
          <a:p>
            <a:pPr algn="ctr">
              <a:buNone/>
            </a:pPr>
            <a:r>
              <a:rPr lang="fr-FR" sz="2400" b="1" u="sng" dirty="0" smtClean="0"/>
              <a:t>Je vous propose </a:t>
            </a:r>
            <a:r>
              <a:rPr lang="fr-FR" sz="2400" b="1" dirty="0" smtClean="0"/>
              <a:t>de </a:t>
            </a:r>
            <a:r>
              <a:rPr lang="fr-FR" sz="2400" b="1" u="sng" dirty="0" smtClean="0"/>
              <a:t>retrouver</a:t>
            </a:r>
            <a:r>
              <a:rPr lang="fr-FR" sz="2400" b="1" dirty="0" smtClean="0"/>
              <a:t> une situation où</a:t>
            </a:r>
            <a:r>
              <a:rPr lang="fr-FR" sz="2400" b="1" u="sng" dirty="0" smtClean="0"/>
              <a:t>…</a:t>
            </a:r>
          </a:p>
          <a:p>
            <a:pPr algn="ctr">
              <a:buNone/>
            </a:pPr>
            <a:endParaRPr lang="fr-FR" sz="2400" b="1" u="sng" dirty="0" smtClean="0"/>
          </a:p>
          <a:p>
            <a:pPr algn="ctr">
              <a:buNone/>
            </a:pPr>
            <a:endParaRPr lang="fr-FR" sz="2400" b="1" u="sng" dirty="0" smtClean="0"/>
          </a:p>
          <a:p>
            <a:pPr algn="ctr">
              <a:buNone/>
            </a:pPr>
            <a:endParaRPr lang="fr-FR" sz="2400" b="1" u="sng" dirty="0" smtClean="0"/>
          </a:p>
          <a:p>
            <a:pPr algn="ctr">
              <a:buNone/>
            </a:pPr>
            <a:endParaRPr lang="fr-FR" sz="2400" b="1" u="sng" dirty="0" smtClean="0"/>
          </a:p>
          <a:p>
            <a:pPr>
              <a:buNone/>
            </a:pPr>
            <a:r>
              <a:rPr lang="fr-FR" sz="2400" b="1" u="sng" dirty="0" smtClean="0"/>
              <a:t>Etes vous d’accord ?</a:t>
            </a:r>
          </a:p>
        </p:txBody>
      </p:sp>
      <p:sp>
        <p:nvSpPr>
          <p:cNvPr id="3" name="Titre 2"/>
          <p:cNvSpPr>
            <a:spLocks noGrp="1"/>
          </p:cNvSpPr>
          <p:nvPr>
            <p:ph type="title"/>
          </p:nvPr>
        </p:nvSpPr>
        <p:spPr/>
        <p:txBody>
          <a:bodyPr>
            <a:normAutofit fontScale="90000"/>
          </a:bodyPr>
          <a:lstStyle/>
          <a:p>
            <a:pPr algn="ctr"/>
            <a:r>
              <a:rPr lang="fr-FR" dirty="0" smtClean="0"/>
              <a:t>Détermination d’une situation singulière</a:t>
            </a:r>
            <a:endParaRPr lang="fr-FR" dirty="0"/>
          </a:p>
        </p:txBody>
      </p:sp>
      <p:cxnSp>
        <p:nvCxnSpPr>
          <p:cNvPr id="7" name="Connecteur droit avec flèche 6"/>
          <p:cNvCxnSpPr/>
          <p:nvPr/>
        </p:nvCxnSpPr>
        <p:spPr>
          <a:xfrm flipH="1">
            <a:off x="1979712" y="3356992"/>
            <a:ext cx="144016"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827584" y="3933056"/>
            <a:ext cx="23762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Proposition</a:t>
            </a:r>
            <a:endParaRPr lang="fr-FR" dirty="0"/>
          </a:p>
        </p:txBody>
      </p:sp>
      <p:cxnSp>
        <p:nvCxnSpPr>
          <p:cNvPr id="10" name="Connecteur droit avec flèche 9"/>
          <p:cNvCxnSpPr/>
          <p:nvPr/>
        </p:nvCxnSpPr>
        <p:spPr>
          <a:xfrm>
            <a:off x="4644008" y="3356992"/>
            <a:ext cx="14401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3563888" y="3933056"/>
            <a:ext cx="23762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Acte cognitif</a:t>
            </a:r>
            <a:endParaRPr lang="fr-FR" dirty="0"/>
          </a:p>
        </p:txBody>
      </p:sp>
      <p:sp>
        <p:nvSpPr>
          <p:cNvPr id="12" name="Rectangle 11"/>
          <p:cNvSpPr/>
          <p:nvPr/>
        </p:nvSpPr>
        <p:spPr>
          <a:xfrm>
            <a:off x="6228184" y="3861048"/>
            <a:ext cx="2448272" cy="208823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Lié à l’objectif du questionnement de l’élucidation</a:t>
            </a:r>
          </a:p>
          <a:p>
            <a:pPr algn="ctr"/>
            <a:r>
              <a:rPr lang="fr-FR" dirty="0" smtClean="0"/>
              <a:t> </a:t>
            </a:r>
            <a:r>
              <a:rPr lang="fr-FR" sz="1400" dirty="0" smtClean="0"/>
              <a:t>(axé sur les compétences à évaluées)</a:t>
            </a:r>
            <a:endParaRPr lang="fr-FR" sz="1400" dirty="0"/>
          </a:p>
        </p:txBody>
      </p:sp>
      <p:cxnSp>
        <p:nvCxnSpPr>
          <p:cNvPr id="14" name="Connecteur droit avec flèche 13"/>
          <p:cNvCxnSpPr/>
          <p:nvPr/>
        </p:nvCxnSpPr>
        <p:spPr>
          <a:xfrm flipH="1">
            <a:off x="7884368" y="3356992"/>
            <a:ext cx="144016"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 « Je vous propose de retrouver… »</a:t>
            </a:r>
          </a:p>
          <a:p>
            <a:pPr>
              <a:buNone/>
            </a:pPr>
            <a:endParaRPr lang="fr-FR" dirty="0" smtClean="0"/>
          </a:p>
          <a:p>
            <a:r>
              <a:rPr lang="fr-FR" dirty="0" smtClean="0"/>
              <a:t>- « Ce jour là… »</a:t>
            </a:r>
          </a:p>
          <a:p>
            <a:r>
              <a:rPr lang="fr-FR" dirty="0" smtClean="0"/>
              <a:t>- « Prenez le temps de laisser revenir… peut-être qu’il y a des images, des sons, ou d’autres choses qui vous reviennent… »</a:t>
            </a:r>
          </a:p>
          <a:p>
            <a:r>
              <a:rPr lang="fr-FR" dirty="0" smtClean="0"/>
              <a:t>- « Qu’est ce qui vous revient de ce moment là ? »</a:t>
            </a:r>
          </a:p>
          <a:p>
            <a:r>
              <a:rPr lang="fr-FR" dirty="0" smtClean="0"/>
              <a:t>- « Et quoi d’autre…»</a:t>
            </a:r>
            <a:endParaRPr lang="fr-FR" dirty="0"/>
          </a:p>
        </p:txBody>
      </p:sp>
      <p:sp>
        <p:nvSpPr>
          <p:cNvPr id="3" name="Titre 2"/>
          <p:cNvSpPr>
            <a:spLocks noGrp="1"/>
          </p:cNvSpPr>
          <p:nvPr>
            <p:ph type="title"/>
          </p:nvPr>
        </p:nvSpPr>
        <p:spPr>
          <a:xfrm>
            <a:off x="467544" y="260648"/>
            <a:ext cx="8229600" cy="1143000"/>
          </a:xfrm>
        </p:spPr>
        <p:txBody>
          <a:bodyPr>
            <a:normAutofit/>
          </a:bodyPr>
          <a:lstStyle/>
          <a:p>
            <a:r>
              <a:rPr lang="fr-FR" sz="2800" dirty="0" smtClean="0"/>
              <a:t>Exemples de questions types pour cibler une situation singulière et guider vers l’évocation</a:t>
            </a:r>
            <a:endParaRPr lang="fr-FR"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9"/>
            <a:ext cx="8229600" cy="4035904"/>
          </a:xfrm>
        </p:spPr>
        <p:txBody>
          <a:bodyPr/>
          <a:lstStyle/>
          <a:p>
            <a:endParaRPr lang="fr-FR" dirty="0" smtClean="0"/>
          </a:p>
          <a:p>
            <a:r>
              <a:rPr lang="fr-FR" dirty="0" smtClean="0"/>
              <a:t>Par deux :</a:t>
            </a:r>
          </a:p>
          <a:p>
            <a:pPr lvl="1"/>
            <a:r>
              <a:rPr lang="fr-FR" dirty="0" smtClean="0"/>
              <a:t>Chacun raconte à son </a:t>
            </a:r>
            <a:r>
              <a:rPr lang="fr-FR" dirty="0" err="1" smtClean="0"/>
              <a:t>bînome</a:t>
            </a:r>
            <a:r>
              <a:rPr lang="fr-FR" smtClean="0"/>
              <a:t> à </a:t>
            </a:r>
            <a:r>
              <a:rPr lang="fr-FR" dirty="0" smtClean="0"/>
              <a:t>tour de rôle une journée de travail (5 mn)</a:t>
            </a:r>
          </a:p>
          <a:p>
            <a:pPr lvl="1"/>
            <a:r>
              <a:rPr lang="fr-FR" dirty="0" smtClean="0"/>
              <a:t>Puis chacun raconte </a:t>
            </a:r>
            <a:r>
              <a:rPr lang="fr-FR" u="sng" dirty="0" smtClean="0"/>
              <a:t>sa dernière journée </a:t>
            </a:r>
            <a:r>
              <a:rPr lang="fr-FR" dirty="0" smtClean="0"/>
              <a:t>de travail </a:t>
            </a:r>
          </a:p>
          <a:p>
            <a:endParaRPr lang="fr-FR" dirty="0"/>
          </a:p>
        </p:txBody>
      </p:sp>
      <p:sp>
        <p:nvSpPr>
          <p:cNvPr id="3" name="Titre 2"/>
          <p:cNvSpPr>
            <a:spLocks noGrp="1"/>
          </p:cNvSpPr>
          <p:nvPr>
            <p:ph type="title"/>
          </p:nvPr>
        </p:nvSpPr>
        <p:spPr/>
        <p:txBody>
          <a:bodyPr/>
          <a:lstStyle/>
          <a:p>
            <a:pPr algn="ctr"/>
            <a:r>
              <a:rPr lang="fr-FR" dirty="0" smtClean="0"/>
              <a:t>Exercice d’application n°1</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481328"/>
            <a:ext cx="8229600" cy="4611968"/>
          </a:xfrm>
        </p:spPr>
        <p:txBody>
          <a:bodyPr>
            <a:normAutofit lnSpcReduction="10000"/>
          </a:bodyPr>
          <a:lstStyle/>
          <a:p>
            <a:r>
              <a:rPr lang="fr-FR" dirty="0" smtClean="0"/>
              <a:t>EFFET A PRODUIRE</a:t>
            </a:r>
          </a:p>
          <a:p>
            <a:pPr lvl="1"/>
            <a:r>
              <a:rPr lang="fr-FR" dirty="0" smtClean="0"/>
              <a:t>Tourner l’attention vers l’action c’est recentrer le questionné sur son activité physique, perceptive, mentale</a:t>
            </a:r>
          </a:p>
          <a:p>
            <a:pPr lvl="1"/>
            <a:r>
              <a:rPr lang="fr-FR" dirty="0" smtClean="0"/>
              <a:t>« Qu’est ce qui vous revient à propos de ce que vous faisiez » ?</a:t>
            </a:r>
          </a:p>
          <a:p>
            <a:pPr lvl="1"/>
            <a:endParaRPr lang="fr-FR" dirty="0" smtClean="0"/>
          </a:p>
          <a:p>
            <a:pPr lvl="1">
              <a:buNone/>
            </a:pPr>
            <a:r>
              <a:rPr lang="fr-FR" dirty="0" smtClean="0"/>
              <a:t>Le questionné est en évocation si :</a:t>
            </a:r>
          </a:p>
          <a:p>
            <a:pPr lvl="1">
              <a:buNone/>
            </a:pPr>
            <a:r>
              <a:rPr lang="fr-FR" dirty="0" smtClean="0"/>
              <a:t>	- il y a un décrochage visuel (le questionné se recentre sur lui)</a:t>
            </a:r>
          </a:p>
          <a:p>
            <a:pPr lvl="1">
              <a:buNone/>
            </a:pPr>
            <a:r>
              <a:rPr lang="fr-FR" dirty="0" smtClean="0"/>
              <a:t>	- le débit de parole ralenti (recherche de l’information)</a:t>
            </a:r>
          </a:p>
          <a:p>
            <a:pPr lvl="1">
              <a:buNone/>
            </a:pPr>
            <a:r>
              <a:rPr lang="fr-FR" dirty="0" smtClean="0"/>
              <a:t>	- il associe le geste à la parole</a:t>
            </a:r>
            <a:endParaRPr lang="fr-FR" dirty="0"/>
          </a:p>
        </p:txBody>
      </p:sp>
      <p:sp>
        <p:nvSpPr>
          <p:cNvPr id="3" name="Titre 2"/>
          <p:cNvSpPr>
            <a:spLocks noGrp="1"/>
          </p:cNvSpPr>
          <p:nvPr>
            <p:ph type="title"/>
          </p:nvPr>
        </p:nvSpPr>
        <p:spPr/>
        <p:txBody>
          <a:bodyPr/>
          <a:lstStyle/>
          <a:p>
            <a:r>
              <a:rPr lang="fr-FR" dirty="0" smtClean="0"/>
              <a:t>Guidage vers l’évocation</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692696"/>
            <a:ext cx="8229600" cy="5314595"/>
          </a:xfrm>
        </p:spPr>
        <p:txBody>
          <a:bodyPr/>
          <a:lstStyle/>
          <a:p>
            <a:r>
              <a:rPr lang="fr-FR" dirty="0" smtClean="0"/>
              <a:t>Mémoire d’évocation = Mémoire de rappel  </a:t>
            </a:r>
            <a:endParaRPr lang="fr-FR" dirty="0"/>
          </a:p>
        </p:txBody>
      </p:sp>
      <p:cxnSp>
        <p:nvCxnSpPr>
          <p:cNvPr id="5" name="Connecteur droit 4"/>
          <p:cNvCxnSpPr/>
          <p:nvPr/>
        </p:nvCxnSpPr>
        <p:spPr>
          <a:xfrm flipH="1">
            <a:off x="4572000" y="836712"/>
            <a:ext cx="72008" cy="216024"/>
          </a:xfrm>
          <a:prstGeom prst="line">
            <a:avLst/>
          </a:prstGeom>
        </p:spPr>
        <p:style>
          <a:lnRef idx="1">
            <a:schemeClr val="accent1"/>
          </a:lnRef>
          <a:fillRef idx="0">
            <a:schemeClr val="accent1"/>
          </a:fillRef>
          <a:effectRef idx="0">
            <a:schemeClr val="accent1"/>
          </a:effectRef>
          <a:fontRef idx="minor">
            <a:schemeClr val="tx1"/>
          </a:fontRef>
        </p:style>
      </p:cxnSp>
      <p:sp>
        <p:nvSpPr>
          <p:cNvPr id="6" name="Rectangle à coins arrondis 5"/>
          <p:cNvSpPr/>
          <p:nvPr/>
        </p:nvSpPr>
        <p:spPr>
          <a:xfrm>
            <a:off x="827584" y="1916832"/>
            <a:ext cx="3456384" cy="2592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Elle est involontaire et peut être déclenchée.</a:t>
            </a:r>
          </a:p>
          <a:p>
            <a:pPr algn="ctr"/>
            <a:r>
              <a:rPr lang="fr-FR" dirty="0" smtClean="0"/>
              <a:t>Elle est liée aux sensations</a:t>
            </a:r>
          </a:p>
          <a:p>
            <a:pPr algn="ctr"/>
            <a:r>
              <a:rPr lang="fr-FR" dirty="0" smtClean="0"/>
              <a:t>Elle demande peu d’efforts</a:t>
            </a:r>
          </a:p>
          <a:p>
            <a:pPr algn="ctr"/>
            <a:r>
              <a:rPr lang="fr-FR" dirty="0" smtClean="0"/>
              <a:t>Exemple : les odeurs dans le film « ratatouille »</a:t>
            </a:r>
            <a:endParaRPr lang="fr-FR" dirty="0"/>
          </a:p>
        </p:txBody>
      </p:sp>
      <p:sp>
        <p:nvSpPr>
          <p:cNvPr id="7" name="Rectangle à coins arrondis 6"/>
          <p:cNvSpPr/>
          <p:nvPr/>
        </p:nvSpPr>
        <p:spPr>
          <a:xfrm>
            <a:off x="4932040" y="1916832"/>
            <a:ext cx="3456384" cy="2592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Elle est volontaire</a:t>
            </a:r>
          </a:p>
          <a:p>
            <a:pPr algn="ctr"/>
            <a:r>
              <a:rPr lang="fr-FR" dirty="0" smtClean="0"/>
              <a:t>Elle demande de l’effort pour retrouver le moment</a:t>
            </a:r>
            <a:endParaRPr lang="fr-FR" dirty="0"/>
          </a:p>
        </p:txBody>
      </p:sp>
      <p:sp>
        <p:nvSpPr>
          <p:cNvPr id="8" name="Flèche vers le bas 7"/>
          <p:cNvSpPr/>
          <p:nvPr/>
        </p:nvSpPr>
        <p:spPr>
          <a:xfrm>
            <a:off x="2195736" y="1196752"/>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6156176" y="1196752"/>
            <a:ext cx="720080"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a:r>
              <a:rPr lang="fr-FR" dirty="0" smtClean="0"/>
              <a:t>Questionner l’action de la personne</a:t>
            </a:r>
            <a:endParaRPr lang="fr-FR" dirty="0"/>
          </a:p>
        </p:txBody>
      </p:sp>
      <p:sp>
        <p:nvSpPr>
          <p:cNvPr id="6" name="Rectangle 5"/>
          <p:cNvSpPr/>
          <p:nvPr/>
        </p:nvSpPr>
        <p:spPr>
          <a:xfrm>
            <a:off x="3779912" y="1412776"/>
            <a:ext cx="201622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CONTEXTE</a:t>
            </a:r>
          </a:p>
          <a:p>
            <a:pPr algn="ctr"/>
            <a:r>
              <a:rPr lang="fr-FR" sz="1600" dirty="0" smtClean="0"/>
              <a:t>(où, avec qui, quand,…)</a:t>
            </a:r>
            <a:endParaRPr lang="fr-FR" sz="1600" dirty="0"/>
          </a:p>
        </p:txBody>
      </p:sp>
      <p:sp>
        <p:nvSpPr>
          <p:cNvPr id="8" name="Rectangle 7"/>
          <p:cNvSpPr/>
          <p:nvPr/>
        </p:nvSpPr>
        <p:spPr>
          <a:xfrm>
            <a:off x="3779912" y="2996952"/>
            <a:ext cx="201622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ACTION</a:t>
            </a:r>
          </a:p>
          <a:p>
            <a:pPr algn="ctr"/>
            <a:r>
              <a:rPr lang="fr-FR" sz="1600" dirty="0" smtClean="0"/>
              <a:t>(qu’est ce que tu as fait ? Comment tu t’y es pris ?</a:t>
            </a:r>
            <a:endParaRPr lang="fr-FR" sz="1600" dirty="0"/>
          </a:p>
        </p:txBody>
      </p:sp>
      <p:sp>
        <p:nvSpPr>
          <p:cNvPr id="9" name="Rectangle 8"/>
          <p:cNvSpPr/>
          <p:nvPr/>
        </p:nvSpPr>
        <p:spPr>
          <a:xfrm>
            <a:off x="611560" y="2996952"/>
            <a:ext cx="3024336"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SAVOIR</a:t>
            </a:r>
          </a:p>
          <a:p>
            <a:pPr algn="ctr"/>
            <a:r>
              <a:rPr lang="fr-FR" sz="1600" dirty="0" smtClean="0"/>
              <a:t>(au moment où… qu’est ce que tu sais ?, Sur quoi tu t’appuies pour …, comment tu sais que …)</a:t>
            </a:r>
            <a:endParaRPr lang="fr-FR" sz="1600" dirty="0"/>
          </a:p>
        </p:txBody>
      </p:sp>
      <p:sp>
        <p:nvSpPr>
          <p:cNvPr id="11" name="Rectangle 10"/>
          <p:cNvSpPr/>
          <p:nvPr/>
        </p:nvSpPr>
        <p:spPr>
          <a:xfrm>
            <a:off x="6012160" y="2996952"/>
            <a:ext cx="2736304" cy="1512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BUT</a:t>
            </a:r>
          </a:p>
          <a:p>
            <a:pPr algn="ctr"/>
            <a:r>
              <a:rPr lang="fr-FR" sz="1600" dirty="0" smtClean="0"/>
              <a:t>(Quel était ton but ?, Qu’est ce que tu cherchais ?)</a:t>
            </a:r>
            <a:endParaRPr lang="fr-FR" sz="1600" dirty="0"/>
          </a:p>
        </p:txBody>
      </p:sp>
      <p:sp>
        <p:nvSpPr>
          <p:cNvPr id="13" name="Rectangle 12"/>
          <p:cNvSpPr/>
          <p:nvPr/>
        </p:nvSpPr>
        <p:spPr>
          <a:xfrm>
            <a:off x="3779912" y="4653136"/>
            <a:ext cx="2016224" cy="14401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t>JUGEMENT</a:t>
            </a:r>
          </a:p>
          <a:p>
            <a:pPr algn="ctr"/>
            <a:r>
              <a:rPr lang="fr-FR" sz="1600" dirty="0" smtClean="0"/>
              <a:t>(qu’est ce que tu en penses, quelle est ton opinion ? )</a:t>
            </a:r>
            <a:endParaRPr lang="fr-FR" sz="1600" dirty="0"/>
          </a:p>
        </p:txBody>
      </p:sp>
      <p:cxnSp>
        <p:nvCxnSpPr>
          <p:cNvPr id="15" name="Connecteur droit 14"/>
          <p:cNvCxnSpPr/>
          <p:nvPr/>
        </p:nvCxnSpPr>
        <p:spPr>
          <a:xfrm flipH="1">
            <a:off x="3851920" y="4653136"/>
            <a:ext cx="1944216" cy="1440160"/>
          </a:xfrm>
          <a:prstGeom prst="line">
            <a:avLst/>
          </a:prstGeom>
        </p:spPr>
        <p:style>
          <a:lnRef idx="2">
            <a:schemeClr val="dk1"/>
          </a:lnRef>
          <a:fillRef idx="0">
            <a:schemeClr val="dk1"/>
          </a:fillRef>
          <a:effectRef idx="1">
            <a:schemeClr val="dk1"/>
          </a:effectRef>
          <a:fontRef idx="minor">
            <a:schemeClr val="tx1"/>
          </a:fontRef>
        </p:style>
      </p:cxnSp>
      <p:cxnSp>
        <p:nvCxnSpPr>
          <p:cNvPr id="17" name="Connecteur droit 16"/>
          <p:cNvCxnSpPr/>
          <p:nvPr/>
        </p:nvCxnSpPr>
        <p:spPr>
          <a:xfrm>
            <a:off x="3851920" y="4653136"/>
            <a:ext cx="1944216" cy="144016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764704"/>
            <a:ext cx="8229600" cy="4525963"/>
          </a:xfrm>
        </p:spPr>
        <p:txBody>
          <a:bodyPr/>
          <a:lstStyle/>
          <a:p>
            <a:r>
              <a:rPr lang="fr-FR" b="1" dirty="0" smtClean="0"/>
              <a:t>Le contexte </a:t>
            </a:r>
            <a:r>
              <a:rPr lang="fr-FR" dirty="0" smtClean="0"/>
              <a:t>renseigne sur les circonstances, l’environnement. Il aide à entrer en évocation mais ne pas trop s’attarder dessus</a:t>
            </a:r>
          </a:p>
          <a:p>
            <a:r>
              <a:rPr lang="fr-FR" b="1" dirty="0" smtClean="0"/>
              <a:t>Les savoirs </a:t>
            </a:r>
            <a:r>
              <a:rPr lang="fr-FR" dirty="0" smtClean="0"/>
              <a:t>: On distingue les savoirs théoriques, procéduraux, réglementaires.  </a:t>
            </a:r>
          </a:p>
          <a:p>
            <a:r>
              <a:rPr lang="fr-FR" b="1" dirty="0" smtClean="0"/>
              <a:t>L’action</a:t>
            </a:r>
            <a:r>
              <a:rPr lang="fr-FR" dirty="0" smtClean="0"/>
              <a:t> : Savoir pratiques, déroulement des actions élémentaires, actions mentales, matérielles : </a:t>
            </a:r>
            <a:r>
              <a:rPr lang="fr-FR" dirty="0" smtClean="0">
                <a:solidFill>
                  <a:srgbClr val="C00000"/>
                </a:solidFill>
              </a:rPr>
              <a:t>c’est une source d’information</a:t>
            </a:r>
          </a:p>
          <a:p>
            <a:r>
              <a:rPr lang="fr-FR" b="1" dirty="0" smtClean="0"/>
              <a:t>But</a:t>
            </a:r>
            <a:r>
              <a:rPr lang="fr-FR" dirty="0" smtClean="0"/>
              <a:t> : Décrit les finalités, les intentions</a:t>
            </a:r>
          </a:p>
          <a:p>
            <a:r>
              <a:rPr lang="fr-FR" b="1" dirty="0" smtClean="0"/>
              <a:t>Jugement</a:t>
            </a:r>
            <a:r>
              <a:rPr lang="fr-FR" dirty="0" smtClean="0"/>
              <a:t> : A éviter car  </a:t>
            </a:r>
            <a:endParaRPr lang="fr-FR" dirty="0"/>
          </a:p>
        </p:txBody>
      </p:sp>
      <p:sp>
        <p:nvSpPr>
          <p:cNvPr id="4" name="Rectangle à coins arrondis 3"/>
          <p:cNvSpPr/>
          <p:nvPr/>
        </p:nvSpPr>
        <p:spPr>
          <a:xfrm>
            <a:off x="2483768" y="5301208"/>
            <a:ext cx="6264696" cy="115212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POSER DES QUESTIONS OUVERTES !!!</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pPr algn="ctr"/>
            <a:r>
              <a:rPr lang="fr-FR" dirty="0" smtClean="0"/>
              <a:t>La </a:t>
            </a:r>
            <a:r>
              <a:rPr lang="fr-FR" smtClean="0"/>
              <a:t>focalisation – La fragmentation</a:t>
            </a:r>
            <a:endParaRPr lang="fr-FR" dirty="0"/>
          </a:p>
        </p:txBody>
      </p:sp>
      <p:cxnSp>
        <p:nvCxnSpPr>
          <p:cNvPr id="5" name="Connecteur droit 4"/>
          <p:cNvCxnSpPr/>
          <p:nvPr/>
        </p:nvCxnSpPr>
        <p:spPr>
          <a:xfrm>
            <a:off x="2339752" y="1700808"/>
            <a:ext cx="36724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2339752" y="1700808"/>
            <a:ext cx="0" cy="648072"/>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Connecteur droit 8"/>
          <p:cNvCxnSpPr/>
          <p:nvPr/>
        </p:nvCxnSpPr>
        <p:spPr>
          <a:xfrm>
            <a:off x="4139952" y="1700808"/>
            <a:ext cx="0" cy="576064"/>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6012160" y="1700808"/>
            <a:ext cx="0" cy="576064"/>
          </a:xfrm>
          <a:prstGeom prst="line">
            <a:avLst/>
          </a:prstGeom>
        </p:spPr>
        <p:style>
          <a:lnRef idx="1">
            <a:schemeClr val="accent1"/>
          </a:lnRef>
          <a:fillRef idx="0">
            <a:schemeClr val="accent1"/>
          </a:fillRef>
          <a:effectRef idx="0">
            <a:schemeClr val="accent1"/>
          </a:effectRef>
          <a:fontRef idx="minor">
            <a:schemeClr val="tx1"/>
          </a:fontRef>
        </p:style>
      </p:cxnSp>
      <p:sp>
        <p:nvSpPr>
          <p:cNvPr id="13" name="Ellipse 12"/>
          <p:cNvSpPr/>
          <p:nvPr/>
        </p:nvSpPr>
        <p:spPr>
          <a:xfrm>
            <a:off x="1979712" y="2348880"/>
            <a:ext cx="72008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Ellipse 13"/>
          <p:cNvSpPr/>
          <p:nvPr/>
        </p:nvSpPr>
        <p:spPr>
          <a:xfrm>
            <a:off x="3779912" y="2276872"/>
            <a:ext cx="72008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5" name="Ellipse 14"/>
          <p:cNvSpPr/>
          <p:nvPr/>
        </p:nvSpPr>
        <p:spPr>
          <a:xfrm>
            <a:off x="5652120" y="2276872"/>
            <a:ext cx="720080" cy="7200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17" name="Connecteur droit 16"/>
          <p:cNvCxnSpPr>
            <a:stCxn id="15" idx="4"/>
          </p:cNvCxnSpPr>
          <p:nvPr/>
        </p:nvCxnSpPr>
        <p:spPr>
          <a:xfrm>
            <a:off x="6012160" y="2996952"/>
            <a:ext cx="0" cy="72008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5076056" y="3717032"/>
            <a:ext cx="172819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necteur droit 21"/>
          <p:cNvCxnSpPr/>
          <p:nvPr/>
        </p:nvCxnSpPr>
        <p:spPr>
          <a:xfrm>
            <a:off x="5076056" y="3717032"/>
            <a:ext cx="0" cy="50405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Connecteur droit 23"/>
          <p:cNvCxnSpPr/>
          <p:nvPr/>
        </p:nvCxnSpPr>
        <p:spPr>
          <a:xfrm>
            <a:off x="6804248" y="3717032"/>
            <a:ext cx="0" cy="432048"/>
          </a:xfrm>
          <a:prstGeom prst="line">
            <a:avLst/>
          </a:prstGeom>
        </p:spPr>
        <p:style>
          <a:lnRef idx="1">
            <a:schemeClr val="accent1"/>
          </a:lnRef>
          <a:fillRef idx="0">
            <a:schemeClr val="accent1"/>
          </a:fillRef>
          <a:effectRef idx="0">
            <a:schemeClr val="accent1"/>
          </a:effectRef>
          <a:fontRef idx="minor">
            <a:schemeClr val="tx1"/>
          </a:fontRef>
        </p:style>
      </p:cxnSp>
      <p:sp>
        <p:nvSpPr>
          <p:cNvPr id="27" name="Ellipse 26"/>
          <p:cNvSpPr/>
          <p:nvPr/>
        </p:nvSpPr>
        <p:spPr>
          <a:xfrm>
            <a:off x="4788024" y="4221088"/>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8" name="Ellipse 27"/>
          <p:cNvSpPr/>
          <p:nvPr/>
        </p:nvSpPr>
        <p:spPr>
          <a:xfrm>
            <a:off x="6516216" y="4149080"/>
            <a:ext cx="504056" cy="5040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9" name="Rectangle à coins arrondis 28"/>
          <p:cNvSpPr/>
          <p:nvPr/>
        </p:nvSpPr>
        <p:spPr>
          <a:xfrm>
            <a:off x="467544" y="3573016"/>
            <a:ext cx="3672408" cy="27363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CREUSER = FOCALISER</a:t>
            </a:r>
          </a:p>
          <a:p>
            <a:pPr algn="ctr"/>
            <a:r>
              <a:rPr lang="fr-FR" dirty="0" smtClean="0"/>
              <a:t>Objectif : Atteindre le niveau de détails dont j’ai besoin Utile pour évaluer la compétence ou pour comprendre les erreurs commises</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 Pour quoi ?       Dites plutôt « Dans quel but »</a:t>
            </a:r>
          </a:p>
          <a:p>
            <a:r>
              <a:rPr lang="fr-FR" dirty="0" smtClean="0"/>
              <a:t>Quel est l’enchainement des causes et des conséquences ? Cherchez plutôt « Par quoi tu as commencé » puis le déroulement chronologique</a:t>
            </a:r>
          </a:p>
          <a:p>
            <a:r>
              <a:rPr lang="fr-FR" dirty="0" smtClean="0"/>
              <a:t>Pourquoi est entendu comme un jugement donc le questionné sera déstabilisé et voudra se justifier</a:t>
            </a:r>
          </a:p>
          <a:p>
            <a:r>
              <a:rPr lang="fr-FR" dirty="0" smtClean="0"/>
              <a:t>Attention</a:t>
            </a:r>
          </a:p>
          <a:p>
            <a:pPr algn="ctr">
              <a:buNone/>
            </a:pPr>
            <a:r>
              <a:rPr lang="fr-FR" dirty="0" smtClean="0"/>
              <a:t> « Qu’est ce qui fait que = Pourquoi »  </a:t>
            </a:r>
            <a:endParaRPr lang="fr-FR" dirty="0"/>
          </a:p>
        </p:txBody>
      </p:sp>
      <p:sp>
        <p:nvSpPr>
          <p:cNvPr id="3" name="Titre 2"/>
          <p:cNvSpPr>
            <a:spLocks noGrp="1"/>
          </p:cNvSpPr>
          <p:nvPr>
            <p:ph type="title"/>
          </p:nvPr>
        </p:nvSpPr>
        <p:spPr/>
        <p:txBody>
          <a:bodyPr/>
          <a:lstStyle/>
          <a:p>
            <a:pPr algn="ctr"/>
            <a:r>
              <a:rPr lang="fr-FR" dirty="0" smtClean="0"/>
              <a:t>PAS DE POURQUOI !! </a:t>
            </a:r>
            <a:endParaRPr lang="fr-FR" dirty="0"/>
          </a:p>
        </p:txBody>
      </p:sp>
      <p:cxnSp>
        <p:nvCxnSpPr>
          <p:cNvPr id="5" name="Connecteur droit avec flèche 4"/>
          <p:cNvCxnSpPr/>
          <p:nvPr/>
        </p:nvCxnSpPr>
        <p:spPr>
          <a:xfrm>
            <a:off x="3203848" y="1772816"/>
            <a:ext cx="50405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p:txBody>
          <a:bodyPr>
            <a:normAutofit lnSpcReduction="10000"/>
          </a:bodyPr>
          <a:lstStyle/>
          <a:p>
            <a:r>
              <a:rPr lang="fr-FR" dirty="0" smtClean="0"/>
              <a:t>Par groupe de 3 (à tour de rôle) : </a:t>
            </a:r>
          </a:p>
          <a:p>
            <a:pPr lvl="1"/>
            <a:r>
              <a:rPr lang="fr-FR" dirty="0" smtClean="0"/>
              <a:t>- </a:t>
            </a:r>
            <a:r>
              <a:rPr lang="fr-FR" sz="2000" dirty="0" smtClean="0"/>
              <a:t>A : questionné</a:t>
            </a:r>
          </a:p>
          <a:p>
            <a:pPr lvl="1"/>
            <a:r>
              <a:rPr lang="fr-FR" sz="2000" dirty="0" smtClean="0"/>
              <a:t>- B : questionneur</a:t>
            </a:r>
          </a:p>
          <a:p>
            <a:pPr lvl="1"/>
            <a:r>
              <a:rPr lang="fr-FR" sz="2000" dirty="0" smtClean="0"/>
              <a:t>- C : observateur</a:t>
            </a:r>
          </a:p>
          <a:p>
            <a:pPr lvl="1"/>
            <a:r>
              <a:rPr lang="fr-FR" sz="2000" b="1" dirty="0" smtClean="0"/>
              <a:t>Objectif : mettre en pratique le contrat de communication et le questionnement</a:t>
            </a:r>
          </a:p>
          <a:p>
            <a:pPr lvl="1"/>
            <a:r>
              <a:rPr lang="fr-FR" dirty="0" smtClean="0"/>
              <a:t>A : évoque une action matérielle pour laquelle il sait qu’il est compétent</a:t>
            </a:r>
          </a:p>
          <a:p>
            <a:pPr lvl="1"/>
            <a:r>
              <a:rPr lang="fr-FR" dirty="0" smtClean="0"/>
              <a:t>B : Cible (le spécifié) un moment, accompagne en évocation, accompagne A à décrire la chronologie et éventuellement recentre sur le </a:t>
            </a:r>
            <a:r>
              <a:rPr lang="fr-FR" u="sng" dirty="0" smtClean="0"/>
              <a:t>JE</a:t>
            </a:r>
            <a:r>
              <a:rPr lang="fr-FR" dirty="0" smtClean="0"/>
              <a:t> </a:t>
            </a:r>
          </a:p>
          <a:p>
            <a:pPr lvl="1"/>
            <a:r>
              <a:rPr lang="fr-FR" dirty="0" smtClean="0"/>
              <a:t>C : observe avec bienveillance et note les questions efficaces</a:t>
            </a:r>
          </a:p>
          <a:p>
            <a:pPr lvl="2">
              <a:buNone/>
            </a:pPr>
            <a:endParaRPr lang="fr-FR" dirty="0"/>
          </a:p>
        </p:txBody>
      </p:sp>
      <p:sp>
        <p:nvSpPr>
          <p:cNvPr id="3" name="Titre 2"/>
          <p:cNvSpPr>
            <a:spLocks noGrp="1"/>
          </p:cNvSpPr>
          <p:nvPr>
            <p:ph type="title"/>
          </p:nvPr>
        </p:nvSpPr>
        <p:spPr>
          <a:xfrm>
            <a:off x="457200" y="274638"/>
            <a:ext cx="8229600" cy="922114"/>
          </a:xfrm>
        </p:spPr>
        <p:txBody>
          <a:bodyPr/>
          <a:lstStyle/>
          <a:p>
            <a:pPr algn="ctr"/>
            <a:r>
              <a:rPr lang="fr-FR" dirty="0" smtClean="0"/>
              <a:t>MISE EN APPLICATION</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dirty="0" smtClean="0"/>
              <a:t>L’entretien d’explicitation est un entretien qui vise une description aussi fine que possible d’une activité passée, réalisée par une personne en situation de pratique professionnelle ou engagée dans la réalisation d’une tâche.  C’est un ensemble de techniques qui permet d’accéder à des dimensions du vécu de l’action qui ne sont pas immédiatement présentes à la conscience de la personne. </a:t>
            </a:r>
          </a:p>
          <a:p>
            <a:pPr>
              <a:buNone/>
            </a:pPr>
            <a:r>
              <a:rPr lang="fr-FR" dirty="0" smtClean="0"/>
              <a:t>(</a:t>
            </a:r>
            <a:r>
              <a:rPr lang="fr-FR" dirty="0" err="1" smtClean="0"/>
              <a:t>wikipédia</a:t>
            </a:r>
            <a:r>
              <a:rPr lang="fr-FR" dirty="0" smtClean="0"/>
              <a:t>)</a:t>
            </a:r>
          </a:p>
          <a:p>
            <a:endParaRPr lang="fr-FR" dirty="0"/>
          </a:p>
        </p:txBody>
      </p:sp>
      <p:sp>
        <p:nvSpPr>
          <p:cNvPr id="2" name="Titre 1"/>
          <p:cNvSpPr>
            <a:spLocks noGrp="1"/>
          </p:cNvSpPr>
          <p:nvPr>
            <p:ph type="title"/>
          </p:nvPr>
        </p:nvSpPr>
        <p:spPr/>
        <p:txBody>
          <a:bodyPr>
            <a:normAutofit fontScale="90000"/>
          </a:bodyPr>
          <a:lstStyle/>
          <a:p>
            <a:pPr algn="ctr"/>
            <a:r>
              <a:rPr lang="fr-FR" dirty="0" smtClean="0"/>
              <a:t>Qu’est ce qu’un entretien d’explicitation</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Site du GREX www.grex2.com </a:t>
            </a:r>
          </a:p>
          <a:p>
            <a:r>
              <a:rPr lang="fr-FR" dirty="0" smtClean="0"/>
              <a:t>Formation de Joëlle CROZIER </a:t>
            </a:r>
          </a:p>
          <a:p>
            <a:pPr>
              <a:buNone/>
            </a:pPr>
            <a:r>
              <a:rPr lang="fr-FR" dirty="0" smtClean="0"/>
              <a:t>	www.joellecrozier-formations.com</a:t>
            </a:r>
          </a:p>
          <a:p>
            <a:pPr>
              <a:buNone/>
            </a:pPr>
            <a:endParaRPr lang="fr-FR" dirty="0" smtClean="0"/>
          </a:p>
          <a:p>
            <a:pPr>
              <a:buNone/>
            </a:pPr>
            <a:r>
              <a:rPr lang="fr-FR" dirty="0" smtClean="0"/>
              <a:t>Pierre VERMERSCH, l’entretien d’explicitation</a:t>
            </a:r>
          </a:p>
          <a:p>
            <a:endParaRPr lang="fr-FR" dirty="0"/>
          </a:p>
        </p:txBody>
      </p:sp>
      <p:sp>
        <p:nvSpPr>
          <p:cNvPr id="3" name="Titre 2"/>
          <p:cNvSpPr>
            <a:spLocks noGrp="1"/>
          </p:cNvSpPr>
          <p:nvPr>
            <p:ph type="title"/>
          </p:nvPr>
        </p:nvSpPr>
        <p:spPr/>
        <p:txBody>
          <a:bodyPr/>
          <a:lstStyle/>
          <a:p>
            <a:pPr algn="ctr"/>
            <a:r>
              <a:rPr lang="fr-FR" dirty="0" smtClean="0"/>
              <a:t>BIBLIOGRAPHIE</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mment_est_ne_lentretien_dexplicitation5654a70ce73ce.mp4">
            <a:hlinkClick r:id="" action="ppaction://media"/>
          </p:cNvPr>
          <p:cNvPicPr>
            <a:picLocks noGrp="1" noRot="1" noChangeAspect="1"/>
          </p:cNvPicPr>
          <p:nvPr>
            <p:ph idx="1"/>
            <a:videoFile r:link="rId1"/>
          </p:nvPr>
        </p:nvPicPr>
        <p:blipFill>
          <a:blip r:embed="rId3" cstate="print"/>
          <a:stretch>
            <a:fillRect/>
          </a:stretch>
        </p:blipFill>
        <p:spPr>
          <a:xfrm>
            <a:off x="1067611" y="1160958"/>
            <a:ext cx="7248805" cy="5436604"/>
          </a:xfrm>
        </p:spPr>
      </p:pic>
      <p:sp>
        <p:nvSpPr>
          <p:cNvPr id="6" name="Titre 5"/>
          <p:cNvSpPr>
            <a:spLocks noGrp="1"/>
          </p:cNvSpPr>
          <p:nvPr>
            <p:ph type="title"/>
          </p:nvPr>
        </p:nvSpPr>
        <p:spPr>
          <a:xfrm>
            <a:off x="467544" y="332656"/>
            <a:ext cx="8229600" cy="864096"/>
          </a:xfrm>
        </p:spPr>
        <p:txBody>
          <a:bodyPr>
            <a:normAutofit/>
          </a:bodyPr>
          <a:lstStyle/>
          <a:p>
            <a:pPr algn="ctr"/>
            <a:r>
              <a:rPr lang="fr-FR" sz="2000" dirty="0" smtClean="0"/>
              <a:t>Vidéo </a:t>
            </a:r>
            <a:r>
              <a:rPr lang="fr-FR" sz="2000" dirty="0" err="1" smtClean="0"/>
              <a:t>Youtube</a:t>
            </a:r>
            <a:r>
              <a:rPr lang="fr-FR" sz="2000" dirty="0" smtClean="0"/>
              <a:t> : Comment est né l’entretien d’explicitation par Pierre VERMERSCH</a:t>
            </a:r>
            <a:endParaRPr lang="fr-FR" sz="2000" dirty="0"/>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476672"/>
            <a:ext cx="7772400" cy="5472608"/>
          </a:xfrm>
        </p:spPr>
        <p:txBody>
          <a:bodyPr>
            <a:normAutofit fontScale="90000"/>
          </a:bodyPr>
          <a:lstStyle/>
          <a:p>
            <a:pPr algn="ctr"/>
            <a:r>
              <a:rPr lang="fr-FR" sz="2800" dirty="0" smtClean="0"/>
              <a:t/>
            </a:r>
            <a:br>
              <a:rPr lang="fr-FR" sz="2800" dirty="0" smtClean="0"/>
            </a:br>
            <a:r>
              <a:rPr lang="fr-FR" sz="2800" dirty="0" smtClean="0"/>
              <a:t/>
            </a:r>
            <a:br>
              <a:rPr lang="fr-FR" sz="2800" dirty="0" smtClean="0"/>
            </a:br>
            <a:r>
              <a:rPr lang="fr-FR" sz="2800" dirty="0" smtClean="0"/>
              <a:t/>
            </a:r>
            <a:br>
              <a:rPr lang="fr-FR" sz="2800" dirty="0" smtClean="0"/>
            </a:br>
            <a:r>
              <a:rPr lang="fr-FR" sz="2800" dirty="0" smtClean="0"/>
              <a:t/>
            </a:r>
            <a:br>
              <a:rPr lang="fr-FR" sz="2800" dirty="0" smtClean="0"/>
            </a:br>
            <a:r>
              <a:rPr lang="fr-FR" sz="2800" dirty="0" smtClean="0"/>
              <a:t/>
            </a:r>
            <a:br>
              <a:rPr lang="fr-FR" sz="2800" dirty="0" smtClean="0"/>
            </a:br>
            <a:r>
              <a:rPr lang="fr-FR" sz="2800" dirty="0" smtClean="0"/>
              <a:t/>
            </a:r>
            <a:br>
              <a:rPr lang="fr-FR" sz="2800" dirty="0" smtClean="0"/>
            </a:br>
            <a:r>
              <a:rPr lang="fr-FR" sz="2800" dirty="0" smtClean="0"/>
              <a:t>Vers quoi je dirige l’attention?</a:t>
            </a:r>
            <a:br>
              <a:rPr lang="fr-FR" sz="2800" dirty="0" smtClean="0"/>
            </a:br>
            <a:r>
              <a:rPr lang="fr-FR" sz="2800" dirty="0" smtClean="0"/>
              <a:t>Quelle cible visée</a:t>
            </a:r>
            <a:br>
              <a:rPr lang="fr-FR" sz="2800" dirty="0" smtClean="0"/>
            </a:br>
            <a:r>
              <a:rPr lang="fr-FR" sz="2800" dirty="0" smtClean="0"/>
              <a:t/>
            </a:r>
            <a:br>
              <a:rPr lang="fr-FR" sz="2800" dirty="0" smtClean="0"/>
            </a:br>
            <a:r>
              <a:rPr lang="fr-FR" sz="2800" b="1" dirty="0" smtClean="0"/>
              <a:t>MENER un entretien</a:t>
            </a:r>
            <a:br>
              <a:rPr lang="fr-FR" sz="2800" b="1" dirty="0" smtClean="0"/>
            </a:br>
            <a:r>
              <a:rPr lang="fr-FR" sz="2800" b="1" dirty="0" smtClean="0"/>
              <a:t>=</a:t>
            </a:r>
            <a:br>
              <a:rPr lang="fr-FR" sz="2800" b="1" dirty="0" smtClean="0"/>
            </a:br>
            <a:r>
              <a:rPr lang="fr-FR" sz="2800" b="1" dirty="0" smtClean="0"/>
              <a:t>DIRIGER L’ATTENTION</a:t>
            </a:r>
            <a:r>
              <a:rPr lang="fr-FR" sz="2800" dirty="0" smtClean="0"/>
              <a:t/>
            </a:r>
            <a:br>
              <a:rPr lang="fr-FR" sz="2800" dirty="0" smtClean="0"/>
            </a:br>
            <a:r>
              <a:rPr lang="fr-FR" sz="2800" dirty="0" smtClean="0"/>
              <a:t>de l’autre vers un thème ou une action liée à un objectif</a:t>
            </a:r>
            <a:endParaRPr lang="fr-FR" sz="2800" dirty="0"/>
          </a:p>
        </p:txBody>
      </p:sp>
      <p:sp>
        <p:nvSpPr>
          <p:cNvPr id="4" name="Flèche vers le bas 3"/>
          <p:cNvSpPr/>
          <p:nvPr/>
        </p:nvSpPr>
        <p:spPr>
          <a:xfrm>
            <a:off x="5220072" y="1340768"/>
            <a:ext cx="936104" cy="360040"/>
          </a:xfrm>
          <a:prstGeom prst="down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Rectangle à coins arrondis 4"/>
          <p:cNvSpPr/>
          <p:nvPr/>
        </p:nvSpPr>
        <p:spPr>
          <a:xfrm>
            <a:off x="2699792" y="1844824"/>
            <a:ext cx="4968552" cy="7920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dirty="0" smtClean="0"/>
              <a:t>ATTENTION DE L’AUTRE</a:t>
            </a:r>
            <a:endParaRPr lang="fr-FR" sz="2400" dirty="0"/>
          </a:p>
        </p:txBody>
      </p:sp>
      <p:sp>
        <p:nvSpPr>
          <p:cNvPr id="6" name="Flèche droite 5"/>
          <p:cNvSpPr/>
          <p:nvPr/>
        </p:nvSpPr>
        <p:spPr>
          <a:xfrm>
            <a:off x="3347864" y="692696"/>
            <a:ext cx="864096" cy="216024"/>
          </a:xfrm>
          <a:prstGeom prst="rightArrow">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Rectangle à coins arrondis 6"/>
          <p:cNvSpPr/>
          <p:nvPr/>
        </p:nvSpPr>
        <p:spPr>
          <a:xfrm>
            <a:off x="1187624" y="404664"/>
            <a:ext cx="1872208" cy="7920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dirty="0" smtClean="0"/>
              <a:t>PAROLES</a:t>
            </a:r>
            <a:endParaRPr lang="fr-FR" sz="2400" dirty="0"/>
          </a:p>
        </p:txBody>
      </p:sp>
      <p:sp>
        <p:nvSpPr>
          <p:cNvPr id="8" name="Rectangle à coins arrondis 7"/>
          <p:cNvSpPr/>
          <p:nvPr/>
        </p:nvSpPr>
        <p:spPr>
          <a:xfrm>
            <a:off x="4644008" y="476672"/>
            <a:ext cx="1944216" cy="72008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dirty="0" smtClean="0"/>
              <a:t>EFFETS</a:t>
            </a:r>
            <a:endParaRPr lang="fr-FR"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447800"/>
            <a:ext cx="8712968" cy="4572000"/>
          </a:xfrm>
        </p:spPr>
        <p:txBody>
          <a:bodyPr>
            <a:normAutofit/>
          </a:bodyPr>
          <a:lstStyle/>
          <a:p>
            <a:r>
              <a:rPr lang="fr-FR" sz="3200" dirty="0" smtClean="0"/>
              <a:t>S’informer </a:t>
            </a:r>
          </a:p>
          <a:p>
            <a:r>
              <a:rPr lang="fr-FR" sz="3200" dirty="0" smtClean="0"/>
              <a:t>S’auto informer (prise de conscience)</a:t>
            </a:r>
          </a:p>
          <a:p>
            <a:r>
              <a:rPr lang="fr-FR" sz="3200" dirty="0" smtClean="0"/>
              <a:t>Apprendre à s’auto informer (pédagogie du fonctionnement métacognitif)</a:t>
            </a:r>
            <a:endParaRPr lang="fr-FR" sz="3200" dirty="0"/>
          </a:p>
        </p:txBody>
      </p:sp>
      <p:sp>
        <p:nvSpPr>
          <p:cNvPr id="2" name="Titre 1"/>
          <p:cNvSpPr>
            <a:spLocks noGrp="1"/>
          </p:cNvSpPr>
          <p:nvPr>
            <p:ph type="title"/>
          </p:nvPr>
        </p:nvSpPr>
        <p:spPr>
          <a:xfrm>
            <a:off x="914400" y="274638"/>
            <a:ext cx="7772400" cy="778098"/>
          </a:xfrm>
        </p:spPr>
        <p:txBody>
          <a:bodyPr>
            <a:normAutofit/>
          </a:bodyPr>
          <a:lstStyle/>
          <a:p>
            <a:pPr algn="ctr"/>
            <a:r>
              <a:rPr lang="fr-FR"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Les 3 buts de l’entretien</a:t>
            </a:r>
            <a:endParaRPr lang="fr-FR"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cxnSp>
        <p:nvCxnSpPr>
          <p:cNvPr id="5" name="Connecteur droit avec flèche 4"/>
          <p:cNvCxnSpPr/>
          <p:nvPr/>
        </p:nvCxnSpPr>
        <p:spPr>
          <a:xfrm>
            <a:off x="251520" y="5013176"/>
            <a:ext cx="8496944"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sp>
        <p:nvSpPr>
          <p:cNvPr id="6" name="Rectangle à coins arrondis 5"/>
          <p:cNvSpPr/>
          <p:nvPr/>
        </p:nvSpPr>
        <p:spPr>
          <a:xfrm>
            <a:off x="683568" y="4005064"/>
            <a:ext cx="2592288" cy="86409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FR" sz="2400" dirty="0" smtClean="0"/>
              <a:t>Recueil d’informations</a:t>
            </a:r>
            <a:endParaRPr lang="fr-FR" sz="2400" dirty="0"/>
          </a:p>
        </p:txBody>
      </p:sp>
      <p:cxnSp>
        <p:nvCxnSpPr>
          <p:cNvPr id="8" name="Connecteur droit 7"/>
          <p:cNvCxnSpPr/>
          <p:nvPr/>
        </p:nvCxnSpPr>
        <p:spPr>
          <a:xfrm>
            <a:off x="3635896" y="4797152"/>
            <a:ext cx="0" cy="504056"/>
          </a:xfrm>
          <a:prstGeom prst="line">
            <a:avLst/>
          </a:prstGeom>
        </p:spPr>
        <p:style>
          <a:lnRef idx="3">
            <a:schemeClr val="accent2"/>
          </a:lnRef>
          <a:fillRef idx="0">
            <a:schemeClr val="accent2"/>
          </a:fillRef>
          <a:effectRef idx="2">
            <a:schemeClr val="accent2"/>
          </a:effectRef>
          <a:fontRef idx="minor">
            <a:schemeClr val="tx1"/>
          </a:fontRef>
        </p:style>
      </p:cxnSp>
      <p:sp>
        <p:nvSpPr>
          <p:cNvPr id="10" name="Rectangle à coins arrondis 9"/>
          <p:cNvSpPr/>
          <p:nvPr/>
        </p:nvSpPr>
        <p:spPr>
          <a:xfrm>
            <a:off x="4788024" y="4005064"/>
            <a:ext cx="3240360" cy="86409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fr-FR" sz="2400" dirty="0" smtClean="0"/>
              <a:t>Traitement de l’information</a:t>
            </a:r>
            <a:endParaRPr lang="fr-FR" sz="2400" dirty="0"/>
          </a:p>
        </p:txBody>
      </p:sp>
      <p:sp>
        <p:nvSpPr>
          <p:cNvPr id="11" name="Accolade fermante 10"/>
          <p:cNvSpPr/>
          <p:nvPr/>
        </p:nvSpPr>
        <p:spPr>
          <a:xfrm rot="5400000">
            <a:off x="4211960" y="1844824"/>
            <a:ext cx="288032" cy="8208912"/>
          </a:xfrm>
          <a:prstGeom prst="rightBrace">
            <a:avLst>
              <a:gd name="adj1" fmla="val 8333"/>
              <a:gd name="adj2" fmla="val 4876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2" name="Accolade fermante 11"/>
          <p:cNvSpPr/>
          <p:nvPr/>
        </p:nvSpPr>
        <p:spPr>
          <a:xfrm rot="5400000">
            <a:off x="1727684" y="3825044"/>
            <a:ext cx="504056" cy="3312368"/>
          </a:xfrm>
          <a:prstGeom prst="rightBrace">
            <a:avLst>
              <a:gd name="adj1" fmla="val 8333"/>
              <a:gd name="adj2" fmla="val 48764"/>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a:p>
        </p:txBody>
      </p:sp>
      <p:sp>
        <p:nvSpPr>
          <p:cNvPr id="13" name="Rectangle à coins arrondis 12"/>
          <p:cNvSpPr/>
          <p:nvPr/>
        </p:nvSpPr>
        <p:spPr>
          <a:xfrm>
            <a:off x="323528" y="5013176"/>
            <a:ext cx="3456384" cy="648072"/>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 </a:t>
            </a:r>
            <a:r>
              <a:rPr lang="fr-FR" dirty="0" smtClean="0">
                <a:solidFill>
                  <a:schemeClr val="tx1"/>
                </a:solidFill>
              </a:rPr>
              <a:t>l’entretien d’explicitation</a:t>
            </a:r>
            <a:endParaRPr lang="fr-FR" dirty="0"/>
          </a:p>
        </p:txBody>
      </p:sp>
      <p:sp>
        <p:nvSpPr>
          <p:cNvPr id="15" name="Rectangle à coins arrondis 14"/>
          <p:cNvSpPr/>
          <p:nvPr/>
        </p:nvSpPr>
        <p:spPr>
          <a:xfrm>
            <a:off x="1835696" y="5949280"/>
            <a:ext cx="5544616" cy="408623"/>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fr-FR" dirty="0" smtClean="0">
                <a:solidFill>
                  <a:schemeClr val="tx1"/>
                </a:solidFill>
              </a:rPr>
              <a:t>La pratique réflexive</a:t>
            </a:r>
            <a:endParaRPr lang="fr-FR"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52736"/>
            <a:ext cx="8229600" cy="4954555"/>
          </a:xfrm>
        </p:spPr>
        <p:txBody>
          <a:bodyPr/>
          <a:lstStyle/>
          <a:p>
            <a:r>
              <a:rPr lang="fr-FR" dirty="0" smtClean="0"/>
              <a:t>Poser des questions pour recueillir de l’information</a:t>
            </a:r>
          </a:p>
          <a:p>
            <a:pPr lvl="2"/>
            <a:r>
              <a:rPr lang="fr-FR" dirty="0" smtClean="0"/>
              <a:t>Que nous n’avons pas encore</a:t>
            </a:r>
          </a:p>
          <a:p>
            <a:pPr lvl="2"/>
            <a:r>
              <a:rPr lang="fr-FR" dirty="0" smtClean="0"/>
              <a:t>Que seul le questionné peut me donner</a:t>
            </a:r>
            <a:endParaRPr lang="fr-FR" dirty="0"/>
          </a:p>
        </p:txBody>
      </p:sp>
      <p:sp>
        <p:nvSpPr>
          <p:cNvPr id="3" name="Titre 2"/>
          <p:cNvSpPr>
            <a:spLocks noGrp="1"/>
          </p:cNvSpPr>
          <p:nvPr>
            <p:ph type="title"/>
          </p:nvPr>
        </p:nvSpPr>
        <p:spPr>
          <a:xfrm>
            <a:off x="457200" y="274638"/>
            <a:ext cx="8229600" cy="778098"/>
          </a:xfrm>
        </p:spPr>
        <p:txBody>
          <a:bodyPr/>
          <a:lstStyle/>
          <a:p>
            <a:r>
              <a:rPr lang="fr-FR" dirty="0" smtClean="0"/>
              <a:t>Comment ?</a:t>
            </a:r>
            <a:endParaRPr lang="fr-FR" dirty="0"/>
          </a:p>
        </p:txBody>
      </p:sp>
      <p:sp>
        <p:nvSpPr>
          <p:cNvPr id="4" name="Ellipse 3"/>
          <p:cNvSpPr/>
          <p:nvPr/>
        </p:nvSpPr>
        <p:spPr>
          <a:xfrm>
            <a:off x="1115616" y="2708920"/>
            <a:ext cx="244827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L’imaginaire</a:t>
            </a:r>
            <a:endParaRPr lang="fr-FR" dirty="0"/>
          </a:p>
        </p:txBody>
      </p:sp>
      <p:sp>
        <p:nvSpPr>
          <p:cNvPr id="5" name="Ellipse 4"/>
          <p:cNvSpPr/>
          <p:nvPr/>
        </p:nvSpPr>
        <p:spPr>
          <a:xfrm>
            <a:off x="4283968" y="2780928"/>
            <a:ext cx="244827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Le théorique, le prescrit</a:t>
            </a:r>
            <a:endParaRPr lang="fr-FR" dirty="0"/>
          </a:p>
        </p:txBody>
      </p:sp>
      <p:sp>
        <p:nvSpPr>
          <p:cNvPr id="6" name="Flèche à trois pointes 5"/>
          <p:cNvSpPr/>
          <p:nvPr/>
        </p:nvSpPr>
        <p:spPr>
          <a:xfrm rot="10800000">
            <a:off x="3491880" y="3645024"/>
            <a:ext cx="936104" cy="432048"/>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1475656" y="4077072"/>
            <a:ext cx="2736304"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VECU de manière générale</a:t>
            </a:r>
          </a:p>
        </p:txBody>
      </p:sp>
      <p:sp>
        <p:nvSpPr>
          <p:cNvPr id="8" name="Ellipse 7"/>
          <p:cNvSpPr/>
          <p:nvPr/>
        </p:nvSpPr>
        <p:spPr>
          <a:xfrm>
            <a:off x="4499992" y="4077072"/>
            <a:ext cx="2592288" cy="144016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VECU de manière Spécifié</a:t>
            </a:r>
          </a:p>
        </p:txBody>
      </p:sp>
      <p:cxnSp>
        <p:nvCxnSpPr>
          <p:cNvPr id="10" name="Connecteur droit 9"/>
          <p:cNvCxnSpPr/>
          <p:nvPr/>
        </p:nvCxnSpPr>
        <p:spPr>
          <a:xfrm flipH="1">
            <a:off x="1475656" y="2708920"/>
            <a:ext cx="1944216" cy="1224136"/>
          </a:xfrm>
          <a:prstGeom prst="line">
            <a:avLst/>
          </a:prstGeom>
        </p:spPr>
        <p:style>
          <a:lnRef idx="3">
            <a:schemeClr val="dk1"/>
          </a:lnRef>
          <a:fillRef idx="0">
            <a:schemeClr val="dk1"/>
          </a:fillRef>
          <a:effectRef idx="2">
            <a:schemeClr val="dk1"/>
          </a:effectRef>
          <a:fontRef idx="minor">
            <a:schemeClr val="tx1"/>
          </a:fontRef>
        </p:style>
      </p:cxnSp>
      <p:cxnSp>
        <p:nvCxnSpPr>
          <p:cNvPr id="12" name="Connecteur droit 11"/>
          <p:cNvCxnSpPr/>
          <p:nvPr/>
        </p:nvCxnSpPr>
        <p:spPr>
          <a:xfrm>
            <a:off x="1403648" y="2708920"/>
            <a:ext cx="2016224" cy="1224136"/>
          </a:xfrm>
          <a:prstGeom prst="line">
            <a:avLst/>
          </a:prstGeom>
        </p:spPr>
        <p:style>
          <a:lnRef idx="2">
            <a:schemeClr val="dk1"/>
          </a:lnRef>
          <a:fillRef idx="0">
            <a:schemeClr val="dk1"/>
          </a:fillRef>
          <a:effectRef idx="1">
            <a:schemeClr val="dk1"/>
          </a:effectRef>
          <a:fontRef idx="minor">
            <a:schemeClr val="tx1"/>
          </a:fontRef>
        </p:style>
      </p:cxnSp>
      <p:cxnSp>
        <p:nvCxnSpPr>
          <p:cNvPr id="14" name="Connecteur droit 13"/>
          <p:cNvCxnSpPr/>
          <p:nvPr/>
        </p:nvCxnSpPr>
        <p:spPr>
          <a:xfrm flipH="1">
            <a:off x="4788024" y="2780928"/>
            <a:ext cx="1728192" cy="1224136"/>
          </a:xfrm>
          <a:prstGeom prst="line">
            <a:avLst/>
          </a:prstGeom>
        </p:spPr>
        <p:style>
          <a:lnRef idx="2">
            <a:schemeClr val="dk1"/>
          </a:lnRef>
          <a:fillRef idx="0">
            <a:schemeClr val="dk1"/>
          </a:fillRef>
          <a:effectRef idx="1">
            <a:schemeClr val="dk1"/>
          </a:effectRef>
          <a:fontRef idx="minor">
            <a:schemeClr val="tx1"/>
          </a:fontRef>
        </p:style>
      </p:cxnSp>
      <p:cxnSp>
        <p:nvCxnSpPr>
          <p:cNvPr id="16" name="Connecteur droit 15"/>
          <p:cNvCxnSpPr/>
          <p:nvPr/>
        </p:nvCxnSpPr>
        <p:spPr>
          <a:xfrm>
            <a:off x="4427984" y="2780928"/>
            <a:ext cx="2376264" cy="1152128"/>
          </a:xfrm>
          <a:prstGeom prst="line">
            <a:avLst/>
          </a:prstGeom>
        </p:spPr>
        <p:style>
          <a:lnRef idx="2">
            <a:schemeClr val="dk1"/>
          </a:lnRef>
          <a:fillRef idx="0">
            <a:schemeClr val="dk1"/>
          </a:fillRef>
          <a:effectRef idx="1">
            <a:schemeClr val="dk1"/>
          </a:effectRef>
          <a:fontRef idx="minor">
            <a:schemeClr val="tx1"/>
          </a:fontRef>
        </p:style>
      </p:cxnSp>
      <p:sp>
        <p:nvSpPr>
          <p:cNvPr id="17" name="Flèche vers le bas 16"/>
          <p:cNvSpPr/>
          <p:nvPr/>
        </p:nvSpPr>
        <p:spPr>
          <a:xfrm>
            <a:off x="5796136" y="5589240"/>
            <a:ext cx="288032"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Rectangle à coins arrondis 17"/>
          <p:cNvSpPr/>
          <p:nvPr/>
        </p:nvSpPr>
        <p:spPr>
          <a:xfrm>
            <a:off x="4427984" y="6021288"/>
            <a:ext cx="3816424"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t>CE QUE VISE l’EXPLICITATION</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Plusieurs phases</a:t>
            </a:r>
          </a:p>
          <a:p>
            <a:pPr lvl="2"/>
            <a:r>
              <a:rPr lang="fr-FR" sz="3200" dirty="0" smtClean="0"/>
              <a:t>Le contrat de communication</a:t>
            </a:r>
          </a:p>
          <a:p>
            <a:pPr lvl="2"/>
            <a:r>
              <a:rPr lang="fr-FR" sz="3200" dirty="0" smtClean="0"/>
              <a:t>La détermination d’une situation singulière</a:t>
            </a:r>
          </a:p>
          <a:p>
            <a:pPr lvl="2"/>
            <a:r>
              <a:rPr lang="fr-FR" sz="3200" dirty="0" smtClean="0"/>
              <a:t>Le guidage vers l’évocation</a:t>
            </a:r>
          </a:p>
          <a:p>
            <a:pPr lvl="2"/>
            <a:r>
              <a:rPr lang="fr-FR" sz="3200" dirty="0" smtClean="0"/>
              <a:t>Le questionnement de l’action de la personne</a:t>
            </a:r>
            <a:endParaRPr lang="fr-FR" sz="3200" dirty="0"/>
          </a:p>
        </p:txBody>
      </p:sp>
      <p:sp>
        <p:nvSpPr>
          <p:cNvPr id="2" name="Titre 1"/>
          <p:cNvSpPr>
            <a:spLocks noGrp="1"/>
          </p:cNvSpPr>
          <p:nvPr>
            <p:ph type="title"/>
          </p:nvPr>
        </p:nvSpPr>
        <p:spPr/>
        <p:txBody>
          <a:bodyPr/>
          <a:lstStyle/>
          <a:p>
            <a:r>
              <a:rPr lang="fr-FR" dirty="0" smtClean="0"/>
              <a:t>La méthode de l’entretien</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dirty="0" smtClean="0"/>
              <a:t>Objectif : obtenir le consentement du questionné </a:t>
            </a:r>
          </a:p>
          <a:p>
            <a:r>
              <a:rPr lang="fr-FR" dirty="0" smtClean="0"/>
              <a:t>Comment ? </a:t>
            </a:r>
          </a:p>
          <a:p>
            <a:pPr lvl="1"/>
            <a:r>
              <a:rPr lang="fr-FR" dirty="0" smtClean="0"/>
              <a:t>Définir le cadre de fonctionnement : donner les règles dans lequel l’entretien va se dérouler</a:t>
            </a:r>
          </a:p>
          <a:p>
            <a:pPr lvl="1"/>
            <a:r>
              <a:rPr lang="fr-FR" dirty="0" smtClean="0"/>
              <a:t>Non jugement de valeur (uniquement la pratique est évaluée pas la personne)</a:t>
            </a:r>
          </a:p>
          <a:p>
            <a:pPr lvl="1"/>
            <a:r>
              <a:rPr lang="fr-FR" dirty="0" smtClean="0"/>
              <a:t>Négocier l’objectif du questionnement</a:t>
            </a:r>
          </a:p>
          <a:p>
            <a:pPr lvl="1">
              <a:buNone/>
            </a:pPr>
            <a:endParaRPr lang="fr-FR" dirty="0" smtClean="0"/>
          </a:p>
          <a:p>
            <a:pPr lvl="1" algn="ctr"/>
            <a:r>
              <a:rPr lang="fr-FR" dirty="0" smtClean="0">
                <a:solidFill>
                  <a:srgbClr val="C00000"/>
                </a:solidFill>
              </a:rPr>
              <a:t>Si pas d’accord = Pas d’explicitation</a:t>
            </a:r>
            <a:endParaRPr lang="fr-FR" dirty="0">
              <a:solidFill>
                <a:srgbClr val="C00000"/>
              </a:solidFill>
            </a:endParaRPr>
          </a:p>
        </p:txBody>
      </p:sp>
      <p:sp>
        <p:nvSpPr>
          <p:cNvPr id="2" name="Titre 1"/>
          <p:cNvSpPr>
            <a:spLocks noGrp="1"/>
          </p:cNvSpPr>
          <p:nvPr>
            <p:ph type="title"/>
          </p:nvPr>
        </p:nvSpPr>
        <p:spPr/>
        <p:txBody>
          <a:bodyPr/>
          <a:lstStyle/>
          <a:p>
            <a:r>
              <a:rPr lang="fr-FR" dirty="0" smtClean="0"/>
              <a:t>Le contrat de communication</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1772816"/>
            <a:ext cx="8229600" cy="4035904"/>
          </a:xfrm>
        </p:spPr>
        <p:txBody>
          <a:bodyPr/>
          <a:lstStyle/>
          <a:p>
            <a:r>
              <a:rPr lang="fr-FR" dirty="0" smtClean="0"/>
              <a:t>Au départ « Etes vous d’accord pour … »</a:t>
            </a:r>
          </a:p>
          <a:p>
            <a:pPr>
              <a:buNone/>
            </a:pPr>
            <a:endParaRPr lang="fr-FR" dirty="0" smtClean="0"/>
          </a:p>
          <a:p>
            <a:r>
              <a:rPr lang="fr-FR" dirty="0" smtClean="0"/>
              <a:t>Pendant l’entretien : « Je n’ai pas bien compris comment vous avez fait, seriez-vous d’accord pour que je vous pose des questions plus détaillées ? »</a:t>
            </a:r>
          </a:p>
          <a:p>
            <a:r>
              <a:rPr lang="fr-FR" dirty="0" smtClean="0"/>
              <a:t>« Si tu es d’accord, j’aimerais bien que tu reviennes sur le moment où … »</a:t>
            </a:r>
            <a:endParaRPr lang="fr-FR" dirty="0"/>
          </a:p>
        </p:txBody>
      </p:sp>
      <p:sp>
        <p:nvSpPr>
          <p:cNvPr id="3" name="Titre 2"/>
          <p:cNvSpPr>
            <a:spLocks noGrp="1"/>
          </p:cNvSpPr>
          <p:nvPr>
            <p:ph type="title"/>
          </p:nvPr>
        </p:nvSpPr>
        <p:spPr/>
        <p:txBody>
          <a:bodyPr>
            <a:normAutofit fontScale="90000"/>
          </a:bodyPr>
          <a:lstStyle/>
          <a:p>
            <a:pPr algn="ctr"/>
            <a:r>
              <a:rPr lang="fr-FR" sz="3100" dirty="0" smtClean="0"/>
              <a:t>Exemples de questions types pour contrat d’attelage </a:t>
            </a:r>
            <a:r>
              <a:rPr lang="fr-FR" dirty="0" smtClean="0"/>
              <a:t/>
            </a:r>
            <a:br>
              <a:rPr lang="fr-FR" dirty="0" smtClean="0"/>
            </a:br>
            <a:r>
              <a:rPr lang="fr-FR" sz="2700" dirty="0" smtClean="0"/>
              <a:t>(à adapter aux situations)</a:t>
            </a:r>
            <a:endParaRPr lang="fr-FR" sz="27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Rotonde">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Rotond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1422</TotalTime>
  <Words>698</Words>
  <Application>Microsoft Office PowerPoint</Application>
  <PresentationFormat>Affichage à l'écran (4:3)</PresentationFormat>
  <Paragraphs>132</Paragraphs>
  <Slides>20</Slides>
  <Notes>1</Notes>
  <HiddenSlides>0</HiddenSlides>
  <MMClips>1</MMClips>
  <ScaleCrop>false</ScaleCrop>
  <HeadingPairs>
    <vt:vector size="4" baseType="variant">
      <vt:variant>
        <vt:lpstr>Thème</vt:lpstr>
      </vt:variant>
      <vt:variant>
        <vt:i4>1</vt:i4>
      </vt:variant>
      <vt:variant>
        <vt:lpstr>Titres des diapositives</vt:lpstr>
      </vt:variant>
      <vt:variant>
        <vt:i4>20</vt:i4>
      </vt:variant>
    </vt:vector>
  </HeadingPairs>
  <TitlesOfParts>
    <vt:vector size="21" baseType="lpstr">
      <vt:lpstr>Rotonde</vt:lpstr>
      <vt:lpstr>L’entretien d’explicitation</vt:lpstr>
      <vt:lpstr>Qu’est ce qu’un entretien d’explicitation</vt:lpstr>
      <vt:lpstr>Vidéo Youtube : Comment est né l’entretien d’explicitation par Pierre VERMERSCH</vt:lpstr>
      <vt:lpstr>      Vers quoi je dirige l’attention? Quelle cible visée  MENER un entretien = DIRIGER L’ATTENTION de l’autre vers un thème ou une action liée à un objectif</vt:lpstr>
      <vt:lpstr>Les 3 buts de l’entretien</vt:lpstr>
      <vt:lpstr>Comment ?</vt:lpstr>
      <vt:lpstr>La méthode de l’entretien</vt:lpstr>
      <vt:lpstr>Le contrat de communication</vt:lpstr>
      <vt:lpstr>Exemples de questions types pour contrat d’attelage  (à adapter aux situations)</vt:lpstr>
      <vt:lpstr>Détermination d’une situation singulière</vt:lpstr>
      <vt:lpstr>Exemples de questions types pour cibler une situation singulière et guider vers l’évocation</vt:lpstr>
      <vt:lpstr>Exercice d’application n°1</vt:lpstr>
      <vt:lpstr>Guidage vers l’évocation</vt:lpstr>
      <vt:lpstr>Diapositive 14</vt:lpstr>
      <vt:lpstr>Questionner l’action de la personne</vt:lpstr>
      <vt:lpstr>Diapositive 16</vt:lpstr>
      <vt:lpstr>La focalisation – La fragmentation</vt:lpstr>
      <vt:lpstr>PAS DE POURQUOI !! </vt:lpstr>
      <vt:lpstr>MISE EN APPLICATION</vt:lpstr>
      <vt:lpstr>BIBLIOGRAPHIE</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L’entretien réflexif</dc:title>
  <dc:creator>Laurence ROSSET</dc:creator>
  <cp:lastModifiedBy>Laurence ROSSET</cp:lastModifiedBy>
  <cp:revision>36</cp:revision>
  <dcterms:created xsi:type="dcterms:W3CDTF">2015-11-20T17:58:57Z</dcterms:created>
  <dcterms:modified xsi:type="dcterms:W3CDTF">2016-03-27T09:37:19Z</dcterms:modified>
</cp:coreProperties>
</file>