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2" r:id="rId1"/>
  </p:sldMasterIdLst>
  <p:notesMasterIdLst>
    <p:notesMasterId r:id="rId33"/>
  </p:notesMasterIdLst>
  <p:handoutMasterIdLst>
    <p:handoutMasterId r:id="rId34"/>
  </p:handoutMasterIdLst>
  <p:sldIdLst>
    <p:sldId id="304" r:id="rId2"/>
    <p:sldId id="257" r:id="rId3"/>
    <p:sldId id="259" r:id="rId4"/>
    <p:sldId id="291" r:id="rId5"/>
    <p:sldId id="283" r:id="rId6"/>
    <p:sldId id="293" r:id="rId7"/>
    <p:sldId id="292" r:id="rId8"/>
    <p:sldId id="261" r:id="rId9"/>
    <p:sldId id="290" r:id="rId10"/>
    <p:sldId id="309" r:id="rId11"/>
    <p:sldId id="282" r:id="rId12"/>
    <p:sldId id="284" r:id="rId13"/>
    <p:sldId id="316" r:id="rId14"/>
    <p:sldId id="285" r:id="rId15"/>
    <p:sldId id="310" r:id="rId16"/>
    <p:sldId id="286" r:id="rId17"/>
    <p:sldId id="287" r:id="rId18"/>
    <p:sldId id="294" r:id="rId19"/>
    <p:sldId id="308" r:id="rId20"/>
    <p:sldId id="317" r:id="rId21"/>
    <p:sldId id="295" r:id="rId22"/>
    <p:sldId id="288" r:id="rId23"/>
    <p:sldId id="297" r:id="rId24"/>
    <p:sldId id="312" r:id="rId25"/>
    <p:sldId id="311" r:id="rId26"/>
    <p:sldId id="313" r:id="rId27"/>
    <p:sldId id="289" r:id="rId28"/>
    <p:sldId id="303" r:id="rId29"/>
    <p:sldId id="314" r:id="rId30"/>
    <p:sldId id="315" r:id="rId31"/>
    <p:sldId id="306" r:id="rId32"/>
  </p:sldIdLst>
  <p:sldSz cx="9906000" cy="6858000" type="A4"/>
  <p:notesSz cx="9945688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FF"/>
    <a:srgbClr val="B2B2B2"/>
    <a:srgbClr val="990000"/>
    <a:srgbClr val="003399"/>
    <a:srgbClr val="FFE575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9701" autoAdjust="0"/>
  </p:normalViewPr>
  <p:slideViewPr>
    <p:cSldViewPr>
      <p:cViewPr>
        <p:scale>
          <a:sx n="60" d="100"/>
          <a:sy n="60" d="100"/>
        </p:scale>
        <p:origin x="-1140" y="-6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22"/>
    </p:cViewPr>
  </p:sorterViewPr>
  <p:notesViewPr>
    <p:cSldViewPr>
      <p:cViewPr>
        <p:scale>
          <a:sx n="100" d="100"/>
          <a:sy n="100" d="100"/>
        </p:scale>
        <p:origin x="-576" y="-72"/>
      </p:cViewPr>
      <p:guideLst>
        <p:guide orient="horz" pos="2160"/>
        <p:guide pos="3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51" tIns="46076" rIns="92151" bIns="46076" numCol="1" anchor="t" anchorCtr="0" compatLnSpc="1">
            <a:prstTxWarp prst="textNoShape">
              <a:avLst/>
            </a:prstTxWarp>
          </a:bodyPr>
          <a:lstStyle>
            <a:lvl1pPr defTabSz="921888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51" tIns="46076" rIns="92151" bIns="46076" numCol="1" anchor="t" anchorCtr="0" compatLnSpc="1">
            <a:prstTxWarp prst="textNoShape">
              <a:avLst/>
            </a:prstTxWarp>
          </a:bodyPr>
          <a:lstStyle>
            <a:lvl1pPr algn="r" defTabSz="921888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51" tIns="46076" rIns="92151" bIns="46076" numCol="1" anchor="b" anchorCtr="0" compatLnSpc="1">
            <a:prstTxWarp prst="textNoShape">
              <a:avLst/>
            </a:prstTxWarp>
          </a:bodyPr>
          <a:lstStyle>
            <a:lvl1pPr defTabSz="921888">
              <a:defRPr sz="1200" b="0"/>
            </a:lvl1pPr>
          </a:lstStyle>
          <a:p>
            <a:pPr>
              <a:defRPr/>
            </a:pPr>
            <a:r>
              <a:rPr lang="fr-FR"/>
              <a:t>FORMATION ECO/GEST EN BAC PRO INDUSTRIEL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51510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51" tIns="46076" rIns="92151" bIns="46076" numCol="1" anchor="b" anchorCtr="0" compatLnSpc="1">
            <a:prstTxWarp prst="textNoShape">
              <a:avLst/>
            </a:prstTxWarp>
          </a:bodyPr>
          <a:lstStyle>
            <a:lvl1pPr algn="r" defTabSz="921888">
              <a:defRPr sz="1200" b="0"/>
            </a:lvl1pPr>
          </a:lstStyle>
          <a:p>
            <a:pPr>
              <a:defRPr/>
            </a:pPr>
            <a:fld id="{54F4E892-3770-4E38-B2EF-202AC05C71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>
            <a:lvl1pPr defTabSz="921888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>
            <a:lvl1pPr algn="r" defTabSz="921888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6263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57550"/>
            <a:ext cx="79565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b" anchorCtr="0" compatLnSpc="1">
            <a:prstTxWarp prst="textNoShape">
              <a:avLst/>
            </a:prstTxWarp>
          </a:bodyPr>
          <a:lstStyle>
            <a:lvl1pPr defTabSz="921888">
              <a:defRPr sz="1200" b="0"/>
            </a:lvl1pPr>
          </a:lstStyle>
          <a:p>
            <a:pPr>
              <a:defRPr/>
            </a:pPr>
            <a:r>
              <a:rPr lang="fr-FR"/>
              <a:t>FORMATION ECO/GEST EN BAC PRO INDUSTRIEL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513513"/>
            <a:ext cx="4311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6" rIns="92151" bIns="46076" numCol="1" anchor="b" anchorCtr="0" compatLnSpc="1">
            <a:prstTxWarp prst="textNoShape">
              <a:avLst/>
            </a:prstTxWarp>
          </a:bodyPr>
          <a:lstStyle>
            <a:lvl1pPr algn="r" defTabSz="921888">
              <a:defRPr sz="1200" b="0"/>
            </a:lvl1pPr>
          </a:lstStyle>
          <a:p>
            <a:pPr>
              <a:defRPr/>
            </a:pPr>
            <a:fld id="{54FB5AC9-AA19-442E-9D2F-253B43DF2E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BC9BDDB9-C26D-48AA-B1F5-71C3A9289956}" type="slidenum">
              <a:rPr lang="fr-FR" smtClean="0"/>
              <a:pPr defTabSz="920750"/>
              <a:t>2</a:t>
            </a:fld>
            <a:endParaRPr lang="fr-F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algn="ctr" eaLnBrk="1" hangingPunct="1"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rénovation du programme d’Économie Gestion </a:t>
            </a:r>
            <a:b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 baccalauréats professionnels du secteur industriel</a:t>
            </a:r>
          </a:p>
          <a:p>
            <a:pPr eaLnBrk="1" hangingPunct="1">
              <a:defRPr/>
            </a:pPr>
            <a:endParaRPr lang="fr-FR" dirty="0" smtClean="0">
              <a:latin typeface="Tahoma" pitchFamily="34" charset="0"/>
            </a:endParaRPr>
          </a:p>
        </p:txBody>
      </p:sp>
      <p:sp>
        <p:nvSpPr>
          <p:cNvPr id="43013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9604ED00-0117-47FF-B0B5-F7F67374B7E0}" type="slidenum">
              <a:rPr lang="fr-FR" smtClean="0"/>
              <a:pPr defTabSz="920750"/>
              <a:t>3</a:t>
            </a:fld>
            <a:endParaRPr lang="fr-F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1700" y="228600"/>
            <a:ext cx="3079750" cy="21336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9220200" cy="3829050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Au travers des finalités du programme, les objectifs du nouveau programme</a:t>
            </a:r>
            <a:r>
              <a:rPr lang="fr-FR" dirty="0" smtClean="0">
                <a:latin typeface="Tahoma" pitchFamily="34" charset="0"/>
              </a:rPr>
              <a:t> sont ainsi définis :</a:t>
            </a:r>
          </a:p>
          <a:p>
            <a:pPr eaLnBrk="1" hangingPunct="1">
              <a:defRPr/>
            </a:pPr>
            <a:endParaRPr lang="fr-FR" b="1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fr-FR" b="1" dirty="0" smtClean="0">
                <a:latin typeface="Tahoma" pitchFamily="34" charset="0"/>
              </a:rPr>
              <a:t>-  donner au futur professionnel, les outils dans les domaines économique, juridique et social 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</a:rPr>
              <a:t> nécessaires à son évolution au sein de l’organisation dans une logique de formation tout au long de la vie </a:t>
            </a:r>
          </a:p>
          <a:p>
            <a:pPr lvl="1" eaLnBrk="1" hangingPunct="1">
              <a:defRPr/>
            </a:pPr>
            <a:endParaRPr lang="fr-FR" sz="800" dirty="0" smtClean="0">
              <a:latin typeface="Tahoma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b="1" dirty="0" smtClean="0">
                <a:latin typeface="Tahoma" pitchFamily="34" charset="0"/>
              </a:rPr>
              <a:t> permettre au jeune de comprendre l’environnement et le secteur de son activité professionnelle</a:t>
            </a:r>
            <a:r>
              <a:rPr lang="fr-FR" dirty="0" smtClean="0">
                <a:latin typeface="Tahoma" pitchFamily="34" charset="0"/>
              </a:rPr>
              <a:t>,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</a:rPr>
              <a:t> en le sensibilisant aux dimensions économiques et juridiques qui structurent les relations entre les acteurs et les institutions ;</a:t>
            </a:r>
          </a:p>
          <a:p>
            <a:pPr lvl="1" eaLnBrk="1" hangingPunct="1">
              <a:defRPr/>
            </a:pPr>
            <a:endParaRPr lang="fr-FR" sz="800" b="1" dirty="0" smtClean="0">
              <a:latin typeface="Tahoma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b="1" dirty="0" smtClean="0">
                <a:latin typeface="Tahoma" pitchFamily="34" charset="0"/>
              </a:rPr>
              <a:t> disposer des moyens  permettant d’acquérir une culture d’entreprise, 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</a:rPr>
              <a:t> en relation avec les métiers et les représentants du secteur professionnel ;</a:t>
            </a:r>
          </a:p>
          <a:p>
            <a:pPr lvl="1" eaLnBrk="1" hangingPunct="1">
              <a:buFontTx/>
              <a:buChar char="-"/>
              <a:defRPr/>
            </a:pPr>
            <a:endParaRPr lang="fr-FR" sz="800" dirty="0" smtClean="0">
              <a:latin typeface="Tahoma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b="1" dirty="0" smtClean="0">
                <a:latin typeface="Tahoma" pitchFamily="34" charset="0"/>
              </a:rPr>
              <a:t> apporter des méthodes </a:t>
            </a:r>
            <a:r>
              <a:rPr lang="fr-FR" dirty="0" smtClean="0">
                <a:latin typeface="Tahoma" pitchFamily="34" charset="0"/>
              </a:rPr>
              <a:t> qui développent des capacités d’observation, d’analyse, d’argumentation… ;</a:t>
            </a:r>
          </a:p>
          <a:p>
            <a:pPr lvl="1" eaLnBrk="1" hangingPunct="1">
              <a:buFontTx/>
              <a:buChar char="-"/>
              <a:defRPr/>
            </a:pPr>
            <a:endParaRPr lang="fr-FR" sz="800" b="1" dirty="0" smtClean="0">
              <a:latin typeface="Tahoma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b="1" dirty="0" smtClean="0">
                <a:latin typeface="Tahoma" pitchFamily="34" charset="0"/>
              </a:rPr>
              <a:t> contribuer à développer la citoyenneté en renforçant notamment 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</a:rPr>
              <a:t> son sens des responsabilités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</a:rPr>
              <a:t> sa capacité à assumer ses choix 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</a:rPr>
              <a:t> et à renforcer son intégration dans la communauté nationale et européenne ;</a:t>
            </a:r>
          </a:p>
          <a:p>
            <a:pPr lvl="1" eaLnBrk="1" hangingPunct="1">
              <a:buFontTx/>
              <a:buChar char="-"/>
              <a:defRPr/>
            </a:pPr>
            <a:endParaRPr lang="fr-FR" sz="8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fr-FR" b="1" dirty="0" smtClean="0">
                <a:latin typeface="Tahoma" pitchFamily="34" charset="0"/>
              </a:rPr>
              <a:t>- participer à l’élévation du niveau de qualification</a:t>
            </a:r>
            <a:r>
              <a:rPr lang="fr-FR" dirty="0" smtClean="0">
                <a:latin typeface="Tahoma" pitchFamily="34" charset="0"/>
              </a:rPr>
              <a:t>.</a:t>
            </a:r>
          </a:p>
        </p:txBody>
      </p:sp>
      <p:sp>
        <p:nvSpPr>
          <p:cNvPr id="44037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1E298697-4DB7-46AF-BC83-D688F3D35E75}" type="slidenum">
              <a:rPr lang="fr-FR" smtClean="0"/>
              <a:pPr defTabSz="920750"/>
              <a:t>4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03625" y="2852738"/>
            <a:ext cx="2401888" cy="16637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014913"/>
            <a:ext cx="9717088" cy="1614487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1400" b="1" smtClean="0">
                <a:latin typeface="Tahoma" pitchFamily="34" charset="0"/>
              </a:rPr>
              <a:t>-II.  L’organisation</a:t>
            </a:r>
            <a:r>
              <a:rPr lang="fr-FR" sz="1400" smtClean="0">
                <a:latin typeface="Tahoma" pitchFamily="34" charset="0"/>
              </a:rPr>
              <a:t> :</a:t>
            </a:r>
            <a:r>
              <a:rPr lang="fr-FR" smtClean="0">
                <a:latin typeface="Tahoma" pitchFamily="34" charset="0"/>
              </a:rPr>
              <a:t> il est essentiel de donner au jeune des clés pour : 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latin typeface="Tahoma" pitchFamily="34" charset="0"/>
                <a:sym typeface="Wingdings" pitchFamily="2" charset="2"/>
              </a:rPr>
              <a:t>1/ </a:t>
            </a:r>
            <a:r>
              <a:rPr lang="fr-FR" smtClean="0">
                <a:latin typeface="Tahoma" pitchFamily="34" charset="0"/>
              </a:rPr>
              <a:t> s’insérer dans l’organisation </a:t>
            </a:r>
          </a:p>
          <a:p>
            <a:pPr eaLnBrk="1" hangingPunct="1">
              <a:lnSpc>
                <a:spcPct val="90000"/>
              </a:lnSpc>
            </a:pPr>
            <a:endParaRPr lang="fr-FR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latin typeface="Tahoma" pitchFamily="34" charset="0"/>
                <a:sym typeface="Wingdings" pitchFamily="2" charset="2"/>
              </a:rPr>
              <a:t>2/ </a:t>
            </a:r>
            <a:r>
              <a:rPr lang="fr-FR" smtClean="0">
                <a:latin typeface="Tahoma" pitchFamily="34" charset="0"/>
              </a:rPr>
              <a:t>repérer le fonctionnement en interne de l’organisation  (l’activité commerciale, l’organisation de la production, la GRH…)</a:t>
            </a:r>
          </a:p>
          <a:p>
            <a:pPr eaLnBrk="1" hangingPunct="1">
              <a:lnSpc>
                <a:spcPct val="90000"/>
              </a:lnSpc>
            </a:pPr>
            <a:endParaRPr lang="fr-FR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latin typeface="Tahoma" pitchFamily="34" charset="0"/>
              </a:rPr>
              <a:t>3/ Repérer comment vit une organisation (prise de hauteur) …ses différents partenaires …leurs interactions…son </a:t>
            </a:r>
          </a:p>
          <a:p>
            <a:pPr eaLnBrk="1" hangingPunct="1">
              <a:lnSpc>
                <a:spcPct val="90000"/>
              </a:lnSpc>
            </a:pPr>
            <a:endParaRPr lang="fr-FR" smtClean="0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27432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>
              <a:spcBef>
                <a:spcPct val="50000"/>
              </a:spcBef>
              <a:buFontTx/>
              <a:buChar char="-"/>
            </a:pPr>
            <a:r>
              <a:rPr lang="fr-FR" sz="1400">
                <a:latin typeface="Tahoma" pitchFamily="34" charset="0"/>
              </a:rPr>
              <a:t>I. Le contexte professionnel</a:t>
            </a:r>
            <a:r>
              <a:rPr lang="fr-FR" sz="1400" b="0">
                <a:latin typeface="Tahoma" pitchFamily="34" charset="0"/>
              </a:rPr>
              <a:t> : </a:t>
            </a:r>
          </a:p>
          <a:p>
            <a:pPr defTabSz="912813">
              <a:spcBef>
                <a:spcPct val="50000"/>
              </a:spcBef>
            </a:pPr>
            <a:r>
              <a:rPr lang="fr-FR" sz="1200" b="0">
                <a:latin typeface="Tahoma" pitchFamily="34" charset="0"/>
              </a:rPr>
              <a:t>il est important de commencer le programme par la </a:t>
            </a:r>
          </a:p>
          <a:p>
            <a:pPr defTabSz="912813">
              <a:spcBef>
                <a:spcPct val="50000"/>
              </a:spcBef>
            </a:pPr>
            <a:r>
              <a:rPr lang="fr-FR" sz="1200" b="0">
                <a:latin typeface="Tahoma" pitchFamily="34" charset="0"/>
              </a:rPr>
              <a:t>compréhension pour le jeune du contexte professionnel dans lequel il va évoluer en seconde professionnelle,  c’est-à-dire </a:t>
            </a:r>
          </a:p>
          <a:p>
            <a:pPr defTabSz="912813">
              <a:spcBef>
                <a:spcPct val="50000"/>
              </a:spcBef>
            </a:pPr>
            <a:r>
              <a:rPr lang="fr-FR" sz="1200" b="0">
                <a:latin typeface="Tahoma" pitchFamily="34" charset="0"/>
                <a:sym typeface="Wingdings" pitchFamily="2" charset="2"/>
              </a:rPr>
              <a:t> 1/ </a:t>
            </a:r>
            <a:r>
              <a:rPr lang="fr-FR" sz="1200" b="0">
                <a:latin typeface="Tahoma" pitchFamily="34" charset="0"/>
              </a:rPr>
              <a:t>les différents métiers de ce secteur </a:t>
            </a:r>
          </a:p>
          <a:p>
            <a:pPr defTabSz="912813">
              <a:spcBef>
                <a:spcPct val="50000"/>
              </a:spcBef>
            </a:pPr>
            <a:r>
              <a:rPr lang="fr-FR" sz="1200" b="0">
                <a:latin typeface="Tahoma" pitchFamily="34" charset="0"/>
                <a:sym typeface="Wingdings" pitchFamily="2" charset="2"/>
              </a:rPr>
              <a:t>2/ </a:t>
            </a:r>
            <a:r>
              <a:rPr lang="fr-FR" sz="1200" b="0">
                <a:latin typeface="Tahoma" pitchFamily="34" charset="0"/>
              </a:rPr>
              <a:t>les niveaux de formations </a:t>
            </a:r>
          </a:p>
          <a:p>
            <a:pPr defTabSz="912813">
              <a:spcBef>
                <a:spcPct val="50000"/>
              </a:spcBef>
            </a:pPr>
            <a:r>
              <a:rPr lang="fr-FR" sz="1200" b="0">
                <a:latin typeface="Tahoma" pitchFamily="34" charset="0"/>
                <a:sym typeface="Wingdings" pitchFamily="2" charset="2"/>
              </a:rPr>
              <a:t> 3 /  le marché dans lequel il se situe (marché de l’automobile, du bâtiment…</a:t>
            </a:r>
          </a:p>
          <a:p>
            <a:pPr defTabSz="912813">
              <a:spcBef>
                <a:spcPct val="50000"/>
              </a:spcBef>
            </a:pPr>
            <a:r>
              <a:rPr lang="fr-FR" sz="1200" b="0">
                <a:latin typeface="Tahoma" pitchFamily="34" charset="0"/>
                <a:sym typeface="Wingdings" pitchFamily="2" charset="2"/>
              </a:rPr>
              <a:t>4/  La diversités des organisations  du secteur professionnel et leur finalité</a:t>
            </a:r>
          </a:p>
        </p:txBody>
      </p:sp>
      <p:sp>
        <p:nvSpPr>
          <p:cNvPr id="45062" name="Text Box 8"/>
          <p:cNvSpPr txBox="1">
            <a:spLocks noChangeArrowheads="1"/>
          </p:cNvSpPr>
          <p:nvPr/>
        </p:nvSpPr>
        <p:spPr bwMode="auto">
          <a:xfrm>
            <a:off x="6781800" y="2636838"/>
            <a:ext cx="3163888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>
              <a:lnSpc>
                <a:spcPct val="90000"/>
              </a:lnSpc>
              <a:spcBef>
                <a:spcPct val="30000"/>
              </a:spcBef>
            </a:pPr>
            <a:r>
              <a:rPr lang="fr-FR" sz="1400" dirty="0">
                <a:latin typeface="Tahoma" pitchFamily="34" charset="0"/>
                <a:sym typeface="Wingdings" pitchFamily="2" charset="2"/>
              </a:rPr>
              <a:t>III L’environnement économique, juridique et social</a:t>
            </a:r>
            <a:r>
              <a:rPr lang="fr-FR" sz="1400" b="0" dirty="0">
                <a:latin typeface="Tahoma" pitchFamily="34" charset="0"/>
                <a:sym typeface="Wingdings" pitchFamily="2" charset="2"/>
              </a:rPr>
              <a:t> </a:t>
            </a:r>
          </a:p>
          <a:p>
            <a:pPr defTabSz="912813">
              <a:lnSpc>
                <a:spcPct val="90000"/>
              </a:lnSpc>
              <a:spcBef>
                <a:spcPct val="30000"/>
              </a:spcBef>
            </a:pPr>
            <a:endParaRPr lang="fr-FR" sz="800" b="0" dirty="0">
              <a:latin typeface="Tahoma" pitchFamily="34" charset="0"/>
            </a:endParaRPr>
          </a:p>
          <a:p>
            <a:pPr defTabSz="912813">
              <a:lnSpc>
                <a:spcPct val="90000"/>
              </a:lnSpc>
              <a:spcBef>
                <a:spcPct val="30000"/>
              </a:spcBef>
            </a:pPr>
            <a:r>
              <a:rPr lang="fr-FR" sz="1200" b="0" dirty="0">
                <a:latin typeface="Tahoma" pitchFamily="34" charset="0"/>
              </a:rPr>
              <a:t>L’enseignement de l’</a:t>
            </a:r>
            <a:r>
              <a:rPr lang="fr-FR" sz="1200" b="0" dirty="0">
                <a:latin typeface="Tahoma" pitchFamily="34" charset="0"/>
                <a:cs typeface="Tahoma" pitchFamily="34" charset="0"/>
              </a:rPr>
              <a:t>Économie Gestion doit lui permettre de </a:t>
            </a:r>
          </a:p>
          <a:p>
            <a:pPr defTabSz="912813">
              <a:lnSpc>
                <a:spcPct val="90000"/>
              </a:lnSpc>
              <a:spcBef>
                <a:spcPct val="30000"/>
              </a:spcBef>
              <a:buFontTx/>
              <a:buChar char="-"/>
            </a:pPr>
            <a:r>
              <a:rPr lang="fr-FR" sz="1200" b="0" dirty="0">
                <a:latin typeface="Tahoma" pitchFamily="34" charset="0"/>
                <a:cs typeface="Tahoma" pitchFamily="34" charset="0"/>
              </a:rPr>
              <a:t> comprendre également l’environnement économique, juridique et social dans la mesure où celui-ci aura une incidence sur son devenir.</a:t>
            </a:r>
          </a:p>
          <a:p>
            <a:pPr defTabSz="912813">
              <a:lnSpc>
                <a:spcPct val="90000"/>
              </a:lnSpc>
              <a:spcBef>
                <a:spcPct val="30000"/>
              </a:spcBef>
              <a:buFontTx/>
              <a:buChar char="-"/>
            </a:pPr>
            <a:endParaRPr lang="fr-FR" sz="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2895600" y="228600"/>
            <a:ext cx="6781800" cy="1955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fr-FR" sz="1200" u="sng">
                <a:latin typeface="Tahoma" pitchFamily="34" charset="0"/>
              </a:rPr>
              <a:t>Avant que les animations arrivent… </a:t>
            </a:r>
            <a:r>
              <a:rPr lang="fr-FR" sz="1200">
                <a:solidFill>
                  <a:srgbClr val="990000"/>
                </a:solidFill>
                <a:latin typeface="Tahoma" pitchFamily="34" charset="0"/>
              </a:rPr>
              <a:t>Ce nouveau programme impulse une démarche pédagogique porteuse de sens</a:t>
            </a:r>
            <a:r>
              <a:rPr lang="fr-FR" sz="1200">
                <a:solidFill>
                  <a:srgbClr val="990000"/>
                </a:solidFill>
                <a:latin typeface="Tahoma" pitchFamily="34" charset="0"/>
                <a:cs typeface="Arial" charset="0"/>
              </a:rPr>
              <a:t>  qui place l’élève au cœur de la formation</a:t>
            </a:r>
          </a:p>
          <a:p>
            <a:pPr defTabSz="912813">
              <a:spcBef>
                <a:spcPct val="50000"/>
              </a:spcBef>
            </a:pPr>
            <a:r>
              <a:rPr lang="fr-FR" sz="1200">
                <a:latin typeface="Tahoma" pitchFamily="34" charset="0"/>
                <a:cs typeface="Arial" charset="0"/>
              </a:rPr>
              <a:t>Nous allons voir une sorte de un fil conducteur …de fil rouge </a:t>
            </a:r>
            <a:r>
              <a:rPr lang="fr-FR" sz="1200" b="0">
                <a:latin typeface="Tahoma" pitchFamily="34" charset="0"/>
                <a:cs typeface="Arial" charset="0"/>
              </a:rPr>
              <a:t>qui peut être le chemin que va parcourir le jeune au cours de ces 3 ans de formation et lui permettant de découvrir</a:t>
            </a:r>
          </a:p>
          <a:p>
            <a:pPr defTabSz="912813">
              <a:spcBef>
                <a:spcPct val="50000"/>
              </a:spcBef>
              <a:buFontTx/>
              <a:buChar char="-"/>
            </a:pPr>
            <a:r>
              <a:rPr lang="fr-FR" sz="1200" b="0">
                <a:latin typeface="Tahoma" pitchFamily="34" charset="0"/>
                <a:cs typeface="Arial" charset="0"/>
              </a:rPr>
              <a:t> I. le contexte professionnel </a:t>
            </a:r>
            <a:r>
              <a:rPr lang="fr-FR" sz="1200">
                <a:latin typeface="Tahoma" pitchFamily="34" charset="0"/>
                <a:cs typeface="Arial" charset="0"/>
              </a:rPr>
              <a:t>(lancer 1 bulle et dire les commentaires)</a:t>
            </a:r>
          </a:p>
          <a:p>
            <a:pPr defTabSz="912813">
              <a:spcBef>
                <a:spcPct val="50000"/>
              </a:spcBef>
              <a:buFontTx/>
              <a:buChar char="-"/>
            </a:pPr>
            <a:r>
              <a:rPr lang="fr-FR" sz="1200" b="0">
                <a:latin typeface="Tahoma" pitchFamily="34" charset="0"/>
                <a:cs typeface="Arial" charset="0"/>
              </a:rPr>
              <a:t>II. De découvrir dans un second temps l’organisation  </a:t>
            </a:r>
            <a:r>
              <a:rPr lang="fr-FR" sz="1200">
                <a:latin typeface="Tahoma" pitchFamily="34" charset="0"/>
                <a:cs typeface="Arial" charset="0"/>
              </a:rPr>
              <a:t>(2éme bulle et lire commentaire)</a:t>
            </a:r>
          </a:p>
          <a:p>
            <a:pPr defTabSz="912813">
              <a:spcBef>
                <a:spcPct val="50000"/>
              </a:spcBef>
              <a:buFontTx/>
              <a:buChar char="-"/>
            </a:pPr>
            <a:r>
              <a:rPr lang="fr-FR" sz="1200" b="0">
                <a:latin typeface="Tahoma" pitchFamily="34" charset="0"/>
                <a:cs typeface="Arial" charset="0"/>
              </a:rPr>
              <a:t> III et plus globalement de découvrir l’environnement éco/juridique et social du contexte professionnel et des organisations </a:t>
            </a:r>
            <a:r>
              <a:rPr lang="fr-FR" sz="1200">
                <a:latin typeface="Tahoma" pitchFamily="34" charset="0"/>
                <a:cs typeface="Arial" charset="0"/>
              </a:rPr>
              <a:t>(lancer la 3éme bulle + lire commentaire)</a:t>
            </a:r>
          </a:p>
        </p:txBody>
      </p:sp>
      <p:sp>
        <p:nvSpPr>
          <p:cNvPr id="45064" name="Espace réservé du pied de page 7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93B0AC98-9E55-46B4-98B3-73895B45E7D7}" type="slidenum">
              <a:rPr lang="fr-FR" smtClean="0"/>
              <a:pPr defTabSz="920750"/>
              <a:t>5</a:t>
            </a:fld>
            <a:endParaRPr lang="fr-F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1524000"/>
            <a:ext cx="3521075" cy="24384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363" y="3962400"/>
            <a:ext cx="7956550" cy="2381250"/>
          </a:xfrm>
          <a:noFill/>
          <a:ln/>
        </p:spPr>
        <p:txBody>
          <a:bodyPr/>
          <a:lstStyle/>
          <a:p>
            <a:pPr eaLnBrk="1" hangingPunct="1"/>
            <a:endParaRPr lang="fr-FR" smtClean="0">
              <a:latin typeface="Tahoma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066800" y="685800"/>
            <a:ext cx="815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913913">
              <a:spcBef>
                <a:spcPct val="30000"/>
              </a:spcBef>
              <a:defRPr/>
            </a:pPr>
            <a:r>
              <a:rPr lang="fr-FR" sz="1200" b="0" dirty="0">
                <a:latin typeface="Tahoma" pitchFamily="34" charset="0"/>
              </a:rPr>
              <a:t>Nous allons donc vous présenter les </a:t>
            </a:r>
            <a:r>
              <a:rPr lang="fr-FR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cinq axes</a:t>
            </a:r>
            <a:r>
              <a:rPr lang="fr-FR" sz="1200" b="0" dirty="0">
                <a:latin typeface="Tahoma" pitchFamily="34" charset="0"/>
              </a:rPr>
              <a:t> envisagés du </a:t>
            </a:r>
            <a:r>
              <a:rPr lang="fr-FR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programme</a:t>
            </a:r>
            <a:endParaRPr lang="fr-FR" sz="1200" dirty="0">
              <a:latin typeface="Tahoma" pitchFamily="34" charset="0"/>
            </a:endParaRPr>
          </a:p>
        </p:txBody>
      </p:sp>
      <p:sp>
        <p:nvSpPr>
          <p:cNvPr id="46086" name="Espace réservé du pied de page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76B1545D-0869-4604-B633-13D0056841F4}" type="slidenum">
              <a:rPr lang="fr-FR" smtClean="0"/>
              <a:pPr defTabSz="920750"/>
              <a:t>7</a:t>
            </a:fld>
            <a:endParaRPr lang="fr-F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363" y="3257550"/>
            <a:ext cx="7956550" cy="3600450"/>
          </a:xfrm>
        </p:spPr>
        <p:txBody>
          <a:bodyPr/>
          <a:lstStyle/>
          <a:p>
            <a:pPr eaLnBrk="1" hangingPunct="1">
              <a:defRPr/>
            </a:pPr>
            <a:r>
              <a:rPr lang="fr-FR" sz="1400" b="1" dirty="0" smtClean="0">
                <a:latin typeface="Tahoma" pitchFamily="34" charset="0"/>
                <a:cs typeface="Tahoma" pitchFamily="34" charset="0"/>
              </a:rPr>
              <a:t>Le nouveau programme est construit autour :</a:t>
            </a:r>
          </a:p>
          <a:p>
            <a:pPr eaLnBrk="1" hangingPunct="1"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       d’un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tronc commun</a:t>
            </a:r>
            <a:r>
              <a:rPr lang="fr-FR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 connaissances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pour tous les baccalauréats professionnels industriels ( exemple :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la finalité et les enjeux des organisations,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les agents économique,</a:t>
            </a:r>
          </a:p>
          <a:p>
            <a:pPr lvl="1" eaLnBrk="1" hangingPunct="1">
              <a:buFontTx/>
              <a:buChar char="-"/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les droits et obligations des salariés…)</a:t>
            </a:r>
          </a:p>
          <a:p>
            <a:pPr lvl="1" eaLnBrk="1" hangingPunct="1"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et un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approfondissement de certaines connaissances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en fonction de la spécificité du baccalauréat concerné (exemples </a:t>
            </a:r>
          </a:p>
          <a:p>
            <a:pPr lvl="1" eaLnBrk="1" hangingPunct="1"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	- les métiers du secteur professionnel, </a:t>
            </a:r>
          </a:p>
          <a:p>
            <a:pPr lvl="1" eaLnBrk="1" hangingPunct="1"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	- l’activité principale de l’organisation et ses activités connexes, </a:t>
            </a:r>
          </a:p>
          <a:p>
            <a:pPr lvl="1" eaLnBrk="1" hangingPunct="1"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	- les risques professionnels…).</a:t>
            </a:r>
          </a:p>
          <a:p>
            <a:pPr lvl="1" eaLnBrk="1" hangingPunct="1">
              <a:defRPr/>
            </a:pPr>
            <a:r>
              <a:rPr lang="fr-FR" dirty="0" smtClean="0">
                <a:latin typeface="Tahoma" pitchFamily="34" charset="0"/>
                <a:cs typeface="Tahoma" pitchFamily="34" charset="0"/>
              </a:rPr>
              <a:t>  Ces connaissances seront abordées différemment selon le secteur d’activités (bâtiment, soins à la personne…). </a:t>
            </a:r>
          </a:p>
          <a:p>
            <a:pPr eaLnBrk="1" hangingPunct="1">
              <a:defRPr/>
            </a:pPr>
            <a:endParaRPr lang="fr-FR" sz="8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FontTx/>
              <a:buChar char="-"/>
              <a:defRPr/>
            </a:pPr>
            <a:endParaRPr lang="fr-FR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fr-FR" dirty="0" smtClean="0"/>
          </a:p>
        </p:txBody>
      </p:sp>
      <p:sp>
        <p:nvSpPr>
          <p:cNvPr id="47109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3C41CE5-761F-4ABA-B7AC-A3817429C950}" type="slidenum">
              <a:rPr lang="fr-FR" smtClean="0"/>
              <a:pPr defTabSz="920750"/>
              <a:t>8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1524000"/>
            <a:ext cx="3521075" cy="24384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363" y="3962400"/>
            <a:ext cx="7956550" cy="2381250"/>
          </a:xfrm>
          <a:noFill/>
          <a:ln/>
        </p:spPr>
        <p:txBody>
          <a:bodyPr/>
          <a:lstStyle/>
          <a:p>
            <a:pPr eaLnBrk="1" hangingPunct="1"/>
            <a:endParaRPr lang="fr-FR" smtClean="0">
              <a:latin typeface="Tahoma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066800" y="685800"/>
            <a:ext cx="815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defTabSz="913913">
              <a:spcBef>
                <a:spcPct val="30000"/>
              </a:spcBef>
              <a:defRPr/>
            </a:pPr>
            <a:r>
              <a:rPr lang="fr-FR" sz="1200" b="0" dirty="0">
                <a:latin typeface="Tahoma" pitchFamily="34" charset="0"/>
              </a:rPr>
              <a:t>Nous allons donc vous présenter les </a:t>
            </a:r>
            <a:r>
              <a:rPr lang="fr-FR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cinq axes</a:t>
            </a:r>
            <a:r>
              <a:rPr lang="fr-FR" sz="1200" b="0" dirty="0">
                <a:latin typeface="Tahoma" pitchFamily="34" charset="0"/>
              </a:rPr>
              <a:t> envisagés du </a:t>
            </a:r>
            <a:r>
              <a:rPr lang="fr-FR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programme</a:t>
            </a:r>
            <a:endParaRPr lang="fr-FR" sz="1200" dirty="0">
              <a:latin typeface="Tahoma" pitchFamily="34" charset="0"/>
            </a:endParaRPr>
          </a:p>
        </p:txBody>
      </p:sp>
      <p:sp>
        <p:nvSpPr>
          <p:cNvPr id="48134" name="Espace réservé du pied de page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995363" y="3213100"/>
            <a:ext cx="7956550" cy="3130550"/>
          </a:xfrm>
          <a:noFill/>
          <a:ln/>
        </p:spPr>
        <p:txBody>
          <a:bodyPr/>
          <a:lstStyle/>
          <a:p>
            <a:r>
              <a:rPr lang="fr-FR" smtClean="0"/>
              <a:t>Une entrée par des compétences et non par des connaissances, </a:t>
            </a:r>
          </a:p>
          <a:p>
            <a:endParaRPr lang="fr-FR" smtClean="0"/>
          </a:p>
          <a:p>
            <a:r>
              <a:rPr lang="fr-FR" smtClean="0"/>
              <a:t>Les connaissances inhérentes aux compétences et leurs limites</a:t>
            </a:r>
          </a:p>
          <a:p>
            <a:endParaRPr lang="fr-FR" smtClean="0"/>
          </a:p>
          <a:p>
            <a:r>
              <a:rPr lang="fr-FR" smtClean="0"/>
              <a:t>Un affichage clair sur la place des connaissances dans les fondamentaux de l’économie/gestion, à savoir économie ,droit, communication, gestion</a:t>
            </a:r>
          </a:p>
          <a:p>
            <a:endParaRPr lang="fr-FR" smtClean="0"/>
          </a:p>
          <a:p>
            <a:r>
              <a:rPr lang="fr-FR" smtClean="0"/>
              <a:t>Un degré d’acquisition des compétences </a:t>
            </a:r>
          </a:p>
          <a:p>
            <a:r>
              <a:rPr lang="fr-FR" smtClean="0"/>
              <a:t>	1/ Maîtrise des fondamentaux</a:t>
            </a:r>
          </a:p>
          <a:p>
            <a:r>
              <a:rPr lang="fr-FR" smtClean="0"/>
              <a:t>	2/ Maîtrise analytique</a:t>
            </a:r>
          </a:p>
          <a:p>
            <a:r>
              <a:rPr lang="fr-FR" smtClean="0"/>
              <a:t>	3/ Maîtrise d’outils et/ou de méthodes</a:t>
            </a:r>
          </a:p>
          <a:p>
            <a:r>
              <a:rPr lang="fr-FR" smtClean="0"/>
              <a:t>Et la prise en compte du positionnement de la compétence au regard du métier =&gt; AS</a:t>
            </a:r>
          </a:p>
          <a:p>
            <a:endParaRPr 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6715A7FE-9427-4F58-B654-8A9C54354A65}" type="slidenum">
              <a:rPr lang="fr-FR" smtClean="0"/>
              <a:pPr defTabSz="920750"/>
              <a:t>9</a:t>
            </a:fld>
            <a:endParaRPr lang="fr-FR" smtClean="0"/>
          </a:p>
        </p:txBody>
      </p:sp>
      <p:sp>
        <p:nvSpPr>
          <p:cNvPr id="49157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0750"/>
            <a:r>
              <a:rPr lang="fr-FR" smtClean="0"/>
              <a:t>FORMATION ECO/GEST EN BAC PRO INDUSTRIEL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  <a:prstGeom prst="rect">
            <a:avLst/>
          </a:prstGeo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numéro de diapositive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75AB5-F393-4E3A-AF59-663ED89309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2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BE8D2-17EA-45D4-A918-2F357C3269B1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9D7A-3BD5-47FD-9F5D-9EDDDBF750C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74613" y="2376488"/>
            <a:ext cx="9764712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13" y="2341563"/>
            <a:ext cx="9764712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13" y="2468563"/>
            <a:ext cx="97647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  <a:prstGeom prst="rect">
            <a:avLst/>
          </a:prstGeo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07CDE-8741-41E2-AB0F-3D590D564AF4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6C6DD-C7A8-491E-98B1-6510D87B7D5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5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67C39-C117-4CFC-B533-35B020C0842D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295E-95E9-49F3-AA3D-5A0E4C8415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4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6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EEE50-4D2B-46BC-B55A-D4CAEA315E8D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30E80-E6A6-4E74-B3D9-1B3231EF67C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1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2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AD7EB-49DA-476C-B69B-7E4A3D59B184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88A6-659D-4468-A018-00743FAC7E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3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4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6" name="Rectangle à coins arrondis 15"/>
          <p:cNvSpPr/>
          <p:nvPr/>
        </p:nvSpPr>
        <p:spPr>
          <a:xfrm>
            <a:off x="69850" y="69850"/>
            <a:ext cx="976471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  <a:prstGeom prst="rect">
            <a:avLst/>
          </a:prstGeo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7DC8C-BA53-4BF9-BC6B-AF3971562918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DE51-C891-4BF5-B94C-AD4B972667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1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2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3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14" name="Rectangle 13"/>
          <p:cNvSpPr/>
          <p:nvPr/>
        </p:nvSpPr>
        <p:spPr>
          <a:xfrm flipV="1">
            <a:off x="74613" y="4683125"/>
            <a:ext cx="97567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613" y="4649788"/>
            <a:ext cx="97567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613" y="4773613"/>
            <a:ext cx="97567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820B-E0E3-4BE5-A0AA-876672CD058B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D9A6-F6CC-438C-A824-9AC5A962F1E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 userDrawn="1"/>
        </p:nvSpPr>
        <p:spPr bwMode="invGray">
          <a:xfrm>
            <a:off x="0" y="0"/>
            <a:ext cx="9906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invGray">
          <a:xfrm flipV="1">
            <a:off x="0" y="476250"/>
            <a:ext cx="9906000" cy="344488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invGray">
          <a:xfrm>
            <a:off x="2768600" y="6381750"/>
            <a:ext cx="7137400" cy="47625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invGray">
          <a:xfrm>
            <a:off x="0" y="-304800"/>
            <a:ext cx="584200" cy="7543800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invGray">
          <a:xfrm>
            <a:off x="0" y="6453188"/>
            <a:ext cx="5264150" cy="465137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-119063" y="6500813"/>
            <a:ext cx="1871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Décembre 2009</a:t>
            </a: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428625" y="96838"/>
            <a:ext cx="9096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programme d’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</a:t>
            </a:r>
            <a:r>
              <a:rPr lang="fr-FR" sz="1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conomie</a:t>
            </a:r>
            <a:r>
              <a:rPr lang="fr-FR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-Gestion en baccalauréats professionnels du secteur de la production</a:t>
            </a:r>
          </a:p>
        </p:txBody>
      </p:sp>
      <p:sp>
        <p:nvSpPr>
          <p:cNvPr id="12" name="Text Box 20"/>
          <p:cNvSpPr txBox="1">
            <a:spLocks noChangeArrowheads="1"/>
          </p:cNvSpPr>
          <p:nvPr userDrawn="1"/>
        </p:nvSpPr>
        <p:spPr bwMode="auto">
          <a:xfrm>
            <a:off x="7986713" y="6581775"/>
            <a:ext cx="1919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Séminaire Inspection Générale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686550" y="6191250"/>
            <a:ext cx="26828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B196-4AC8-40C8-B032-064DEDDC4DAD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67D2-5D4B-40F2-BB2A-C1A1D5B8D02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381750" y="6191250"/>
            <a:ext cx="2987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Académies de Lyon et de Grenoble</a:t>
            </a: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Formation  </a:t>
            </a:r>
            <a:r>
              <a:rPr lang="en-US" dirty="0" err="1"/>
              <a:t>gestion</a:t>
            </a:r>
            <a:r>
              <a:rPr lang="en-US" dirty="0"/>
              <a:t> en </a:t>
            </a:r>
            <a:r>
              <a:rPr lang="en-US" dirty="0" err="1"/>
              <a:t>bac</a:t>
            </a:r>
            <a:r>
              <a:rPr lang="en-US" dirty="0"/>
              <a:t> pro </a:t>
            </a:r>
            <a:r>
              <a:rPr lang="en-US" dirty="0" err="1"/>
              <a:t>indus</a:t>
            </a:r>
            <a:r>
              <a:rPr lang="en-US" dirty="0"/>
              <a:t> – Mai 2009</a:t>
            </a:r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8750" y="6210300"/>
            <a:ext cx="4953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24B42-6B34-4BAE-BC44-E2B94046F4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Liste%20des%20bacs%20pro%20indus%20concernes%20par%20la%20certification%20au%2020%2005%2010.doc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NNEXES%20-%20Certification%20ECO%20GESTION%2022%2011%202010.doc" TargetMode="External"/><Relationship Id="rId2" Type="http://schemas.openxmlformats.org/officeDocument/2006/relationships/hyperlink" Target="Les%20&#233;valuations%20significatives%20au%20moins%208%20th&#233;mes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image" Target="../media/image15.jpeg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hyperlink" Target="ANNEXES%20-%20Certification%20ECO%20GESTION%2022%2011%202010.doc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ANNEXES%20-%20Certification%20ECO%20GESTION%2022%2011%202010.doc" TargetMode="Externa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hyperlink" Target="ANNEXES%20-%20Certification%20ECO%20GESTION%2022%2011%202010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ANNEXES%20-%20Certification%20ECO%20GESTION%2022%2011%202010.doc" TargetMode="Externa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Relationship Id="rId5" Type="http://schemas.openxmlformats.org/officeDocument/2006/relationships/hyperlink" Target="ECO%20GESTION%20CSE%20VALIDE%20et%20arrete.pdf" TargetMode="External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23875" y="928688"/>
            <a:ext cx="9001125" cy="4214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8125" y="1071563"/>
            <a:ext cx="9359900" cy="4603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Économie-Gestion</a:t>
            </a:r>
            <a:r>
              <a:rPr lang="fr-FR" sz="48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br>
              <a:rPr lang="fr-FR" sz="4800" b="1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r-FR" sz="4800" b="1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fr-FR" sz="4800" b="1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r-FR" sz="4800" b="1" dirty="0" smtClean="0">
                <a:solidFill>
                  <a:schemeClr val="accent1"/>
                </a:solidFill>
                <a:latin typeface="Comic Sans MS" pitchFamily="66" charset="0"/>
              </a:rPr>
              <a:t/>
            </a:r>
            <a:br>
              <a:rPr lang="fr-FR" sz="4800" b="1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r-FR" sz="4400" b="1" dirty="0" smtClean="0">
                <a:solidFill>
                  <a:schemeClr val="accent1"/>
                </a:solidFill>
                <a:latin typeface="Comic Sans MS" pitchFamily="66" charset="0"/>
              </a:rPr>
              <a:t>en baccalauréat professionnel</a:t>
            </a:r>
            <a:br>
              <a:rPr lang="fr-FR" sz="4400" b="1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r-FR" sz="4400" b="1" dirty="0" smtClean="0">
                <a:solidFill>
                  <a:schemeClr val="accent1"/>
                </a:solidFill>
                <a:latin typeface="Comic Sans MS" pitchFamily="66" charset="0"/>
              </a:rPr>
              <a:t> du secteur de la production</a:t>
            </a:r>
            <a:r>
              <a:rPr lang="fr-FR" sz="3600" b="1" dirty="0" smtClean="0">
                <a:solidFill>
                  <a:schemeClr val="accent1"/>
                </a:solidFill>
                <a:latin typeface="Franklin Gothic Book" pitchFamily="34" charset="0"/>
              </a:rPr>
              <a:t/>
            </a:r>
            <a:br>
              <a:rPr lang="fr-FR" sz="3600" b="1" dirty="0" smtClean="0">
                <a:solidFill>
                  <a:schemeClr val="accent1"/>
                </a:solidFill>
                <a:latin typeface="Franklin Gothic Book" pitchFamily="34" charset="0"/>
              </a:rPr>
            </a:br>
            <a:r>
              <a:rPr lang="fr-FR" sz="2400" b="1" dirty="0" smtClean="0">
                <a:latin typeface="Franklin Gothic Book" pitchFamily="34" charset="0"/>
              </a:rPr>
              <a:t/>
            </a:r>
            <a:br>
              <a:rPr lang="fr-FR" sz="2400" b="1" dirty="0" smtClean="0">
                <a:latin typeface="Franklin Gothic Book" pitchFamily="34" charset="0"/>
              </a:rPr>
            </a:br>
            <a:endParaRPr lang="fr-FR" sz="2400" b="1" dirty="0" smtClean="0">
              <a:latin typeface="Franklin Gothic Book" pitchFamily="34" charset="0"/>
            </a:endParaRPr>
          </a:p>
        </p:txBody>
      </p:sp>
      <p:sp>
        <p:nvSpPr>
          <p:cNvPr id="12292" name="ZoneTexte 3"/>
          <p:cNvSpPr txBox="1">
            <a:spLocks noChangeArrowheads="1"/>
          </p:cNvSpPr>
          <p:nvPr/>
        </p:nvSpPr>
        <p:spPr bwMode="auto">
          <a:xfrm>
            <a:off x="0" y="6396038"/>
            <a:ext cx="330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Arial Narrow" pitchFamily="34" charset="0"/>
              </a:rPr>
              <a:t>Groupe de travail national</a:t>
            </a:r>
          </a:p>
        </p:txBody>
      </p:sp>
      <p:sp>
        <p:nvSpPr>
          <p:cNvPr id="12293" name="ZoneTexte 4"/>
          <p:cNvSpPr txBox="1">
            <a:spLocks noChangeArrowheads="1"/>
          </p:cNvSpPr>
          <p:nvPr/>
        </p:nvSpPr>
        <p:spPr bwMode="auto">
          <a:xfrm>
            <a:off x="7850188" y="6396038"/>
            <a:ext cx="2055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Arial Narrow" pitchFamily="34" charset="0"/>
              </a:rPr>
              <a:t>Novembre 2010</a:t>
            </a:r>
          </a:p>
        </p:txBody>
      </p:sp>
      <p:pic>
        <p:nvPicPr>
          <p:cNvPr id="12294" name="Picture 7" descr="C:\Users\Lucette\AppData\Local\Microsoft\Windows\Temporary Internet Files\Content.IE5\3Q4AELBT\MC9002330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2071688"/>
            <a:ext cx="12049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8625"/>
            <a:ext cx="9906000" cy="6429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881313" y="2143125"/>
            <a:ext cx="49530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b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L’organisation pédagogique</a:t>
            </a:r>
            <a:endParaRPr lang="fr-FR" sz="4400" dirty="0"/>
          </a:p>
        </p:txBody>
      </p:sp>
      <p:pic>
        <p:nvPicPr>
          <p:cNvPr id="21508" name="Picture 2" descr="C:\Users\Lucette\AppData\Local\Microsoft\Windows\Temporary Internet Files\Content.IE5\8OHXO7QR\MC900078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809750" y="1500188"/>
            <a:ext cx="11334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62000" y="92868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Une mise en œuvre progressive pour les entrants en seconde en 2009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4381500" y="2678113"/>
            <a:ext cx="52863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fr-FR" sz="2000" b="0">
                <a:latin typeface="Arial Narrow" pitchFamily="34" charset="0"/>
                <a:cs typeface="Arial" charset="0"/>
              </a:rPr>
              <a:t>applicable en classe de </a:t>
            </a:r>
            <a:r>
              <a:rPr lang="fr-FR" sz="2000">
                <a:solidFill>
                  <a:srgbClr val="990000"/>
                </a:solidFill>
                <a:latin typeface="Arial Narrow" pitchFamily="34" charset="0"/>
                <a:cs typeface="Arial" charset="0"/>
              </a:rPr>
              <a:t>seconde professionnelle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4452938" y="3500438"/>
            <a:ext cx="464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0">
                <a:latin typeface="Arial Narrow" pitchFamily="34" charset="0"/>
              </a:rPr>
              <a:t> </a:t>
            </a:r>
            <a:r>
              <a:rPr lang="fr-FR" sz="2000" b="0">
                <a:latin typeface="Arial Narrow" pitchFamily="34" charset="0"/>
                <a:cs typeface="Arial" charset="0"/>
              </a:rPr>
              <a:t>en classe de </a:t>
            </a:r>
            <a:r>
              <a:rPr lang="fr-FR" sz="2000">
                <a:solidFill>
                  <a:srgbClr val="990000"/>
                </a:solidFill>
                <a:latin typeface="Arial Narrow" pitchFamily="34" charset="0"/>
                <a:cs typeface="Arial" charset="0"/>
              </a:rPr>
              <a:t>première professionnelle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452938" y="4424363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0">
                <a:latin typeface="Arial Narrow" pitchFamily="34" charset="0"/>
                <a:cs typeface="Arial" charset="0"/>
              </a:rPr>
              <a:t> en classe de </a:t>
            </a:r>
            <a:r>
              <a:rPr lang="fr-FR" sz="2000">
                <a:solidFill>
                  <a:srgbClr val="990000"/>
                </a:solidFill>
                <a:latin typeface="Arial Narrow" pitchFamily="34" charset="0"/>
                <a:cs typeface="Arial" charset="0"/>
              </a:rPr>
              <a:t>terminale</a:t>
            </a:r>
            <a:r>
              <a:rPr lang="fr-FR" sz="2000" b="0">
                <a:solidFill>
                  <a:srgbClr val="990000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fr-FR" sz="2000">
                <a:solidFill>
                  <a:srgbClr val="990000"/>
                </a:solidFill>
                <a:latin typeface="Arial Narrow" pitchFamily="34" charset="0"/>
                <a:cs typeface="Arial" charset="0"/>
              </a:rPr>
              <a:t>professionnelle</a:t>
            </a:r>
          </a:p>
        </p:txBody>
      </p:sp>
      <p:pic>
        <p:nvPicPr>
          <p:cNvPr id="19467" name="Picture 11" descr="C:\Documents and Settings\Lucette\Local Settings\Temporary Internet Files\Content.IE5\PFW0RAWA\MCj025065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714625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52625" y="2647950"/>
            <a:ext cx="2182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rentrée 2009</a:t>
            </a:r>
            <a:endParaRPr lang="fr-FR">
              <a:latin typeface="Comic Sans MS" pitchFamily="66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52625" y="3500438"/>
            <a:ext cx="2182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rentrée 2010</a:t>
            </a:r>
            <a:endParaRPr lang="fr-FR">
              <a:latin typeface="Comic Sans MS" pitchFamily="66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52625" y="4394200"/>
            <a:ext cx="2182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rentrée 2011</a:t>
            </a:r>
            <a:endParaRPr lang="fr-FR">
              <a:latin typeface="Comic Sans MS" pitchFamily="66" charset="0"/>
            </a:endParaRPr>
          </a:p>
        </p:txBody>
      </p:sp>
      <p:sp>
        <p:nvSpPr>
          <p:cNvPr id="25" name="Flèche vers le bas 24"/>
          <p:cNvSpPr/>
          <p:nvPr/>
        </p:nvSpPr>
        <p:spPr>
          <a:xfrm>
            <a:off x="2952750" y="3071813"/>
            <a:ext cx="214313" cy="5715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>
            <a:off x="2952750" y="3929063"/>
            <a:ext cx="214313" cy="5715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L’organisation pédagogique</a:t>
            </a:r>
          </a:p>
        </p:txBody>
      </p:sp>
      <p:pic>
        <p:nvPicPr>
          <p:cNvPr id="22541" name="Picture 2" descr="C:\Users\Lucette\AppData\Local\Microsoft\Windows\Temporary Internet Files\Content.IE5\8OHXO7QR\MC9000786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38125" y="1071563"/>
            <a:ext cx="5715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0" grpId="0"/>
      <p:bldP spid="21" grpId="0"/>
      <p:bldP spid="22" grpId="0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738188" y="1500188"/>
            <a:ext cx="2928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800" b="0">
                <a:latin typeface="Comic Sans MS" pitchFamily="66" charset="0"/>
                <a:cs typeface="Arial" charset="0"/>
              </a:rPr>
              <a:t>Grille horaire de référence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93750" y="571500"/>
            <a:ext cx="7231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Une répartition horaire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81000" y="4140200"/>
            <a:ext cx="3500438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800" b="0" dirty="0">
                <a:latin typeface="Comic Sans MS" pitchFamily="66" charset="0"/>
                <a:cs typeface="Arial" charset="0"/>
              </a:rPr>
              <a:t>Une répartition horaire souple sur les 3 ans de formation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 l="25976" t="27832" r="25391" b="28222"/>
          <a:stretch>
            <a:fillRect/>
          </a:stretch>
        </p:blipFill>
        <p:spPr bwMode="auto">
          <a:xfrm>
            <a:off x="3976688" y="1571625"/>
            <a:ext cx="5929312" cy="4286250"/>
          </a:xfrm>
          <a:prstGeom prst="rect">
            <a:avLst/>
          </a:prstGeom>
          <a:noFill/>
          <a:ln w="9525">
            <a:solidFill>
              <a:schemeClr val="accent1">
                <a:shade val="60000"/>
                <a:satMod val="110000"/>
              </a:schemeClr>
            </a:solidFill>
            <a:miter lim="800000"/>
            <a:headEnd/>
            <a:tailEnd/>
          </a:ln>
        </p:spPr>
      </p:pic>
      <p:sp>
        <p:nvSpPr>
          <p:cNvPr id="12" name="Flèche vers le bas 11"/>
          <p:cNvSpPr/>
          <p:nvPr/>
        </p:nvSpPr>
        <p:spPr>
          <a:xfrm rot="16423384">
            <a:off x="3367088" y="1524000"/>
            <a:ext cx="558800" cy="638175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953250" y="4572000"/>
            <a:ext cx="642938" cy="428625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095375" y="2643188"/>
            <a:ext cx="242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800" b="0">
                <a:latin typeface="Comic Sans MS" pitchFamily="66" charset="0"/>
                <a:cs typeface="Arial" charset="0"/>
              </a:rPr>
              <a:t>Durée horaire pour un cycle de 3 ans</a:t>
            </a:r>
            <a:endParaRPr lang="fr-FR" sz="1800" b="0">
              <a:latin typeface="Comic Sans MS" pitchFamily="66" charset="0"/>
            </a:endParaRPr>
          </a:p>
        </p:txBody>
      </p:sp>
      <p:sp>
        <p:nvSpPr>
          <p:cNvPr id="21" name="Flèche droite 20"/>
          <p:cNvSpPr/>
          <p:nvPr/>
        </p:nvSpPr>
        <p:spPr>
          <a:xfrm rot="11611175">
            <a:off x="2708275" y="4086225"/>
            <a:ext cx="4359275" cy="265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514475" y="3429000"/>
            <a:ext cx="13668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84 heures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38125" y="4919663"/>
            <a:ext cx="36433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en seconde, première, terminale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en première et en terminale</a:t>
            </a:r>
          </a:p>
          <a:p>
            <a:pPr>
              <a:defRPr/>
            </a:pPr>
            <a:endParaRPr lang="fr-FR" sz="20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L’organisation pédagogique</a:t>
            </a:r>
          </a:p>
        </p:txBody>
      </p:sp>
      <p:pic>
        <p:nvPicPr>
          <p:cNvPr id="23565" name="Picture 2" descr="C:\Users\Lucette\AppData\Local\Microsoft\Windows\Temporary Internet Files\Content.IE5\8OHXO7QR\MC9000786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09563" y="484188"/>
            <a:ext cx="5715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  <p:bldP spid="12" grpId="0" animBg="1"/>
      <p:bldP spid="19" grpId="0" animBg="1"/>
      <p:bldP spid="20" grpId="0"/>
      <p:bldP spid="21" grpId="0" animBg="1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"/>
            <a:ext cx="9906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L’organisation pédagogique</a:t>
            </a:r>
            <a:endParaRPr lang="fr-FR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44488" y="2636908"/>
          <a:ext cx="9145016" cy="374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254"/>
                <a:gridCol w="2286254"/>
                <a:gridCol w="2286254"/>
                <a:gridCol w="2286254"/>
              </a:tblGrid>
              <a:tr h="5349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Année</a:t>
                      </a:r>
                      <a:r>
                        <a:rPr lang="fr-FR" baseline="0" dirty="0" smtClean="0"/>
                        <a:t> 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Année 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1h hebdomadaire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/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/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/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 hebdomadaire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2h / quinzaine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h/quinzaine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h/quinzaine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……</a:t>
                      </a:r>
                      <a:endParaRPr lang="fr-FR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44488" y="980728"/>
            <a:ext cx="936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  <a:cs typeface="Arial" charset="0"/>
              </a:rPr>
              <a:t>Les 84 heures prévues globalement pour toute la durée du cycle de formation peuvent être réparties différemment en fonction du projet de l’établissement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809625" y="714375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Un enseignant </a:t>
            </a:r>
            <a:r>
              <a:rPr lang="fr-FR" sz="3600" dirty="0" smtClean="0">
                <a:solidFill>
                  <a:schemeClr val="accent1"/>
                </a:solidFill>
                <a:latin typeface="Comic Sans MS" pitchFamily="66" charset="0"/>
              </a:rPr>
              <a:t>d’Économie-Gestion</a:t>
            </a:r>
            <a:endParaRPr lang="fr-FR" sz="36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881188" y="2071688"/>
            <a:ext cx="6477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Comic Sans MS" pitchFamily="66" charset="0"/>
                <a:cs typeface="Arial" charset="0"/>
              </a:rPr>
              <a:t>L’enseignement est confié</a:t>
            </a:r>
          </a:p>
          <a:p>
            <a:pPr algn="ctr">
              <a:defRPr/>
            </a:pPr>
            <a:r>
              <a:rPr lang="fr-FR" dirty="0">
                <a:latin typeface="Comic Sans MS" pitchFamily="66" charset="0"/>
                <a:cs typeface="Arial" charset="0"/>
              </a:rPr>
              <a:t> à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un professeur d’Économie-Gestion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95375" y="3286125"/>
            <a:ext cx="8286750" cy="830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Une stratégie pédagogique établie en étroite collaboration </a:t>
            </a:r>
            <a:br>
              <a:rPr lang="fr-FR" dirty="0">
                <a:latin typeface="Arial Narrow" pitchFamily="34" charset="0"/>
              </a:rPr>
            </a:br>
            <a:r>
              <a:rPr lang="fr-FR" dirty="0">
                <a:latin typeface="Arial Narrow" pitchFamily="34" charset="0"/>
              </a:rPr>
              <a:t>avec les professeurs du domaine professionnel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95375" y="4670425"/>
            <a:ext cx="8286750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en lien avec les savoirs professionnels de la spécialité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L’organisation pédagogique</a:t>
            </a:r>
          </a:p>
        </p:txBody>
      </p:sp>
      <p:pic>
        <p:nvPicPr>
          <p:cNvPr id="24583" name="Picture 2" descr="C:\Users\Lucette\AppData\Local\Microsoft\Windows\Temporary Internet Files\Content.IE5\8OHXO7QR\MC900078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9563" y="484188"/>
            <a:ext cx="5715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28625"/>
            <a:ext cx="9906000" cy="6429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667000" y="2143125"/>
            <a:ext cx="6643688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b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Une nouvelle certification</a:t>
            </a:r>
            <a:endParaRPr lang="fr-FR" sz="4400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66562" name="Picture 2" descr="C:\Users\Lucette\AppData\Local\Microsoft\Windows\Temporary Internet Files\Content.IE5\3XN0SE1F\MC900286290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66852" y="2143116"/>
            <a:ext cx="1805940" cy="1384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23938" y="857250"/>
            <a:ext cx="8215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Évolution de la certification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166938" y="2071688"/>
            <a:ext cx="5267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omic Sans MS" pitchFamily="66" charset="0"/>
              </a:rPr>
              <a:t>État des lieux de la certification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95438" y="3071813"/>
            <a:ext cx="1830387" cy="3046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Des</a:t>
            </a:r>
          </a:p>
          <a:p>
            <a:pPr algn="ctr"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épreuves</a:t>
            </a:r>
          </a:p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différentes</a:t>
            </a:r>
          </a:p>
          <a:p>
            <a:pPr algn="ctr"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81438" y="3143250"/>
            <a:ext cx="51704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Durées différentes : </a:t>
            </a:r>
            <a:r>
              <a:rPr lang="fr-FR" dirty="0">
                <a:latin typeface="Arial Narrow" pitchFamily="34" charset="0"/>
              </a:rPr>
              <a:t>de 0 à 3 heures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81438" y="3929063"/>
            <a:ext cx="44592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Modalités différentes : </a:t>
            </a:r>
            <a:r>
              <a:rPr lang="fr-FR" dirty="0">
                <a:latin typeface="Arial Narrow" pitchFamily="34" charset="0"/>
              </a:rPr>
              <a:t>écrit, oral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81438" y="4572000"/>
            <a:ext cx="50006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 Formes différentes </a:t>
            </a:r>
            <a:r>
              <a:rPr lang="fr-FR" dirty="0">
                <a:latin typeface="Arial Narrow" pitchFamily="34" charset="0"/>
              </a:rPr>
              <a:t>: études de cas, fiches descriptives…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81438" y="5643563"/>
            <a:ext cx="32369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Coefficients différents 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pic>
        <p:nvPicPr>
          <p:cNvPr id="11" name="Picture 2" descr="C:\Users\Lucette\AppData\Local\Microsoft\Windows\Temporary Internet Files\Content.IE5\3XN0SE1F\MC900286290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092" y="857232"/>
            <a:ext cx="714380" cy="547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452563" y="714375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Les objectifs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809750" y="1773238"/>
            <a:ext cx="8096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Comic Sans MS" pitchFamily="66" charset="0"/>
                <a:cs typeface="Arial" charset="0"/>
              </a:rPr>
              <a:t>Avoir une épreuve semblable pour les baccalauréats professionnels du secteur de la production. 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738313" y="299720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Comic Sans MS" pitchFamily="66" charset="0"/>
                <a:cs typeface="Arial" charset="0"/>
              </a:rPr>
              <a:t>Proposer une certification en lien étroit avec le contenu de formation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738313" y="4365625"/>
            <a:ext cx="8167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Comic Sans MS" pitchFamily="66" charset="0"/>
                <a:cs typeface="Arial" charset="0"/>
              </a:rPr>
              <a:t>Renforcer l’importance accordée à l’enseignement de l’Économie-Gestion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pic>
        <p:nvPicPr>
          <p:cNvPr id="27655" name="Picture 6" descr="C:\Users\Lucette\AppData\Local\Microsoft\Windows\Temporary Internet Files\Content.IE5\3Q4AELBT\MC9003836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785813"/>
            <a:ext cx="9652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lèche droite 11"/>
          <p:cNvSpPr/>
          <p:nvPr/>
        </p:nvSpPr>
        <p:spPr>
          <a:xfrm>
            <a:off x="1023938" y="1857375"/>
            <a:ext cx="71437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1023938" y="3071813"/>
            <a:ext cx="71437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1023938" y="4429125"/>
            <a:ext cx="71437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oneTexte 1"/>
          <p:cNvSpPr txBox="1">
            <a:spLocks noChangeArrowheads="1"/>
          </p:cNvSpPr>
          <p:nvPr/>
        </p:nvSpPr>
        <p:spPr bwMode="auto">
          <a:xfrm>
            <a:off x="381000" y="642938"/>
            <a:ext cx="8929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Une certification identique pour tous les baccalauréats…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309688" y="1928813"/>
            <a:ext cx="8001000" cy="15700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dirty="0" smtClean="0">
                <a:latin typeface="Comic Sans MS" pitchFamily="66" charset="0"/>
                <a:cs typeface="Arial" charset="0"/>
              </a:rPr>
              <a:t>L’ensemble </a:t>
            </a:r>
            <a:r>
              <a:rPr lang="fr-FR" dirty="0">
                <a:latin typeface="Comic Sans MS" pitchFamily="66" charset="0"/>
                <a:cs typeface="Arial" charset="0"/>
              </a:rPr>
              <a:t>des baccalauréats du secteur de la production </a:t>
            </a:r>
            <a:r>
              <a:rPr lang="fr-FR" dirty="0" smtClean="0">
                <a:latin typeface="Comic Sans MS" pitchFamily="66" charset="0"/>
                <a:cs typeface="Arial" charset="0"/>
              </a:rPr>
              <a:t>défini </a:t>
            </a:r>
            <a:r>
              <a:rPr lang="fr-FR" dirty="0">
                <a:latin typeface="Comic Sans MS" pitchFamily="66" charset="0"/>
                <a:cs typeface="Arial" charset="0"/>
              </a:rPr>
              <a:t>dans le </a:t>
            </a:r>
            <a:r>
              <a:rPr lang="fr-FR" dirty="0">
                <a:latin typeface="Comic Sans MS" pitchFamily="66" charset="0"/>
                <a:cs typeface="Arial" charset="0"/>
                <a:hlinkClick r:id="rId2" action="ppaction://hlinkfile"/>
              </a:rPr>
              <a:t>BO n° 20 du 20 mai 2010 </a:t>
            </a:r>
            <a:r>
              <a:rPr lang="fr-FR" dirty="0">
                <a:latin typeface="Comic Sans MS" pitchFamily="66" charset="0"/>
                <a:cs typeface="Arial" charset="0"/>
              </a:rPr>
              <a:t>sont concernés pas cette certification pour la session 2012.</a:t>
            </a:r>
          </a:p>
        </p:txBody>
      </p:sp>
      <p:sp>
        <p:nvSpPr>
          <p:cNvPr id="26628" name="ZoneTexte 4"/>
          <p:cNvSpPr txBox="1">
            <a:spLocks noChangeArrowheads="1"/>
          </p:cNvSpPr>
          <p:nvPr/>
        </p:nvSpPr>
        <p:spPr bwMode="auto">
          <a:xfrm>
            <a:off x="166688" y="3643313"/>
            <a:ext cx="8072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…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MAIS</a:t>
            </a:r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 avec </a:t>
            </a:r>
            <a:r>
              <a:rPr lang="fr-FR" sz="3600" dirty="0" smtClean="0">
                <a:solidFill>
                  <a:schemeClr val="accent1"/>
                </a:solidFill>
                <a:latin typeface="Comic Sans MS" pitchFamily="66" charset="0"/>
              </a:rPr>
              <a:t>5 </a:t>
            </a:r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exceptions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09688" y="4286250"/>
            <a:ext cx="8001000" cy="2369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Comic Sans MS" pitchFamily="66" charset="0"/>
                <a:cs typeface="Arial" charset="0"/>
              </a:rPr>
              <a:t>Les baccalauréats ne relevant pas de la nouvelle certification </a:t>
            </a:r>
            <a:r>
              <a:rPr lang="fr-FR" dirty="0" smtClean="0">
                <a:latin typeface="Comic Sans MS" pitchFamily="66" charset="0"/>
                <a:cs typeface="Arial" charset="0"/>
              </a:rPr>
              <a:t>: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Esthétique, cosmétique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, parfumerie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Métiers du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pressing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et de la blanchisserie</a:t>
            </a:r>
          </a:p>
          <a:p>
            <a:pPr>
              <a:buFontTx/>
              <a:buChar char="-"/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Cultures marines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Conduite et gestion des entreprises maritimes</a:t>
            </a:r>
          </a:p>
          <a:p>
            <a:pPr>
              <a:buFontTx/>
              <a:buChar char="-"/>
              <a:defRPr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Electromécanicien marine</a:t>
            </a:r>
            <a:endParaRPr lang="fr-FR" sz="2000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pic>
        <p:nvPicPr>
          <p:cNvPr id="28679" name="Picture 7" descr="C:\Users\Lucette\AppData\Local\Microsoft\Windows\Temporary Internet Files\Content.IE5\3Q4AELBT\MC900298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00250"/>
            <a:ext cx="8016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6" descr="C:\Users\Lucette\AppData\Local\Microsoft\Windows\Temporary Internet Files\Content.IE5\MO2VDDOH\MC90007879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125" y="4519613"/>
            <a:ext cx="102393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oneTexte 1"/>
          <p:cNvSpPr txBox="1">
            <a:spLocks noChangeArrowheads="1"/>
          </p:cNvSpPr>
          <p:nvPr/>
        </p:nvSpPr>
        <p:spPr bwMode="auto">
          <a:xfrm>
            <a:off x="381000" y="714375"/>
            <a:ext cx="9324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Pour les référentiels non listés dans le BO du 20 mai 2010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52438" y="3717032"/>
            <a:ext cx="9181082" cy="258532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200" b="0" dirty="0">
                <a:latin typeface="Comic Sans MS" pitchFamily="66" charset="0"/>
                <a:cs typeface="Arial" charset="0"/>
              </a:rPr>
              <a:t>Dans l’attente de l’entrée en vigueur des nouvelles modalités de certification, l’ancienne réglementation s’applique pour ces diplômes </a:t>
            </a:r>
            <a:r>
              <a:rPr lang="fr-FR" sz="2200" b="0" dirty="0" smtClean="0">
                <a:latin typeface="Comic Sans MS" pitchFamily="66" charset="0"/>
                <a:cs typeface="Arial" charset="0"/>
              </a:rPr>
              <a:t>: </a:t>
            </a:r>
          </a:p>
          <a:p>
            <a:pPr>
              <a:defRPr/>
            </a:pPr>
            <a:endParaRPr lang="fr-FR" sz="2200" b="0" dirty="0">
              <a:latin typeface="Comic Sans MS" pitchFamily="66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Mise </a:t>
            </a: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en œuvre des matériaux option </a:t>
            </a:r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matériaux céramiques,</a:t>
            </a:r>
            <a:endParaRPr lang="fr-FR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Industries de procédés</a:t>
            </a: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,</a:t>
            </a:r>
          </a:p>
          <a:p>
            <a:pPr>
              <a:buFontTx/>
              <a:buChar char="-"/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 Artisanat et métiers d’art (Art de la pierre, Communication graphique, Ebénisterie, Horlogerie, Tapissier d’ameublement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)</a:t>
            </a:r>
            <a:endParaRPr lang="fr-FR" dirty="0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pic>
        <p:nvPicPr>
          <p:cNvPr id="29701" name="Picture 4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2000250"/>
            <a:ext cx="6492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09688" y="1905000"/>
            <a:ext cx="8072437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sz="2200" b="0" dirty="0">
                <a:latin typeface="Comic Sans MS" pitchFamily="66" charset="0"/>
                <a:cs typeface="Arial" charset="0"/>
              </a:rPr>
              <a:t>Pour les référentiels </a:t>
            </a:r>
            <a:r>
              <a:rPr lang="fr-FR" sz="2200" dirty="0">
                <a:latin typeface="Comic Sans MS" pitchFamily="66" charset="0"/>
                <a:cs typeface="Arial" charset="0"/>
              </a:rPr>
              <a:t>en cours de rénovation </a:t>
            </a:r>
            <a:r>
              <a:rPr lang="fr-FR" sz="2200" b="0" dirty="0">
                <a:latin typeface="Comic Sans MS" pitchFamily="66" charset="0"/>
                <a:cs typeface="Arial" charset="0"/>
              </a:rPr>
              <a:t>et non listés dans le BO du 20 mai 2010, les nouvelles modalités de certification s’appliqueront au fur et à mesure de l’entrée en vigueur de la nouvelle réglementation.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28625"/>
            <a:ext cx="9906000" cy="64293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04850" y="836613"/>
            <a:ext cx="8693150" cy="47355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400" b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Le programme </a:t>
            </a:r>
          </a:p>
          <a:p>
            <a:pPr algn="ctr">
              <a:defRPr/>
            </a:pPr>
            <a:r>
              <a:rPr lang="fr-FR" sz="44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d’Économie-Gestion </a:t>
            </a:r>
            <a:r>
              <a:rPr lang="fr-FR" sz="4400" b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fr-FR" sz="4400" b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fr-FR" sz="4400" b="0" dirty="0">
              <a:latin typeface="Comic Sans MS" pitchFamily="66" charset="0"/>
            </a:endParaRPr>
          </a:p>
        </p:txBody>
      </p:sp>
      <p:sp>
        <p:nvSpPr>
          <p:cNvPr id="13315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5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24042" y="1979796"/>
            <a:ext cx="1023910" cy="94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9060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  <a:endParaRPr lang="fr-FR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16496" y="764704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  <a:cs typeface="Arial" charset="0"/>
              </a:rPr>
              <a:t>Liste des derniers référentiels qui viennent d’être rénovés pour lesquels la nouvelle certification s’applique</a:t>
            </a:r>
            <a:endParaRPr lang="fr-FR" dirty="0">
              <a:latin typeface="Comic Sans MS" pitchFamily="66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88504" y="1988840"/>
            <a:ext cx="9145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Aéronautique option mécanicien, systèmes-avionique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Aéronautique option mécanicien, systèmes-cellule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Construction des carrosseries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Manutention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Métiers du cuir option maroquinerie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Métiers du cuir option chaussures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Mise en œuvre des matériaux option industries textiles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Optique lunetterie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Perruquier posticheur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Prothèse dentaire</a:t>
            </a:r>
          </a:p>
          <a:p>
            <a:pPr lvl="0"/>
            <a:r>
              <a:rPr lang="fr-FR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- Services de proximité et vie locale (SPVL)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oneTexte 1"/>
          <p:cNvSpPr txBox="1">
            <a:spLocks noChangeArrowheads="1"/>
          </p:cNvSpPr>
          <p:nvPr/>
        </p:nvSpPr>
        <p:spPr bwMode="auto">
          <a:xfrm>
            <a:off x="809625" y="571500"/>
            <a:ext cx="909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Évolution de la définition de l’épreuve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2643188"/>
            <a:ext cx="9906000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E.3 : Épreuve pratique prenant en compte la formation en milieu professionnel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 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Sous-épreuve E.31 : Suivi d’une production en entreprise 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(</a:t>
            </a:r>
            <a:r>
              <a:rPr lang="fr-FR" sz="2000" b="0" dirty="0" err="1" smtClean="0">
                <a:latin typeface="Comic Sans MS" pitchFamily="66" charset="0"/>
                <a:cs typeface="Arial" charset="0"/>
              </a:rPr>
              <a:t>Coef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. 3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) </a:t>
            </a:r>
            <a:r>
              <a:rPr lang="fr-FR" sz="2000" b="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(dont </a:t>
            </a:r>
            <a:r>
              <a:rPr lang="fr-FR" sz="2000" b="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l’Économie-Gestion</a:t>
            </a:r>
            <a:r>
              <a:rPr lang="fr-FR" sz="2000" b="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…)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b="0" dirty="0">
                <a:latin typeface="Comic Sans MS" pitchFamily="66" charset="0"/>
                <a:cs typeface="Arial" charset="0"/>
              </a:rPr>
              <a:t> Sous-épreuve E.32 : Mise en œuvre d’une fabrication 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(</a:t>
            </a:r>
            <a:r>
              <a:rPr lang="fr-FR" sz="2000" b="0" dirty="0" err="1" smtClean="0">
                <a:latin typeface="Comic Sans MS" pitchFamily="66" charset="0"/>
                <a:cs typeface="Arial" charset="0"/>
              </a:rPr>
              <a:t>Coef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. 3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b="0" dirty="0">
                <a:latin typeface="Comic Sans MS" pitchFamily="66" charset="0"/>
                <a:cs typeface="Arial" charset="0"/>
              </a:rPr>
              <a:t> Sous-épreuve E.33 : Suivi et contrôle d’une fabrication 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(</a:t>
            </a:r>
            <a:r>
              <a:rPr lang="fr-FR" sz="2000" b="0" dirty="0" err="1" smtClean="0">
                <a:latin typeface="Comic Sans MS" pitchFamily="66" charset="0"/>
                <a:cs typeface="Arial" charset="0"/>
              </a:rPr>
              <a:t>Coef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. 2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)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452563" y="1052737"/>
            <a:ext cx="7786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Comic Sans MS" pitchFamily="66" charset="0"/>
                <a:cs typeface="Arial" charset="0"/>
              </a:rPr>
              <a:t>Exemple : Réglementation </a:t>
            </a:r>
            <a:r>
              <a:rPr lang="fr-FR" dirty="0" smtClean="0">
                <a:latin typeface="Comic Sans MS" pitchFamily="66" charset="0"/>
                <a:cs typeface="Arial" charset="0"/>
              </a:rPr>
              <a:t>d’examen </a:t>
            </a:r>
            <a:r>
              <a:rPr lang="fr-FR" dirty="0">
                <a:latin typeface="Comic Sans MS" pitchFamily="66" charset="0"/>
                <a:cs typeface="Arial" charset="0"/>
              </a:rPr>
              <a:t>du Baccalauréat Professionnel « Technicien de fabrication bois »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919032"/>
            <a:ext cx="990600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E.3 : Épreuve pratique prenant en compte la formation en milieu professionnel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 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Sous-épreuve E.31 : Suivi d’une production en entreprise 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(</a:t>
            </a:r>
            <a:r>
              <a:rPr lang="fr-FR" sz="2000" b="0" dirty="0" err="1" smtClean="0">
                <a:latin typeface="Comic Sans MS" pitchFamily="66" charset="0"/>
                <a:cs typeface="Arial" charset="0"/>
              </a:rPr>
              <a:t>Coef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. 2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)  </a:t>
            </a:r>
            <a:r>
              <a:rPr lang="fr-FR" sz="2000" b="0" i="1" strike="sngStrike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(dont </a:t>
            </a:r>
            <a:r>
              <a:rPr lang="fr-FR" sz="2000" b="0" i="1" strike="sngStrike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l’Économie-Gestion</a:t>
            </a:r>
            <a:r>
              <a:rPr lang="fr-FR" sz="2000" b="0" i="1" strike="sngStrike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charset="0"/>
              </a:rPr>
              <a:t>…)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b="0" dirty="0">
                <a:latin typeface="Comic Sans MS" pitchFamily="66" charset="0"/>
                <a:cs typeface="Arial" charset="0"/>
              </a:rPr>
              <a:t> Sous-épreuve E.32 : Mise en œuvre d’une fabrication 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(</a:t>
            </a:r>
            <a:r>
              <a:rPr lang="fr-FR" sz="2000" b="0" dirty="0" err="1" smtClean="0">
                <a:latin typeface="Comic Sans MS" pitchFamily="66" charset="0"/>
                <a:cs typeface="Arial" charset="0"/>
              </a:rPr>
              <a:t>Coef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. 3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b="0" dirty="0">
                <a:latin typeface="Comic Sans MS" pitchFamily="66" charset="0"/>
                <a:cs typeface="Arial" charset="0"/>
              </a:rPr>
              <a:t> Sous-épreuve E.33 : Suivi et contrôle d’une fabrication 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(</a:t>
            </a:r>
            <a:r>
              <a:rPr lang="fr-FR" sz="2000" b="0" dirty="0" err="1" smtClean="0">
                <a:latin typeface="Comic Sans MS" pitchFamily="66" charset="0"/>
                <a:cs typeface="Arial" charset="0"/>
              </a:rPr>
              <a:t>Coef</a:t>
            </a:r>
            <a:r>
              <a:rPr lang="fr-FR" sz="2000" b="0" dirty="0" smtClean="0">
                <a:latin typeface="Comic Sans MS" pitchFamily="66" charset="0"/>
                <a:cs typeface="Arial" charset="0"/>
              </a:rPr>
              <a:t>. 2</a:t>
            </a:r>
            <a:r>
              <a:rPr lang="fr-FR" sz="2000" b="0" dirty="0">
                <a:latin typeface="Comic Sans MS" pitchFamily="66" charset="0"/>
                <a:cs typeface="Arial" charset="0"/>
              </a:rPr>
              <a:t>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Sous-épreuve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E.34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Économie-Gestion (</a:t>
            </a:r>
            <a:r>
              <a:rPr lang="fr-FR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Coef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. 1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endParaRPr lang="fr-FR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7" name="Picture 4" descr="C:\Users\Lucette\AppData\Local\Microsoft\Windows\Temporary Internet Files\Content.IE5\MO2VDDOH\MC9000788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143000"/>
            <a:ext cx="998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595439" y="2181225"/>
            <a:ext cx="2277441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Avant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81688" y="4467225"/>
            <a:ext cx="3500437" cy="4619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Dès la session 2012</a:t>
            </a:r>
          </a:p>
        </p:txBody>
      </p:sp>
      <p:sp>
        <p:nvSpPr>
          <p:cNvPr id="16" name="Flèche à angle droit 15"/>
          <p:cNvSpPr/>
          <p:nvPr/>
        </p:nvSpPr>
        <p:spPr>
          <a:xfrm rot="5400000">
            <a:off x="5294696" y="4344472"/>
            <a:ext cx="624948" cy="5222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2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0" y="714375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>
                <a:solidFill>
                  <a:schemeClr val="accent1"/>
                </a:solidFill>
                <a:latin typeface="Comic Sans MS" pitchFamily="66" charset="0"/>
              </a:rPr>
              <a:t>Certification en Contrôle en Cours de Formation 2 situations d’évaluation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738313" y="2000250"/>
            <a:ext cx="6572250" cy="4357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4586" name="Picture 5" descr="C:\Documents and Settings\Lucette\Local Settings\Temporary Internet Files\Content.IE5\15GJAVTN\MPj043072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2286000"/>
            <a:ext cx="1193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 bwMode="auto">
          <a:xfrm>
            <a:off x="3881438" y="2286000"/>
            <a:ext cx="4143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1/ Des évaluations significatives</a:t>
            </a:r>
          </a:p>
          <a:p>
            <a:pPr algn="ctr"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(sur différents thèmes de </a:t>
            </a:r>
          </a:p>
          <a:p>
            <a:pPr algn="ctr"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chaque axe) </a:t>
            </a:r>
          </a:p>
        </p:txBody>
      </p:sp>
      <p:pic>
        <p:nvPicPr>
          <p:cNvPr id="24588" name="Picture 3" descr="C:\Documents and Settings\Lucette\Local Settings\Temporary Internet Files\Content.IE5\15GJAVTN\MCj03972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71938"/>
            <a:ext cx="9048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 bwMode="auto">
          <a:xfrm>
            <a:off x="4095750" y="4000500"/>
            <a:ext cx="41433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2/  Présentation d’un dossier personnel </a:t>
            </a:r>
            <a:r>
              <a:rPr lang="fr-FR" b="0" dirty="0">
                <a:latin typeface="Arial Narrow" pitchFamily="34" charset="0"/>
              </a:rPr>
              <a:t>par l’élève présentant son projet</a:t>
            </a: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fr-FR" b="0" dirty="0">
                <a:latin typeface="Arial Narrow" pitchFamily="34" charset="0"/>
              </a:rPr>
              <a:t>professionnel + </a:t>
            </a:r>
            <a:r>
              <a:rPr lang="fr-FR" dirty="0">
                <a:latin typeface="Arial Narrow" pitchFamily="34" charset="0"/>
              </a:rPr>
              <a:t>entretien</a:t>
            </a:r>
          </a:p>
          <a:p>
            <a:pPr algn="ctr"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(Prise en compte de thèmes spécifiques)</a:t>
            </a:r>
          </a:p>
        </p:txBody>
      </p:sp>
      <p:pic>
        <p:nvPicPr>
          <p:cNvPr id="24590" name="Picture 4" descr="C:\Documents and Settings\Lucette\Local Settings\Temporary Internet Files\Content.IE5\0UJGIXD2\MCj040611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5143500"/>
            <a:ext cx="9556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rganigramme : Bande perforée 25"/>
          <p:cNvSpPr/>
          <p:nvPr/>
        </p:nvSpPr>
        <p:spPr>
          <a:xfrm>
            <a:off x="4810125" y="3643313"/>
            <a:ext cx="2928938" cy="2143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500438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CCF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20" grpId="0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oneTexte 1"/>
          <p:cNvSpPr txBox="1">
            <a:spLocks noChangeArrowheads="1"/>
          </p:cNvSpPr>
          <p:nvPr/>
        </p:nvSpPr>
        <p:spPr bwMode="auto">
          <a:xfrm>
            <a:off x="2881313" y="642938"/>
            <a:ext cx="6167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1</a:t>
            </a:r>
            <a:r>
              <a:rPr lang="fr-FR" sz="3600" baseline="30000">
                <a:solidFill>
                  <a:schemeClr val="accent1"/>
                </a:solidFill>
                <a:latin typeface="Comic Sans MS" pitchFamily="66" charset="0"/>
              </a:rPr>
              <a:t>ère</a:t>
            </a: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 situation d’évaluation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0" y="1357313"/>
            <a:ext cx="9906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/>
                </a:solidFill>
                <a:latin typeface="Comic Sans MS" pitchFamily="66" charset="0"/>
              </a:rPr>
              <a:t>Évaluations significatives =&gt; 12 points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7625" y="1928813"/>
            <a:ext cx="98345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200" b="0" i="1" dirty="0">
                <a:latin typeface="Comic Sans MS" pitchFamily="66" charset="0"/>
              </a:rPr>
              <a:t>« Au cours des 3 ans de formation, l’évaluation doit prendre en compte au moins 8 thèmes et au moins 16 compétences </a:t>
            </a:r>
            <a:r>
              <a:rPr lang="fr-FR" sz="2200" b="0" i="1" dirty="0">
                <a:latin typeface="Comic Sans MS" pitchFamily="66" charset="0"/>
                <a:hlinkClick r:id="rId2" action="ppaction://hlinkfile"/>
              </a:rPr>
              <a:t>(thèmes ciblés)</a:t>
            </a:r>
            <a:endParaRPr lang="fr-FR" sz="2200" b="0" i="1" dirty="0">
              <a:latin typeface="Comic Sans MS" pitchFamily="66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123" y="500042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CCF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1809750" y="857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143125" y="2714625"/>
            <a:ext cx="7524750" cy="1570038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dirty="0" smtClean="0">
                <a:latin typeface="Arial Narrow" pitchFamily="34" charset="0"/>
              </a:rPr>
              <a:t>L’enseignant </a:t>
            </a:r>
            <a:r>
              <a:rPr lang="fr-FR" dirty="0">
                <a:latin typeface="Arial Narrow" pitchFamily="34" charset="0"/>
              </a:rPr>
              <a:t>prévoit des évaluations tout au long de la formation. Il cible celles qui seront identifiées comme significatives, donc susceptibles d’être certificatives. Il en informe le jeune au préalable.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43125" y="4357688"/>
            <a:ext cx="7524750" cy="193833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dirty="0">
                <a:latin typeface="Arial Narrow" pitchFamily="34" charset="0"/>
              </a:rPr>
              <a:t>Le nombre d’évaluation significatives va dépendre de la logique d’apprentissage. Néanmoins, sur le plan pédagogique, il n’est pas souhaitable de multiplier à l’excès ces évaluations significatives. Neuf évaluations semblent toutefois suffisantes pour permettre l’évaluation 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8048625" y="6396038"/>
            <a:ext cx="1857375" cy="461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(</a:t>
            </a:r>
            <a:r>
              <a:rPr lang="fr-FR" dirty="0">
                <a:latin typeface="Arial Narrow" pitchFamily="34" charset="0"/>
                <a:hlinkClick r:id="rId3" action="ppaction://hlinkfile"/>
              </a:rPr>
              <a:t>Annexe 1b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32779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688" y="3214688"/>
            <a:ext cx="4349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595313" y="2928938"/>
            <a:ext cx="1571625" cy="830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Lesquelles  ?</a:t>
            </a:r>
          </a:p>
        </p:txBody>
      </p:sp>
      <p:pic>
        <p:nvPicPr>
          <p:cNvPr id="32781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775" y="5214938"/>
            <a:ext cx="4349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595313" y="5143500"/>
            <a:ext cx="1571625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Combien  ?</a:t>
            </a:r>
          </a:p>
        </p:txBody>
      </p:sp>
      <p:pic>
        <p:nvPicPr>
          <p:cNvPr id="16" name="Picture 5" descr="C:\Documents and Settings\Lucette\Local Settings\Temporary Internet Files\Content.IE5\15GJAVTN\MPj0430727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263" y="3929063"/>
            <a:ext cx="11938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4" name="Picture 9" descr="C:\Users\Lucette\AppData\Local\Microsoft\Windows\Temporary Internet Files\Content.IE5\8OHXO7QR\MC90035180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1813" y="6332538"/>
            <a:ext cx="12858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oneTexte 1"/>
          <p:cNvSpPr txBox="1">
            <a:spLocks noChangeArrowheads="1"/>
          </p:cNvSpPr>
          <p:nvPr/>
        </p:nvSpPr>
        <p:spPr bwMode="auto">
          <a:xfrm>
            <a:off x="2881313" y="642938"/>
            <a:ext cx="6167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2ème situation d’évaluation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0" y="1357313"/>
            <a:ext cx="9906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/>
                </a:solidFill>
                <a:latin typeface="Comic Sans MS" pitchFamily="66" charset="0"/>
              </a:rPr>
              <a:t>Projet professionnel par l’élève/entretien =&gt; 8 points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123" y="500042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CCF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1809750" y="857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095500" y="2500313"/>
            <a:ext cx="7524750" cy="193833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Support de l’évaluation </a:t>
            </a:r>
            <a:r>
              <a:rPr lang="fr-FR" dirty="0">
                <a:latin typeface="Arial Narrow" pitchFamily="34" charset="0"/>
              </a:rPr>
              <a:t>: 1 dossier-projet de 3 à 5 pages portant sur les thèmes :</a:t>
            </a:r>
          </a:p>
          <a:p>
            <a:pPr algn="just">
              <a:defRPr/>
            </a:pPr>
            <a:r>
              <a:rPr lang="fr-FR" dirty="0">
                <a:latin typeface="Arial Narrow" pitchFamily="34" charset="0"/>
              </a:rPr>
              <a:t> 1.1 : Un secteur professionnel, une diversité de métiers</a:t>
            </a:r>
          </a:p>
          <a:p>
            <a:pPr algn="just">
              <a:defRPr/>
            </a:pPr>
            <a:r>
              <a:rPr lang="fr-FR" dirty="0">
                <a:latin typeface="Arial Narrow" pitchFamily="34" charset="0"/>
              </a:rPr>
              <a:t> 2.1 : La recherche d’emploi</a:t>
            </a:r>
          </a:p>
          <a:p>
            <a:pPr algn="just">
              <a:defRPr/>
            </a:pPr>
            <a:r>
              <a:rPr lang="fr-FR" dirty="0">
                <a:latin typeface="Arial Narrow" pitchFamily="34" charset="0"/>
              </a:rPr>
              <a:t> 4.3 : La création et la reprise d’entreprise</a:t>
            </a:r>
          </a:p>
        </p:txBody>
      </p:sp>
      <p:pic>
        <p:nvPicPr>
          <p:cNvPr id="33800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3571875"/>
            <a:ext cx="4349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523875" y="3429000"/>
            <a:ext cx="1571625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Le Projet</a:t>
            </a:r>
          </a:p>
        </p:txBody>
      </p:sp>
      <p:pic>
        <p:nvPicPr>
          <p:cNvPr id="16" name="Picture 3" descr="C:\Documents and Settings\Lucette\Local Settings\Temporary Internet Files\Content.IE5\15GJAVTN\MCj03972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38" y="2857500"/>
            <a:ext cx="904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3452813" y="4824413"/>
            <a:ext cx="47577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 dossier n’est pas évalué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oneTexte 1"/>
          <p:cNvSpPr txBox="1">
            <a:spLocks noChangeArrowheads="1"/>
          </p:cNvSpPr>
          <p:nvPr/>
        </p:nvSpPr>
        <p:spPr bwMode="auto">
          <a:xfrm>
            <a:off x="2881313" y="642938"/>
            <a:ext cx="6167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2ème situation d’évaluation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0" y="1357313"/>
            <a:ext cx="9906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accent2"/>
                </a:solidFill>
                <a:latin typeface="Comic Sans MS" pitchFamily="66" charset="0"/>
              </a:rPr>
              <a:t>Projet professionnel par l’élève/entretien =&gt; 8 points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123" y="500042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CCF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1809750" y="857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143125" y="2214563"/>
            <a:ext cx="7524750" cy="120015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Qui ? </a:t>
            </a:r>
            <a:r>
              <a:rPr lang="fr-FR" dirty="0">
                <a:latin typeface="Arial Narrow" pitchFamily="34" charset="0"/>
              </a:rPr>
              <a:t>La commission est composée du professeur </a:t>
            </a:r>
            <a:r>
              <a:rPr lang="fr-FR" dirty="0" smtClean="0">
                <a:latin typeface="Arial Narrow" pitchFamily="34" charset="0"/>
              </a:rPr>
              <a:t>d’Économie-Gestion </a:t>
            </a:r>
            <a:r>
              <a:rPr lang="fr-FR" dirty="0">
                <a:latin typeface="Arial Narrow" pitchFamily="34" charset="0"/>
              </a:rPr>
              <a:t>et si possible d’une autre formateur de l’équipe pédagogique ou d’un professionnel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166938" y="3500438"/>
            <a:ext cx="7500937" cy="2308225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Comment ?</a:t>
            </a:r>
          </a:p>
          <a:p>
            <a:pPr>
              <a:buFontTx/>
              <a:buChar char="-"/>
              <a:defRPr/>
            </a:pPr>
            <a:r>
              <a:rPr lang="fr-FR" dirty="0">
                <a:latin typeface="Arial Narrow" pitchFamily="34" charset="0"/>
              </a:rPr>
              <a:t>Présentation orale par l’élève de son dossier-projet (5 mn maximum)</a:t>
            </a:r>
          </a:p>
          <a:p>
            <a:pPr>
              <a:buFontTx/>
              <a:buChar char="-"/>
              <a:defRPr/>
            </a:pPr>
            <a:r>
              <a:rPr lang="fr-FR" dirty="0">
                <a:latin typeface="Arial Narrow" pitchFamily="34" charset="0"/>
              </a:rPr>
              <a:t> Entretien avec la commission d’évaluation sur le projet et sur les connaissances et compétences relevant des 3 thèmes ciblés (10 mn)</a:t>
            </a:r>
          </a:p>
        </p:txBody>
      </p:sp>
      <p:pic>
        <p:nvPicPr>
          <p:cNvPr id="34825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3286125"/>
            <a:ext cx="4349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595313" y="3286125"/>
            <a:ext cx="1571625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L’entretien</a:t>
            </a:r>
          </a:p>
        </p:txBody>
      </p:sp>
      <p:pic>
        <p:nvPicPr>
          <p:cNvPr id="17" name="Picture 4" descr="C:\Documents and Settings\Lucette\Local Settings\Temporary Internet Files\Content.IE5\0UJGIXD2\MCj04061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38" y="2786063"/>
            <a:ext cx="9556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1023938" y="6027738"/>
            <a:ext cx="5597525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 points pour la communication </a:t>
            </a:r>
          </a:p>
          <a:p>
            <a:pPr algn="ctr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 points pour les thèmes 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8048625" y="6396038"/>
            <a:ext cx="1857375" cy="461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(</a:t>
            </a:r>
            <a:r>
              <a:rPr lang="fr-FR" dirty="0">
                <a:latin typeface="Arial Narrow" pitchFamily="34" charset="0"/>
                <a:hlinkClick r:id="rId4" action="ppaction://hlinkfile"/>
              </a:rPr>
              <a:t>Annexe 1c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34830" name="Picture 9" descr="C:\Users\Lucette\AppData\Local\Microsoft\Windows\Temporary Internet Files\Content.IE5\8OHXO7QR\MC90035180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1813" y="6332538"/>
            <a:ext cx="12858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5" grpId="0" animBg="1"/>
      <p:bldP spid="18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oneTexte 1"/>
          <p:cNvSpPr txBox="1">
            <a:spLocks noChangeArrowheads="1"/>
          </p:cNvSpPr>
          <p:nvPr/>
        </p:nvSpPr>
        <p:spPr bwMode="auto">
          <a:xfrm>
            <a:off x="2881313" y="642938"/>
            <a:ext cx="702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Récapitulatif des évaluations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123" y="500042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CCF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1809750" y="857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095500" y="1657350"/>
            <a:ext cx="7524750" cy="120015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En fin de formation</a:t>
            </a:r>
            <a:r>
              <a:rPr lang="fr-FR" dirty="0">
                <a:latin typeface="Arial Narrow" pitchFamily="34" charset="0"/>
              </a:rPr>
              <a:t>, l’enseignant </a:t>
            </a:r>
            <a:r>
              <a:rPr lang="fr-FR" dirty="0" smtClean="0">
                <a:latin typeface="Arial Narrow" pitchFamily="34" charset="0"/>
              </a:rPr>
              <a:t>d’Économie-Gestion </a:t>
            </a:r>
            <a:r>
              <a:rPr lang="fr-FR" dirty="0">
                <a:latin typeface="Arial Narrow" pitchFamily="34" charset="0"/>
              </a:rPr>
              <a:t>complète la grille récapitulative des deux situations d’évaluation (Annexe 1a) et apporte une appréciation globale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fr-FR" dirty="0">
              <a:latin typeface="Arial Narrow" pitchFamily="34" charset="0"/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095500" y="3027363"/>
            <a:ext cx="7500938" cy="830262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Une commission d’harmonisation sera organisée à l’initiative de l’IEN.</a:t>
            </a:r>
          </a:p>
        </p:txBody>
      </p:sp>
      <p:pic>
        <p:nvPicPr>
          <p:cNvPr id="35848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3286125"/>
            <a:ext cx="4349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595313" y="3286125"/>
            <a:ext cx="1285875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Le jury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8048625" y="6396038"/>
            <a:ext cx="1857375" cy="461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(</a:t>
            </a:r>
            <a:r>
              <a:rPr lang="fr-FR" dirty="0">
                <a:latin typeface="Arial Narrow" pitchFamily="34" charset="0"/>
                <a:hlinkClick r:id="rId3" action="ppaction://hlinkfile"/>
              </a:rPr>
              <a:t>Annexe 1a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35851" name="Picture 9" descr="C:\Users\Lucette\AppData\Local\Microsoft\Windows\Temporary Internet Files\Content.IE5\8OHXO7QR\MC9003518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1813" y="6332538"/>
            <a:ext cx="12858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095500" y="4000500"/>
            <a:ext cx="7500938" cy="83026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L’enseignant met à disposition du jury l’ensemble du dossier d’évaluation (à l’exception du projet du candidat)</a:t>
            </a: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0" y="5214938"/>
            <a:ext cx="9906000" cy="461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Le dossier du candidat est conservé dans l’établissement (1 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5" grpId="1" animBg="1"/>
      <p:bldP spid="19" grpId="0" animBg="1"/>
      <p:bldP spid="16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857250"/>
            <a:ext cx="990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>
                <a:solidFill>
                  <a:schemeClr val="accent1"/>
                </a:solidFill>
                <a:latin typeface="Comic Sans MS" pitchFamily="66" charset="0"/>
              </a:rPr>
              <a:t>Certification en Contrôle Ponctuel</a:t>
            </a:r>
            <a:br>
              <a:rPr lang="fr-FR" sz="320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r-FR" sz="3200">
                <a:solidFill>
                  <a:schemeClr val="accent1"/>
                </a:solidFill>
                <a:latin typeface="Comic Sans MS" pitchFamily="66" charset="0"/>
              </a:rPr>
              <a:t>Épreuve en deux parties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38313" y="2286000"/>
            <a:ext cx="7072312" cy="38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5611" name="Picture 3" descr="C:\Documents and Settings\Lucette\Local Settings\Temporary Internet Files\Content.IE5\15GJAVTN\MCj03972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8438" y="2643188"/>
            <a:ext cx="81121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4167188" y="2357438"/>
            <a:ext cx="44291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1/  Présentation d’un dossier personnel </a:t>
            </a:r>
            <a:r>
              <a:rPr lang="fr-FR" b="0" dirty="0">
                <a:latin typeface="Arial Narrow" pitchFamily="34" charset="0"/>
              </a:rPr>
              <a:t>par </a:t>
            </a:r>
            <a:r>
              <a:rPr lang="fr-FR" b="0" dirty="0" smtClean="0">
                <a:latin typeface="Arial Narrow" pitchFamily="34" charset="0"/>
              </a:rPr>
              <a:t>le candidat concernant </a:t>
            </a:r>
            <a:r>
              <a:rPr lang="fr-FR" b="0" dirty="0">
                <a:latin typeface="Arial Narrow" pitchFamily="34" charset="0"/>
              </a:rPr>
              <a:t>son </a:t>
            </a:r>
            <a:r>
              <a:rPr lang="fr-FR" dirty="0">
                <a:latin typeface="Arial Narrow" pitchFamily="34" charset="0"/>
              </a:rPr>
              <a:t>projet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fr-FR" dirty="0">
                <a:latin typeface="Arial Narrow" pitchFamily="34" charset="0"/>
              </a:rPr>
              <a:t>professionnel </a:t>
            </a:r>
          </a:p>
          <a:p>
            <a:pPr algn="ctr"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(Prise en compte de thèmes spécifiques)</a:t>
            </a:r>
            <a:r>
              <a:rPr lang="fr-FR" b="0" dirty="0">
                <a:latin typeface="Arial Narrow" pitchFamily="34" charset="0"/>
              </a:rPr>
              <a:t> </a:t>
            </a:r>
            <a:endParaRPr lang="fr-FR" b="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6870" name="ZoneTexte 22"/>
          <p:cNvSpPr txBox="1">
            <a:spLocks noChangeArrowheads="1"/>
          </p:cNvSpPr>
          <p:nvPr/>
        </p:nvSpPr>
        <p:spPr bwMode="auto">
          <a:xfrm>
            <a:off x="666750" y="5072063"/>
            <a:ext cx="785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pic>
        <p:nvPicPr>
          <p:cNvPr id="25621" name="Picture 4" descr="C:\Documents and Settings\Lucette\Local Settings\Temporary Internet Files\Content.IE5\0UJGIXD2\MCj04061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75" y="4714875"/>
            <a:ext cx="8572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oneTexte 27"/>
          <p:cNvSpPr txBox="1"/>
          <p:nvPr/>
        </p:nvSpPr>
        <p:spPr>
          <a:xfrm>
            <a:off x="4238625" y="4429125"/>
            <a:ext cx="3929063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2/ Entretien avec la commission </a:t>
            </a:r>
          </a:p>
          <a:p>
            <a:pPr algn="ctr">
              <a:defRPr/>
            </a:pPr>
            <a:r>
              <a:rPr lang="fr-FR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(sur différents thèmes)</a:t>
            </a:r>
          </a:p>
        </p:txBody>
      </p:sp>
      <p:sp>
        <p:nvSpPr>
          <p:cNvPr id="24" name="Organigramme : Bande perforée 23"/>
          <p:cNvSpPr/>
          <p:nvPr/>
        </p:nvSpPr>
        <p:spPr>
          <a:xfrm>
            <a:off x="4524375" y="4286250"/>
            <a:ext cx="3714750" cy="1428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500438"/>
            <a:ext cx="2864887" cy="923330"/>
          </a:xfrm>
          <a:prstGeom prst="rect">
            <a:avLst/>
          </a:prstGeom>
          <a:noFill/>
          <a:scene3d>
            <a:camera prst="orthographicFront">
              <a:rot lat="21299999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Ponctuel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/>
      <p:bldP spid="28" grpId="0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oneTexte 1"/>
          <p:cNvSpPr txBox="1">
            <a:spLocks noChangeArrowheads="1"/>
          </p:cNvSpPr>
          <p:nvPr/>
        </p:nvSpPr>
        <p:spPr bwMode="auto">
          <a:xfrm>
            <a:off x="4095750" y="857250"/>
            <a:ext cx="5143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Épreuve en 2 parties</a:t>
            </a:r>
            <a:endParaRPr lang="fr-FR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309938" y="2428875"/>
            <a:ext cx="5500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Arial Narrow" pitchFamily="34" charset="0"/>
              </a:rPr>
              <a:t>À la date fixée par les services  académiques des examens</a:t>
            </a:r>
            <a:endParaRPr lang="fr-FR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381375" y="4000500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Arial Narrow" pitchFamily="34" charset="0"/>
              </a:rPr>
              <a:t>Un formateur </a:t>
            </a:r>
            <a:r>
              <a:rPr lang="fr-FR" dirty="0" smtClean="0">
                <a:latin typeface="Arial Narrow" pitchFamily="34" charset="0"/>
              </a:rPr>
              <a:t>d’Économie-Gestion </a:t>
            </a:r>
            <a:r>
              <a:rPr lang="fr-FR" dirty="0">
                <a:latin typeface="Arial Narrow" pitchFamily="34" charset="0"/>
              </a:rPr>
              <a:t>ET un formateur de spécialité 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dirty="0" smtClean="0">
                <a:latin typeface="Arial Narrow" pitchFamily="34" charset="0"/>
              </a:rPr>
              <a:t>OU </a:t>
            </a:r>
            <a:r>
              <a:rPr lang="fr-FR" dirty="0">
                <a:latin typeface="Arial Narrow" pitchFamily="34" charset="0"/>
              </a:rPr>
              <a:t>un professionnel de la spécialité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14356"/>
            <a:ext cx="2864887" cy="923330"/>
          </a:xfrm>
          <a:prstGeom prst="rect">
            <a:avLst/>
          </a:prstGeom>
          <a:noFill/>
          <a:scene3d>
            <a:camera prst="orthographicFront">
              <a:rot lat="21299999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Ponctuel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952750" y="1000125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81063" y="2428875"/>
            <a:ext cx="1285875" cy="830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Quand </a:t>
            </a:r>
          </a:p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??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52500" y="4286250"/>
            <a:ext cx="1285875" cy="830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Par qui  ??</a:t>
            </a:r>
          </a:p>
        </p:txBody>
      </p:sp>
      <p:pic>
        <p:nvPicPr>
          <p:cNvPr id="37898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63" y="2786063"/>
            <a:ext cx="4349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5" descr="C:\Users\Lucette\AppData\Local\Microsoft\Windows\Temporary Internet Files\Content.IE5\3XN0SE1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4643438"/>
            <a:ext cx="4349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C:\Documents and Settings\Lucette\Local Settings\Temporary Internet Files\Content.IE5\PFW0RAWA\MCj025065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9063" y="2000250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C:\Documents and Settings\Lucette\Local Settings\Temporary Internet Files\Content.IE5\0UJGIXD2\MCj040611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4813" y="4071938"/>
            <a:ext cx="15001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oneTexte 1"/>
          <p:cNvSpPr txBox="1">
            <a:spLocks noChangeArrowheads="1"/>
          </p:cNvSpPr>
          <p:nvPr/>
        </p:nvSpPr>
        <p:spPr bwMode="auto">
          <a:xfrm>
            <a:off x="4095750" y="857250"/>
            <a:ext cx="5500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1</a:t>
            </a:r>
            <a:r>
              <a:rPr lang="fr-FR" sz="3600" baseline="30000">
                <a:solidFill>
                  <a:schemeClr val="accent1"/>
                </a:solidFill>
                <a:latin typeface="Comic Sans MS" pitchFamily="66" charset="0"/>
              </a:rPr>
              <a:t>ère</a:t>
            </a: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 Partie de l’épreuve</a:t>
            </a:r>
            <a:endParaRPr lang="fr-FR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14356"/>
            <a:ext cx="2864887" cy="923330"/>
          </a:xfrm>
          <a:prstGeom prst="rect">
            <a:avLst/>
          </a:prstGeom>
          <a:noFill/>
          <a:scene3d>
            <a:camera prst="orthographicFront">
              <a:rot lat="21299999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Ponctuel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952750" y="1000125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0" y="1571625"/>
            <a:ext cx="9906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Présentation du projet professionnel par le candidat </a:t>
            </a:r>
          </a:p>
          <a:p>
            <a:pPr algn="ctr">
              <a:defRPr/>
            </a:pP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15 minutes maximum </a:t>
            </a:r>
            <a:r>
              <a:rPr lang="fr-FR" dirty="0" smtClean="0">
                <a:solidFill>
                  <a:srgbClr val="C00000"/>
                </a:solidFill>
                <a:latin typeface="Arial Narrow" pitchFamily="34" charset="0"/>
              </a:rPr>
              <a:t>– </a:t>
            </a: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8 points</a:t>
            </a:r>
          </a:p>
          <a:p>
            <a:pPr algn="ctr">
              <a:defRPr/>
            </a:pPr>
            <a:r>
              <a:rPr lang="fr-FR" dirty="0">
                <a:latin typeface="Arial Narrow" pitchFamily="34" charset="0"/>
              </a:rPr>
              <a:t>Communication (5 pts) - Connaissances et compétences liées aux thèmes (3 pts)</a:t>
            </a:r>
          </a:p>
        </p:txBody>
      </p:sp>
      <p:pic>
        <p:nvPicPr>
          <p:cNvPr id="18" name="Picture 3" descr="C:\Documents and Settings\Lucette\Local Settings\Temporary Internet Files\Content.IE5\15GJAVTN\MCj03972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3000375"/>
            <a:ext cx="13858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1738313" y="2857500"/>
            <a:ext cx="7810500" cy="1754188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Support de l’évaluation </a:t>
            </a:r>
            <a:r>
              <a:rPr lang="fr-FR" dirty="0">
                <a:latin typeface="Arial Narrow" pitchFamily="34" charset="0"/>
              </a:rPr>
              <a:t>: 1 dossier-projet de 3 à 5 pages portant sur les thèmes 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dirty="0">
                <a:latin typeface="Arial Narrow" pitchFamily="34" charset="0"/>
              </a:rPr>
              <a:t> 1.1 : Un secteur professionnel, une diversité de métiers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dirty="0">
                <a:latin typeface="Arial Narrow" pitchFamily="34" charset="0"/>
              </a:rPr>
              <a:t> 2.1 : La recherche d’emploi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fr-FR" sz="2000" dirty="0">
                <a:latin typeface="Arial Narrow" pitchFamily="34" charset="0"/>
              </a:rPr>
              <a:t> 4.3 : La création et la reprise d’entreprise</a:t>
            </a:r>
            <a:endParaRPr lang="fr-FR" sz="2000" dirty="0"/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952500" y="4714875"/>
            <a:ext cx="8953500" cy="1477328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Modalités de l’évaluation :</a:t>
            </a:r>
          </a:p>
          <a:p>
            <a:pPr>
              <a:buFontTx/>
              <a:buChar char="-"/>
              <a:defRPr/>
            </a:pPr>
            <a:r>
              <a:rPr lang="fr-FR" sz="2200" dirty="0">
                <a:latin typeface="Arial Narrow" pitchFamily="34" charset="0"/>
              </a:rPr>
              <a:t>Présentation orale par </a:t>
            </a:r>
            <a:r>
              <a:rPr lang="fr-FR" sz="2200" dirty="0" smtClean="0">
                <a:latin typeface="Arial Narrow" pitchFamily="34" charset="0"/>
              </a:rPr>
              <a:t>le candidat </a:t>
            </a:r>
            <a:r>
              <a:rPr lang="fr-FR" sz="2200" dirty="0">
                <a:latin typeface="Arial Narrow" pitchFamily="34" charset="0"/>
              </a:rPr>
              <a:t>de son dossier-projet (5 </a:t>
            </a:r>
            <a:r>
              <a:rPr lang="fr-FR" sz="2200" dirty="0" smtClean="0">
                <a:latin typeface="Arial Narrow" pitchFamily="34" charset="0"/>
              </a:rPr>
              <a:t>min. </a:t>
            </a:r>
            <a:r>
              <a:rPr lang="fr-FR" sz="2200" dirty="0">
                <a:latin typeface="Arial Narrow" pitchFamily="34" charset="0"/>
              </a:rPr>
              <a:t>maximum)</a:t>
            </a:r>
          </a:p>
          <a:p>
            <a:pPr>
              <a:buFontTx/>
              <a:buChar char="-"/>
              <a:defRPr/>
            </a:pPr>
            <a:r>
              <a:rPr lang="fr-FR" sz="2200" dirty="0">
                <a:latin typeface="Arial Narrow" pitchFamily="34" charset="0"/>
              </a:rPr>
              <a:t> Entretien avec la commission d’évaluation sur le projet et sur les connaissances et compétences relevant des 3 thèmes ciblés (10 </a:t>
            </a:r>
            <a:r>
              <a:rPr lang="fr-FR" sz="2200" dirty="0" smtClean="0">
                <a:latin typeface="Arial Narrow" pitchFamily="34" charset="0"/>
              </a:rPr>
              <a:t>min.).</a:t>
            </a:r>
            <a:endParaRPr lang="fr-FR" sz="2200" dirty="0">
              <a:latin typeface="Arial Narrow" pitchFamily="34" charset="0"/>
            </a:endParaRPr>
          </a:p>
        </p:txBody>
      </p:sp>
      <p:pic>
        <p:nvPicPr>
          <p:cNvPr id="21" name="Picture 4" descr="C:\Documents and Settings\Lucette\Local Settings\Temporary Internet Files\Content.IE5\0UJGIXD2\MCj04061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63"/>
            <a:ext cx="9159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7167563" y="6396038"/>
            <a:ext cx="2738437" cy="461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  <a:hlinkClick r:id="rId4" action="ppaction://hlinkfile"/>
              </a:rPr>
              <a:t>Annexe 2 (1</a:t>
            </a:r>
            <a:r>
              <a:rPr lang="fr-FR" baseline="30000" dirty="0">
                <a:latin typeface="Arial Narrow" pitchFamily="34" charset="0"/>
                <a:hlinkClick r:id="rId4" action="ppaction://hlinkfile"/>
              </a:rPr>
              <a:t>ère</a:t>
            </a:r>
            <a:r>
              <a:rPr lang="fr-FR" dirty="0">
                <a:latin typeface="Arial Narrow" pitchFamily="34" charset="0"/>
                <a:hlinkClick r:id="rId4" action="ppaction://hlinkfile"/>
              </a:rPr>
              <a:t> partie)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38924" name="Picture 9" descr="C:\Users\Lucette\AppData\Local\Microsoft\Windows\Temporary Internet Files\Content.IE5\8OHXO7QR\MC90035180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8813" y="6332538"/>
            <a:ext cx="12858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95313" y="928688"/>
            <a:ext cx="6357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 programme ambitieux…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095625" y="2000250"/>
            <a:ext cx="66087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0">
                <a:latin typeface="Comic Sans MS" pitchFamily="66" charset="0"/>
                <a:cs typeface="Times New Roman" charset="0"/>
              </a:rPr>
              <a:t> </a:t>
            </a:r>
            <a:r>
              <a:rPr lang="fr-FR" b="0">
                <a:latin typeface="Comic Sans MS" pitchFamily="66" charset="0"/>
              </a:rPr>
              <a:t>Approfondir les concepts fondamentaux et les notions économiques et juridiques</a:t>
            </a:r>
            <a:endParaRPr lang="fr-FR" sz="2800" b="0">
              <a:latin typeface="Comic Sans MS" pitchFamily="66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024188" y="3286125"/>
            <a:ext cx="6524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 dirty="0">
                <a:latin typeface="Comic Sans MS" pitchFamily="66" charset="0"/>
                <a:cs typeface="Times New Roman" charset="0"/>
              </a:rPr>
              <a:t> </a:t>
            </a:r>
            <a:r>
              <a:rPr lang="fr-FR" b="0" dirty="0">
                <a:latin typeface="Comic Sans MS" pitchFamily="66" charset="0"/>
              </a:rPr>
              <a:t>Découvrir et maîtriser les bases de la gestion et de la communication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167063" y="4786313"/>
            <a:ext cx="652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>
                <a:latin typeface="Comic Sans MS" pitchFamily="66" charset="0"/>
              </a:rPr>
              <a:t>Aider le futur bachelier dans l’élaboration et la définition de ses projets professionnels et personnels</a:t>
            </a:r>
            <a:endParaRPr lang="fr-FR" sz="2800" b="0">
              <a:latin typeface="Comic Sans MS" pitchFamily="66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23844" y="3286124"/>
            <a:ext cx="1857388" cy="830997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Triple dimension</a:t>
            </a:r>
          </a:p>
        </p:txBody>
      </p:sp>
      <p:cxnSp>
        <p:nvCxnSpPr>
          <p:cNvPr id="8" name="Connecteur droit avec flèche 7"/>
          <p:cNvCxnSpPr>
            <a:stCxn id="6" idx="0"/>
            <a:endCxn id="39941" idx="1"/>
          </p:cNvCxnSpPr>
          <p:nvPr/>
        </p:nvCxnSpPr>
        <p:spPr>
          <a:xfrm rot="5400000" flipH="1" flipV="1">
            <a:off x="1854200" y="2044701"/>
            <a:ext cx="839787" cy="1643062"/>
          </a:xfrm>
          <a:prstGeom prst="straightConnector1">
            <a:avLst/>
          </a:prstGeom>
          <a:ln w="44450" cmpd="dbl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381250" y="3643313"/>
            <a:ext cx="571500" cy="17462"/>
          </a:xfrm>
          <a:prstGeom prst="straightConnector1">
            <a:avLst/>
          </a:prstGeom>
          <a:ln w="44450" cmpd="dbl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2"/>
            <a:endCxn id="39945" idx="1"/>
          </p:cNvCxnSpPr>
          <p:nvPr/>
        </p:nvCxnSpPr>
        <p:spPr>
          <a:xfrm rot="16200000" flipH="1">
            <a:off x="1674813" y="3894138"/>
            <a:ext cx="1270000" cy="1714500"/>
          </a:xfrm>
          <a:prstGeom prst="straightConnector1">
            <a:avLst/>
          </a:prstGeom>
          <a:ln w="44450" cmpd="dbl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pic>
        <p:nvPicPr>
          <p:cNvPr id="13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092" y="928670"/>
            <a:ext cx="642942" cy="5934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1" grpId="0"/>
      <p:bldP spid="39943" grpId="0"/>
      <p:bldP spid="399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oneTexte 1"/>
          <p:cNvSpPr txBox="1">
            <a:spLocks noChangeArrowheads="1"/>
          </p:cNvSpPr>
          <p:nvPr/>
        </p:nvSpPr>
        <p:spPr bwMode="auto">
          <a:xfrm>
            <a:off x="4095750" y="857250"/>
            <a:ext cx="5500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2</a:t>
            </a:r>
            <a:r>
              <a:rPr lang="fr-FR" sz="3600" baseline="30000" dirty="0">
                <a:solidFill>
                  <a:schemeClr val="accent1"/>
                </a:solidFill>
                <a:latin typeface="Comic Sans MS" pitchFamily="66" charset="0"/>
              </a:rPr>
              <a:t>ème</a:t>
            </a:r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 Partie de l’épreuve</a:t>
            </a:r>
            <a:endParaRPr lang="fr-FR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14356"/>
            <a:ext cx="2864887" cy="923330"/>
          </a:xfrm>
          <a:prstGeom prst="rect">
            <a:avLst/>
          </a:prstGeom>
          <a:noFill/>
          <a:scene3d>
            <a:camera prst="orthographicFront">
              <a:rot lat="21299999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Ponctuel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952750" y="1000125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0" y="1571625"/>
            <a:ext cx="9906000" cy="830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Evaluation des connaissances et compétences en </a:t>
            </a:r>
            <a:r>
              <a:rPr lang="fr-FR" dirty="0" smtClean="0">
                <a:solidFill>
                  <a:srgbClr val="C00000"/>
                </a:solidFill>
                <a:latin typeface="Arial Narrow" pitchFamily="34" charset="0"/>
              </a:rPr>
              <a:t>Économie-Gestion </a:t>
            </a:r>
            <a:endParaRPr lang="fr-FR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fr-FR" dirty="0" smtClean="0">
                <a:solidFill>
                  <a:srgbClr val="C00000"/>
                </a:solidFill>
                <a:latin typeface="Arial Narrow" pitchFamily="34" charset="0"/>
              </a:rPr>
              <a:t>15 </a:t>
            </a:r>
            <a:r>
              <a:rPr lang="fr-FR" dirty="0">
                <a:solidFill>
                  <a:srgbClr val="C00000"/>
                </a:solidFill>
                <a:latin typeface="Arial Narrow" pitchFamily="34" charset="0"/>
              </a:rPr>
              <a:t>minutes </a:t>
            </a:r>
            <a:r>
              <a:rPr lang="fr-FR" dirty="0" smtClean="0">
                <a:solidFill>
                  <a:srgbClr val="C00000"/>
                </a:solidFill>
                <a:latin typeface="Arial Narrow" pitchFamily="34" charset="0"/>
              </a:rPr>
              <a:t>maximum – 12 points</a:t>
            </a:r>
            <a:endParaRPr lang="fr-FR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1738313" y="2571750"/>
            <a:ext cx="7810500" cy="1570038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« Dans la continuité de la présentation orale du dossier-projet, la commission d’interrogation s’entretient avec le candidat afin d’évaluer la maîtrise des autres connaissances et compétences en </a:t>
            </a:r>
            <a:r>
              <a:rPr lang="fr-FR" dirty="0" smtClean="0">
                <a:latin typeface="Arial Narrow" pitchFamily="34" charset="0"/>
              </a:rPr>
              <a:t>Économie-Gestion</a:t>
            </a:r>
            <a:r>
              <a:rPr lang="fr-FR" dirty="0">
                <a:latin typeface="Arial Narrow" pitchFamily="34" charset="0"/>
              </a:rPr>
              <a:t> ».</a:t>
            </a:r>
          </a:p>
        </p:txBody>
      </p:sp>
      <p:pic>
        <p:nvPicPr>
          <p:cNvPr id="21" name="Picture 4" descr="C:\Documents and Settings\Lucette\Local Settings\Temporary Internet Files\Content.IE5\0UJGIXD2\MCj04061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3714750"/>
            <a:ext cx="9159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7024688" y="6396038"/>
            <a:ext cx="2881312" cy="461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  <a:hlinkClick r:id="rId3" action="ppaction://hlinkfile"/>
              </a:rPr>
              <a:t>Annexe 2 (2</a:t>
            </a:r>
            <a:r>
              <a:rPr lang="fr-FR" baseline="30000" dirty="0">
                <a:latin typeface="Arial Narrow" pitchFamily="34" charset="0"/>
                <a:hlinkClick r:id="rId3" action="ppaction://hlinkfile"/>
              </a:rPr>
              <a:t>ème</a:t>
            </a:r>
            <a:r>
              <a:rPr lang="fr-FR" dirty="0">
                <a:latin typeface="Arial Narrow" pitchFamily="34" charset="0"/>
                <a:hlinkClick r:id="rId3" action="ppaction://hlinkfile"/>
              </a:rPr>
              <a:t> partie)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39946" name="Picture 9" descr="C:\Users\Lucette\AppData\Local\Microsoft\Windows\Temporary Internet Files\Content.IE5\8OHXO7QR\MC9003518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7313" y="6332538"/>
            <a:ext cx="178593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1738313" y="4286250"/>
            <a:ext cx="7929562" cy="120015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 Narrow" pitchFamily="34" charset="0"/>
              </a:rPr>
              <a:t>«  L’entretien porte sur au moins quatre thèmes et au moins huit compétences spécifiques au programme »</a:t>
            </a:r>
          </a:p>
          <a:p>
            <a:pPr>
              <a:defRPr/>
            </a:pPr>
            <a:r>
              <a:rPr lang="fr-FR" dirty="0">
                <a:latin typeface="Arial Narrow" pitchFamily="34" charset="0"/>
                <a:hlinkClick r:id="rId5" action="ppaction://hlinkfile"/>
              </a:rPr>
              <a:t>(Thèmes ciblés)</a:t>
            </a:r>
            <a:endParaRPr lang="fr-FR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nouvelle certification</a:t>
            </a:r>
          </a:p>
        </p:txBody>
      </p:sp>
      <p:pic>
        <p:nvPicPr>
          <p:cNvPr id="40963" name="Picture 1" descr="C:\Users\Lucette\AppData\Local\Microsoft\Windows\Temporary Internet Files\Content.IE5\MO2VDDOH\MC90043388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1340768"/>
            <a:ext cx="298092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ZoneTexte 4"/>
          <p:cNvSpPr txBox="1">
            <a:spLocks noChangeArrowheads="1"/>
          </p:cNvSpPr>
          <p:nvPr/>
        </p:nvSpPr>
        <p:spPr bwMode="auto">
          <a:xfrm>
            <a:off x="2936776" y="2420888"/>
            <a:ext cx="69692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fr-FR" sz="5400" baseline="30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ère</a:t>
            </a:r>
            <a:r>
              <a:rPr lang="fr-FR" sz="54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session :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273050" y="1700213"/>
            <a:ext cx="9432925" cy="46577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fr-FR">
                <a:solidFill>
                  <a:schemeClr val="bg1"/>
                </a:solidFill>
                <a:latin typeface="Graphite Light Narrow ATT" pitchFamily="66" charset="0"/>
              </a:rPr>
              <a:t>Environnement économique et juridique</a:t>
            </a:r>
          </a:p>
          <a:p>
            <a:pPr algn="r">
              <a:buFontTx/>
              <a:buChar char="-"/>
            </a:pPr>
            <a:r>
              <a:rPr lang="en-US" sz="1400" b="0">
                <a:solidFill>
                  <a:schemeClr val="bg1"/>
                </a:solidFill>
                <a:latin typeface="Graphite Light Narrow ATT" pitchFamily="66" charset="0"/>
              </a:rPr>
              <a:t> comprendre l’environnement économique juridique et social dans la mesure ou </a:t>
            </a:r>
          </a:p>
          <a:p>
            <a:pPr algn="r"/>
            <a:r>
              <a:rPr lang="en-US" sz="1400" b="0">
                <a:solidFill>
                  <a:schemeClr val="bg1"/>
                </a:solidFill>
                <a:latin typeface="Graphite Light Narrow ATT" pitchFamily="66" charset="0"/>
              </a:rPr>
              <a:t>il aura une influence sur son avenir</a:t>
            </a:r>
          </a:p>
          <a:p>
            <a:pPr algn="r"/>
            <a:endParaRPr lang="en-US" sz="2800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  <a:p>
            <a:pPr algn="r"/>
            <a:endParaRPr lang="en-US">
              <a:latin typeface="Graphite Light Narrow ATT" pitchFamily="66" charset="0"/>
              <a:cs typeface="Times New Roman" charset="0"/>
            </a:endParaRPr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1676400" y="2928938"/>
            <a:ext cx="7488238" cy="3071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fr-FR" sz="2800">
              <a:solidFill>
                <a:schemeClr val="bg1"/>
              </a:solidFill>
              <a:latin typeface="Graphite Light Narrow ATT" pitchFamily="66" charset="0"/>
            </a:endParaRPr>
          </a:p>
          <a:p>
            <a:pPr algn="r"/>
            <a:endParaRPr lang="fr-FR" sz="2800">
              <a:solidFill>
                <a:schemeClr val="bg1"/>
              </a:solidFill>
              <a:latin typeface="Graphite Light Narrow ATT" pitchFamily="66" charset="0"/>
            </a:endParaRPr>
          </a:p>
          <a:p>
            <a:pPr algn="r"/>
            <a:r>
              <a:rPr lang="fr-FR">
                <a:solidFill>
                  <a:schemeClr val="bg1"/>
                </a:solidFill>
                <a:latin typeface="Graphite Light Narrow ATT" pitchFamily="66" charset="0"/>
              </a:rPr>
              <a:t>Le contexte professionnel</a:t>
            </a:r>
          </a:p>
          <a:p>
            <a:pPr algn="r">
              <a:buFontTx/>
              <a:buChar char="-"/>
            </a:pPr>
            <a:r>
              <a:rPr lang="fr-FR" sz="1400">
                <a:solidFill>
                  <a:schemeClr val="bg1"/>
                </a:solidFill>
                <a:latin typeface="Graphite Light Narrow ATT" pitchFamily="66" charset="0"/>
              </a:rPr>
              <a:t> </a:t>
            </a:r>
            <a:r>
              <a:rPr lang="fr-FR" sz="1400" b="0">
                <a:solidFill>
                  <a:schemeClr val="bg1"/>
                </a:solidFill>
                <a:latin typeface="Graphite Light Narrow ATT" pitchFamily="66" charset="0"/>
              </a:rPr>
              <a:t>Les différents métiers liés au secteur</a:t>
            </a:r>
          </a:p>
          <a:p>
            <a:pPr algn="r">
              <a:buFontTx/>
              <a:buChar char="-"/>
            </a:pPr>
            <a:r>
              <a:rPr lang="fr-FR" sz="1400" b="0">
                <a:solidFill>
                  <a:schemeClr val="bg1"/>
                </a:solidFill>
                <a:latin typeface="Graphite Light Narrow ATT" pitchFamily="66" charset="0"/>
              </a:rPr>
              <a:t> Les niveaux de formation</a:t>
            </a:r>
          </a:p>
          <a:p>
            <a:pPr algn="r"/>
            <a:endParaRPr lang="fr-FR" sz="1400">
              <a:solidFill>
                <a:schemeClr val="bg1"/>
              </a:solidFill>
              <a:latin typeface="Graphite Light Narrow ATT" pitchFamily="66" charset="0"/>
            </a:endParaRPr>
          </a:p>
          <a:p>
            <a:pPr algn="r"/>
            <a:endParaRPr lang="fr-FR" sz="2800">
              <a:solidFill>
                <a:schemeClr val="bg1"/>
              </a:solidFill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2222500" y="3929063"/>
            <a:ext cx="4587875" cy="17859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fr-FR" sz="2800">
              <a:latin typeface="Graphite Light Narrow ATT" pitchFamily="66" charset="0"/>
            </a:endParaRPr>
          </a:p>
          <a:p>
            <a:pPr algn="r"/>
            <a:endParaRPr lang="fr-FR" sz="2800">
              <a:latin typeface="Graphite Light Narrow ATT" pitchFamily="66" charset="0"/>
            </a:endParaRPr>
          </a:p>
          <a:p>
            <a:pPr algn="r"/>
            <a:endParaRPr lang="fr-FR" sz="2800">
              <a:latin typeface="Graphite Light Narrow ATT" pitchFamily="66" charset="0"/>
            </a:endParaRPr>
          </a:p>
          <a:p>
            <a:pPr algn="r"/>
            <a:r>
              <a:rPr lang="fr-FR">
                <a:latin typeface="Graphite Light Narrow ATT" pitchFamily="66" charset="0"/>
              </a:rPr>
              <a:t>Organisation</a:t>
            </a:r>
          </a:p>
          <a:p>
            <a:pPr algn="r">
              <a:buFontTx/>
              <a:buChar char="-"/>
            </a:pPr>
            <a:r>
              <a:rPr lang="fr-FR" sz="1400" b="0">
                <a:latin typeface="Graphite Light Narrow ATT" pitchFamily="66" charset="0"/>
              </a:rPr>
              <a:t>ses finalités</a:t>
            </a:r>
          </a:p>
          <a:p>
            <a:pPr algn="r">
              <a:buFontTx/>
              <a:buChar char="-"/>
            </a:pPr>
            <a:r>
              <a:rPr lang="fr-FR" sz="1400" b="0">
                <a:latin typeface="Graphite Light Narrow ATT" pitchFamily="66" charset="0"/>
              </a:rPr>
              <a:t> Ses partenaires</a:t>
            </a:r>
          </a:p>
          <a:p>
            <a:pPr algn="r">
              <a:buFontTx/>
              <a:buChar char="-"/>
            </a:pPr>
            <a:r>
              <a:rPr lang="fr-FR" sz="1400" b="0">
                <a:latin typeface="Graphite Light Narrow ATT" pitchFamily="66" charset="0"/>
              </a:rPr>
              <a:t> Les domaines d’activité</a:t>
            </a:r>
          </a:p>
          <a:p>
            <a:pPr algn="r">
              <a:buFontTx/>
              <a:buChar char="-"/>
            </a:pPr>
            <a:r>
              <a:rPr lang="fr-FR" sz="1400" b="0">
                <a:latin typeface="Graphite Light Narrow ATT" pitchFamily="66" charset="0"/>
              </a:rPr>
              <a:t> L’insertion professionnelle</a:t>
            </a:r>
          </a:p>
          <a:p>
            <a:pPr algn="r">
              <a:buFontTx/>
              <a:buChar char="-"/>
            </a:pPr>
            <a:r>
              <a:rPr lang="fr-FR" sz="1400" b="0">
                <a:latin typeface="Graphite Light Narrow ATT" pitchFamily="66" charset="0"/>
              </a:rPr>
              <a:t> Les règles de vie</a:t>
            </a:r>
          </a:p>
          <a:p>
            <a:pPr algn="r">
              <a:buFontTx/>
              <a:buChar char="-"/>
            </a:pPr>
            <a:endParaRPr lang="fr-FR" sz="1400" b="0">
              <a:latin typeface="Graphite Light Narrow ATT" pitchFamily="66" charset="0"/>
            </a:endParaRPr>
          </a:p>
          <a:p>
            <a:pPr algn="r"/>
            <a:endParaRPr lang="fr-FR" sz="2800"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  <a:p>
            <a:pPr algn="r"/>
            <a:endParaRPr lang="fr-FR">
              <a:latin typeface="Graphite Light Narrow ATT" pitchFamily="66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102850" y="4149725"/>
            <a:ext cx="388938" cy="1119188"/>
            <a:chOff x="1776" y="2829"/>
            <a:chExt cx="251" cy="714"/>
          </a:xfrm>
        </p:grpSpPr>
        <p:sp>
          <p:nvSpPr>
            <p:cNvPr id="15369" name="Freeform 10"/>
            <p:cNvSpPr>
              <a:spLocks/>
            </p:cNvSpPr>
            <p:nvPr/>
          </p:nvSpPr>
          <p:spPr bwMode="auto">
            <a:xfrm>
              <a:off x="1821" y="2947"/>
              <a:ext cx="126" cy="124"/>
            </a:xfrm>
            <a:custGeom>
              <a:avLst/>
              <a:gdLst>
                <a:gd name="T0" fmla="*/ 0 w 504"/>
                <a:gd name="T1" fmla="*/ 0 h 497"/>
                <a:gd name="T2" fmla="*/ 0 w 504"/>
                <a:gd name="T3" fmla="*/ 0 h 497"/>
                <a:gd name="T4" fmla="*/ 0 w 504"/>
                <a:gd name="T5" fmla="*/ 0 h 497"/>
                <a:gd name="T6" fmla="*/ 0 w 504"/>
                <a:gd name="T7" fmla="*/ 0 h 497"/>
                <a:gd name="T8" fmla="*/ 0 w 504"/>
                <a:gd name="T9" fmla="*/ 0 h 497"/>
                <a:gd name="T10" fmla="*/ 0 w 504"/>
                <a:gd name="T11" fmla="*/ 0 h 497"/>
                <a:gd name="T12" fmla="*/ 0 w 504"/>
                <a:gd name="T13" fmla="*/ 0 h 497"/>
                <a:gd name="T14" fmla="*/ 0 w 504"/>
                <a:gd name="T15" fmla="*/ 0 h 497"/>
                <a:gd name="T16" fmla="*/ 0 w 504"/>
                <a:gd name="T17" fmla="*/ 0 h 497"/>
                <a:gd name="T18" fmla="*/ 0 w 504"/>
                <a:gd name="T19" fmla="*/ 0 h 497"/>
                <a:gd name="T20" fmla="*/ 0 w 504"/>
                <a:gd name="T21" fmla="*/ 0 h 497"/>
                <a:gd name="T22" fmla="*/ 0 w 504"/>
                <a:gd name="T23" fmla="*/ 0 h 497"/>
                <a:gd name="T24" fmla="*/ 0 w 504"/>
                <a:gd name="T25" fmla="*/ 0 h 497"/>
                <a:gd name="T26" fmla="*/ 0 w 504"/>
                <a:gd name="T27" fmla="*/ 0 h 497"/>
                <a:gd name="T28" fmla="*/ 0 w 504"/>
                <a:gd name="T29" fmla="*/ 0 h 497"/>
                <a:gd name="T30" fmla="*/ 0 w 504"/>
                <a:gd name="T31" fmla="*/ 0 h 497"/>
                <a:gd name="T32" fmla="*/ 0 w 504"/>
                <a:gd name="T33" fmla="*/ 0 h 497"/>
                <a:gd name="T34" fmla="*/ 0 w 504"/>
                <a:gd name="T35" fmla="*/ 0 h 497"/>
                <a:gd name="T36" fmla="*/ 0 w 504"/>
                <a:gd name="T37" fmla="*/ 0 h 497"/>
                <a:gd name="T38" fmla="*/ 0 w 504"/>
                <a:gd name="T39" fmla="*/ 0 h 497"/>
                <a:gd name="T40" fmla="*/ 0 w 504"/>
                <a:gd name="T41" fmla="*/ 0 h 497"/>
                <a:gd name="T42" fmla="*/ 0 w 504"/>
                <a:gd name="T43" fmla="*/ 0 h 49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04"/>
                <a:gd name="T67" fmla="*/ 0 h 497"/>
                <a:gd name="T68" fmla="*/ 504 w 504"/>
                <a:gd name="T69" fmla="*/ 497 h 49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04" h="497">
                  <a:moveTo>
                    <a:pt x="329" y="144"/>
                  </a:moveTo>
                  <a:lnTo>
                    <a:pt x="267" y="51"/>
                  </a:lnTo>
                  <a:lnTo>
                    <a:pt x="205" y="0"/>
                  </a:lnTo>
                  <a:lnTo>
                    <a:pt x="131" y="0"/>
                  </a:lnTo>
                  <a:lnTo>
                    <a:pt x="49" y="32"/>
                  </a:lnTo>
                  <a:lnTo>
                    <a:pt x="12" y="88"/>
                  </a:lnTo>
                  <a:lnTo>
                    <a:pt x="0" y="162"/>
                  </a:lnTo>
                  <a:lnTo>
                    <a:pt x="12" y="262"/>
                  </a:lnTo>
                  <a:lnTo>
                    <a:pt x="62" y="373"/>
                  </a:lnTo>
                  <a:lnTo>
                    <a:pt x="149" y="448"/>
                  </a:lnTo>
                  <a:lnTo>
                    <a:pt x="217" y="485"/>
                  </a:lnTo>
                  <a:lnTo>
                    <a:pt x="286" y="497"/>
                  </a:lnTo>
                  <a:lnTo>
                    <a:pt x="341" y="479"/>
                  </a:lnTo>
                  <a:lnTo>
                    <a:pt x="372" y="448"/>
                  </a:lnTo>
                  <a:lnTo>
                    <a:pt x="392" y="373"/>
                  </a:lnTo>
                  <a:lnTo>
                    <a:pt x="386" y="286"/>
                  </a:lnTo>
                  <a:lnTo>
                    <a:pt x="366" y="213"/>
                  </a:lnTo>
                  <a:lnTo>
                    <a:pt x="490" y="144"/>
                  </a:lnTo>
                  <a:lnTo>
                    <a:pt x="504" y="113"/>
                  </a:lnTo>
                  <a:lnTo>
                    <a:pt x="490" y="100"/>
                  </a:lnTo>
                  <a:lnTo>
                    <a:pt x="354" y="181"/>
                  </a:lnTo>
                  <a:lnTo>
                    <a:pt x="329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0" name="Freeform 11"/>
            <p:cNvSpPr>
              <a:spLocks/>
            </p:cNvSpPr>
            <p:nvPr/>
          </p:nvSpPr>
          <p:spPr bwMode="auto">
            <a:xfrm>
              <a:off x="1912" y="2829"/>
              <a:ext cx="112" cy="277"/>
            </a:xfrm>
            <a:custGeom>
              <a:avLst/>
              <a:gdLst>
                <a:gd name="T0" fmla="*/ 0 w 448"/>
                <a:gd name="T1" fmla="*/ 0 h 1111"/>
                <a:gd name="T2" fmla="*/ 0 w 448"/>
                <a:gd name="T3" fmla="*/ 0 h 1111"/>
                <a:gd name="T4" fmla="*/ 0 w 448"/>
                <a:gd name="T5" fmla="*/ 0 h 1111"/>
                <a:gd name="T6" fmla="*/ 0 w 448"/>
                <a:gd name="T7" fmla="*/ 0 h 1111"/>
                <a:gd name="T8" fmla="*/ 0 w 448"/>
                <a:gd name="T9" fmla="*/ 0 h 1111"/>
                <a:gd name="T10" fmla="*/ 0 w 448"/>
                <a:gd name="T11" fmla="*/ 0 h 1111"/>
                <a:gd name="T12" fmla="*/ 0 w 448"/>
                <a:gd name="T13" fmla="*/ 0 h 1111"/>
                <a:gd name="T14" fmla="*/ 0 w 448"/>
                <a:gd name="T15" fmla="*/ 0 h 1111"/>
                <a:gd name="T16" fmla="*/ 0 w 448"/>
                <a:gd name="T17" fmla="*/ 0 h 1111"/>
                <a:gd name="T18" fmla="*/ 0 w 448"/>
                <a:gd name="T19" fmla="*/ 0 h 1111"/>
                <a:gd name="T20" fmla="*/ 0 w 448"/>
                <a:gd name="T21" fmla="*/ 0 h 1111"/>
                <a:gd name="T22" fmla="*/ 0 w 448"/>
                <a:gd name="T23" fmla="*/ 0 h 1111"/>
                <a:gd name="T24" fmla="*/ 0 w 448"/>
                <a:gd name="T25" fmla="*/ 0 h 1111"/>
                <a:gd name="T26" fmla="*/ 0 w 448"/>
                <a:gd name="T27" fmla="*/ 0 h 1111"/>
                <a:gd name="T28" fmla="*/ 0 w 448"/>
                <a:gd name="T29" fmla="*/ 0 h 1111"/>
                <a:gd name="T30" fmla="*/ 0 w 448"/>
                <a:gd name="T31" fmla="*/ 0 h 1111"/>
                <a:gd name="T32" fmla="*/ 0 w 448"/>
                <a:gd name="T33" fmla="*/ 0 h 1111"/>
                <a:gd name="T34" fmla="*/ 0 w 448"/>
                <a:gd name="T35" fmla="*/ 0 h 1111"/>
                <a:gd name="T36" fmla="*/ 0 w 448"/>
                <a:gd name="T37" fmla="*/ 0 h 1111"/>
                <a:gd name="T38" fmla="*/ 0 w 448"/>
                <a:gd name="T39" fmla="*/ 0 h 1111"/>
                <a:gd name="T40" fmla="*/ 0 w 448"/>
                <a:gd name="T41" fmla="*/ 0 h 1111"/>
                <a:gd name="T42" fmla="*/ 0 w 448"/>
                <a:gd name="T43" fmla="*/ 0 h 1111"/>
                <a:gd name="T44" fmla="*/ 0 w 448"/>
                <a:gd name="T45" fmla="*/ 0 h 1111"/>
                <a:gd name="T46" fmla="*/ 0 w 448"/>
                <a:gd name="T47" fmla="*/ 0 h 1111"/>
                <a:gd name="T48" fmla="*/ 0 w 448"/>
                <a:gd name="T49" fmla="*/ 0 h 1111"/>
                <a:gd name="T50" fmla="*/ 0 w 448"/>
                <a:gd name="T51" fmla="*/ 0 h 1111"/>
                <a:gd name="T52" fmla="*/ 0 w 448"/>
                <a:gd name="T53" fmla="*/ 0 h 1111"/>
                <a:gd name="T54" fmla="*/ 0 w 448"/>
                <a:gd name="T55" fmla="*/ 0 h 1111"/>
                <a:gd name="T56" fmla="*/ 0 w 448"/>
                <a:gd name="T57" fmla="*/ 0 h 1111"/>
                <a:gd name="T58" fmla="*/ 0 w 448"/>
                <a:gd name="T59" fmla="*/ 0 h 1111"/>
                <a:gd name="T60" fmla="*/ 0 w 448"/>
                <a:gd name="T61" fmla="*/ 0 h 1111"/>
                <a:gd name="T62" fmla="*/ 0 w 448"/>
                <a:gd name="T63" fmla="*/ 0 h 1111"/>
                <a:gd name="T64" fmla="*/ 0 w 448"/>
                <a:gd name="T65" fmla="*/ 0 h 1111"/>
                <a:gd name="T66" fmla="*/ 0 w 448"/>
                <a:gd name="T67" fmla="*/ 0 h 1111"/>
                <a:gd name="T68" fmla="*/ 0 w 448"/>
                <a:gd name="T69" fmla="*/ 0 h 1111"/>
                <a:gd name="T70" fmla="*/ 0 w 448"/>
                <a:gd name="T71" fmla="*/ 0 h 1111"/>
                <a:gd name="T72" fmla="*/ 0 w 448"/>
                <a:gd name="T73" fmla="*/ 0 h 1111"/>
                <a:gd name="T74" fmla="*/ 0 w 448"/>
                <a:gd name="T75" fmla="*/ 0 h 1111"/>
                <a:gd name="T76" fmla="*/ 0 w 448"/>
                <a:gd name="T77" fmla="*/ 0 h 111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48"/>
                <a:gd name="T118" fmla="*/ 0 h 1111"/>
                <a:gd name="T119" fmla="*/ 448 w 448"/>
                <a:gd name="T120" fmla="*/ 1111 h 111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48" h="1111">
                  <a:moveTo>
                    <a:pt x="124" y="938"/>
                  </a:moveTo>
                  <a:lnTo>
                    <a:pt x="43" y="999"/>
                  </a:lnTo>
                  <a:lnTo>
                    <a:pt x="19" y="1019"/>
                  </a:lnTo>
                  <a:lnTo>
                    <a:pt x="0" y="1062"/>
                  </a:lnTo>
                  <a:lnTo>
                    <a:pt x="25" y="1105"/>
                  </a:lnTo>
                  <a:lnTo>
                    <a:pt x="49" y="1111"/>
                  </a:lnTo>
                  <a:lnTo>
                    <a:pt x="124" y="1086"/>
                  </a:lnTo>
                  <a:lnTo>
                    <a:pt x="237" y="999"/>
                  </a:lnTo>
                  <a:lnTo>
                    <a:pt x="336" y="895"/>
                  </a:lnTo>
                  <a:lnTo>
                    <a:pt x="442" y="776"/>
                  </a:lnTo>
                  <a:lnTo>
                    <a:pt x="448" y="727"/>
                  </a:lnTo>
                  <a:lnTo>
                    <a:pt x="448" y="590"/>
                  </a:lnTo>
                  <a:lnTo>
                    <a:pt x="418" y="379"/>
                  </a:lnTo>
                  <a:lnTo>
                    <a:pt x="436" y="255"/>
                  </a:lnTo>
                  <a:lnTo>
                    <a:pt x="448" y="205"/>
                  </a:lnTo>
                  <a:lnTo>
                    <a:pt x="430" y="181"/>
                  </a:lnTo>
                  <a:lnTo>
                    <a:pt x="386" y="156"/>
                  </a:lnTo>
                  <a:lnTo>
                    <a:pt x="355" y="138"/>
                  </a:lnTo>
                  <a:lnTo>
                    <a:pt x="373" y="26"/>
                  </a:lnTo>
                  <a:lnTo>
                    <a:pt x="361" y="0"/>
                  </a:lnTo>
                  <a:lnTo>
                    <a:pt x="336" y="8"/>
                  </a:lnTo>
                  <a:lnTo>
                    <a:pt x="324" y="150"/>
                  </a:lnTo>
                  <a:lnTo>
                    <a:pt x="312" y="187"/>
                  </a:lnTo>
                  <a:lnTo>
                    <a:pt x="306" y="211"/>
                  </a:lnTo>
                  <a:lnTo>
                    <a:pt x="255" y="193"/>
                  </a:lnTo>
                  <a:lnTo>
                    <a:pt x="218" y="193"/>
                  </a:lnTo>
                  <a:lnTo>
                    <a:pt x="218" y="217"/>
                  </a:lnTo>
                  <a:lnTo>
                    <a:pt x="243" y="237"/>
                  </a:lnTo>
                  <a:lnTo>
                    <a:pt x="287" y="237"/>
                  </a:lnTo>
                  <a:lnTo>
                    <a:pt x="318" y="262"/>
                  </a:lnTo>
                  <a:lnTo>
                    <a:pt x="343" y="305"/>
                  </a:lnTo>
                  <a:lnTo>
                    <a:pt x="367" y="373"/>
                  </a:lnTo>
                  <a:lnTo>
                    <a:pt x="386" y="509"/>
                  </a:lnTo>
                  <a:lnTo>
                    <a:pt x="386" y="633"/>
                  </a:lnTo>
                  <a:lnTo>
                    <a:pt x="373" y="733"/>
                  </a:lnTo>
                  <a:lnTo>
                    <a:pt x="349" y="776"/>
                  </a:lnTo>
                  <a:lnTo>
                    <a:pt x="261" y="838"/>
                  </a:lnTo>
                  <a:lnTo>
                    <a:pt x="168" y="895"/>
                  </a:lnTo>
                  <a:lnTo>
                    <a:pt x="124" y="9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1" name="Freeform 12"/>
            <p:cNvSpPr>
              <a:spLocks/>
            </p:cNvSpPr>
            <p:nvPr/>
          </p:nvSpPr>
          <p:spPr bwMode="auto">
            <a:xfrm>
              <a:off x="1776" y="3085"/>
              <a:ext cx="101" cy="167"/>
            </a:xfrm>
            <a:custGeom>
              <a:avLst/>
              <a:gdLst>
                <a:gd name="T0" fmla="*/ 0 w 405"/>
                <a:gd name="T1" fmla="*/ 0 h 670"/>
                <a:gd name="T2" fmla="*/ 0 w 405"/>
                <a:gd name="T3" fmla="*/ 0 h 670"/>
                <a:gd name="T4" fmla="*/ 0 w 405"/>
                <a:gd name="T5" fmla="*/ 0 h 670"/>
                <a:gd name="T6" fmla="*/ 0 w 405"/>
                <a:gd name="T7" fmla="*/ 0 h 670"/>
                <a:gd name="T8" fmla="*/ 0 w 405"/>
                <a:gd name="T9" fmla="*/ 0 h 670"/>
                <a:gd name="T10" fmla="*/ 0 w 405"/>
                <a:gd name="T11" fmla="*/ 0 h 670"/>
                <a:gd name="T12" fmla="*/ 0 w 405"/>
                <a:gd name="T13" fmla="*/ 0 h 670"/>
                <a:gd name="T14" fmla="*/ 0 w 405"/>
                <a:gd name="T15" fmla="*/ 0 h 670"/>
                <a:gd name="T16" fmla="*/ 0 w 405"/>
                <a:gd name="T17" fmla="*/ 0 h 670"/>
                <a:gd name="T18" fmla="*/ 0 w 405"/>
                <a:gd name="T19" fmla="*/ 0 h 670"/>
                <a:gd name="T20" fmla="*/ 0 w 405"/>
                <a:gd name="T21" fmla="*/ 0 h 670"/>
                <a:gd name="T22" fmla="*/ 0 w 405"/>
                <a:gd name="T23" fmla="*/ 0 h 670"/>
                <a:gd name="T24" fmla="*/ 0 w 405"/>
                <a:gd name="T25" fmla="*/ 0 h 670"/>
                <a:gd name="T26" fmla="*/ 0 w 405"/>
                <a:gd name="T27" fmla="*/ 0 h 670"/>
                <a:gd name="T28" fmla="*/ 0 w 405"/>
                <a:gd name="T29" fmla="*/ 0 h 670"/>
                <a:gd name="T30" fmla="*/ 0 w 405"/>
                <a:gd name="T31" fmla="*/ 0 h 670"/>
                <a:gd name="T32" fmla="*/ 0 w 405"/>
                <a:gd name="T33" fmla="*/ 0 h 670"/>
                <a:gd name="T34" fmla="*/ 0 w 405"/>
                <a:gd name="T35" fmla="*/ 0 h 670"/>
                <a:gd name="T36" fmla="*/ 0 w 405"/>
                <a:gd name="T37" fmla="*/ 0 h 670"/>
                <a:gd name="T38" fmla="*/ 0 w 405"/>
                <a:gd name="T39" fmla="*/ 0 h 670"/>
                <a:gd name="T40" fmla="*/ 0 w 405"/>
                <a:gd name="T41" fmla="*/ 0 h 670"/>
                <a:gd name="T42" fmla="*/ 0 w 405"/>
                <a:gd name="T43" fmla="*/ 0 h 670"/>
                <a:gd name="T44" fmla="*/ 0 w 405"/>
                <a:gd name="T45" fmla="*/ 0 h 670"/>
                <a:gd name="T46" fmla="*/ 0 w 405"/>
                <a:gd name="T47" fmla="*/ 0 h 670"/>
                <a:gd name="T48" fmla="*/ 0 w 405"/>
                <a:gd name="T49" fmla="*/ 0 h 670"/>
                <a:gd name="T50" fmla="*/ 0 w 405"/>
                <a:gd name="T51" fmla="*/ 0 h 670"/>
                <a:gd name="T52" fmla="*/ 0 w 405"/>
                <a:gd name="T53" fmla="*/ 0 h 670"/>
                <a:gd name="T54" fmla="*/ 0 w 405"/>
                <a:gd name="T55" fmla="*/ 0 h 670"/>
                <a:gd name="T56" fmla="*/ 0 w 405"/>
                <a:gd name="T57" fmla="*/ 0 h 670"/>
                <a:gd name="T58" fmla="*/ 0 w 405"/>
                <a:gd name="T59" fmla="*/ 0 h 670"/>
                <a:gd name="T60" fmla="*/ 0 w 405"/>
                <a:gd name="T61" fmla="*/ 0 h 670"/>
                <a:gd name="T62" fmla="*/ 0 w 405"/>
                <a:gd name="T63" fmla="*/ 0 h 670"/>
                <a:gd name="T64" fmla="*/ 0 w 405"/>
                <a:gd name="T65" fmla="*/ 0 h 670"/>
                <a:gd name="T66" fmla="*/ 0 w 405"/>
                <a:gd name="T67" fmla="*/ 0 h 670"/>
                <a:gd name="T68" fmla="*/ 0 w 405"/>
                <a:gd name="T69" fmla="*/ 0 h 670"/>
                <a:gd name="T70" fmla="*/ 0 w 405"/>
                <a:gd name="T71" fmla="*/ 0 h 67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5"/>
                <a:gd name="T109" fmla="*/ 0 h 670"/>
                <a:gd name="T110" fmla="*/ 405 w 405"/>
                <a:gd name="T111" fmla="*/ 670 h 67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5" h="670">
                  <a:moveTo>
                    <a:pt x="405" y="18"/>
                  </a:moveTo>
                  <a:lnTo>
                    <a:pt x="361" y="0"/>
                  </a:lnTo>
                  <a:lnTo>
                    <a:pt x="267" y="6"/>
                  </a:lnTo>
                  <a:lnTo>
                    <a:pt x="186" y="69"/>
                  </a:lnTo>
                  <a:lnTo>
                    <a:pt x="68" y="199"/>
                  </a:lnTo>
                  <a:lnTo>
                    <a:pt x="6" y="304"/>
                  </a:lnTo>
                  <a:lnTo>
                    <a:pt x="0" y="341"/>
                  </a:lnTo>
                  <a:lnTo>
                    <a:pt x="31" y="410"/>
                  </a:lnTo>
                  <a:lnTo>
                    <a:pt x="99" y="440"/>
                  </a:lnTo>
                  <a:lnTo>
                    <a:pt x="186" y="477"/>
                  </a:lnTo>
                  <a:lnTo>
                    <a:pt x="255" y="496"/>
                  </a:lnTo>
                  <a:lnTo>
                    <a:pt x="286" y="528"/>
                  </a:lnTo>
                  <a:lnTo>
                    <a:pt x="267" y="570"/>
                  </a:lnTo>
                  <a:lnTo>
                    <a:pt x="218" y="621"/>
                  </a:lnTo>
                  <a:lnTo>
                    <a:pt x="155" y="627"/>
                  </a:lnTo>
                  <a:lnTo>
                    <a:pt x="112" y="607"/>
                  </a:lnTo>
                  <a:lnTo>
                    <a:pt x="86" y="627"/>
                  </a:lnTo>
                  <a:lnTo>
                    <a:pt x="92" y="651"/>
                  </a:lnTo>
                  <a:lnTo>
                    <a:pt x="143" y="670"/>
                  </a:lnTo>
                  <a:lnTo>
                    <a:pt x="218" y="670"/>
                  </a:lnTo>
                  <a:lnTo>
                    <a:pt x="286" y="651"/>
                  </a:lnTo>
                  <a:lnTo>
                    <a:pt x="324" y="627"/>
                  </a:lnTo>
                  <a:lnTo>
                    <a:pt x="349" y="583"/>
                  </a:lnTo>
                  <a:lnTo>
                    <a:pt x="361" y="534"/>
                  </a:lnTo>
                  <a:lnTo>
                    <a:pt x="330" y="489"/>
                  </a:lnTo>
                  <a:lnTo>
                    <a:pt x="255" y="459"/>
                  </a:lnTo>
                  <a:lnTo>
                    <a:pt x="168" y="434"/>
                  </a:lnTo>
                  <a:lnTo>
                    <a:pt x="92" y="391"/>
                  </a:lnTo>
                  <a:lnTo>
                    <a:pt x="74" y="353"/>
                  </a:lnTo>
                  <a:lnTo>
                    <a:pt x="86" y="286"/>
                  </a:lnTo>
                  <a:lnTo>
                    <a:pt x="143" y="199"/>
                  </a:lnTo>
                  <a:lnTo>
                    <a:pt x="212" y="148"/>
                  </a:lnTo>
                  <a:lnTo>
                    <a:pt x="318" y="112"/>
                  </a:lnTo>
                  <a:lnTo>
                    <a:pt x="405" y="93"/>
                  </a:lnTo>
                  <a:lnTo>
                    <a:pt x="405" y="43"/>
                  </a:lnTo>
                  <a:lnTo>
                    <a:pt x="40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2" name="Freeform 13"/>
            <p:cNvSpPr>
              <a:spLocks/>
            </p:cNvSpPr>
            <p:nvPr/>
          </p:nvSpPr>
          <p:spPr bwMode="auto">
            <a:xfrm>
              <a:off x="1859" y="3077"/>
              <a:ext cx="94" cy="206"/>
            </a:xfrm>
            <a:custGeom>
              <a:avLst/>
              <a:gdLst>
                <a:gd name="T0" fmla="*/ 0 w 380"/>
                <a:gd name="T1" fmla="*/ 0 h 825"/>
                <a:gd name="T2" fmla="*/ 0 w 380"/>
                <a:gd name="T3" fmla="*/ 0 h 825"/>
                <a:gd name="T4" fmla="*/ 0 w 380"/>
                <a:gd name="T5" fmla="*/ 0 h 825"/>
                <a:gd name="T6" fmla="*/ 0 w 380"/>
                <a:gd name="T7" fmla="*/ 0 h 825"/>
                <a:gd name="T8" fmla="*/ 0 w 380"/>
                <a:gd name="T9" fmla="*/ 0 h 825"/>
                <a:gd name="T10" fmla="*/ 0 w 380"/>
                <a:gd name="T11" fmla="*/ 0 h 825"/>
                <a:gd name="T12" fmla="*/ 0 w 380"/>
                <a:gd name="T13" fmla="*/ 0 h 825"/>
                <a:gd name="T14" fmla="*/ 0 w 380"/>
                <a:gd name="T15" fmla="*/ 0 h 825"/>
                <a:gd name="T16" fmla="*/ 0 w 380"/>
                <a:gd name="T17" fmla="*/ 0 h 825"/>
                <a:gd name="T18" fmla="*/ 0 w 380"/>
                <a:gd name="T19" fmla="*/ 0 h 825"/>
                <a:gd name="T20" fmla="*/ 0 w 380"/>
                <a:gd name="T21" fmla="*/ 0 h 825"/>
                <a:gd name="T22" fmla="*/ 0 w 380"/>
                <a:gd name="T23" fmla="*/ 0 h 825"/>
                <a:gd name="T24" fmla="*/ 0 w 380"/>
                <a:gd name="T25" fmla="*/ 0 h 825"/>
                <a:gd name="T26" fmla="*/ 0 w 380"/>
                <a:gd name="T27" fmla="*/ 0 h 825"/>
                <a:gd name="T28" fmla="*/ 0 w 380"/>
                <a:gd name="T29" fmla="*/ 0 h 825"/>
                <a:gd name="T30" fmla="*/ 0 w 380"/>
                <a:gd name="T31" fmla="*/ 0 h 825"/>
                <a:gd name="T32" fmla="*/ 0 w 380"/>
                <a:gd name="T33" fmla="*/ 0 h 825"/>
                <a:gd name="T34" fmla="*/ 0 w 380"/>
                <a:gd name="T35" fmla="*/ 0 h 825"/>
                <a:gd name="T36" fmla="*/ 0 w 380"/>
                <a:gd name="T37" fmla="*/ 0 h 825"/>
                <a:gd name="T38" fmla="*/ 0 w 380"/>
                <a:gd name="T39" fmla="*/ 0 h 825"/>
                <a:gd name="T40" fmla="*/ 0 w 380"/>
                <a:gd name="T41" fmla="*/ 0 h 8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0"/>
                <a:gd name="T64" fmla="*/ 0 h 825"/>
                <a:gd name="T65" fmla="*/ 380 w 380"/>
                <a:gd name="T66" fmla="*/ 825 h 8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0" h="825">
                  <a:moveTo>
                    <a:pt x="330" y="260"/>
                  </a:moveTo>
                  <a:lnTo>
                    <a:pt x="292" y="106"/>
                  </a:lnTo>
                  <a:lnTo>
                    <a:pt x="249" y="31"/>
                  </a:lnTo>
                  <a:lnTo>
                    <a:pt x="155" y="0"/>
                  </a:lnTo>
                  <a:lnTo>
                    <a:pt x="62" y="12"/>
                  </a:lnTo>
                  <a:lnTo>
                    <a:pt x="19" y="93"/>
                  </a:lnTo>
                  <a:lnTo>
                    <a:pt x="25" y="193"/>
                  </a:lnTo>
                  <a:lnTo>
                    <a:pt x="49" y="354"/>
                  </a:lnTo>
                  <a:lnTo>
                    <a:pt x="49" y="496"/>
                  </a:lnTo>
                  <a:lnTo>
                    <a:pt x="19" y="620"/>
                  </a:lnTo>
                  <a:lnTo>
                    <a:pt x="0" y="689"/>
                  </a:lnTo>
                  <a:lnTo>
                    <a:pt x="12" y="750"/>
                  </a:lnTo>
                  <a:lnTo>
                    <a:pt x="56" y="782"/>
                  </a:lnTo>
                  <a:lnTo>
                    <a:pt x="112" y="813"/>
                  </a:lnTo>
                  <a:lnTo>
                    <a:pt x="168" y="825"/>
                  </a:lnTo>
                  <a:lnTo>
                    <a:pt x="237" y="825"/>
                  </a:lnTo>
                  <a:lnTo>
                    <a:pt x="318" y="762"/>
                  </a:lnTo>
                  <a:lnTo>
                    <a:pt x="380" y="632"/>
                  </a:lnTo>
                  <a:lnTo>
                    <a:pt x="373" y="514"/>
                  </a:lnTo>
                  <a:lnTo>
                    <a:pt x="336" y="378"/>
                  </a:lnTo>
                  <a:lnTo>
                    <a:pt x="33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3" name="Freeform 14"/>
            <p:cNvSpPr>
              <a:spLocks/>
            </p:cNvSpPr>
            <p:nvPr/>
          </p:nvSpPr>
          <p:spPr bwMode="auto">
            <a:xfrm>
              <a:off x="1830" y="3245"/>
              <a:ext cx="72" cy="298"/>
            </a:xfrm>
            <a:custGeom>
              <a:avLst/>
              <a:gdLst>
                <a:gd name="T0" fmla="*/ 0 w 288"/>
                <a:gd name="T1" fmla="*/ 0 h 1192"/>
                <a:gd name="T2" fmla="*/ 0 w 288"/>
                <a:gd name="T3" fmla="*/ 0 h 1192"/>
                <a:gd name="T4" fmla="*/ 0 w 288"/>
                <a:gd name="T5" fmla="*/ 0 h 1192"/>
                <a:gd name="T6" fmla="*/ 0 w 288"/>
                <a:gd name="T7" fmla="*/ 0 h 1192"/>
                <a:gd name="T8" fmla="*/ 0 w 288"/>
                <a:gd name="T9" fmla="*/ 0 h 1192"/>
                <a:gd name="T10" fmla="*/ 0 w 288"/>
                <a:gd name="T11" fmla="*/ 0 h 1192"/>
                <a:gd name="T12" fmla="*/ 0 w 288"/>
                <a:gd name="T13" fmla="*/ 0 h 1192"/>
                <a:gd name="T14" fmla="*/ 0 w 288"/>
                <a:gd name="T15" fmla="*/ 0 h 1192"/>
                <a:gd name="T16" fmla="*/ 0 w 288"/>
                <a:gd name="T17" fmla="*/ 0 h 1192"/>
                <a:gd name="T18" fmla="*/ 0 w 288"/>
                <a:gd name="T19" fmla="*/ 0 h 1192"/>
                <a:gd name="T20" fmla="*/ 0 w 288"/>
                <a:gd name="T21" fmla="*/ 0 h 1192"/>
                <a:gd name="T22" fmla="*/ 0 w 288"/>
                <a:gd name="T23" fmla="*/ 0 h 1192"/>
                <a:gd name="T24" fmla="*/ 0 w 288"/>
                <a:gd name="T25" fmla="*/ 0 h 1192"/>
                <a:gd name="T26" fmla="*/ 0 w 288"/>
                <a:gd name="T27" fmla="*/ 0 h 1192"/>
                <a:gd name="T28" fmla="*/ 0 w 288"/>
                <a:gd name="T29" fmla="*/ 0 h 1192"/>
                <a:gd name="T30" fmla="*/ 0 w 288"/>
                <a:gd name="T31" fmla="*/ 0 h 1192"/>
                <a:gd name="T32" fmla="*/ 0 w 288"/>
                <a:gd name="T33" fmla="*/ 0 h 1192"/>
                <a:gd name="T34" fmla="*/ 0 w 288"/>
                <a:gd name="T35" fmla="*/ 0 h 1192"/>
                <a:gd name="T36" fmla="*/ 0 w 288"/>
                <a:gd name="T37" fmla="*/ 0 h 1192"/>
                <a:gd name="T38" fmla="*/ 0 w 288"/>
                <a:gd name="T39" fmla="*/ 0 h 1192"/>
                <a:gd name="T40" fmla="*/ 0 w 288"/>
                <a:gd name="T41" fmla="*/ 0 h 1192"/>
                <a:gd name="T42" fmla="*/ 0 w 288"/>
                <a:gd name="T43" fmla="*/ 0 h 1192"/>
                <a:gd name="T44" fmla="*/ 0 w 288"/>
                <a:gd name="T45" fmla="*/ 0 h 1192"/>
                <a:gd name="T46" fmla="*/ 0 w 288"/>
                <a:gd name="T47" fmla="*/ 0 h 1192"/>
                <a:gd name="T48" fmla="*/ 0 w 288"/>
                <a:gd name="T49" fmla="*/ 0 h 1192"/>
                <a:gd name="T50" fmla="*/ 0 w 288"/>
                <a:gd name="T51" fmla="*/ 0 h 1192"/>
                <a:gd name="T52" fmla="*/ 0 w 288"/>
                <a:gd name="T53" fmla="*/ 0 h 1192"/>
                <a:gd name="T54" fmla="*/ 0 w 288"/>
                <a:gd name="T55" fmla="*/ 0 h 1192"/>
                <a:gd name="T56" fmla="*/ 0 w 288"/>
                <a:gd name="T57" fmla="*/ 0 h 119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8"/>
                <a:gd name="T88" fmla="*/ 0 h 1192"/>
                <a:gd name="T89" fmla="*/ 288 w 288"/>
                <a:gd name="T90" fmla="*/ 1192 h 119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8" h="1192">
                  <a:moveTo>
                    <a:pt x="275" y="19"/>
                  </a:moveTo>
                  <a:lnTo>
                    <a:pt x="201" y="0"/>
                  </a:lnTo>
                  <a:lnTo>
                    <a:pt x="156" y="19"/>
                  </a:lnTo>
                  <a:lnTo>
                    <a:pt x="138" y="80"/>
                  </a:lnTo>
                  <a:lnTo>
                    <a:pt x="156" y="421"/>
                  </a:lnTo>
                  <a:lnTo>
                    <a:pt x="156" y="502"/>
                  </a:lnTo>
                  <a:lnTo>
                    <a:pt x="132" y="652"/>
                  </a:lnTo>
                  <a:lnTo>
                    <a:pt x="125" y="825"/>
                  </a:lnTo>
                  <a:lnTo>
                    <a:pt x="138" y="912"/>
                  </a:lnTo>
                  <a:lnTo>
                    <a:pt x="125" y="961"/>
                  </a:lnTo>
                  <a:lnTo>
                    <a:pt x="38" y="1036"/>
                  </a:lnTo>
                  <a:lnTo>
                    <a:pt x="0" y="1129"/>
                  </a:lnTo>
                  <a:lnTo>
                    <a:pt x="7" y="1160"/>
                  </a:lnTo>
                  <a:lnTo>
                    <a:pt x="75" y="1192"/>
                  </a:lnTo>
                  <a:lnTo>
                    <a:pt x="93" y="1178"/>
                  </a:lnTo>
                  <a:lnTo>
                    <a:pt x="101" y="1123"/>
                  </a:lnTo>
                  <a:lnTo>
                    <a:pt x="119" y="1042"/>
                  </a:lnTo>
                  <a:lnTo>
                    <a:pt x="150" y="1005"/>
                  </a:lnTo>
                  <a:lnTo>
                    <a:pt x="187" y="981"/>
                  </a:lnTo>
                  <a:lnTo>
                    <a:pt x="219" y="949"/>
                  </a:lnTo>
                  <a:lnTo>
                    <a:pt x="225" y="924"/>
                  </a:lnTo>
                  <a:lnTo>
                    <a:pt x="207" y="894"/>
                  </a:lnTo>
                  <a:lnTo>
                    <a:pt x="187" y="875"/>
                  </a:lnTo>
                  <a:lnTo>
                    <a:pt x="175" y="800"/>
                  </a:lnTo>
                  <a:lnTo>
                    <a:pt x="187" y="644"/>
                  </a:lnTo>
                  <a:lnTo>
                    <a:pt x="231" y="465"/>
                  </a:lnTo>
                  <a:lnTo>
                    <a:pt x="275" y="322"/>
                  </a:lnTo>
                  <a:lnTo>
                    <a:pt x="288" y="149"/>
                  </a:lnTo>
                  <a:lnTo>
                    <a:pt x="275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4" name="Freeform 15"/>
            <p:cNvSpPr>
              <a:spLocks/>
            </p:cNvSpPr>
            <p:nvPr/>
          </p:nvSpPr>
          <p:spPr bwMode="auto">
            <a:xfrm>
              <a:off x="1908" y="3245"/>
              <a:ext cx="119" cy="251"/>
            </a:xfrm>
            <a:custGeom>
              <a:avLst/>
              <a:gdLst>
                <a:gd name="T0" fmla="*/ 0 w 473"/>
                <a:gd name="T1" fmla="*/ 0 h 1005"/>
                <a:gd name="T2" fmla="*/ 0 w 473"/>
                <a:gd name="T3" fmla="*/ 0 h 1005"/>
                <a:gd name="T4" fmla="*/ 0 w 473"/>
                <a:gd name="T5" fmla="*/ 0 h 1005"/>
                <a:gd name="T6" fmla="*/ 0 w 473"/>
                <a:gd name="T7" fmla="*/ 0 h 1005"/>
                <a:gd name="T8" fmla="*/ 0 w 473"/>
                <a:gd name="T9" fmla="*/ 0 h 1005"/>
                <a:gd name="T10" fmla="*/ 0 w 473"/>
                <a:gd name="T11" fmla="*/ 0 h 1005"/>
                <a:gd name="T12" fmla="*/ 0 w 473"/>
                <a:gd name="T13" fmla="*/ 0 h 1005"/>
                <a:gd name="T14" fmla="*/ 0 w 473"/>
                <a:gd name="T15" fmla="*/ 0 h 1005"/>
                <a:gd name="T16" fmla="*/ 0 w 473"/>
                <a:gd name="T17" fmla="*/ 0 h 1005"/>
                <a:gd name="T18" fmla="*/ 0 w 473"/>
                <a:gd name="T19" fmla="*/ 0 h 1005"/>
                <a:gd name="T20" fmla="*/ 0 w 473"/>
                <a:gd name="T21" fmla="*/ 0 h 1005"/>
                <a:gd name="T22" fmla="*/ 0 w 473"/>
                <a:gd name="T23" fmla="*/ 0 h 1005"/>
                <a:gd name="T24" fmla="*/ 0 w 473"/>
                <a:gd name="T25" fmla="*/ 0 h 1005"/>
                <a:gd name="T26" fmla="*/ 0 w 473"/>
                <a:gd name="T27" fmla="*/ 0 h 1005"/>
                <a:gd name="T28" fmla="*/ 0 w 473"/>
                <a:gd name="T29" fmla="*/ 0 h 1005"/>
                <a:gd name="T30" fmla="*/ 0 w 473"/>
                <a:gd name="T31" fmla="*/ 0 h 1005"/>
                <a:gd name="T32" fmla="*/ 0 w 473"/>
                <a:gd name="T33" fmla="*/ 0 h 1005"/>
                <a:gd name="T34" fmla="*/ 0 w 473"/>
                <a:gd name="T35" fmla="*/ 0 h 1005"/>
                <a:gd name="T36" fmla="*/ 0 w 473"/>
                <a:gd name="T37" fmla="*/ 0 h 1005"/>
                <a:gd name="T38" fmla="*/ 0 w 473"/>
                <a:gd name="T39" fmla="*/ 0 h 1005"/>
                <a:gd name="T40" fmla="*/ 0 w 473"/>
                <a:gd name="T41" fmla="*/ 0 h 1005"/>
                <a:gd name="T42" fmla="*/ 0 w 473"/>
                <a:gd name="T43" fmla="*/ 0 h 1005"/>
                <a:gd name="T44" fmla="*/ 0 w 473"/>
                <a:gd name="T45" fmla="*/ 0 h 1005"/>
                <a:gd name="T46" fmla="*/ 0 w 473"/>
                <a:gd name="T47" fmla="*/ 0 h 1005"/>
                <a:gd name="T48" fmla="*/ 0 w 473"/>
                <a:gd name="T49" fmla="*/ 0 h 1005"/>
                <a:gd name="T50" fmla="*/ 0 w 473"/>
                <a:gd name="T51" fmla="*/ 0 h 1005"/>
                <a:gd name="T52" fmla="*/ 0 w 473"/>
                <a:gd name="T53" fmla="*/ 0 h 1005"/>
                <a:gd name="T54" fmla="*/ 0 w 473"/>
                <a:gd name="T55" fmla="*/ 0 h 1005"/>
                <a:gd name="T56" fmla="*/ 0 w 473"/>
                <a:gd name="T57" fmla="*/ 0 h 1005"/>
                <a:gd name="T58" fmla="*/ 0 w 473"/>
                <a:gd name="T59" fmla="*/ 0 h 1005"/>
                <a:gd name="T60" fmla="*/ 0 w 473"/>
                <a:gd name="T61" fmla="*/ 0 h 1005"/>
                <a:gd name="T62" fmla="*/ 0 w 473"/>
                <a:gd name="T63" fmla="*/ 0 h 100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3"/>
                <a:gd name="T97" fmla="*/ 0 h 1005"/>
                <a:gd name="T98" fmla="*/ 473 w 473"/>
                <a:gd name="T99" fmla="*/ 1005 h 100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3" h="1005">
                  <a:moveTo>
                    <a:pt x="155" y="149"/>
                  </a:moveTo>
                  <a:lnTo>
                    <a:pt x="143" y="49"/>
                  </a:lnTo>
                  <a:lnTo>
                    <a:pt x="87" y="0"/>
                  </a:lnTo>
                  <a:lnTo>
                    <a:pt x="6" y="6"/>
                  </a:lnTo>
                  <a:lnTo>
                    <a:pt x="0" y="49"/>
                  </a:lnTo>
                  <a:lnTo>
                    <a:pt x="6" y="143"/>
                  </a:lnTo>
                  <a:lnTo>
                    <a:pt x="49" y="285"/>
                  </a:lnTo>
                  <a:lnTo>
                    <a:pt x="81" y="390"/>
                  </a:lnTo>
                  <a:lnTo>
                    <a:pt x="118" y="533"/>
                  </a:lnTo>
                  <a:lnTo>
                    <a:pt x="130" y="657"/>
                  </a:lnTo>
                  <a:lnTo>
                    <a:pt x="130" y="756"/>
                  </a:lnTo>
                  <a:lnTo>
                    <a:pt x="112" y="831"/>
                  </a:lnTo>
                  <a:lnTo>
                    <a:pt x="93" y="856"/>
                  </a:lnTo>
                  <a:lnTo>
                    <a:pt x="93" y="880"/>
                  </a:lnTo>
                  <a:lnTo>
                    <a:pt x="118" y="918"/>
                  </a:lnTo>
                  <a:lnTo>
                    <a:pt x="161" y="930"/>
                  </a:lnTo>
                  <a:lnTo>
                    <a:pt x="230" y="930"/>
                  </a:lnTo>
                  <a:lnTo>
                    <a:pt x="355" y="961"/>
                  </a:lnTo>
                  <a:lnTo>
                    <a:pt x="391" y="1005"/>
                  </a:lnTo>
                  <a:lnTo>
                    <a:pt x="448" y="979"/>
                  </a:lnTo>
                  <a:lnTo>
                    <a:pt x="473" y="918"/>
                  </a:lnTo>
                  <a:lnTo>
                    <a:pt x="448" y="894"/>
                  </a:lnTo>
                  <a:lnTo>
                    <a:pt x="342" y="880"/>
                  </a:lnTo>
                  <a:lnTo>
                    <a:pt x="224" y="880"/>
                  </a:lnTo>
                  <a:lnTo>
                    <a:pt x="173" y="874"/>
                  </a:lnTo>
                  <a:lnTo>
                    <a:pt x="161" y="837"/>
                  </a:lnTo>
                  <a:lnTo>
                    <a:pt x="173" y="768"/>
                  </a:lnTo>
                  <a:lnTo>
                    <a:pt x="181" y="651"/>
                  </a:lnTo>
                  <a:lnTo>
                    <a:pt x="167" y="521"/>
                  </a:lnTo>
                  <a:lnTo>
                    <a:pt x="149" y="347"/>
                  </a:lnTo>
                  <a:lnTo>
                    <a:pt x="155" y="198"/>
                  </a:lnTo>
                  <a:lnTo>
                    <a:pt x="155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5366" name="ZoneTexte 11"/>
          <p:cNvSpPr txBox="1">
            <a:spLocks noChangeArrowheads="1"/>
          </p:cNvSpPr>
          <p:nvPr/>
        </p:nvSpPr>
        <p:spPr bwMode="auto">
          <a:xfrm>
            <a:off x="595313" y="571500"/>
            <a:ext cx="9310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 découpage des savoirs proposant une découverte progressive de l’entreprise</a:t>
            </a:r>
          </a:p>
          <a:p>
            <a:endParaRPr lang="fr-FR"/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pic>
        <p:nvPicPr>
          <p:cNvPr id="14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778" y="620937"/>
            <a:ext cx="642942" cy="59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97 -0.06056 C -0.31961 -0.04484 -0.57225 -0.02912 -0.67927 -0.02335 C -0.78629 -0.01757 -0.70314 -0.02519 -0.70955 -0.02589 C -0.71612 -0.02658 -0.71612 -0.02704 -0.71772 -0.02728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2" grpId="0" animBg="1"/>
      <p:bldP spid="38930" grpId="0" animBg="1"/>
      <p:bldP spid="38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5250" y="854075"/>
            <a:ext cx="714375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 programme structuré</a:t>
            </a:r>
          </a:p>
        </p:txBody>
      </p:sp>
      <p:sp>
        <p:nvSpPr>
          <p:cNvPr id="79" name="Text Box 49"/>
          <p:cNvSpPr txBox="1">
            <a:spLocks noChangeArrowheads="1"/>
          </p:cNvSpPr>
          <p:nvPr/>
        </p:nvSpPr>
        <p:spPr bwMode="auto">
          <a:xfrm>
            <a:off x="523875" y="2130425"/>
            <a:ext cx="3500438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latin typeface="Arial Narrow" pitchFamily="34" charset="0"/>
              </a:rPr>
              <a:t> Axe 1 : 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Le contexte professionnel</a:t>
            </a:r>
          </a:p>
        </p:txBody>
      </p:sp>
      <p:sp>
        <p:nvSpPr>
          <p:cNvPr id="83" name="Text Box 49"/>
          <p:cNvSpPr txBox="1">
            <a:spLocks noChangeArrowheads="1"/>
          </p:cNvSpPr>
          <p:nvPr/>
        </p:nvSpPr>
        <p:spPr bwMode="auto">
          <a:xfrm>
            <a:off x="523875" y="2773363"/>
            <a:ext cx="3929063" cy="369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 2 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: L’insertion dans l’organisation</a:t>
            </a:r>
          </a:p>
        </p:txBody>
      </p:sp>
      <p:sp>
        <p:nvSpPr>
          <p:cNvPr id="88" name="Text Box 49"/>
          <p:cNvSpPr txBox="1">
            <a:spLocks noChangeArrowheads="1"/>
          </p:cNvSpPr>
          <p:nvPr/>
        </p:nvSpPr>
        <p:spPr bwMode="auto">
          <a:xfrm>
            <a:off x="523875" y="3500438"/>
            <a:ext cx="3571875" cy="369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3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: L’organisation de l’activité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23875" y="4214813"/>
            <a:ext cx="3286125" cy="369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4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: La vie de l’organisation</a:t>
            </a: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523875" y="4845050"/>
            <a:ext cx="4214813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5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: Les mutations et leurs incidences</a:t>
            </a:r>
          </a:p>
        </p:txBody>
      </p:sp>
      <p:sp>
        <p:nvSpPr>
          <p:cNvPr id="23" name="ZoneTexte 26"/>
          <p:cNvSpPr txBox="1">
            <a:spLocks noChangeArrowheads="1"/>
          </p:cNvSpPr>
          <p:nvPr/>
        </p:nvSpPr>
        <p:spPr bwMode="auto">
          <a:xfrm>
            <a:off x="5738813" y="1749425"/>
            <a:ext cx="5778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  <a:cs typeface="Tahoma" pitchFamily="34" charset="0"/>
              </a:rPr>
              <a:t>Droit</a:t>
            </a:r>
          </a:p>
        </p:txBody>
      </p:sp>
      <p:sp>
        <p:nvSpPr>
          <p:cNvPr id="25" name="ZoneTexte 28"/>
          <p:cNvSpPr txBox="1">
            <a:spLocks noChangeArrowheads="1"/>
          </p:cNvSpPr>
          <p:nvPr/>
        </p:nvSpPr>
        <p:spPr bwMode="auto">
          <a:xfrm>
            <a:off x="6310313" y="1749425"/>
            <a:ext cx="1452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  <a:cs typeface="Tahoma" pitchFamily="34" charset="0"/>
              </a:rPr>
              <a:t>Communication</a:t>
            </a:r>
          </a:p>
        </p:txBody>
      </p:sp>
      <p:sp>
        <p:nvSpPr>
          <p:cNvPr id="28" name="ZoneTexte 31"/>
          <p:cNvSpPr txBox="1">
            <a:spLocks noChangeArrowheads="1"/>
          </p:cNvSpPr>
          <p:nvPr/>
        </p:nvSpPr>
        <p:spPr bwMode="auto">
          <a:xfrm>
            <a:off x="7786688" y="1749425"/>
            <a:ext cx="809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FFC000"/>
                </a:solidFill>
                <a:latin typeface="Arial Narrow" pitchFamily="34" charset="0"/>
                <a:cs typeface="Tahoma" pitchFamily="34" charset="0"/>
              </a:rPr>
              <a:t>Gestion</a:t>
            </a:r>
          </a:p>
        </p:txBody>
      </p:sp>
      <p:sp>
        <p:nvSpPr>
          <p:cNvPr id="30" name="Étoile à 5 branches 29"/>
          <p:cNvSpPr/>
          <p:nvPr/>
        </p:nvSpPr>
        <p:spPr>
          <a:xfrm>
            <a:off x="5160963" y="2249488"/>
            <a:ext cx="142875" cy="214312"/>
          </a:xfrm>
          <a:prstGeom prst="star5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Étoile à 5 branches 30"/>
          <p:cNvSpPr/>
          <p:nvPr/>
        </p:nvSpPr>
        <p:spPr>
          <a:xfrm>
            <a:off x="5160963" y="2857500"/>
            <a:ext cx="142875" cy="214313"/>
          </a:xfrm>
          <a:prstGeom prst="star5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Étoile à 5 branches 31"/>
          <p:cNvSpPr/>
          <p:nvPr/>
        </p:nvSpPr>
        <p:spPr>
          <a:xfrm>
            <a:off x="5160963" y="3500438"/>
            <a:ext cx="142875" cy="214312"/>
          </a:xfrm>
          <a:prstGeom prst="star5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Étoile à 5 branches 32"/>
          <p:cNvSpPr/>
          <p:nvPr/>
        </p:nvSpPr>
        <p:spPr>
          <a:xfrm>
            <a:off x="5167313" y="4286250"/>
            <a:ext cx="142875" cy="214313"/>
          </a:xfrm>
          <a:prstGeom prst="star5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5160963" y="4929188"/>
            <a:ext cx="142875" cy="214312"/>
          </a:xfrm>
          <a:prstGeom prst="star5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ZoneTexte 23"/>
          <p:cNvSpPr txBox="1">
            <a:spLocks noChangeArrowheads="1"/>
          </p:cNvSpPr>
          <p:nvPr/>
        </p:nvSpPr>
        <p:spPr bwMode="auto">
          <a:xfrm>
            <a:off x="4738688" y="1749425"/>
            <a:ext cx="9858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Tahoma" pitchFamily="34" charset="0"/>
              </a:rPr>
              <a:t>Économie</a:t>
            </a:r>
          </a:p>
        </p:txBody>
      </p:sp>
      <p:sp>
        <p:nvSpPr>
          <p:cNvPr id="50" name="Étoile à 5 branches 49"/>
          <p:cNvSpPr/>
          <p:nvPr/>
        </p:nvSpPr>
        <p:spPr>
          <a:xfrm>
            <a:off x="5956300" y="2249488"/>
            <a:ext cx="142875" cy="214312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Étoile à 5 branches 50"/>
          <p:cNvSpPr/>
          <p:nvPr/>
        </p:nvSpPr>
        <p:spPr>
          <a:xfrm>
            <a:off x="5956300" y="2857500"/>
            <a:ext cx="142875" cy="214313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Étoile à 5 branches 51"/>
          <p:cNvSpPr/>
          <p:nvPr/>
        </p:nvSpPr>
        <p:spPr>
          <a:xfrm>
            <a:off x="5956300" y="3500438"/>
            <a:ext cx="142875" cy="214312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Étoile à 5 branches 52"/>
          <p:cNvSpPr/>
          <p:nvPr/>
        </p:nvSpPr>
        <p:spPr>
          <a:xfrm>
            <a:off x="5956300" y="4251325"/>
            <a:ext cx="142875" cy="214313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5956300" y="4929188"/>
            <a:ext cx="142875" cy="214312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" name="Étoile à 5 branches 57"/>
          <p:cNvSpPr/>
          <p:nvPr/>
        </p:nvSpPr>
        <p:spPr>
          <a:xfrm>
            <a:off x="6965950" y="2249488"/>
            <a:ext cx="142875" cy="21431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Étoile à 5 branches 58"/>
          <p:cNvSpPr/>
          <p:nvPr/>
        </p:nvSpPr>
        <p:spPr>
          <a:xfrm>
            <a:off x="6965950" y="2857500"/>
            <a:ext cx="142875" cy="214313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Étoile à 5 branches 59"/>
          <p:cNvSpPr/>
          <p:nvPr/>
        </p:nvSpPr>
        <p:spPr>
          <a:xfrm>
            <a:off x="6965950" y="3500438"/>
            <a:ext cx="142875" cy="214312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6965950" y="4251325"/>
            <a:ext cx="142875" cy="214313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Étoile à 5 branches 62"/>
          <p:cNvSpPr/>
          <p:nvPr/>
        </p:nvSpPr>
        <p:spPr>
          <a:xfrm>
            <a:off x="8120063" y="2857500"/>
            <a:ext cx="142875" cy="21431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Étoile à 5 branches 63"/>
          <p:cNvSpPr/>
          <p:nvPr/>
        </p:nvSpPr>
        <p:spPr>
          <a:xfrm>
            <a:off x="8120063" y="3500438"/>
            <a:ext cx="142875" cy="214312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8120063" y="4251325"/>
            <a:ext cx="142875" cy="21431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6" name="Étoile à 5 branches 65"/>
          <p:cNvSpPr/>
          <p:nvPr/>
        </p:nvSpPr>
        <p:spPr>
          <a:xfrm>
            <a:off x="8120063" y="4929188"/>
            <a:ext cx="142875" cy="214312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" name="ZoneTexte 31"/>
          <p:cNvSpPr txBox="1">
            <a:spLocks noChangeArrowheads="1"/>
          </p:cNvSpPr>
          <p:nvPr/>
        </p:nvSpPr>
        <p:spPr bwMode="auto">
          <a:xfrm>
            <a:off x="8739188" y="1643063"/>
            <a:ext cx="968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0033CC"/>
                </a:solidFill>
                <a:latin typeface="Arial Narrow" pitchFamily="34" charset="0"/>
                <a:cs typeface="Tahoma" pitchFamily="34" charset="0"/>
              </a:rPr>
              <a:t>Approche</a:t>
            </a:r>
            <a:br>
              <a:rPr lang="fr-FR" sz="1600">
                <a:solidFill>
                  <a:srgbClr val="0033CC"/>
                </a:solidFill>
                <a:latin typeface="Arial Narrow" pitchFamily="34" charset="0"/>
                <a:cs typeface="Tahoma" pitchFamily="34" charset="0"/>
              </a:rPr>
            </a:br>
            <a:r>
              <a:rPr lang="fr-FR" sz="1600">
                <a:solidFill>
                  <a:srgbClr val="0033CC"/>
                </a:solidFill>
                <a:latin typeface="Arial Narrow" pitchFamily="34" charset="0"/>
                <a:cs typeface="Tahoma" pitchFamily="34" charset="0"/>
              </a:rPr>
              <a:t>métier</a:t>
            </a:r>
          </a:p>
        </p:txBody>
      </p:sp>
      <p:sp>
        <p:nvSpPr>
          <p:cNvPr id="68" name="Étoile à 5 branches 67"/>
          <p:cNvSpPr/>
          <p:nvPr/>
        </p:nvSpPr>
        <p:spPr>
          <a:xfrm>
            <a:off x="8667750" y="2286000"/>
            <a:ext cx="928688" cy="2857500"/>
          </a:xfrm>
          <a:prstGeom prst="star5">
            <a:avLst>
              <a:gd name="adj" fmla="val 10890"/>
              <a:gd name="hf" fmla="val 105146"/>
              <a:gd name="vf" fmla="val 110557"/>
            </a:avLst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416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pic>
        <p:nvPicPr>
          <p:cNvPr id="35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092" y="785794"/>
            <a:ext cx="642942" cy="59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23910" y="714356"/>
            <a:ext cx="7000924" cy="646331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3600" dirty="0">
                <a:solidFill>
                  <a:schemeClr val="accent1"/>
                </a:solidFill>
                <a:latin typeface="Comic Sans MS" pitchFamily="66" charset="0"/>
              </a:rPr>
              <a:t>Une approche métier…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09625" y="1643063"/>
            <a:ext cx="85963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…</a:t>
            </a:r>
            <a:r>
              <a:rPr lang="fr-FR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Professionnaliser l’enseignement de l’économie et de la gestion…le placer au cœur du secteur de la production…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38188" y="3286125"/>
            <a:ext cx="8858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2800" b="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…p</a:t>
            </a:r>
            <a:r>
              <a:rPr lang="fr-FR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our donner du sens aux apprentissages</a:t>
            </a:r>
          </a:p>
        </p:txBody>
      </p:sp>
      <p:sp>
        <p:nvSpPr>
          <p:cNvPr id="5" name="Ellipse 4"/>
          <p:cNvSpPr/>
          <p:nvPr/>
        </p:nvSpPr>
        <p:spPr>
          <a:xfrm>
            <a:off x="666750" y="4286250"/>
            <a:ext cx="3714750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881063" y="4500563"/>
            <a:ext cx="328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Enseignant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 Gestion</a:t>
            </a:r>
            <a:endParaRPr lang="fr-FR" dirty="0">
              <a:solidFill>
                <a:schemeClr val="bg1"/>
              </a:solidFill>
              <a:latin typeface="Arial Narrow" pitchFamily="34" charset="0"/>
            </a:endParaRPr>
          </a:p>
          <a:p>
            <a:endParaRPr lang="fr-FR" dirty="0"/>
          </a:p>
        </p:txBody>
      </p:sp>
      <p:sp>
        <p:nvSpPr>
          <p:cNvPr id="9" name="Double flèche horizontale 8"/>
          <p:cNvSpPr/>
          <p:nvPr/>
        </p:nvSpPr>
        <p:spPr>
          <a:xfrm>
            <a:off x="4595813" y="4857750"/>
            <a:ext cx="1143000" cy="285750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881688" y="4286250"/>
            <a:ext cx="3429000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024563" y="4581525"/>
            <a:ext cx="3214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chemeClr val="bg1"/>
                </a:solidFill>
                <a:latin typeface="Arial Narrow" pitchFamily="34" charset="0"/>
              </a:rPr>
              <a:t>Enseignant du domaine professionnel</a:t>
            </a:r>
          </a:p>
          <a:p>
            <a:endParaRPr lang="fr-FR"/>
          </a:p>
        </p:txBody>
      </p: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pic>
        <p:nvPicPr>
          <p:cNvPr id="13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8092" y="785794"/>
            <a:ext cx="642942" cy="593485"/>
          </a:xfrm>
          <a:prstGeom prst="rect">
            <a:avLst/>
          </a:prstGeom>
          <a:noFill/>
        </p:spPr>
      </p:pic>
      <p:pic>
        <p:nvPicPr>
          <p:cNvPr id="17422" name="Picture 15" descr="C:\Users\Lucette\AppData\Local\Microsoft\Windows\Temporary Internet Files\Content.IE5\3Q4AELBT\MC90043393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5813" y="3786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/>
      <p:bldP spid="9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75" y="1071563"/>
            <a:ext cx="8420100" cy="92868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solidFill>
                  <a:srgbClr val="003399"/>
                </a:solidFill>
                <a:latin typeface="+mj-lt"/>
              </a:rPr>
              <a:t/>
            </a:r>
            <a:br>
              <a:rPr lang="fr-FR" b="1" dirty="0">
                <a:solidFill>
                  <a:srgbClr val="003399"/>
                </a:solidFill>
                <a:latin typeface="+mj-lt"/>
              </a:rPr>
            </a:br>
            <a:endParaRPr lang="fr-FR" b="1" dirty="0">
              <a:latin typeface="+mj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5313" y="2571750"/>
            <a:ext cx="8743950" cy="14287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fr-FR" sz="3600" dirty="0" smtClean="0">
                <a:latin typeface="+mn-lt"/>
              </a:rPr>
              <a:t>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Un tronc commun de connaissances </a:t>
            </a:r>
            <a:r>
              <a:rPr lang="fr-FR" sz="2800" b="1" dirty="0" smtClean="0">
                <a:cs typeface="Arial" charset="0"/>
              </a:rPr>
              <a:t>pour tous les baccalauréats professionnels du secteur industriel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fr-FR" sz="3600" dirty="0" smtClean="0">
              <a:latin typeface="+mn-lt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023938" y="1357313"/>
            <a:ext cx="7929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Une démarche préconisée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23875" y="4286250"/>
            <a:ext cx="8715375" cy="1878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fr-FR" sz="3600" b="0" dirty="0">
                <a:latin typeface="+mn-lt"/>
              </a:rPr>
              <a:t>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 approfondissement de certaines connaissances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spécifiques au métier considéré (approche métier)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8438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pic>
        <p:nvPicPr>
          <p:cNvPr id="7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9530" y="1285860"/>
            <a:ext cx="642942" cy="59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2048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639763"/>
            <a:ext cx="7143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Un programme structuré</a:t>
            </a:r>
          </a:p>
        </p:txBody>
      </p:sp>
      <p:sp>
        <p:nvSpPr>
          <p:cNvPr id="79" name="Text Box 49"/>
          <p:cNvSpPr txBox="1">
            <a:spLocks noChangeArrowheads="1"/>
          </p:cNvSpPr>
          <p:nvPr/>
        </p:nvSpPr>
        <p:spPr bwMode="auto">
          <a:xfrm>
            <a:off x="523875" y="1357313"/>
            <a:ext cx="3500438" cy="369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latin typeface="Arial Narrow" pitchFamily="34" charset="0"/>
              </a:rPr>
              <a:t> Axe 1 : 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Le contexte professionnel</a:t>
            </a:r>
          </a:p>
        </p:txBody>
      </p:sp>
      <p:sp>
        <p:nvSpPr>
          <p:cNvPr id="80" name="Text Box 49"/>
          <p:cNvSpPr txBox="1">
            <a:spLocks noChangeArrowheads="1"/>
          </p:cNvSpPr>
          <p:nvPr/>
        </p:nvSpPr>
        <p:spPr bwMode="auto">
          <a:xfrm>
            <a:off x="4024313" y="1357313"/>
            <a:ext cx="5357812" cy="10779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0" dirty="0">
                <a:latin typeface="Arial Narrow" pitchFamily="34" charset="0"/>
              </a:rPr>
              <a:t>Thème 1.1 : Un secteur professionnel, une diversité de métiers</a:t>
            </a:r>
          </a:p>
          <a:p>
            <a:r>
              <a:rPr lang="fr-FR" sz="1600" b="0" dirty="0">
                <a:latin typeface="Arial Narrow" pitchFamily="34" charset="0"/>
              </a:rPr>
              <a:t>Thème 1.2 : La diversité des organisations, leur finalité et leur réalité</a:t>
            </a:r>
          </a:p>
          <a:p>
            <a:r>
              <a:rPr lang="fr-FR" sz="1600" b="0" dirty="0">
                <a:latin typeface="Arial Narrow" pitchFamily="34" charset="0"/>
              </a:rPr>
              <a:t>Thème 1.3 : Les domaines d’activités des organisations</a:t>
            </a:r>
          </a:p>
          <a:p>
            <a:r>
              <a:rPr lang="fr-FR" sz="1600" b="0" dirty="0">
                <a:latin typeface="Arial Narrow" pitchFamily="34" charset="0"/>
              </a:rPr>
              <a:t>Thème 1.4 : L’environnement économique, juridique et institutionnel</a:t>
            </a:r>
          </a:p>
        </p:txBody>
      </p:sp>
      <p:sp>
        <p:nvSpPr>
          <p:cNvPr id="83" name="Text Box 49"/>
          <p:cNvSpPr txBox="1">
            <a:spLocks noChangeArrowheads="1"/>
          </p:cNvSpPr>
          <p:nvPr/>
        </p:nvSpPr>
        <p:spPr bwMode="auto">
          <a:xfrm>
            <a:off x="523875" y="2571750"/>
            <a:ext cx="3929063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 2 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: L’insertion dans l’organisation</a:t>
            </a:r>
          </a:p>
        </p:txBody>
      </p:sp>
      <p:sp>
        <p:nvSpPr>
          <p:cNvPr id="84" name="Text Box 49"/>
          <p:cNvSpPr txBox="1">
            <a:spLocks noChangeArrowheads="1"/>
          </p:cNvSpPr>
          <p:nvPr/>
        </p:nvSpPr>
        <p:spPr bwMode="auto">
          <a:xfrm>
            <a:off x="4381500" y="2571750"/>
            <a:ext cx="4500563" cy="10779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0">
                <a:latin typeface="Arial Narrow" pitchFamily="34" charset="0"/>
              </a:rPr>
              <a:t>Thème 2.1 : La recherche d’emploi</a:t>
            </a:r>
          </a:p>
          <a:p>
            <a:r>
              <a:rPr lang="fr-FR" sz="1600" b="0">
                <a:latin typeface="Arial Narrow" pitchFamily="34" charset="0"/>
              </a:rPr>
              <a:t>Thème 2.2 : L’embauche et la rémunération</a:t>
            </a:r>
          </a:p>
          <a:p>
            <a:r>
              <a:rPr lang="fr-FR" sz="1600" b="0">
                <a:latin typeface="Arial Narrow" pitchFamily="34" charset="0"/>
              </a:rPr>
              <a:t>Thème 2.3 : La structure de l’organisation</a:t>
            </a:r>
          </a:p>
          <a:p>
            <a:r>
              <a:rPr lang="fr-FR" sz="1600" b="0">
                <a:latin typeface="Arial Narrow" pitchFamily="34" charset="0"/>
              </a:rPr>
              <a:t>Thème 2.4 : Les règles de vie au sein de l’entreprise</a:t>
            </a:r>
          </a:p>
        </p:txBody>
      </p:sp>
      <p:sp>
        <p:nvSpPr>
          <p:cNvPr id="88" name="Text Box 49"/>
          <p:cNvSpPr txBox="1">
            <a:spLocks noChangeArrowheads="1"/>
          </p:cNvSpPr>
          <p:nvPr/>
        </p:nvSpPr>
        <p:spPr bwMode="auto">
          <a:xfrm>
            <a:off x="523875" y="3714750"/>
            <a:ext cx="3571875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3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: L’organisation de l’activité</a:t>
            </a:r>
          </a:p>
        </p:txBody>
      </p:sp>
      <p:sp>
        <p:nvSpPr>
          <p:cNvPr id="89" name="Text Box 49"/>
          <p:cNvSpPr txBox="1">
            <a:spLocks noChangeArrowheads="1"/>
          </p:cNvSpPr>
          <p:nvPr/>
        </p:nvSpPr>
        <p:spPr bwMode="auto">
          <a:xfrm>
            <a:off x="4095750" y="3714750"/>
            <a:ext cx="4357688" cy="8302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0">
                <a:latin typeface="Arial Narrow" pitchFamily="34" charset="0"/>
              </a:rPr>
              <a:t>Thème 3.1 : L’activité commerciale</a:t>
            </a:r>
          </a:p>
          <a:p>
            <a:r>
              <a:rPr lang="fr-FR" sz="1600" b="0">
                <a:latin typeface="Arial Narrow" pitchFamily="34" charset="0"/>
              </a:rPr>
              <a:t>Thème 3.2 : L’organisation de la production et du travail</a:t>
            </a:r>
          </a:p>
          <a:p>
            <a:r>
              <a:rPr lang="fr-FR" sz="1600" b="0">
                <a:latin typeface="Arial Narrow" pitchFamily="34" charset="0"/>
              </a:rPr>
              <a:t>Thème 3.3 : La gestion des ressources humaines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23875" y="4714875"/>
            <a:ext cx="3286125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4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: La vie de l’organisation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3952875" y="4714875"/>
            <a:ext cx="4572000" cy="8302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0">
                <a:latin typeface="Arial Narrow" pitchFamily="34" charset="0"/>
              </a:rPr>
              <a:t>Thème 4.1 : L’organisation créatrice de richesses</a:t>
            </a:r>
          </a:p>
          <a:p>
            <a:r>
              <a:rPr lang="fr-FR" sz="1600" b="0">
                <a:latin typeface="Arial Narrow" pitchFamily="34" charset="0"/>
              </a:rPr>
              <a:t>Thème 4.2 : Les relations avec les partenaires extérieurs</a:t>
            </a:r>
          </a:p>
          <a:p>
            <a:r>
              <a:rPr lang="fr-FR" sz="1600" b="0">
                <a:latin typeface="Arial Narrow" pitchFamily="34" charset="0"/>
              </a:rPr>
              <a:t>Thème 4.3 : La création et la reprise d’entreprise</a:t>
            </a: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523875" y="5572125"/>
            <a:ext cx="4214813" cy="369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Axe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fr-FR" sz="1800" dirty="0">
                <a:latin typeface="Arial Narrow" pitchFamily="34" charset="0"/>
              </a:rPr>
              <a:t>5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 : Les mutations et leurs incidences</a:t>
            </a: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4810125" y="5572125"/>
            <a:ext cx="3929063" cy="8302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0">
                <a:latin typeface="Arial Narrow" pitchFamily="34" charset="0"/>
                <a:cs typeface="Arial" charset="0"/>
              </a:rPr>
              <a:t>Thème 5.1 : Les mutations de l’environnement</a:t>
            </a:r>
          </a:p>
          <a:p>
            <a:r>
              <a:rPr lang="fr-FR" sz="1600" b="0">
                <a:latin typeface="Arial Narrow" pitchFamily="34" charset="0"/>
                <a:cs typeface="Arial" charset="0"/>
              </a:rPr>
              <a:t>Thème 5.2 : Les mutations de l’organisation</a:t>
            </a:r>
          </a:p>
          <a:p>
            <a:r>
              <a:rPr lang="fr-FR" sz="1600" b="0">
                <a:latin typeface="Arial Narrow" pitchFamily="34" charset="0"/>
                <a:cs typeface="Arial" charset="0"/>
              </a:rPr>
              <a:t>Thème 5.3 : Les incidences sur le personnel</a:t>
            </a:r>
          </a:p>
        </p:txBody>
      </p: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pic>
        <p:nvPicPr>
          <p:cNvPr id="14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6654" y="642918"/>
            <a:ext cx="642942" cy="59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79" grpId="0"/>
      <p:bldP spid="80" grpId="0"/>
      <p:bldP spid="83" grpId="0"/>
      <p:bldP spid="84" grpId="0"/>
      <p:bldP spid="88" grpId="0"/>
      <p:bldP spid="89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309563" y="2428875"/>
          <a:ext cx="9465786" cy="319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3"/>
                <a:gridCol w="142876"/>
                <a:gridCol w="1571636"/>
                <a:gridCol w="142876"/>
                <a:gridCol w="1633872"/>
                <a:gridCol w="219319"/>
                <a:gridCol w="292425"/>
                <a:gridCol w="219319"/>
                <a:gridCol w="292425"/>
                <a:gridCol w="1754551"/>
                <a:gridCol w="336159"/>
                <a:gridCol w="325587"/>
                <a:gridCol w="357190"/>
                <a:gridCol w="571504"/>
                <a:gridCol w="748824"/>
              </a:tblGrid>
              <a:tr h="881069">
                <a:tc>
                  <a:txBody>
                    <a:bodyPr/>
                    <a:lstStyle/>
                    <a:p>
                      <a:pPr algn="ctr"/>
                      <a:endParaRPr kumimoji="0" lang="fr-F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Compétences</a:t>
                      </a:r>
                      <a:endParaRPr lang="fr-FR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Connaissances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associées</a:t>
                      </a:r>
                      <a:endParaRPr lang="fr-FR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Limites de 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connaissances</a:t>
                      </a:r>
                      <a:endParaRPr lang="fr-FR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AM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solidFill>
                            <a:schemeClr val="bg1"/>
                          </a:solidFill>
                        </a:rPr>
                        <a:t>Obs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 gridSpan="15"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2000" b="1" dirty="0" smtClean="0"/>
                        <a:t> AXE</a:t>
                      </a:r>
                      <a:r>
                        <a:rPr lang="fr-FR" sz="2000" b="1" baseline="0" dirty="0" smtClean="0"/>
                        <a:t> 1 : LE CONTEXTE PROFESSIONNEL</a:t>
                      </a:r>
                    </a:p>
                    <a:p>
                      <a:r>
                        <a:rPr lang="fr-FR" sz="2000" baseline="0" dirty="0" smtClean="0"/>
                        <a:t>   THEME 1.1 : Un secteur professionnel, une diversité de métiers</a:t>
                      </a:r>
                      <a:endParaRPr lang="fr-FR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81069"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-</a:t>
                      </a:r>
                      <a:r>
                        <a:rPr lang="fr-FR" sz="1400" baseline="0" dirty="0" smtClean="0"/>
                        <a:t> Un métier, un contexte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b="1" dirty="0" smtClean="0"/>
                        <a:t>C.1.1.5 </a:t>
                      </a:r>
                      <a:r>
                        <a:rPr lang="fr-FR" sz="1400" b="1" baseline="0" dirty="0" smtClean="0"/>
                        <a:t> CARACTERISER </a:t>
                      </a:r>
                      <a:r>
                        <a:rPr lang="fr-FR" sz="1400" baseline="0" dirty="0" smtClean="0"/>
                        <a:t>les différents métiers…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L’environnement métier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X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X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…les</a:t>
                      </a:r>
                      <a:r>
                        <a:rPr lang="fr-FR" sz="1600" baseline="0" dirty="0" smtClean="0"/>
                        <a:t> conditions d’exercice, la maison mère; les succursales, les chantiers, les contraintes…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X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X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167063" y="1785938"/>
            <a:ext cx="410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Arial Narrow" pitchFamily="34" charset="0"/>
              </a:rPr>
              <a:t>Une écriture explicite </a:t>
            </a:r>
          </a:p>
        </p:txBody>
      </p:sp>
      <p:sp>
        <p:nvSpPr>
          <p:cNvPr id="20547" name="Rectangle 17"/>
          <p:cNvSpPr>
            <a:spLocks noChangeArrowheads="1"/>
          </p:cNvSpPr>
          <p:nvPr/>
        </p:nvSpPr>
        <p:spPr bwMode="auto">
          <a:xfrm>
            <a:off x="0" y="0"/>
            <a:ext cx="9906000" cy="4762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Programme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d’Économie-Gestion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en baccalauréat professionnel industriel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38188" y="1071563"/>
            <a:ext cx="5905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3600">
                <a:solidFill>
                  <a:schemeClr val="accent1"/>
                </a:solidFill>
                <a:latin typeface="Comic Sans MS" pitchFamily="66" charset="0"/>
              </a:rPr>
              <a:t>La forme du programme</a:t>
            </a:r>
          </a:p>
        </p:txBody>
      </p:sp>
      <p:pic>
        <p:nvPicPr>
          <p:cNvPr id="9" name="Picture 11" descr="C:\Users\Lucette\AppData\Local\Microsoft\Windows\Temporary Internet Files\Content.IE5\8OHXO7QR\MM900234700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3844" y="1142984"/>
            <a:ext cx="642942" cy="59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7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13_Capitau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2481</Words>
  <Application>Microsoft Office PowerPoint</Application>
  <PresentationFormat>Format A4 (210 x 297 mm)</PresentationFormat>
  <Paragraphs>407</Paragraphs>
  <Slides>31</Slides>
  <Notes>7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13_Capitaux</vt:lpstr>
      <vt:lpstr>Économie-Gestion    en baccalauréat professionnel  du secteur de la production  </vt:lpstr>
      <vt:lpstr>Diapositive 2</vt:lpstr>
      <vt:lpstr>Diapositive 3</vt:lpstr>
      <vt:lpstr>Diapositive 4</vt:lpstr>
      <vt:lpstr>Diapositive 5</vt:lpstr>
      <vt:lpstr>Diapositive 6</vt:lpstr>
      <vt:lpstr> 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Régis BUCQUET</dc:creator>
  <cp:lastModifiedBy>MONMARON Véronique</cp:lastModifiedBy>
  <cp:revision>446</cp:revision>
  <cp:lastPrinted>2003-11-25T16:45:50Z</cp:lastPrinted>
  <dcterms:created xsi:type="dcterms:W3CDTF">2003-11-24T17:26:33Z</dcterms:created>
  <dcterms:modified xsi:type="dcterms:W3CDTF">2010-11-25T15:35:48Z</dcterms:modified>
</cp:coreProperties>
</file>