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1" r:id="rId2"/>
    <p:sldId id="256" r:id="rId3"/>
    <p:sldId id="257" r:id="rId4"/>
    <p:sldId id="268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7" r:id="rId13"/>
    <p:sldId id="266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24" autoAdjust="0"/>
    <p:restoredTop sz="87591" autoAdjust="0"/>
  </p:normalViewPr>
  <p:slideViewPr>
    <p:cSldViewPr snapToGrid="0" snapToObjects="1">
      <p:cViewPr>
        <p:scale>
          <a:sx n="100" d="100"/>
          <a:sy n="100" d="100"/>
        </p:scale>
        <p:origin x="-2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21AE-DD37-C845-BBA4-E6789E8F99F4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DF8DA-D122-7C49-A895-938818AD72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78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Fonction 2 :	si élève</a:t>
            </a:r>
            <a:r>
              <a:rPr lang="fr-FR" baseline="0" dirty="0" smtClean="0"/>
              <a:t> déjà SPV et formé : 80 % des activités déjà réalisées (sous forme de scénarios)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Fonction 3 : 	</a:t>
            </a:r>
            <a:r>
              <a:rPr lang="fr-FR" dirty="0" smtClean="0"/>
              <a:t>si élève</a:t>
            </a:r>
            <a:r>
              <a:rPr lang="fr-FR" baseline="0" dirty="0" smtClean="0"/>
              <a:t> déjà SPV et formé : 100 % des activités déjà réalisées (sous forme de scénarios)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		si élève déjà SST : 50 % des activités déjà réalisées (sous forme de scénarios pédagogiques)</a:t>
            </a:r>
          </a:p>
          <a:p>
            <a:endParaRPr lang="fr-FR" baseline="0" dirty="0" smtClean="0"/>
          </a:p>
          <a:p>
            <a:r>
              <a:rPr lang="fr-FR" baseline="0" dirty="0" smtClean="0"/>
              <a:t>		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DF8DA-D122-7C49-A895-938818AD72E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41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>
                <a:latin typeface="Arial"/>
                <a:cs typeface="Arial"/>
              </a:rPr>
              <a:t>Un SPV formé = </a:t>
            </a:r>
            <a:r>
              <a:rPr lang="fr-FR" baseline="0" dirty="0" smtClean="0"/>
              <a:t>100 % des activités déjà réalisées  pour le niveau 1ere et </a:t>
            </a:r>
            <a:r>
              <a:rPr lang="fr-FR" baseline="0" dirty="0" err="1" smtClean="0"/>
              <a:t>Term</a:t>
            </a:r>
            <a:r>
              <a:rPr lang="fr-FR" baseline="0" dirty="0" smtClean="0"/>
              <a:t> pro MS</a:t>
            </a:r>
            <a:endParaRPr lang="fr-FR" dirty="0" smtClean="0"/>
          </a:p>
          <a:p>
            <a:r>
              <a:rPr lang="fr-FR" dirty="0" smtClean="0"/>
              <a:t>Pour les élèves non SPV : le « </a:t>
            </a:r>
            <a:r>
              <a:rPr lang="fr-FR" dirty="0" smtClean="0">
                <a:latin typeface="Arial"/>
                <a:cs typeface="Arial"/>
              </a:rPr>
              <a:t>schéma national des formations des sapeurs pompiers / INC1 / Equipier » établi des scénarios pédagogiques au</a:t>
            </a:r>
            <a:r>
              <a:rPr lang="fr-FR" baseline="0" dirty="0" smtClean="0">
                <a:latin typeface="Arial"/>
                <a:cs typeface="Arial"/>
              </a:rPr>
              <a:t> niveau national. (documents disponibles sur internet).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DF8DA-D122-7C49-A895-938818AD72E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41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DF8DA-D122-7C49-A895-938818AD72E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414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>
              <a:latin typeface="Arial"/>
              <a:cs typeface="Aria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DF8DA-D122-7C49-A895-938818AD72E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41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 faudra bien montrer comment les enseignements sont intégrés à la fonction</a:t>
            </a:r>
            <a:r>
              <a:rPr lang="fr-FR" baseline="0" dirty="0" smtClean="0"/>
              <a:t> et donc au scenario.</a:t>
            </a:r>
          </a:p>
          <a:p>
            <a:r>
              <a:rPr lang="fr-FR" baseline="0" dirty="0" smtClean="0"/>
              <a:t>Ils peuvent nécessiter des </a:t>
            </a:r>
            <a:r>
              <a:rPr lang="fr-FR" baseline="0" dirty="0" err="1" smtClean="0"/>
              <a:t>pré-requis</a:t>
            </a:r>
            <a:endParaRPr lang="fr-FR" baseline="0" dirty="0" smtClean="0"/>
          </a:p>
          <a:p>
            <a:pPr marL="171450" indent="-171450">
              <a:buFontTx/>
              <a:buChar char="-"/>
            </a:pPr>
            <a:r>
              <a:rPr lang="fr-FR" baseline="0" dirty="0" smtClean="0"/>
              <a:t>à traiter  en situation de classe ordinaire,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à découvrir dans le cadre du scenario, 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à conceptualiser en fin de scenario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DF8DA-D122-7C49-A895-938818AD72E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41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DF8DA-D122-7C49-A895-938818AD72E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41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DF8DA-D122-7C49-A895-938818AD72E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41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Toujours bien penser</a:t>
            </a:r>
            <a:r>
              <a:rPr lang="fr-FR" baseline="0" dirty="0" smtClean="0"/>
              <a:t> aux scenarii inter-fonctions : il me semble que la fonction 3 est assez « facile » à intégrer quelque soit </a:t>
            </a:r>
            <a:r>
              <a:rPr lang="fr-FR" baseline="0" smtClean="0"/>
              <a:t>le scenario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DF8DA-D122-7C49-A895-938818AD72E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41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DF8DA-D122-7C49-A895-938818AD72E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41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DF8DA-D122-7C49-A895-938818AD72E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41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DF8DA-D122-7C49-A895-938818AD72E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41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DF8DA-D122-7C49-A895-938818AD72E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41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BD73-9102-6F4A-8DCB-A04FA2DD5864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8577-52E4-604A-94D2-3C6B0CCF9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04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BD73-9102-6F4A-8DCB-A04FA2DD5864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8577-52E4-604A-94D2-3C6B0CCF9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44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BD73-9102-6F4A-8DCB-A04FA2DD5864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8577-52E4-604A-94D2-3C6B0CCF9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58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BD73-9102-6F4A-8DCB-A04FA2DD5864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8577-52E4-604A-94D2-3C6B0CCF9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3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BD73-9102-6F4A-8DCB-A04FA2DD5864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8577-52E4-604A-94D2-3C6B0CCF9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99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BD73-9102-6F4A-8DCB-A04FA2DD5864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8577-52E4-604A-94D2-3C6B0CCF9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94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BD73-9102-6F4A-8DCB-A04FA2DD5864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8577-52E4-604A-94D2-3C6B0CCF9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72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BD73-9102-6F4A-8DCB-A04FA2DD5864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8577-52E4-604A-94D2-3C6B0CCF9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47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BD73-9102-6F4A-8DCB-A04FA2DD5864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8577-52E4-604A-94D2-3C6B0CCF9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7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BD73-9102-6F4A-8DCB-A04FA2DD5864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8577-52E4-604A-94D2-3C6B0CCF9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7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BD73-9102-6F4A-8DCB-A04FA2DD5864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8577-52E4-604A-94D2-3C6B0CCF9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43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9BD73-9102-6F4A-8DCB-A04FA2DD5864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58577-52E4-604A-94D2-3C6B0CCF9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1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2060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Arial"/>
                <a:cs typeface="Arial"/>
              </a:rPr>
              <a:t>BAC PRO MS			  				J D I 							12 JANVIER 2015</a:t>
            </a:r>
            <a:endParaRPr lang="fr-FR" sz="1200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303157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Arial"/>
                <a:cs typeface="Arial"/>
              </a:rPr>
              <a:t>SCENARIOS</a:t>
            </a:r>
            <a:endParaRPr lang="fr-FR" sz="4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528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060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Arial"/>
                <a:cs typeface="Arial"/>
              </a:rPr>
              <a:t>BAC PRO MS				LIMITES / FONCTION 2 : EXTINCTION D’UN INCENDIE			JANVIER 2015</a:t>
            </a:r>
            <a:endParaRPr lang="fr-FR" sz="1200" dirty="0"/>
          </a:p>
        </p:txBody>
      </p:sp>
      <p:sp>
        <p:nvSpPr>
          <p:cNvPr id="45" name="Rogner un rectangle à un seul coin 44"/>
          <p:cNvSpPr/>
          <p:nvPr/>
        </p:nvSpPr>
        <p:spPr>
          <a:xfrm>
            <a:off x="83864" y="403227"/>
            <a:ext cx="8948860" cy="492166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2724" y="403227"/>
            <a:ext cx="6983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smtClean="0">
                <a:latin typeface="Arial"/>
                <a:cs typeface="Arial"/>
              </a:rPr>
              <a:t>SCENARIO : EXTINCTION D’UN INCENDIE</a:t>
            </a:r>
            <a:endParaRPr lang="fr-FR" b="1" u="sng" dirty="0"/>
          </a:p>
        </p:txBody>
      </p:sp>
      <p:sp>
        <p:nvSpPr>
          <p:cNvPr id="16" name="Rectangle 15"/>
          <p:cNvSpPr/>
          <p:nvPr/>
        </p:nvSpPr>
        <p:spPr>
          <a:xfrm>
            <a:off x="25995" y="179183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>
                <a:latin typeface="Arial"/>
                <a:cs typeface="Arial"/>
              </a:rPr>
              <a:t>Situation n°1</a:t>
            </a:r>
            <a:r>
              <a:rPr lang="fr-FR" dirty="0" smtClean="0">
                <a:latin typeface="Arial"/>
                <a:cs typeface="Arial"/>
              </a:rPr>
              <a:t> : Vous êtes agent de sécurité incendie appelé par votre PCS pour une levée de doute. Un dégagement de fumée a été aperçu à l’angle d’un bâtiment.</a:t>
            </a:r>
          </a:p>
          <a:p>
            <a:r>
              <a:rPr lang="fr-FR" dirty="0" smtClean="0">
                <a:latin typeface="Arial"/>
                <a:cs typeface="Arial"/>
              </a:rPr>
              <a:t>A votre arrivée vous constatez un conteneur à ordure en feu. Après avoir rendu compte au PCS, vous intervenez avec un extincteur.</a:t>
            </a:r>
            <a:endParaRPr lang="fr-FR" dirty="0">
              <a:latin typeface="Arial"/>
              <a:cs typeface="Arial"/>
            </a:endParaRPr>
          </a:p>
        </p:txBody>
      </p:sp>
      <p:grpSp>
        <p:nvGrpSpPr>
          <p:cNvPr id="18" name="Grouper 17"/>
          <p:cNvGrpSpPr/>
          <p:nvPr/>
        </p:nvGrpSpPr>
        <p:grpSpPr>
          <a:xfrm>
            <a:off x="83864" y="1153232"/>
            <a:ext cx="3639995" cy="510420"/>
            <a:chOff x="1161331" y="3032832"/>
            <a:chExt cx="3639995" cy="510420"/>
          </a:xfrm>
        </p:grpSpPr>
        <p:sp>
          <p:nvSpPr>
            <p:cNvPr id="19" name="Signalisation droite 18"/>
            <p:cNvSpPr/>
            <p:nvPr/>
          </p:nvSpPr>
          <p:spPr>
            <a:xfrm>
              <a:off x="1161331" y="3032832"/>
              <a:ext cx="2880345" cy="510420"/>
            </a:xfrm>
            <a:prstGeom prst="homePlat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1" name="Chevron 20"/>
            <p:cNvSpPr/>
            <p:nvPr/>
          </p:nvSpPr>
          <p:spPr>
            <a:xfrm>
              <a:off x="3163329" y="3032832"/>
              <a:ext cx="1637997" cy="510420"/>
            </a:xfrm>
            <a:prstGeom prst="chevron">
              <a:avLst>
                <a:gd name="adj" fmla="val 51136"/>
              </a:avLst>
            </a:prstGeom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545576" y="3111729"/>
              <a:ext cx="12320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latin typeface="Arial"/>
                  <a:cs typeface="Arial"/>
                </a:rPr>
                <a:t>2</a:t>
              </a:r>
              <a:r>
                <a:rPr lang="fr-FR" b="1" baseline="30000" dirty="0" smtClean="0">
                  <a:latin typeface="Arial"/>
                  <a:cs typeface="Arial"/>
                </a:rPr>
                <a:t>nd</a:t>
              </a:r>
              <a:r>
                <a:rPr lang="fr-FR" b="1" dirty="0" smtClean="0">
                  <a:latin typeface="Arial"/>
                  <a:cs typeface="Arial"/>
                </a:rPr>
                <a:t> BPMS</a:t>
              </a:r>
              <a:endParaRPr lang="fr-FR" b="1" dirty="0">
                <a:latin typeface="Arial"/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48821" y="3111729"/>
              <a:ext cx="13144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smtClean="0">
                  <a:latin typeface="Arial"/>
                  <a:cs typeface="Arial"/>
                </a:rPr>
                <a:t>1</a:t>
              </a:r>
              <a:r>
                <a:rPr lang="fr-FR" b="1" baseline="30000" dirty="0" smtClean="0">
                  <a:latin typeface="Arial"/>
                  <a:cs typeface="Arial"/>
                </a:rPr>
                <a:t>ère</a:t>
              </a:r>
              <a:r>
                <a:rPr lang="fr-FR" b="1" dirty="0" smtClean="0">
                  <a:latin typeface="Arial"/>
                  <a:cs typeface="Arial"/>
                </a:rPr>
                <a:t> BPMS</a:t>
              </a:r>
            </a:p>
          </p:txBody>
        </p:sp>
      </p:grp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18102"/>
              </p:ext>
            </p:extLst>
          </p:nvPr>
        </p:nvGraphicFramePr>
        <p:xfrm>
          <a:off x="83864" y="3111499"/>
          <a:ext cx="9144000" cy="3728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/>
                <a:gridCol w="1422400"/>
                <a:gridCol w="2679700"/>
                <a:gridCol w="2044700"/>
              </a:tblGrid>
              <a:tr h="51349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rial"/>
                          <a:cs typeface="Arial"/>
                        </a:rPr>
                        <a:t>CAP Agent de Sécurité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rial"/>
                          <a:cs typeface="Arial"/>
                        </a:rPr>
                        <a:t>Bac pro Métiers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de la Sécurité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Arial"/>
                          <a:cs typeface="Arial"/>
                        </a:rPr>
                        <a:t>Limites</a:t>
                      </a:r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5562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Arial"/>
                          <a:cs typeface="Arial"/>
                        </a:rPr>
                        <a:t>Activité :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intervention précoce face aux incendies</a:t>
                      </a:r>
                      <a:endParaRPr lang="fr-FR" sz="14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Fonction 2 : la sécurité incendie.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1149584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 5-03 : mettre en œuvre les gestes et techniques conformes à la certification SSIAP 1. 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mettre en œuvre des moyens d’extinction. </a:t>
                      </a:r>
                      <a:endParaRPr lang="fr-FR" sz="1400" dirty="0" smtClean="0">
                        <a:effectLst/>
                        <a:latin typeface="Arial"/>
                        <a:cs typeface="Arial"/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􏰀procéder à l’extinction d’un début d’incendie. </a:t>
                      </a:r>
                      <a:endParaRPr lang="fr-FR" sz="1400" dirty="0" smtClean="0">
                        <a:effectLst/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A2.3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éteindre un feu.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T1 Utiliser les moyens de secours adaptés.</a:t>
                      </a:r>
                    </a:p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T2 Réaliser une extinction seul ou en binôme.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Arial"/>
                          <a:cs typeface="Arial"/>
                        </a:rPr>
                        <a:t>Extinction seul</a:t>
                      </a:r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953277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C1 intervenir sur un début d’incendie.</a:t>
                      </a:r>
                      <a:endParaRPr lang="fr-FR" sz="1400" baseline="0" dirty="0" smtClean="0">
                        <a:latin typeface="Arial"/>
                        <a:cs typeface="Arial"/>
                      </a:endParaRPr>
                    </a:p>
                    <a:p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C2 Utiliser les moyens d’extinction adaptés au site.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Arial"/>
                          <a:cs typeface="Arial"/>
                        </a:rPr>
                        <a:t>Conditions</a:t>
                      </a:r>
                      <a:r>
                        <a:rPr lang="fr-FR" sz="1400" b="1" baseline="0" dirty="0" smtClean="0">
                          <a:latin typeface="Arial"/>
                          <a:cs typeface="Arial"/>
                        </a:rPr>
                        <a:t> d’utilisation des extincteurs</a:t>
                      </a:r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5562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 4-4.4 Les moyens d’extinction.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 4-4.5 Les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matériels.</a:t>
                      </a:r>
                      <a:endParaRPr lang="fr-FR" sz="14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Connaissance :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400" dirty="0" smtClean="0">
                          <a:latin typeface="Arial"/>
                          <a:cs typeface="Arial"/>
                        </a:rPr>
                        <a:t>Les moyens de secours</a:t>
                      </a:r>
                      <a:endParaRPr lang="fr-FR" sz="1400" baseline="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Arial"/>
                          <a:cs typeface="Arial"/>
                        </a:rPr>
                        <a:t>Les</a:t>
                      </a:r>
                      <a:r>
                        <a:rPr lang="fr-FR" sz="1400" b="1" baseline="0" dirty="0" smtClean="0">
                          <a:latin typeface="Arial"/>
                          <a:cs typeface="Arial"/>
                        </a:rPr>
                        <a:t> extincteurs</a:t>
                      </a:r>
                      <a:endParaRPr lang="fr-FR" sz="1400" b="1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94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060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Arial"/>
                <a:cs typeface="Arial"/>
              </a:rPr>
              <a:t>BAC PRO MS				LIMITES / FONCTION 2 : EXTINCTION D’UN INCENDIE			JANVIER 2015</a:t>
            </a:r>
            <a:endParaRPr lang="fr-FR" sz="1200" dirty="0"/>
          </a:p>
        </p:txBody>
      </p:sp>
      <p:sp>
        <p:nvSpPr>
          <p:cNvPr id="45" name="Rogner un rectangle à un seul coin 44"/>
          <p:cNvSpPr/>
          <p:nvPr/>
        </p:nvSpPr>
        <p:spPr>
          <a:xfrm>
            <a:off x="83864" y="403227"/>
            <a:ext cx="8948860" cy="492166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2724" y="403227"/>
            <a:ext cx="4801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>
                <a:latin typeface="Arial"/>
                <a:cs typeface="Arial"/>
              </a:rPr>
              <a:t>SCENARIO : EXTINCTION D’UN INCENDIE</a:t>
            </a:r>
            <a:endParaRPr lang="fr-FR" b="1" u="sng" dirty="0"/>
          </a:p>
        </p:txBody>
      </p:sp>
      <p:sp>
        <p:nvSpPr>
          <p:cNvPr id="16" name="Rectangle 15"/>
          <p:cNvSpPr/>
          <p:nvPr/>
        </p:nvSpPr>
        <p:spPr>
          <a:xfrm>
            <a:off x="25995" y="179183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>
                <a:latin typeface="Arial"/>
                <a:cs typeface="Arial"/>
              </a:rPr>
              <a:t>Situation n°2</a:t>
            </a:r>
            <a:r>
              <a:rPr lang="fr-FR" dirty="0" smtClean="0">
                <a:latin typeface="Arial"/>
                <a:cs typeface="Arial"/>
              </a:rPr>
              <a:t> : Vous êtes équipier BAT au FPT, appelés pour un feu de conteneur à ordures. A l’arrivée sur les lieux de l’incendie, le chef d’agrès demande à votre binôme d’établir un LDT et d’attaquer le feu. </a:t>
            </a:r>
            <a:r>
              <a:rPr lang="fr-FR" dirty="0">
                <a:latin typeface="Arial"/>
                <a:cs typeface="Arial"/>
              </a:rPr>
              <a:t>(voir situation n°1</a:t>
            </a:r>
            <a:r>
              <a:rPr lang="fr-FR" dirty="0" smtClean="0">
                <a:latin typeface="Arial"/>
                <a:cs typeface="Arial"/>
              </a:rPr>
              <a:t>)</a:t>
            </a:r>
            <a:endParaRPr lang="fr-FR" dirty="0">
              <a:latin typeface="Arial"/>
              <a:cs typeface="Arial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231814"/>
              </p:ext>
            </p:extLst>
          </p:nvPr>
        </p:nvGraphicFramePr>
        <p:xfrm>
          <a:off x="0" y="2806835"/>
          <a:ext cx="9144000" cy="3599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3689298"/>
                <a:gridCol w="3041702"/>
              </a:tblGrid>
              <a:tr h="485039"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rial"/>
                          <a:cs typeface="Arial"/>
                        </a:rPr>
                        <a:t>Bac pro Métiers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de la Sécurité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Arial"/>
                          <a:cs typeface="Arial"/>
                        </a:rPr>
                        <a:t>Limites</a:t>
                      </a:r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485039"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Fonction 2 : la sécurité incendie.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94595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A2.3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Eteindre un feu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T1 Utiliser les moyens de secours adaptés.</a:t>
                      </a:r>
                    </a:p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T2 Réaliser une extinction seul ou en binôme.</a:t>
                      </a:r>
                    </a:p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T4 Intervenir en équipe.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Arial"/>
                          <a:cs typeface="Arial"/>
                        </a:rPr>
                        <a:t>Extinction en binôme</a:t>
                      </a:r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1084813"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C1 intervenir sur un début d’incendie.</a:t>
                      </a:r>
                      <a:endParaRPr lang="fr-FR" sz="1400" baseline="0" dirty="0" smtClean="0">
                        <a:latin typeface="Arial"/>
                        <a:cs typeface="Arial"/>
                      </a:endParaRPr>
                    </a:p>
                    <a:p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C2 Utiliser les moyens d’extinction adaptés au site.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C5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Mettre en œuvre les gestes techniques avec les équipements et matériels appropriés </a:t>
                      </a:r>
                      <a:endParaRPr lang="fr-FR" sz="1400" dirty="0" smtClean="0">
                        <a:latin typeface="Arial"/>
                        <a:cs typeface="Arial"/>
                      </a:endParaRPr>
                    </a:p>
                    <a:p>
                      <a:endParaRPr lang="fr-FR" sz="1400" baseline="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baseline="0" dirty="0" smtClean="0">
                          <a:latin typeface="Arial"/>
                          <a:cs typeface="Arial"/>
                        </a:rPr>
                        <a:t>Etablissement d’une LDT</a:t>
                      </a:r>
                    </a:p>
                  </a:txBody>
                  <a:tcPr anchor="ctr"/>
                </a:tc>
              </a:tr>
              <a:tr h="525387"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Connaissance :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400" dirty="0" smtClean="0">
                          <a:latin typeface="Arial"/>
                          <a:cs typeface="Arial"/>
                        </a:rPr>
                        <a:t>Les moyens de secours</a:t>
                      </a:r>
                      <a:endParaRPr lang="fr-FR" sz="1400" baseline="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Arial"/>
                          <a:cs typeface="Arial"/>
                        </a:rPr>
                        <a:t>Les</a:t>
                      </a:r>
                      <a:r>
                        <a:rPr lang="fr-FR" sz="1400" b="1" baseline="0" dirty="0" smtClean="0">
                          <a:latin typeface="Arial"/>
                          <a:cs typeface="Arial"/>
                        </a:rPr>
                        <a:t> règles d’établissement des tuyaux</a:t>
                      </a:r>
                      <a:endParaRPr lang="fr-FR" sz="1400" b="1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3" name="Grouper 12"/>
          <p:cNvGrpSpPr/>
          <p:nvPr/>
        </p:nvGrpSpPr>
        <p:grpSpPr>
          <a:xfrm>
            <a:off x="5215546" y="1115132"/>
            <a:ext cx="3618862" cy="510420"/>
            <a:chOff x="4478946" y="3032832"/>
            <a:chExt cx="3618862" cy="510420"/>
          </a:xfrm>
        </p:grpSpPr>
        <p:sp>
          <p:nvSpPr>
            <p:cNvPr id="14" name="Chevron 13"/>
            <p:cNvSpPr/>
            <p:nvPr/>
          </p:nvSpPr>
          <p:spPr>
            <a:xfrm>
              <a:off x="5874708" y="3032832"/>
              <a:ext cx="2223100" cy="510420"/>
            </a:xfrm>
            <a:prstGeom prst="chevron">
              <a:avLst>
                <a:gd name="adj" fmla="val 51136"/>
              </a:avLst>
            </a:prstGeom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5" name="Chevron 14"/>
            <p:cNvSpPr/>
            <p:nvPr/>
          </p:nvSpPr>
          <p:spPr>
            <a:xfrm>
              <a:off x="4478946" y="3032832"/>
              <a:ext cx="1686864" cy="510420"/>
            </a:xfrm>
            <a:prstGeom prst="chevron">
              <a:avLst>
                <a:gd name="adj" fmla="val 51136"/>
              </a:avLst>
            </a:prstGeom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35245" y="3111729"/>
              <a:ext cx="193199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err="1" smtClean="0">
                  <a:latin typeface="Arial"/>
                  <a:cs typeface="Arial"/>
                </a:rPr>
                <a:t>T</a:t>
              </a:r>
              <a:r>
                <a:rPr lang="fr-FR" b="1" baseline="30000" dirty="0" err="1" smtClean="0">
                  <a:latin typeface="Arial"/>
                  <a:cs typeface="Arial"/>
                </a:rPr>
                <a:t>erm</a:t>
              </a:r>
              <a:r>
                <a:rPr lang="fr-FR" b="1" dirty="0">
                  <a:latin typeface="Arial"/>
                  <a:cs typeface="Arial"/>
                </a:rPr>
                <a:t> </a:t>
              </a:r>
              <a:r>
                <a:rPr lang="fr-FR" b="1" dirty="0" smtClean="0">
                  <a:latin typeface="Arial"/>
                  <a:cs typeface="Arial"/>
                </a:rPr>
                <a:t>BPMS</a:t>
              </a:r>
              <a:endParaRPr lang="fr-FR" b="1" dirty="0">
                <a:latin typeface="Arial"/>
                <a:cs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98920" y="3111729"/>
              <a:ext cx="13144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smtClean="0">
                  <a:latin typeface="Arial"/>
                  <a:cs typeface="Arial"/>
                </a:rPr>
                <a:t>1</a:t>
              </a:r>
              <a:r>
                <a:rPr lang="fr-FR" b="1" baseline="30000" dirty="0" smtClean="0">
                  <a:latin typeface="Arial"/>
                  <a:cs typeface="Arial"/>
                </a:rPr>
                <a:t>ère</a:t>
              </a:r>
              <a:r>
                <a:rPr lang="fr-FR" b="1" dirty="0" smtClean="0">
                  <a:latin typeface="Arial"/>
                  <a:cs typeface="Arial"/>
                </a:rPr>
                <a:t> BPMS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83864" y="640649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/>
                <a:cs typeface="Arial"/>
              </a:rPr>
              <a:t>Voir schéma national des formations des sapeurs pompiers / INC1 / Equipier</a:t>
            </a:r>
            <a:endParaRPr lang="fr-F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361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060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Arial"/>
                <a:cs typeface="Arial"/>
              </a:rPr>
              <a:t>BAC PRO MS				</a:t>
            </a:r>
            <a:r>
              <a:rPr lang="fr-FR" sz="1200" b="1" dirty="0">
                <a:latin typeface="Arial"/>
                <a:cs typeface="Arial"/>
              </a:rPr>
              <a:t>LIMITES / FONCTION 4 : DETECTION INTRUSION	</a:t>
            </a:r>
            <a:r>
              <a:rPr lang="fr-FR" sz="1200" b="1" dirty="0" smtClean="0">
                <a:latin typeface="Arial"/>
                <a:cs typeface="Arial"/>
              </a:rPr>
              <a:t>			JANVIER 2015</a:t>
            </a:r>
            <a:endParaRPr lang="fr-FR" sz="1200" dirty="0"/>
          </a:p>
        </p:txBody>
      </p:sp>
      <p:sp>
        <p:nvSpPr>
          <p:cNvPr id="45" name="Rogner un rectangle à un seul coin 44"/>
          <p:cNvSpPr/>
          <p:nvPr/>
        </p:nvSpPr>
        <p:spPr>
          <a:xfrm>
            <a:off x="83864" y="403227"/>
            <a:ext cx="8948860" cy="492166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2724" y="403227"/>
            <a:ext cx="6983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smtClean="0">
                <a:latin typeface="Arial"/>
                <a:cs typeface="Arial"/>
              </a:rPr>
              <a:t>SCENARIO : DETECTION INTRUSION</a:t>
            </a:r>
            <a:endParaRPr lang="fr-FR" b="1" u="sng" dirty="0"/>
          </a:p>
        </p:txBody>
      </p:sp>
      <p:sp>
        <p:nvSpPr>
          <p:cNvPr id="16" name="Rectangle 15"/>
          <p:cNvSpPr/>
          <p:nvPr/>
        </p:nvSpPr>
        <p:spPr>
          <a:xfrm>
            <a:off x="25995" y="1791832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700" u="sng" dirty="0" smtClean="0">
                <a:latin typeface="Arial"/>
                <a:cs typeface="Arial"/>
              </a:rPr>
              <a:t>Situation n°1</a:t>
            </a:r>
            <a:r>
              <a:rPr lang="fr-FR" sz="1700" dirty="0" smtClean="0">
                <a:latin typeface="Arial"/>
                <a:cs typeface="Arial"/>
              </a:rPr>
              <a:t> : </a:t>
            </a:r>
            <a:r>
              <a:rPr lang="fr-FR" sz="1700" dirty="0">
                <a:latin typeface="Arial"/>
                <a:cs typeface="Arial"/>
              </a:rPr>
              <a:t>Vous êtes agent intervenant sur alarme. La société de télésurveillance vous demande de vous rendre au domicile d’un client afin d’effectuer une levée de </a:t>
            </a:r>
            <a:r>
              <a:rPr lang="fr-FR" sz="1700" dirty="0" smtClean="0">
                <a:latin typeface="Arial"/>
                <a:cs typeface="Arial"/>
              </a:rPr>
              <a:t>doute. </a:t>
            </a:r>
            <a:r>
              <a:rPr lang="fr-FR" sz="1700" dirty="0">
                <a:latin typeface="Arial"/>
                <a:cs typeface="Arial"/>
              </a:rPr>
              <a:t>Vous vous rendez sur les lieux, vous analysez la situation en tenant compte de vos connaissances des matériels de détection intrusion et des consignes spécifiques au client. </a:t>
            </a:r>
          </a:p>
        </p:txBody>
      </p:sp>
      <p:grpSp>
        <p:nvGrpSpPr>
          <p:cNvPr id="18" name="Grouper 17"/>
          <p:cNvGrpSpPr/>
          <p:nvPr/>
        </p:nvGrpSpPr>
        <p:grpSpPr>
          <a:xfrm>
            <a:off x="83864" y="1153232"/>
            <a:ext cx="3639995" cy="510420"/>
            <a:chOff x="1161331" y="3032832"/>
            <a:chExt cx="3639995" cy="510420"/>
          </a:xfrm>
        </p:grpSpPr>
        <p:sp>
          <p:nvSpPr>
            <p:cNvPr id="19" name="Signalisation droite 18"/>
            <p:cNvSpPr/>
            <p:nvPr/>
          </p:nvSpPr>
          <p:spPr>
            <a:xfrm>
              <a:off x="1161331" y="3032832"/>
              <a:ext cx="2880345" cy="510420"/>
            </a:xfrm>
            <a:prstGeom prst="homePlat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1" name="Chevron 20"/>
            <p:cNvSpPr/>
            <p:nvPr/>
          </p:nvSpPr>
          <p:spPr>
            <a:xfrm>
              <a:off x="3163329" y="3032832"/>
              <a:ext cx="1637997" cy="510420"/>
            </a:xfrm>
            <a:prstGeom prst="chevron">
              <a:avLst>
                <a:gd name="adj" fmla="val 51136"/>
              </a:avLst>
            </a:prstGeom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545576" y="3111729"/>
              <a:ext cx="12320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latin typeface="Arial"/>
                  <a:cs typeface="Arial"/>
                </a:rPr>
                <a:t>2</a:t>
              </a:r>
              <a:r>
                <a:rPr lang="fr-FR" b="1" baseline="30000" dirty="0" smtClean="0">
                  <a:latin typeface="Arial"/>
                  <a:cs typeface="Arial"/>
                </a:rPr>
                <a:t>nd</a:t>
              </a:r>
              <a:r>
                <a:rPr lang="fr-FR" b="1" dirty="0" smtClean="0">
                  <a:latin typeface="Arial"/>
                  <a:cs typeface="Arial"/>
                </a:rPr>
                <a:t> BPMS</a:t>
              </a:r>
              <a:endParaRPr lang="fr-FR" b="1" dirty="0">
                <a:latin typeface="Arial"/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48821" y="3111729"/>
              <a:ext cx="13144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smtClean="0">
                  <a:latin typeface="Arial"/>
                  <a:cs typeface="Arial"/>
                </a:rPr>
                <a:t>1</a:t>
              </a:r>
              <a:r>
                <a:rPr lang="fr-FR" b="1" baseline="30000" dirty="0" smtClean="0">
                  <a:latin typeface="Arial"/>
                  <a:cs typeface="Arial"/>
                </a:rPr>
                <a:t>ère</a:t>
              </a:r>
              <a:r>
                <a:rPr lang="fr-FR" b="1" dirty="0" smtClean="0">
                  <a:latin typeface="Arial"/>
                  <a:cs typeface="Arial"/>
                </a:rPr>
                <a:t> BPMS</a:t>
              </a:r>
            </a:p>
          </p:txBody>
        </p:sp>
      </p:grp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348820"/>
              </p:ext>
            </p:extLst>
          </p:nvPr>
        </p:nvGraphicFramePr>
        <p:xfrm>
          <a:off x="0" y="2952291"/>
          <a:ext cx="9144000" cy="3795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5805"/>
                <a:gridCol w="596900"/>
                <a:gridCol w="3530600"/>
                <a:gridCol w="2070695"/>
              </a:tblGrid>
              <a:tr h="44257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rial"/>
                          <a:cs typeface="Arial"/>
                        </a:rPr>
                        <a:t>CAP Agent de Sécurité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rial"/>
                          <a:cs typeface="Arial"/>
                        </a:rPr>
                        <a:t>Bac pro Métiers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de la Sécurité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Arial"/>
                          <a:cs typeface="Arial"/>
                        </a:rPr>
                        <a:t>Limites</a:t>
                      </a:r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4589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Arial"/>
                          <a:cs typeface="Arial"/>
                        </a:rPr>
                        <a:t>Activité :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prévention et dissuasion des actes de malveillance.</a:t>
                      </a:r>
                      <a:endParaRPr lang="fr-FR" sz="14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Fonction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4 : la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prévention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la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protection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des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personnes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des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biens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et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de</a:t>
                      </a: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l’environnement 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fontAlgn="base"/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Le lien entre les zones, le type de détection et les détecteurs. </a:t>
                      </a:r>
                    </a:p>
                    <a:p>
                      <a:pPr fontAlgn="base"/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Aborder</a:t>
                      </a: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l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es causes d’anomalie. </a:t>
                      </a:r>
                    </a:p>
                    <a:p>
                      <a:pPr fontAlgn="base"/>
                      <a:endParaRPr lang="fr-FR" sz="1400" b="1" kern="1200" dirty="0" smtClean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fontAlgn="base"/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Eléments constitutifs du système de détection.</a:t>
                      </a:r>
                    </a:p>
                    <a:p>
                      <a:pPr fontAlgn="base"/>
                      <a:endParaRPr lang="fr-FR" sz="1400" b="1" kern="1200" dirty="0" smtClean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Interprétation des informations. (Niveau de gravité)</a:t>
                      </a:r>
                      <a:r>
                        <a:rPr lang="fr-FR" sz="1400" b="1" dirty="0" smtClean="0">
                          <a:effectLst/>
                        </a:rPr>
                        <a:t> </a:t>
                      </a:r>
                      <a:endParaRPr lang="fr-FR" sz="1400" b="1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1090778">
                <a:tc rowSpan="2"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 1-03 Se rendre sur un ou des points identifiés. 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 2-06 Appliquer la consigne.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 2-07 Vérifier et contrôler : les tentatives d’intrusion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 2-12 Traiter une anomalie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 3-07 Rendre compte.</a:t>
                      </a:r>
                      <a:endParaRPr lang="fr-FR" sz="1400" dirty="0" smtClean="0">
                        <a:effectLst/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A4.1</a:t>
                      </a:r>
                      <a:endParaRPr lang="fr-FR" sz="14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T1 Se repérer à l’intérieur d’un site</a:t>
                      </a:r>
                    </a:p>
                    <a:p>
                      <a:pPr fontAlgn="base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T2 Mettre en œuvre les méthodes de prévention appropriées aux lieux</a:t>
                      </a:r>
                    </a:p>
                    <a:p>
                      <a:pPr fontAlgn="base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T10 Réaliser une levée de doute</a:t>
                      </a:r>
                    </a:p>
                    <a:p>
                      <a:pPr fontAlgn="base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T11 Communiquer (hiérarchie et/ou</a:t>
                      </a:r>
                      <a:r>
                        <a:rPr lang="fr-FR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client)</a:t>
                      </a:r>
                      <a:endParaRPr lang="fr-FR" sz="14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69004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fontAlgn="base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C1 Assurer la surveillance des lieux et des accès</a:t>
                      </a:r>
                    </a:p>
                    <a:p>
                      <a:pPr fontAlgn="base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C2 Analyser la situation et prendre des mesures.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C6 Rendre compte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860228"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 3-2 Le cadre juridique d’intervention.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 4-2 La sécurité de l’agent. </a:t>
                      </a: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 4-3.4 Les moyens techniques.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L’implantation et le fonctionnement des différents moyens de détection d’intrusion</a:t>
                      </a:r>
                      <a:r>
                        <a:rPr lang="fr-FR" sz="140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400" baseline="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8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060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Arial"/>
                <a:cs typeface="Arial"/>
              </a:rPr>
              <a:t>BAC PRO MS				LIMITES / FONCTION </a:t>
            </a:r>
            <a:r>
              <a:rPr lang="fr-FR" sz="1200" b="1" dirty="0" smtClean="0">
                <a:latin typeface="Arial"/>
                <a:cs typeface="Arial"/>
              </a:rPr>
              <a:t>4 </a:t>
            </a:r>
            <a:r>
              <a:rPr lang="fr-FR" sz="1200" b="1" dirty="0">
                <a:latin typeface="Arial"/>
                <a:cs typeface="Arial"/>
              </a:rPr>
              <a:t>: </a:t>
            </a:r>
            <a:r>
              <a:rPr lang="fr-FR" sz="1200" b="1" dirty="0" smtClean="0">
                <a:latin typeface="Arial"/>
                <a:cs typeface="Arial"/>
              </a:rPr>
              <a:t>DETECTION INTRUSION</a:t>
            </a:r>
            <a:r>
              <a:rPr lang="fr-FR" sz="1200" b="1" dirty="0">
                <a:latin typeface="Arial"/>
                <a:cs typeface="Arial"/>
              </a:rPr>
              <a:t>			JANVIER 2015</a:t>
            </a:r>
            <a:endParaRPr lang="fr-FR" sz="1200" dirty="0"/>
          </a:p>
        </p:txBody>
      </p:sp>
      <p:sp>
        <p:nvSpPr>
          <p:cNvPr id="45" name="Rogner un rectangle à un seul coin 44"/>
          <p:cNvSpPr/>
          <p:nvPr/>
        </p:nvSpPr>
        <p:spPr>
          <a:xfrm>
            <a:off x="83864" y="403227"/>
            <a:ext cx="8948860" cy="492166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2724" y="403227"/>
            <a:ext cx="4275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>
                <a:latin typeface="Arial"/>
                <a:cs typeface="Arial"/>
              </a:rPr>
              <a:t>SCENARIO : DETECTION INTRUSION</a:t>
            </a:r>
            <a:endParaRPr lang="fr-FR" b="1" u="sng" dirty="0"/>
          </a:p>
        </p:txBody>
      </p:sp>
      <p:sp>
        <p:nvSpPr>
          <p:cNvPr id="16" name="Rectangle 15"/>
          <p:cNvSpPr/>
          <p:nvPr/>
        </p:nvSpPr>
        <p:spPr>
          <a:xfrm>
            <a:off x="25995" y="1791832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700" u="sng" dirty="0" smtClean="0">
                <a:latin typeface="Arial"/>
                <a:cs typeface="Arial"/>
              </a:rPr>
              <a:t>Situation n°2</a:t>
            </a:r>
            <a:r>
              <a:rPr lang="fr-FR" sz="1700" dirty="0" smtClean="0">
                <a:latin typeface="Arial"/>
                <a:cs typeface="Arial"/>
              </a:rPr>
              <a:t> : </a:t>
            </a:r>
            <a:r>
              <a:rPr lang="fr-FR" sz="1700" dirty="0">
                <a:latin typeface="Arial"/>
                <a:cs typeface="Arial"/>
              </a:rPr>
              <a:t>Vous travaillez depuis quelques années pour une société de télésurveillance en tant qu’intervenant. Un client est mécontent suite à  un cambriolage. Votre employeur vous demande de vous rendre chez ce client afin de vérifier que les moyens de détection sont adaptés (en terme de risques/ valeur/ chemin d’accès)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790422"/>
              </p:ext>
            </p:extLst>
          </p:nvPr>
        </p:nvGraphicFramePr>
        <p:xfrm>
          <a:off x="25995" y="2940210"/>
          <a:ext cx="9144000" cy="3930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3689298"/>
                <a:gridCol w="3041702"/>
              </a:tblGrid>
              <a:tr h="485039"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Arial"/>
                          <a:cs typeface="Arial"/>
                        </a:rPr>
                        <a:t>Bac pro Métiers</a:t>
                      </a:r>
                      <a:r>
                        <a:rPr lang="fr-FR" sz="1400" b="0" baseline="0" dirty="0" smtClean="0">
                          <a:latin typeface="Arial"/>
                          <a:cs typeface="Arial"/>
                        </a:rPr>
                        <a:t> de la Sécurité</a:t>
                      </a:r>
                      <a:endParaRPr lang="fr-FR" sz="1400" b="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Arial"/>
                          <a:cs typeface="Arial"/>
                        </a:rPr>
                        <a:t>Limites</a:t>
                      </a:r>
                      <a:endParaRPr lang="fr-FR" sz="1400" b="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247517">
                <a:tc gridSpan="2">
                  <a:txBody>
                    <a:bodyPr/>
                    <a:lstStyle/>
                    <a:p>
                      <a:r>
                        <a:rPr lang="fr-FR" sz="1400" b="0" dirty="0" smtClean="0">
                          <a:latin typeface="Arial"/>
                          <a:cs typeface="Arial"/>
                        </a:rPr>
                        <a:t>Fonction 4 : la prévention.</a:t>
                      </a:r>
                      <a:endParaRPr lang="fr-FR" sz="1400" b="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945957">
                <a:tc>
                  <a:txBody>
                    <a:bodyPr/>
                    <a:lstStyle/>
                    <a:p>
                      <a:pPr fontAlgn="base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A4.3 Constater et identifier : les situations à risque</a:t>
                      </a:r>
                      <a:endParaRPr lang="fr-FR" sz="14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T1 Prévenir ou faire prévenir l’autorité compétente</a:t>
                      </a:r>
                    </a:p>
                    <a:p>
                      <a:pPr fontAlgn="base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T2 Participer aux actions de lutte contre les nuisances de toute nature</a:t>
                      </a:r>
                    </a:p>
                    <a:p>
                      <a:pPr fontAlgn="base"/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T3 Respecter les conduites à tenir pour limiter les effets nuisibles induits par les phénomènes naturels ou les activités humaines, industrielles et technologiques</a:t>
                      </a:r>
                      <a:endParaRPr lang="fr-FR" sz="14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Ne pas entrer dans la R81</a:t>
                      </a:r>
                      <a:r>
                        <a:rPr lang="fr-FR" sz="1400" b="1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endParaRPr lang="fr-FR" sz="1400" b="1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Vérifier si les moyens sont à la bonne place / sans obstacle  de toute nature et proposer une réorganisation de la détection.</a:t>
                      </a:r>
                      <a:endParaRPr lang="fr-FR" sz="1400" b="1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anchor="ctr"/>
                </a:tc>
              </a:tr>
              <a:tr h="694631">
                <a:tc gridSpan="2">
                  <a:txBody>
                    <a:bodyPr/>
                    <a:lstStyle/>
                    <a:p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C1 Alerter les services compétents.</a:t>
                      </a:r>
                    </a:p>
                    <a:p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C2 Appliquer les protocoles adaptés à la situation.</a:t>
                      </a:r>
                      <a:endParaRPr lang="fr-FR" sz="1400" b="0" baseline="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647700">
                <a:tc gridSpan="2">
                  <a:txBody>
                    <a:bodyPr/>
                    <a:lstStyle/>
                    <a:p>
                      <a:r>
                        <a:rPr lang="fr-FR" sz="1400" b="0" dirty="0" smtClean="0">
                          <a:latin typeface="Arial"/>
                          <a:cs typeface="Arial"/>
                        </a:rPr>
                        <a:t>Connaissance :</a:t>
                      </a:r>
                      <a:r>
                        <a:rPr lang="fr-FR" sz="1400" b="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L’implantation et le fonctionnement des différents moyens de détection d’intrusion (système)</a:t>
                      </a:r>
                      <a:endParaRPr lang="fr-FR" sz="1400" b="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3" name="Grouper 12"/>
          <p:cNvGrpSpPr/>
          <p:nvPr/>
        </p:nvGrpSpPr>
        <p:grpSpPr>
          <a:xfrm>
            <a:off x="5215546" y="1115132"/>
            <a:ext cx="3618862" cy="510420"/>
            <a:chOff x="4478946" y="3032832"/>
            <a:chExt cx="3618862" cy="510420"/>
          </a:xfrm>
        </p:grpSpPr>
        <p:sp>
          <p:nvSpPr>
            <p:cNvPr id="14" name="Chevron 13"/>
            <p:cNvSpPr/>
            <p:nvPr/>
          </p:nvSpPr>
          <p:spPr>
            <a:xfrm>
              <a:off x="5874708" y="3032832"/>
              <a:ext cx="2223100" cy="510420"/>
            </a:xfrm>
            <a:prstGeom prst="chevron">
              <a:avLst>
                <a:gd name="adj" fmla="val 51136"/>
              </a:avLst>
            </a:prstGeom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5" name="Chevron 14"/>
            <p:cNvSpPr/>
            <p:nvPr/>
          </p:nvSpPr>
          <p:spPr>
            <a:xfrm>
              <a:off x="4478946" y="3032832"/>
              <a:ext cx="1686864" cy="510420"/>
            </a:xfrm>
            <a:prstGeom prst="chevron">
              <a:avLst>
                <a:gd name="adj" fmla="val 51136"/>
              </a:avLst>
            </a:prstGeom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35245" y="3111729"/>
              <a:ext cx="193199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err="1" smtClean="0">
                  <a:latin typeface="Arial"/>
                  <a:cs typeface="Arial"/>
                </a:rPr>
                <a:t>T</a:t>
              </a:r>
              <a:r>
                <a:rPr lang="fr-FR" b="1" baseline="30000" dirty="0" err="1" smtClean="0">
                  <a:latin typeface="Arial"/>
                  <a:cs typeface="Arial"/>
                </a:rPr>
                <a:t>erm</a:t>
              </a:r>
              <a:r>
                <a:rPr lang="fr-FR" b="1" dirty="0">
                  <a:latin typeface="Arial"/>
                  <a:cs typeface="Arial"/>
                </a:rPr>
                <a:t> </a:t>
              </a:r>
              <a:r>
                <a:rPr lang="fr-FR" b="1" dirty="0" smtClean="0">
                  <a:latin typeface="Arial"/>
                  <a:cs typeface="Arial"/>
                </a:rPr>
                <a:t>BPMS</a:t>
              </a:r>
              <a:endParaRPr lang="fr-FR" b="1" dirty="0">
                <a:latin typeface="Arial"/>
                <a:cs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98920" y="3111729"/>
              <a:ext cx="13144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smtClean="0">
                  <a:latin typeface="Arial"/>
                  <a:cs typeface="Arial"/>
                </a:rPr>
                <a:t>1</a:t>
              </a:r>
              <a:r>
                <a:rPr lang="fr-FR" b="1" baseline="30000" dirty="0" smtClean="0">
                  <a:latin typeface="Arial"/>
                  <a:cs typeface="Arial"/>
                </a:rPr>
                <a:t>ère</a:t>
              </a:r>
              <a:r>
                <a:rPr lang="fr-FR" b="1" dirty="0" smtClean="0">
                  <a:latin typeface="Arial"/>
                  <a:cs typeface="Arial"/>
                </a:rPr>
                <a:t> BPMS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808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060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Arial"/>
                <a:cs typeface="Arial"/>
              </a:rPr>
              <a:t>BAC PRO MS					LES FONCTIONS</a:t>
            </a:r>
            <a:r>
              <a:rPr lang="fr-FR" sz="1200" b="1" dirty="0">
                <a:latin typeface="Arial"/>
                <a:cs typeface="Arial"/>
              </a:rPr>
              <a:t> </a:t>
            </a:r>
            <a:r>
              <a:rPr lang="fr-FR" sz="1200" b="1" dirty="0" smtClean="0">
                <a:latin typeface="Arial"/>
                <a:cs typeface="Arial"/>
              </a:rPr>
              <a:t>/ </a:t>
            </a:r>
            <a:r>
              <a:rPr lang="fr-FR" sz="1200" b="1" dirty="0">
                <a:latin typeface="Arial"/>
                <a:cs typeface="Arial"/>
              </a:rPr>
              <a:t>SCENARIOS</a:t>
            </a:r>
            <a:r>
              <a:rPr lang="fr-FR" sz="1200" b="1" dirty="0" smtClean="0">
                <a:latin typeface="Arial"/>
                <a:cs typeface="Arial"/>
              </a:rPr>
              <a:t>						JANVIER 2015</a:t>
            </a:r>
            <a:endParaRPr lang="fr-FR" sz="1200" dirty="0"/>
          </a:p>
        </p:txBody>
      </p:sp>
      <p:grpSp>
        <p:nvGrpSpPr>
          <p:cNvPr id="19" name="Grouper 18"/>
          <p:cNvGrpSpPr/>
          <p:nvPr/>
        </p:nvGrpSpPr>
        <p:grpSpPr>
          <a:xfrm>
            <a:off x="83862" y="635029"/>
            <a:ext cx="4300945" cy="1954496"/>
            <a:chOff x="83862" y="635029"/>
            <a:chExt cx="4300945" cy="1954496"/>
          </a:xfrm>
        </p:grpSpPr>
        <p:sp>
          <p:nvSpPr>
            <p:cNvPr id="2" name="Rogner un rectangle à un seul coin 1"/>
            <p:cNvSpPr/>
            <p:nvPr/>
          </p:nvSpPr>
          <p:spPr>
            <a:xfrm>
              <a:off x="83862" y="635029"/>
              <a:ext cx="4109260" cy="1954496"/>
            </a:xfrm>
            <a:prstGeom prst="snip1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83862" y="635029"/>
              <a:ext cx="39774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u="sng" dirty="0" smtClean="0">
                  <a:latin typeface="Arial"/>
                  <a:cs typeface="Arial"/>
                </a:rPr>
                <a:t>Fonction 1 : </a:t>
              </a:r>
              <a:r>
                <a:rPr lang="fr-FR" b="1" u="sng" dirty="0">
                  <a:latin typeface="Arial"/>
                  <a:cs typeface="Arial"/>
                </a:rPr>
                <a:t>La </a:t>
              </a:r>
              <a:r>
                <a:rPr lang="fr-FR" b="1" u="sng" dirty="0" smtClean="0">
                  <a:latin typeface="Arial"/>
                  <a:cs typeface="Arial"/>
                </a:rPr>
                <a:t>sécurité́ </a:t>
              </a:r>
              <a:r>
                <a:rPr lang="fr-FR" b="1" u="sng" dirty="0">
                  <a:latin typeface="Arial"/>
                  <a:cs typeface="Arial"/>
                </a:rPr>
                <a:t>dans les espaces publics et </a:t>
              </a:r>
              <a:r>
                <a:rPr lang="fr-FR" b="1" u="sng" dirty="0" smtClean="0">
                  <a:latin typeface="Arial"/>
                  <a:cs typeface="Arial"/>
                </a:rPr>
                <a:t>privés</a:t>
              </a:r>
              <a:endParaRPr lang="fr-FR" b="1" u="sng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79705" y="1389196"/>
              <a:ext cx="420510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Arial"/>
                  <a:cs typeface="Arial"/>
                </a:rPr>
                <a:t>Création de scénarios :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dirty="0" smtClean="0">
                  <a:latin typeface="Arial"/>
                  <a:cs typeface="Arial"/>
                </a:rPr>
                <a:t>PFMP DDSP / CFP / PAF / GND …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dirty="0" smtClean="0">
                  <a:latin typeface="Arial"/>
                  <a:cs typeface="Arial"/>
                </a:rPr>
                <a:t>PFMP sécurité privée (sûreté)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b="1" dirty="0" smtClean="0">
                  <a:latin typeface="Arial"/>
                  <a:cs typeface="Arial"/>
                </a:rPr>
                <a:t>En établissement professionnel</a:t>
              </a:r>
              <a:endParaRPr lang="fr-FR" b="1" dirty="0"/>
            </a:p>
          </p:txBody>
        </p:sp>
      </p:grpSp>
      <p:grpSp>
        <p:nvGrpSpPr>
          <p:cNvPr id="20" name="Grouper 19"/>
          <p:cNvGrpSpPr/>
          <p:nvPr/>
        </p:nvGrpSpPr>
        <p:grpSpPr>
          <a:xfrm>
            <a:off x="4974838" y="635029"/>
            <a:ext cx="4169162" cy="1954496"/>
            <a:chOff x="4974838" y="635029"/>
            <a:chExt cx="4169162" cy="1954496"/>
          </a:xfrm>
        </p:grpSpPr>
        <p:sp>
          <p:nvSpPr>
            <p:cNvPr id="16" name="Rogner un rectangle à un seul coin 15"/>
            <p:cNvSpPr/>
            <p:nvPr/>
          </p:nvSpPr>
          <p:spPr>
            <a:xfrm>
              <a:off x="4974838" y="635029"/>
              <a:ext cx="4109260" cy="1954496"/>
            </a:xfrm>
            <a:prstGeom prst="snip1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5082662" y="635029"/>
              <a:ext cx="39774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u="sng" dirty="0" smtClean="0">
                  <a:latin typeface="Arial"/>
                  <a:cs typeface="Arial"/>
                </a:rPr>
                <a:t>Fonction 2 : </a:t>
              </a:r>
              <a:r>
                <a:rPr lang="fr-FR" b="1" u="sng" dirty="0">
                  <a:latin typeface="Arial"/>
                  <a:cs typeface="Arial"/>
                </a:rPr>
                <a:t>La </a:t>
              </a:r>
              <a:r>
                <a:rPr lang="fr-FR" b="1" u="sng" dirty="0" smtClean="0">
                  <a:latin typeface="Arial"/>
                  <a:cs typeface="Arial"/>
                </a:rPr>
                <a:t>sécurité́ incendie</a:t>
              </a:r>
              <a:endParaRPr lang="fr-FR" b="1" u="sng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5082662" y="1389196"/>
              <a:ext cx="40613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Arial"/>
                  <a:cs typeface="Arial"/>
                </a:rPr>
                <a:t>Création de scénarios :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dirty="0" smtClean="0">
                  <a:latin typeface="Arial"/>
                  <a:cs typeface="Arial"/>
                </a:rPr>
                <a:t>PFMP sapeurs-pompiers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dirty="0" smtClean="0">
                  <a:latin typeface="Arial"/>
                  <a:cs typeface="Arial"/>
                </a:rPr>
                <a:t>PFMP sécurité privée (incendie)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b="1" dirty="0">
                  <a:latin typeface="Arial"/>
                  <a:cs typeface="Arial"/>
                </a:rPr>
                <a:t>En établissement professionnel</a:t>
              </a:r>
              <a:endParaRPr lang="fr-FR" b="1" dirty="0"/>
            </a:p>
          </p:txBody>
        </p:sp>
      </p:grpSp>
      <p:grpSp>
        <p:nvGrpSpPr>
          <p:cNvPr id="21" name="Grouper 20"/>
          <p:cNvGrpSpPr/>
          <p:nvPr/>
        </p:nvGrpSpPr>
        <p:grpSpPr>
          <a:xfrm>
            <a:off x="2228344" y="2733309"/>
            <a:ext cx="4288965" cy="1846660"/>
            <a:chOff x="2228344" y="2733309"/>
            <a:chExt cx="4288965" cy="1846660"/>
          </a:xfrm>
        </p:grpSpPr>
        <p:sp>
          <p:nvSpPr>
            <p:cNvPr id="17" name="Rogner un rectangle à un seul coin 16"/>
            <p:cNvSpPr/>
            <p:nvPr/>
          </p:nvSpPr>
          <p:spPr>
            <a:xfrm>
              <a:off x="2237327" y="2733309"/>
              <a:ext cx="4109260" cy="1846660"/>
            </a:xfrm>
            <a:prstGeom prst="snip1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228344" y="2733309"/>
              <a:ext cx="42889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u="sng" dirty="0" smtClean="0">
                  <a:latin typeface="Arial"/>
                  <a:cs typeface="Arial"/>
                </a:rPr>
                <a:t>Fonction 3 : Le secours à personne</a:t>
              </a:r>
              <a:endParaRPr lang="fr-FR" b="1" u="sng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228344" y="3379640"/>
              <a:ext cx="41182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Arial"/>
                  <a:cs typeface="Arial"/>
                </a:rPr>
                <a:t>Création de scénarios :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dirty="0" smtClean="0">
                  <a:latin typeface="Arial"/>
                  <a:cs typeface="Arial"/>
                </a:rPr>
                <a:t>PFMP sapeurs-pompiers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dirty="0" smtClean="0">
                  <a:latin typeface="Arial"/>
                  <a:cs typeface="Arial"/>
                </a:rPr>
                <a:t>SST, PSE1 et PSE2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b="1" dirty="0">
                  <a:latin typeface="Arial"/>
                  <a:cs typeface="Arial"/>
                </a:rPr>
                <a:t>En établissement professionnel</a:t>
              </a:r>
              <a:endParaRPr lang="fr-FR" b="1" dirty="0"/>
            </a:p>
          </p:txBody>
        </p:sp>
      </p:grpSp>
      <p:grpSp>
        <p:nvGrpSpPr>
          <p:cNvPr id="22" name="Grouper 21"/>
          <p:cNvGrpSpPr/>
          <p:nvPr/>
        </p:nvGrpSpPr>
        <p:grpSpPr>
          <a:xfrm>
            <a:off x="83861" y="4702071"/>
            <a:ext cx="8976274" cy="2000140"/>
            <a:chOff x="-1" y="4702071"/>
            <a:chExt cx="9060137" cy="2000140"/>
          </a:xfrm>
        </p:grpSpPr>
        <p:sp>
          <p:nvSpPr>
            <p:cNvPr id="18" name="Rogner un rectangle à un seul coin 17"/>
            <p:cNvSpPr/>
            <p:nvPr/>
          </p:nvSpPr>
          <p:spPr>
            <a:xfrm>
              <a:off x="-1" y="4747715"/>
              <a:ext cx="9060137" cy="1954496"/>
            </a:xfrm>
            <a:prstGeom prst="snip1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0" y="4702071"/>
              <a:ext cx="32227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u="sng" dirty="0" smtClean="0">
                  <a:latin typeface="Arial"/>
                  <a:cs typeface="Arial"/>
                </a:rPr>
                <a:t>Fonction 4a : </a:t>
              </a:r>
              <a:r>
                <a:rPr lang="fr-FR" b="1" u="sng" dirty="0">
                  <a:latin typeface="Arial"/>
                  <a:cs typeface="Arial"/>
                </a:rPr>
                <a:t>La </a:t>
              </a:r>
              <a:r>
                <a:rPr lang="fr-FR" b="1" u="sng" dirty="0" smtClean="0">
                  <a:latin typeface="Arial"/>
                  <a:cs typeface="Arial"/>
                </a:rPr>
                <a:t>prévention</a:t>
              </a:r>
              <a:endParaRPr lang="fr-FR" b="1" u="sng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3222713" y="4702071"/>
              <a:ext cx="31238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u="sng" dirty="0" smtClean="0">
                  <a:latin typeface="Arial"/>
                  <a:cs typeface="Arial"/>
                </a:rPr>
                <a:t>Fonction 4b : Protection des personnes</a:t>
              </a:r>
              <a:endParaRPr lang="fr-FR" b="1" u="sng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5994746" y="4702071"/>
              <a:ext cx="292320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u="sng" dirty="0" smtClean="0">
                  <a:latin typeface="Arial"/>
                  <a:cs typeface="Arial"/>
                </a:rPr>
                <a:t>Fonction 4c : Protection des biens et de l’environnement</a:t>
              </a:r>
              <a:endParaRPr lang="fr-FR" b="1" u="sng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3222712" y="5769181"/>
              <a:ext cx="3948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Arial"/>
                  <a:cs typeface="Arial"/>
                </a:rPr>
                <a:t>Création de scénarios :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dirty="0" smtClean="0">
                  <a:latin typeface="Arial"/>
                  <a:cs typeface="Arial"/>
                </a:rPr>
                <a:t>PFMP sécurité privée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b="1" dirty="0">
                  <a:latin typeface="Arial"/>
                  <a:cs typeface="Arial"/>
                </a:rPr>
                <a:t>En établissement professionnel</a:t>
              </a:r>
              <a:endParaRPr lang="fr-F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1919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060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Arial"/>
                <a:cs typeface="Arial"/>
              </a:rPr>
              <a:t>BAC PRO MS				</a:t>
            </a:r>
            <a:r>
              <a:rPr lang="fr-FR" sz="1200" b="1" dirty="0">
                <a:latin typeface="Arial"/>
                <a:cs typeface="Arial"/>
              </a:rPr>
              <a:t>	</a:t>
            </a:r>
            <a:r>
              <a:rPr lang="fr-FR" sz="1200" b="1" dirty="0" smtClean="0">
                <a:latin typeface="Arial"/>
                <a:cs typeface="Arial"/>
              </a:rPr>
              <a:t>SCENARIOS	 / CONTEXTE </a:t>
            </a:r>
            <a:r>
              <a:rPr lang="fr-FR" sz="1200" b="1" smtClean="0">
                <a:latin typeface="Arial"/>
                <a:cs typeface="Arial"/>
              </a:rPr>
              <a:t>		</a:t>
            </a:r>
            <a:r>
              <a:rPr lang="fr-FR" sz="1200" b="1" dirty="0" smtClean="0">
                <a:latin typeface="Arial"/>
                <a:cs typeface="Arial"/>
              </a:rPr>
              <a:t>				JANVIER 2015</a:t>
            </a:r>
            <a:endParaRPr lang="fr-FR" sz="1200" dirty="0"/>
          </a:p>
        </p:txBody>
      </p:sp>
      <p:grpSp>
        <p:nvGrpSpPr>
          <p:cNvPr id="29" name="Grouper 28"/>
          <p:cNvGrpSpPr/>
          <p:nvPr/>
        </p:nvGrpSpPr>
        <p:grpSpPr>
          <a:xfrm>
            <a:off x="102003" y="660577"/>
            <a:ext cx="8883241" cy="1200329"/>
            <a:chOff x="102003" y="660577"/>
            <a:chExt cx="8883241" cy="1200329"/>
          </a:xfrm>
        </p:grpSpPr>
        <p:sp>
          <p:nvSpPr>
            <p:cNvPr id="24" name="Rogner un rectangle à un seul coin 23"/>
            <p:cNvSpPr/>
            <p:nvPr/>
          </p:nvSpPr>
          <p:spPr>
            <a:xfrm>
              <a:off x="102003" y="660577"/>
              <a:ext cx="8883241" cy="918158"/>
            </a:xfrm>
            <a:prstGeom prst="snip1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/>
                <a:cs typeface="Arial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102003" y="660577"/>
              <a:ext cx="8883241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u="sng" dirty="0" smtClean="0">
                  <a:latin typeface="Arial"/>
                  <a:cs typeface="Arial"/>
                </a:rPr>
                <a:t>Scénario appelant une fonction :</a:t>
              </a:r>
            </a:p>
            <a:p>
              <a:endParaRPr lang="fr-FR" b="1" u="sng" dirty="0">
                <a:latin typeface="Arial"/>
                <a:cs typeface="Arial"/>
              </a:endParaRPr>
            </a:p>
            <a:p>
              <a:r>
                <a:rPr lang="fr-FR" i="1" dirty="0" smtClean="0">
                  <a:latin typeface="Arial"/>
                  <a:cs typeface="Arial"/>
                </a:rPr>
                <a:t>	Exemple : Effectuer </a:t>
              </a:r>
              <a:r>
                <a:rPr lang="fr-FR" i="1" dirty="0">
                  <a:latin typeface="Arial"/>
                  <a:cs typeface="Arial"/>
                </a:rPr>
                <a:t>des rondes de surveillance </a:t>
              </a:r>
              <a:r>
                <a:rPr lang="fr-FR" i="1" dirty="0" smtClean="0">
                  <a:latin typeface="Arial"/>
                  <a:cs typeface="Arial"/>
                </a:rPr>
                <a:t>(A4.1T8)</a:t>
              </a:r>
              <a:endParaRPr lang="fr-FR" i="1" dirty="0">
                <a:latin typeface="Arial"/>
                <a:cs typeface="Arial"/>
              </a:endParaRPr>
            </a:p>
            <a:p>
              <a:endParaRPr lang="fr-FR" b="1" u="sng" dirty="0">
                <a:latin typeface="Arial"/>
                <a:cs typeface="Arial"/>
              </a:endParaRPr>
            </a:p>
          </p:txBody>
        </p:sp>
      </p:grpSp>
      <p:grpSp>
        <p:nvGrpSpPr>
          <p:cNvPr id="27" name="Grouper 26"/>
          <p:cNvGrpSpPr/>
          <p:nvPr/>
        </p:nvGrpSpPr>
        <p:grpSpPr>
          <a:xfrm>
            <a:off x="102003" y="1818760"/>
            <a:ext cx="8883241" cy="2950304"/>
            <a:chOff x="102003" y="1818760"/>
            <a:chExt cx="8883241" cy="2950304"/>
          </a:xfrm>
        </p:grpSpPr>
        <p:sp>
          <p:nvSpPr>
            <p:cNvPr id="25" name="Rogner un rectangle à un seul coin 24"/>
            <p:cNvSpPr/>
            <p:nvPr/>
          </p:nvSpPr>
          <p:spPr>
            <a:xfrm>
              <a:off x="102003" y="1818760"/>
              <a:ext cx="8883241" cy="2950304"/>
            </a:xfrm>
            <a:prstGeom prst="snip1Rect">
              <a:avLst>
                <a:gd name="adj" fmla="val 7414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/>
                <a:cs typeface="Arial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02004" y="1818760"/>
              <a:ext cx="8883240" cy="17543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u="sng" dirty="0" smtClean="0">
                  <a:latin typeface="Arial"/>
                  <a:cs typeface="Arial"/>
                </a:rPr>
                <a:t>Scénario appelant :</a:t>
              </a:r>
            </a:p>
            <a:p>
              <a:endParaRPr lang="fr-FR" b="1" u="sng" dirty="0">
                <a:latin typeface="Arial"/>
                <a:cs typeface="Arial"/>
              </a:endParaRPr>
            </a:p>
            <a:p>
              <a:pPr marL="285750" indent="-285750">
                <a:buFont typeface="Arial"/>
                <a:buChar char="•"/>
              </a:pPr>
              <a:r>
                <a:rPr lang="fr-FR" b="1" u="sng" dirty="0" smtClean="0">
                  <a:latin typeface="Arial"/>
                  <a:cs typeface="Arial"/>
                </a:rPr>
                <a:t>Plusieurs fonctions :</a:t>
              </a:r>
            </a:p>
            <a:p>
              <a:pPr marL="285750" indent="-285750">
                <a:buFont typeface="Arial"/>
                <a:buChar char="•"/>
              </a:pPr>
              <a:endParaRPr lang="fr-FR" b="1" u="sng" dirty="0">
                <a:latin typeface="Arial"/>
                <a:cs typeface="Arial"/>
              </a:endParaRPr>
            </a:p>
            <a:p>
              <a:r>
                <a:rPr lang="fr-FR" i="1" dirty="0" smtClean="0">
                  <a:latin typeface="Arial"/>
                  <a:cs typeface="Arial"/>
                </a:rPr>
                <a:t>	Exemple </a:t>
              </a:r>
              <a:r>
                <a:rPr lang="fr-FR" i="1" dirty="0">
                  <a:latin typeface="Arial"/>
                  <a:cs typeface="Arial"/>
                </a:rPr>
                <a:t>: </a:t>
              </a:r>
              <a:r>
                <a:rPr lang="fr-FR" i="1" dirty="0" smtClean="0">
                  <a:latin typeface="Arial"/>
                  <a:cs typeface="Arial"/>
                </a:rPr>
                <a:t>Encadrer et gérer une équipe (</a:t>
              </a:r>
              <a:r>
                <a:rPr lang="fr-FR" dirty="0" smtClean="0">
                  <a:latin typeface="Arial"/>
                  <a:cs typeface="Arial"/>
                </a:rPr>
                <a:t>A4.1 T6), depuis le PCS, lors d’un 				départ de feu (A2.3)</a:t>
              </a:r>
              <a:endParaRPr lang="fr-FR" i="1" dirty="0">
                <a:latin typeface="Arial"/>
                <a:cs typeface="Arial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102002" y="3568735"/>
            <a:ext cx="88832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b="1" u="sng" dirty="0">
                <a:latin typeface="Arial"/>
                <a:cs typeface="Arial"/>
              </a:rPr>
              <a:t>Plusieurs enseignements :</a:t>
            </a:r>
          </a:p>
          <a:p>
            <a:pPr marL="285750" indent="-285750">
              <a:buFont typeface="Arial"/>
              <a:buChar char="•"/>
            </a:pPr>
            <a:endParaRPr lang="fr-FR" b="1" u="sng" dirty="0">
              <a:latin typeface="Arial"/>
              <a:cs typeface="Arial"/>
            </a:endParaRPr>
          </a:p>
          <a:p>
            <a:r>
              <a:rPr lang="fr-FR" i="1" dirty="0">
                <a:latin typeface="Arial"/>
                <a:cs typeface="Arial"/>
              </a:rPr>
              <a:t>	Exemple : </a:t>
            </a:r>
            <a:r>
              <a:rPr lang="fr-FR" dirty="0">
                <a:latin typeface="Arial"/>
                <a:cs typeface="Arial"/>
              </a:rPr>
              <a:t>Rédiger des écrits professionnels (A2.4 et A1.5) en lien avec l’éco</a:t>
            </a:r>
            <a:r>
              <a:rPr lang="fr-FR" dirty="0" smtClean="0">
                <a:latin typeface="Arial"/>
                <a:cs typeface="Arial"/>
              </a:rPr>
              <a:t>-			     gestion, le français et l’ensemble des enseignements professionnels.</a:t>
            </a:r>
            <a:endParaRPr lang="fr-FR" dirty="0">
              <a:latin typeface="Arial"/>
              <a:cs typeface="Arial"/>
            </a:endParaRPr>
          </a:p>
        </p:txBody>
      </p:sp>
      <p:grpSp>
        <p:nvGrpSpPr>
          <p:cNvPr id="28" name="Grouper 27"/>
          <p:cNvGrpSpPr/>
          <p:nvPr/>
        </p:nvGrpSpPr>
        <p:grpSpPr>
          <a:xfrm>
            <a:off x="102002" y="4966313"/>
            <a:ext cx="8883241" cy="1752207"/>
            <a:chOff x="102002" y="4966313"/>
            <a:chExt cx="8883241" cy="1752207"/>
          </a:xfrm>
        </p:grpSpPr>
        <p:sp>
          <p:nvSpPr>
            <p:cNvPr id="26" name="Rogner un rectangle à un seul coin 25"/>
            <p:cNvSpPr/>
            <p:nvPr/>
          </p:nvSpPr>
          <p:spPr>
            <a:xfrm>
              <a:off x="102002" y="4966313"/>
              <a:ext cx="8883241" cy="1752207"/>
            </a:xfrm>
            <a:prstGeom prst="snip1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/>
                <a:cs typeface="Arial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2002" y="5050630"/>
              <a:ext cx="888324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u="sng" dirty="0" smtClean="0">
                  <a:latin typeface="Arial"/>
                  <a:cs typeface="Arial"/>
                </a:rPr>
                <a:t>Scénario contextualisé par :</a:t>
              </a:r>
            </a:p>
          </p:txBody>
        </p:sp>
      </p:grpSp>
      <p:grpSp>
        <p:nvGrpSpPr>
          <p:cNvPr id="16" name="Grouper 15"/>
          <p:cNvGrpSpPr/>
          <p:nvPr/>
        </p:nvGrpSpPr>
        <p:grpSpPr>
          <a:xfrm>
            <a:off x="3253575" y="5825121"/>
            <a:ext cx="1517838" cy="739590"/>
            <a:chOff x="451043" y="6030056"/>
            <a:chExt cx="1517838" cy="739590"/>
          </a:xfrm>
        </p:grpSpPr>
        <p:pic>
          <p:nvPicPr>
            <p:cNvPr id="9" name="Image 8" descr="iphone-appareil-photo-icone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043" y="6030056"/>
              <a:ext cx="735911" cy="73959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1190633" y="6221957"/>
              <a:ext cx="7782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dirty="0" smtClean="0">
                  <a:latin typeface="Arial"/>
                  <a:cs typeface="Arial"/>
                </a:rPr>
                <a:t>Photo</a:t>
              </a:r>
            </a:p>
          </p:txBody>
        </p:sp>
      </p:grpSp>
      <p:grpSp>
        <p:nvGrpSpPr>
          <p:cNvPr id="15" name="Grouper 14"/>
          <p:cNvGrpSpPr/>
          <p:nvPr/>
        </p:nvGrpSpPr>
        <p:grpSpPr>
          <a:xfrm>
            <a:off x="217899" y="5825121"/>
            <a:ext cx="1517838" cy="739590"/>
            <a:chOff x="451043" y="5170692"/>
            <a:chExt cx="1517838" cy="739590"/>
          </a:xfrm>
        </p:grpSpPr>
        <p:sp>
          <p:nvSpPr>
            <p:cNvPr id="7" name="Rectangle 6"/>
            <p:cNvSpPr/>
            <p:nvPr/>
          </p:nvSpPr>
          <p:spPr>
            <a:xfrm>
              <a:off x="1190633" y="5392956"/>
              <a:ext cx="7782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dirty="0" smtClean="0">
                  <a:latin typeface="Arial"/>
                  <a:cs typeface="Arial"/>
                </a:rPr>
                <a:t>Vidéo</a:t>
              </a:r>
            </a:p>
          </p:txBody>
        </p:sp>
        <p:pic>
          <p:nvPicPr>
            <p:cNvPr id="11" name="Image 10" descr="videos_ios7_ios_7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043" y="5170692"/>
              <a:ext cx="739590" cy="739590"/>
            </a:xfrm>
            <a:prstGeom prst="rect">
              <a:avLst/>
            </a:prstGeom>
          </p:spPr>
        </p:pic>
      </p:grpSp>
      <p:grpSp>
        <p:nvGrpSpPr>
          <p:cNvPr id="14" name="Grouper 13"/>
          <p:cNvGrpSpPr/>
          <p:nvPr/>
        </p:nvGrpSpPr>
        <p:grpSpPr>
          <a:xfrm>
            <a:off x="1735737" y="5825121"/>
            <a:ext cx="1517838" cy="739590"/>
            <a:chOff x="2813083" y="5188374"/>
            <a:chExt cx="1517838" cy="739590"/>
          </a:xfrm>
        </p:grpSpPr>
        <p:pic>
          <p:nvPicPr>
            <p:cNvPr id="12" name="Image 11" descr="05585233-photo-1-icone-itunes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3083" y="5188374"/>
              <a:ext cx="739590" cy="73959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3552673" y="5360690"/>
              <a:ext cx="7782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dirty="0" smtClean="0">
                  <a:latin typeface="Arial"/>
                  <a:cs typeface="Arial"/>
                </a:rPr>
                <a:t>Audio</a:t>
              </a:r>
            </a:p>
          </p:txBody>
        </p:sp>
      </p:grpSp>
      <p:grpSp>
        <p:nvGrpSpPr>
          <p:cNvPr id="20" name="Grouper 19"/>
          <p:cNvGrpSpPr/>
          <p:nvPr/>
        </p:nvGrpSpPr>
        <p:grpSpPr>
          <a:xfrm>
            <a:off x="4771413" y="5825121"/>
            <a:ext cx="1376298" cy="739590"/>
            <a:chOff x="2397649" y="6030056"/>
            <a:chExt cx="1376298" cy="739590"/>
          </a:xfrm>
        </p:grpSpPr>
        <p:pic>
          <p:nvPicPr>
            <p:cNvPr id="17" name="Image 16" descr="3991701_orig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649" y="6030056"/>
              <a:ext cx="739590" cy="73959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3127616" y="6215216"/>
              <a:ext cx="6463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 smtClean="0">
                  <a:latin typeface="Arial"/>
                  <a:cs typeface="Arial"/>
                </a:rPr>
                <a:t>Ecrit</a:t>
              </a:r>
              <a:endParaRPr lang="fr-FR" dirty="0">
                <a:latin typeface="Arial"/>
                <a:cs typeface="Arial"/>
              </a:endParaRPr>
            </a:p>
          </p:txBody>
        </p:sp>
      </p:grpSp>
      <p:grpSp>
        <p:nvGrpSpPr>
          <p:cNvPr id="22" name="Grouper 21"/>
          <p:cNvGrpSpPr/>
          <p:nvPr/>
        </p:nvGrpSpPr>
        <p:grpSpPr>
          <a:xfrm>
            <a:off x="6319050" y="5825121"/>
            <a:ext cx="2824950" cy="702664"/>
            <a:chOff x="4593515" y="5410956"/>
            <a:chExt cx="2824950" cy="702664"/>
          </a:xfrm>
        </p:grpSpPr>
        <p:sp>
          <p:nvSpPr>
            <p:cNvPr id="19" name="Rectangle 18"/>
            <p:cNvSpPr/>
            <p:nvPr/>
          </p:nvSpPr>
          <p:spPr>
            <a:xfrm>
              <a:off x="5402643" y="5410956"/>
              <a:ext cx="201582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 smtClean="0">
                  <a:latin typeface="Arial"/>
                  <a:cs typeface="Arial"/>
                </a:rPr>
                <a:t>Mise en situation réelle ou simulée</a:t>
              </a:r>
              <a:endParaRPr lang="fr-FR" dirty="0">
                <a:latin typeface="Arial"/>
                <a:cs typeface="Arial"/>
              </a:endParaRPr>
            </a:p>
          </p:txBody>
        </p:sp>
        <p:pic>
          <p:nvPicPr>
            <p:cNvPr id="21" name="Image 20" descr="33845267-.jp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3515" y="5410956"/>
              <a:ext cx="809128" cy="7026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851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060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Arial"/>
                <a:cs typeface="Arial"/>
              </a:rPr>
              <a:t>BAC PRO MS				</a:t>
            </a:r>
            <a:r>
              <a:rPr lang="fr-FR" sz="1200" b="1" dirty="0">
                <a:latin typeface="Arial"/>
                <a:cs typeface="Arial"/>
              </a:rPr>
              <a:t>	</a:t>
            </a:r>
            <a:r>
              <a:rPr lang="fr-FR" sz="1200" b="1" dirty="0" smtClean="0">
                <a:latin typeface="Arial"/>
                <a:cs typeface="Arial"/>
              </a:rPr>
              <a:t>SCENARIOS	 / CONTEXTE </a:t>
            </a:r>
            <a:r>
              <a:rPr lang="fr-FR" sz="1200" b="1" smtClean="0">
                <a:latin typeface="Arial"/>
                <a:cs typeface="Arial"/>
              </a:rPr>
              <a:t>		</a:t>
            </a:r>
            <a:r>
              <a:rPr lang="fr-FR" sz="1200" b="1" dirty="0" smtClean="0">
                <a:latin typeface="Arial"/>
                <a:cs typeface="Arial"/>
              </a:rPr>
              <a:t>				JANVIER 2015</a:t>
            </a:r>
            <a:endParaRPr lang="fr-FR" sz="1200" dirty="0"/>
          </a:p>
        </p:txBody>
      </p:sp>
      <p:grpSp>
        <p:nvGrpSpPr>
          <p:cNvPr id="33" name="Grouper 32"/>
          <p:cNvGrpSpPr/>
          <p:nvPr/>
        </p:nvGrpSpPr>
        <p:grpSpPr>
          <a:xfrm>
            <a:off x="102003" y="660576"/>
            <a:ext cx="8883241" cy="2031326"/>
            <a:chOff x="102003" y="660576"/>
            <a:chExt cx="8883241" cy="2031326"/>
          </a:xfrm>
        </p:grpSpPr>
        <p:sp>
          <p:nvSpPr>
            <p:cNvPr id="24" name="Rogner un rectangle à un seul coin 23"/>
            <p:cNvSpPr/>
            <p:nvPr/>
          </p:nvSpPr>
          <p:spPr>
            <a:xfrm>
              <a:off x="102003" y="660576"/>
              <a:ext cx="8883241" cy="2031326"/>
            </a:xfrm>
            <a:prstGeom prst="snip1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/>
                <a:cs typeface="Arial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102003" y="660577"/>
              <a:ext cx="8883241" cy="4131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u="sng" dirty="0" smtClean="0">
                  <a:latin typeface="Arial"/>
                  <a:cs typeface="Arial"/>
                </a:rPr>
                <a:t>Les enseignements sont intégrés :</a:t>
              </a:r>
            </a:p>
          </p:txBody>
        </p:sp>
      </p:grpSp>
      <p:grpSp>
        <p:nvGrpSpPr>
          <p:cNvPr id="34" name="Grouper 33"/>
          <p:cNvGrpSpPr/>
          <p:nvPr/>
        </p:nvGrpSpPr>
        <p:grpSpPr>
          <a:xfrm>
            <a:off x="102001" y="3386632"/>
            <a:ext cx="8883243" cy="2709367"/>
            <a:chOff x="0" y="3386633"/>
            <a:chExt cx="8883243" cy="2311898"/>
          </a:xfrm>
        </p:grpSpPr>
        <p:sp>
          <p:nvSpPr>
            <p:cNvPr id="25" name="Rogner un rectangle à un seul coin 24"/>
            <p:cNvSpPr/>
            <p:nvPr/>
          </p:nvSpPr>
          <p:spPr>
            <a:xfrm>
              <a:off x="2" y="3386633"/>
              <a:ext cx="8883241" cy="2311898"/>
            </a:xfrm>
            <a:prstGeom prst="snip1Rect">
              <a:avLst>
                <a:gd name="adj" fmla="val 7414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/>
                <a:cs typeface="Arial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3386633"/>
              <a:ext cx="8883240" cy="3151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b="1" u="sng" dirty="0" smtClean="0">
                  <a:latin typeface="Arial"/>
                  <a:cs typeface="Arial"/>
                </a:rPr>
                <a:t>Les scénarios peuvent nécessiter des </a:t>
              </a:r>
              <a:r>
                <a:rPr lang="fr-FR" b="1" u="sng" dirty="0" err="1" smtClean="0">
                  <a:latin typeface="Arial"/>
                  <a:cs typeface="Arial"/>
                </a:rPr>
                <a:t>pré-requis</a:t>
              </a:r>
              <a:r>
                <a:rPr lang="fr-FR" b="1" u="sng" dirty="0" smtClean="0">
                  <a:latin typeface="Arial"/>
                  <a:cs typeface="Arial"/>
                </a:rPr>
                <a:t>: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1198160" y="130690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00150" lvl="2" indent="-285750">
              <a:buFont typeface="Arial"/>
              <a:buChar char="•"/>
            </a:pPr>
            <a:r>
              <a:rPr lang="fr-FR" b="1" dirty="0">
                <a:latin typeface="Arial"/>
                <a:cs typeface="Arial"/>
              </a:rPr>
              <a:t>Au scénario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199613" y="1880312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00150" lvl="2" indent="-285750">
              <a:buFont typeface="Arial"/>
              <a:buChar char="•"/>
            </a:pPr>
            <a:r>
              <a:rPr lang="fr-FR" b="1" dirty="0">
                <a:latin typeface="Arial"/>
                <a:cs typeface="Arial"/>
              </a:rPr>
              <a:t>A la fonction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89000" y="4158042"/>
            <a:ext cx="6718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b="1" dirty="0">
                <a:latin typeface="Arial"/>
                <a:cs typeface="Arial"/>
              </a:rPr>
              <a:t>A traiter en situation de classe ordinaire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89000" y="4775201"/>
            <a:ext cx="642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b="1" dirty="0">
                <a:latin typeface="Arial"/>
                <a:cs typeface="Arial"/>
              </a:rPr>
              <a:t>A découvrir dans le cadre du scénario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89000" y="5329199"/>
            <a:ext cx="4352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b="1" dirty="0">
                <a:latin typeface="Arial"/>
                <a:cs typeface="Arial"/>
              </a:rPr>
              <a:t>A conceptualiser en fin de scénario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669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060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Arial"/>
                <a:cs typeface="Arial"/>
              </a:rPr>
              <a:t>BAC PRO MS				</a:t>
            </a:r>
            <a:r>
              <a:rPr lang="fr-FR" sz="1200" b="1" dirty="0">
                <a:latin typeface="Arial"/>
                <a:cs typeface="Arial"/>
              </a:rPr>
              <a:t>	</a:t>
            </a:r>
            <a:r>
              <a:rPr lang="fr-FR" sz="1200" b="1" dirty="0" smtClean="0">
                <a:latin typeface="Arial"/>
                <a:cs typeface="Arial"/>
              </a:rPr>
              <a:t>SCENARIOS	 / PROGRESSION SUR 3 ANS				JANVIER 2015</a:t>
            </a:r>
            <a:endParaRPr lang="fr-FR" sz="1200" dirty="0"/>
          </a:p>
        </p:txBody>
      </p:sp>
      <p:grpSp>
        <p:nvGrpSpPr>
          <p:cNvPr id="55" name="Grouper 54"/>
          <p:cNvGrpSpPr/>
          <p:nvPr/>
        </p:nvGrpSpPr>
        <p:grpSpPr>
          <a:xfrm>
            <a:off x="959541" y="3680950"/>
            <a:ext cx="3731923" cy="509226"/>
            <a:chOff x="959541" y="3680950"/>
            <a:chExt cx="3731923" cy="509226"/>
          </a:xfrm>
        </p:grpSpPr>
        <p:sp>
          <p:nvSpPr>
            <p:cNvPr id="46" name="Signalisation droite 45"/>
            <p:cNvSpPr/>
            <p:nvPr/>
          </p:nvSpPr>
          <p:spPr>
            <a:xfrm>
              <a:off x="1160193" y="3680950"/>
              <a:ext cx="3501979" cy="509226"/>
            </a:xfrm>
            <a:prstGeom prst="homePlat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959541" y="3735558"/>
              <a:ext cx="373192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smtClean="0">
                  <a:latin typeface="Arial"/>
                  <a:cs typeface="Arial"/>
                </a:rPr>
                <a:t>Certif intermédiaire : CAP AS</a:t>
              </a:r>
              <a:endParaRPr lang="fr-FR" b="1" dirty="0">
                <a:latin typeface="Arial"/>
                <a:cs typeface="Arial"/>
              </a:endParaRPr>
            </a:p>
          </p:txBody>
        </p:sp>
      </p:grpSp>
      <p:grpSp>
        <p:nvGrpSpPr>
          <p:cNvPr id="53" name="Grouper 52"/>
          <p:cNvGrpSpPr/>
          <p:nvPr/>
        </p:nvGrpSpPr>
        <p:grpSpPr>
          <a:xfrm>
            <a:off x="1161331" y="3032832"/>
            <a:ext cx="3639995" cy="510420"/>
            <a:chOff x="1161331" y="3032832"/>
            <a:chExt cx="3639995" cy="510420"/>
          </a:xfrm>
        </p:grpSpPr>
        <p:sp>
          <p:nvSpPr>
            <p:cNvPr id="31" name="Signalisation droite 30"/>
            <p:cNvSpPr/>
            <p:nvPr/>
          </p:nvSpPr>
          <p:spPr>
            <a:xfrm>
              <a:off x="1161331" y="3032832"/>
              <a:ext cx="2880345" cy="510420"/>
            </a:xfrm>
            <a:prstGeom prst="homePlat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38" name="Chevron 37"/>
            <p:cNvSpPr/>
            <p:nvPr/>
          </p:nvSpPr>
          <p:spPr>
            <a:xfrm>
              <a:off x="3163329" y="3032832"/>
              <a:ext cx="1637997" cy="510420"/>
            </a:xfrm>
            <a:prstGeom prst="chevron">
              <a:avLst>
                <a:gd name="adj" fmla="val 51136"/>
              </a:avLst>
            </a:prstGeom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545576" y="3111729"/>
              <a:ext cx="12320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latin typeface="Arial"/>
                  <a:cs typeface="Arial"/>
                </a:rPr>
                <a:t>2</a:t>
              </a:r>
              <a:r>
                <a:rPr lang="fr-FR" b="1" baseline="30000" dirty="0" smtClean="0">
                  <a:latin typeface="Arial"/>
                  <a:cs typeface="Arial"/>
                </a:rPr>
                <a:t>nd</a:t>
              </a:r>
              <a:r>
                <a:rPr lang="fr-FR" b="1" dirty="0" smtClean="0">
                  <a:latin typeface="Arial"/>
                  <a:cs typeface="Arial"/>
                </a:rPr>
                <a:t> BPMS</a:t>
              </a:r>
              <a:endParaRPr lang="fr-FR" b="1" dirty="0">
                <a:latin typeface="Arial"/>
                <a:cs typeface="Arial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348821" y="3111729"/>
              <a:ext cx="13144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smtClean="0">
                  <a:latin typeface="Arial"/>
                  <a:cs typeface="Arial"/>
                </a:rPr>
                <a:t>1</a:t>
              </a:r>
              <a:r>
                <a:rPr lang="fr-FR" b="1" baseline="30000" dirty="0" smtClean="0">
                  <a:latin typeface="Arial"/>
                  <a:cs typeface="Arial"/>
                </a:rPr>
                <a:t>ère</a:t>
              </a:r>
              <a:r>
                <a:rPr lang="fr-FR" b="1" dirty="0" smtClean="0">
                  <a:latin typeface="Arial"/>
                  <a:cs typeface="Arial"/>
                </a:rPr>
                <a:t> BPMS</a:t>
              </a:r>
            </a:p>
          </p:txBody>
        </p:sp>
      </p:grpSp>
      <p:grpSp>
        <p:nvGrpSpPr>
          <p:cNvPr id="54" name="Grouper 53"/>
          <p:cNvGrpSpPr/>
          <p:nvPr/>
        </p:nvGrpSpPr>
        <p:grpSpPr>
          <a:xfrm>
            <a:off x="4478946" y="3032832"/>
            <a:ext cx="3618862" cy="510420"/>
            <a:chOff x="4478946" y="3032832"/>
            <a:chExt cx="3618862" cy="510420"/>
          </a:xfrm>
        </p:grpSpPr>
        <p:sp>
          <p:nvSpPr>
            <p:cNvPr id="34" name="Chevron 33"/>
            <p:cNvSpPr/>
            <p:nvPr/>
          </p:nvSpPr>
          <p:spPr>
            <a:xfrm>
              <a:off x="5874708" y="3032832"/>
              <a:ext cx="2223100" cy="510420"/>
            </a:xfrm>
            <a:prstGeom prst="chevron">
              <a:avLst>
                <a:gd name="adj" fmla="val 51136"/>
              </a:avLst>
            </a:prstGeom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41" name="Chevron 40"/>
            <p:cNvSpPr/>
            <p:nvPr/>
          </p:nvSpPr>
          <p:spPr>
            <a:xfrm>
              <a:off x="4478946" y="3032832"/>
              <a:ext cx="1686864" cy="510420"/>
            </a:xfrm>
            <a:prstGeom prst="chevron">
              <a:avLst>
                <a:gd name="adj" fmla="val 51136"/>
              </a:avLst>
            </a:prstGeom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035245" y="3111729"/>
              <a:ext cx="193199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err="1" smtClean="0">
                  <a:latin typeface="Arial"/>
                  <a:cs typeface="Arial"/>
                </a:rPr>
                <a:t>T</a:t>
              </a:r>
              <a:r>
                <a:rPr lang="fr-FR" b="1" baseline="30000" dirty="0" err="1" smtClean="0">
                  <a:latin typeface="Arial"/>
                  <a:cs typeface="Arial"/>
                </a:rPr>
                <a:t>erm</a:t>
              </a:r>
              <a:r>
                <a:rPr lang="fr-FR" b="1" dirty="0">
                  <a:latin typeface="Arial"/>
                  <a:cs typeface="Arial"/>
                </a:rPr>
                <a:t> </a:t>
              </a:r>
              <a:r>
                <a:rPr lang="fr-FR" b="1" dirty="0" smtClean="0">
                  <a:latin typeface="Arial"/>
                  <a:cs typeface="Arial"/>
                </a:rPr>
                <a:t>BPMS</a:t>
              </a:r>
              <a:endParaRPr lang="fr-FR" b="1" dirty="0">
                <a:latin typeface="Arial"/>
                <a:cs typeface="Arial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98920" y="3111729"/>
              <a:ext cx="13144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smtClean="0">
                  <a:latin typeface="Arial"/>
                  <a:cs typeface="Arial"/>
                </a:rPr>
                <a:t>1</a:t>
              </a:r>
              <a:r>
                <a:rPr lang="fr-FR" b="1" baseline="30000" dirty="0" smtClean="0">
                  <a:latin typeface="Arial"/>
                  <a:cs typeface="Arial"/>
                </a:rPr>
                <a:t>ère</a:t>
              </a:r>
              <a:r>
                <a:rPr lang="fr-FR" b="1" dirty="0" smtClean="0">
                  <a:latin typeface="Arial"/>
                  <a:cs typeface="Arial"/>
                </a:rPr>
                <a:t> BPMS</a:t>
              </a:r>
            </a:p>
          </p:txBody>
        </p:sp>
      </p:grpSp>
      <p:grpSp>
        <p:nvGrpSpPr>
          <p:cNvPr id="68" name="Grouper 67"/>
          <p:cNvGrpSpPr/>
          <p:nvPr/>
        </p:nvGrpSpPr>
        <p:grpSpPr>
          <a:xfrm>
            <a:off x="162346" y="1661086"/>
            <a:ext cx="5230642" cy="3683185"/>
            <a:chOff x="162346" y="1661086"/>
            <a:chExt cx="5230642" cy="3683185"/>
          </a:xfrm>
        </p:grpSpPr>
        <p:grpSp>
          <p:nvGrpSpPr>
            <p:cNvPr id="60" name="Grouper 59"/>
            <p:cNvGrpSpPr/>
            <p:nvPr/>
          </p:nvGrpSpPr>
          <p:grpSpPr>
            <a:xfrm>
              <a:off x="162346" y="2480592"/>
              <a:ext cx="5230642" cy="2863679"/>
              <a:chOff x="491667" y="4815142"/>
              <a:chExt cx="5230642" cy="2863679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491667" y="4815142"/>
                <a:ext cx="340154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u="sng" dirty="0" smtClean="0">
                    <a:latin typeface="Arial"/>
                    <a:cs typeface="Arial"/>
                  </a:rPr>
                  <a:t>Scénario pour 2</a:t>
                </a:r>
                <a:r>
                  <a:rPr lang="fr-FR" b="1" u="sng" baseline="30000" dirty="0" smtClean="0">
                    <a:latin typeface="Arial"/>
                    <a:cs typeface="Arial"/>
                  </a:rPr>
                  <a:t>nd</a:t>
                </a:r>
                <a:r>
                  <a:rPr lang="fr-FR" b="1" u="sng" dirty="0" smtClean="0">
                    <a:latin typeface="Arial"/>
                    <a:cs typeface="Arial"/>
                  </a:rPr>
                  <a:t> / 1</a:t>
                </a:r>
                <a:r>
                  <a:rPr lang="fr-FR" b="1" u="sng" baseline="30000" dirty="0" smtClean="0">
                    <a:latin typeface="Arial"/>
                    <a:cs typeface="Arial"/>
                  </a:rPr>
                  <a:t>ère</a:t>
                </a:r>
                <a:r>
                  <a:rPr lang="fr-FR" b="1" u="sng" dirty="0" smtClean="0">
                    <a:latin typeface="Arial"/>
                    <a:cs typeface="Arial"/>
                  </a:rPr>
                  <a:t> BPMS</a:t>
                </a:r>
                <a:endParaRPr lang="fr-FR" b="1" u="sng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91667" y="5370497"/>
                <a:ext cx="5230642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i="1" u="sng" dirty="0" smtClean="0">
                    <a:latin typeface="Arial"/>
                    <a:cs typeface="Arial"/>
                  </a:rPr>
                  <a:t>Exemples</a:t>
                </a:r>
                <a:r>
                  <a:rPr lang="fr-FR" i="1" dirty="0" smtClean="0">
                    <a:latin typeface="Arial"/>
                    <a:cs typeface="Arial"/>
                  </a:rPr>
                  <a:t> :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fr-FR" i="1" dirty="0" smtClean="0">
                    <a:latin typeface="Arial"/>
                    <a:cs typeface="Arial"/>
                  </a:rPr>
                  <a:t>la légitime défense des personnes</a:t>
                </a:r>
              </a:p>
              <a:p>
                <a:r>
                  <a:rPr lang="fr-FR" i="1" dirty="0" smtClean="0">
                    <a:latin typeface="Arial"/>
                    <a:cs typeface="Arial"/>
                  </a:rPr>
                  <a:t>	CAP AS :  </a:t>
                </a:r>
                <a:r>
                  <a:rPr lang="fr-FR" i="1" dirty="0">
                    <a:latin typeface="Arial"/>
                    <a:cs typeface="Arial"/>
                  </a:rPr>
                  <a:t>S 3-</a:t>
                </a:r>
                <a:r>
                  <a:rPr lang="fr-FR" i="1" dirty="0" smtClean="0">
                    <a:latin typeface="Arial"/>
                    <a:cs typeface="Arial"/>
                  </a:rPr>
                  <a:t>2.3</a:t>
                </a:r>
              </a:p>
              <a:p>
                <a:r>
                  <a:rPr lang="fr-FR" i="1" dirty="0" smtClean="0">
                    <a:latin typeface="Arial"/>
                    <a:cs typeface="Arial"/>
                  </a:rPr>
                  <a:t>	BPMS : connaissances / fonction 1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fr-FR" i="1" dirty="0" smtClean="0">
                    <a:latin typeface="Arial"/>
                    <a:cs typeface="Arial"/>
                  </a:rPr>
                  <a:t>Le vol « simple »</a:t>
                </a:r>
              </a:p>
              <a:p>
                <a:r>
                  <a:rPr lang="fr-FR" i="1" dirty="0">
                    <a:latin typeface="Arial"/>
                    <a:cs typeface="Arial"/>
                  </a:rPr>
                  <a:t>	</a:t>
                </a:r>
                <a:r>
                  <a:rPr lang="fr-FR" i="1" dirty="0" smtClean="0">
                    <a:latin typeface="Arial"/>
                    <a:cs typeface="Arial"/>
                  </a:rPr>
                  <a:t>CAP AS : </a:t>
                </a:r>
                <a:r>
                  <a:rPr lang="fr-FR" i="1" dirty="0">
                    <a:latin typeface="Arial"/>
                    <a:cs typeface="Arial"/>
                  </a:rPr>
                  <a:t>S 4-3.3 </a:t>
                </a:r>
                <a:endParaRPr lang="fr-FR" i="1" dirty="0" smtClean="0">
                  <a:latin typeface="Arial"/>
                  <a:cs typeface="Arial"/>
                </a:endParaRPr>
              </a:p>
              <a:p>
                <a:r>
                  <a:rPr lang="fr-FR" i="1" dirty="0">
                    <a:latin typeface="Arial"/>
                    <a:cs typeface="Arial"/>
                  </a:rPr>
                  <a:t>	</a:t>
                </a:r>
                <a:r>
                  <a:rPr lang="fr-FR" i="1" dirty="0" smtClean="0">
                    <a:latin typeface="Arial"/>
                    <a:cs typeface="Arial"/>
                  </a:rPr>
                  <a:t>BPMS : </a:t>
                </a:r>
                <a:r>
                  <a:rPr lang="fr-FR" i="1" dirty="0">
                    <a:latin typeface="Arial"/>
                    <a:cs typeface="Arial"/>
                  </a:rPr>
                  <a:t>connaissances </a:t>
                </a:r>
                <a:r>
                  <a:rPr lang="fr-FR" i="1" dirty="0" smtClean="0">
                    <a:latin typeface="Arial"/>
                    <a:cs typeface="Arial"/>
                  </a:rPr>
                  <a:t>/ fonction 1</a:t>
                </a:r>
                <a:endParaRPr lang="fr-FR" i="1" dirty="0">
                  <a:latin typeface="Arial"/>
                  <a:cs typeface="Arial"/>
                </a:endParaRPr>
              </a:p>
              <a:p>
                <a:endParaRPr lang="fr-FR" i="1" dirty="0"/>
              </a:p>
            </p:txBody>
          </p:sp>
        </p:grpSp>
        <p:sp>
          <p:nvSpPr>
            <p:cNvPr id="65" name="Flèche vers le bas 64"/>
            <p:cNvSpPr/>
            <p:nvPr/>
          </p:nvSpPr>
          <p:spPr>
            <a:xfrm>
              <a:off x="1030761" y="1661086"/>
              <a:ext cx="1519302" cy="76015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9" name="Grouper 68"/>
          <p:cNvGrpSpPr/>
          <p:nvPr/>
        </p:nvGrpSpPr>
        <p:grpSpPr>
          <a:xfrm>
            <a:off x="0" y="5240473"/>
            <a:ext cx="3645365" cy="1212580"/>
            <a:chOff x="0" y="5240473"/>
            <a:chExt cx="3645365" cy="1212580"/>
          </a:xfrm>
        </p:grpSpPr>
        <p:sp>
          <p:nvSpPr>
            <p:cNvPr id="57" name="Rectangle 56"/>
            <p:cNvSpPr/>
            <p:nvPr/>
          </p:nvSpPr>
          <p:spPr>
            <a:xfrm>
              <a:off x="0" y="6083721"/>
              <a:ext cx="364536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b="1" u="sng" dirty="0" smtClean="0">
                  <a:latin typeface="Arial"/>
                  <a:cs typeface="Arial"/>
                </a:rPr>
                <a:t>Scénario utilisable en CAP AS</a:t>
              </a:r>
              <a:endParaRPr lang="fr-FR" b="1" u="sng" dirty="0"/>
            </a:p>
          </p:txBody>
        </p:sp>
        <p:sp>
          <p:nvSpPr>
            <p:cNvPr id="66" name="Flèche vers le bas 65"/>
            <p:cNvSpPr/>
            <p:nvPr/>
          </p:nvSpPr>
          <p:spPr>
            <a:xfrm>
              <a:off x="1030761" y="5240473"/>
              <a:ext cx="1519302" cy="76015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0" name="Grouper 69"/>
          <p:cNvGrpSpPr/>
          <p:nvPr/>
        </p:nvGrpSpPr>
        <p:grpSpPr>
          <a:xfrm>
            <a:off x="4921395" y="1103927"/>
            <a:ext cx="5492605" cy="3696732"/>
            <a:chOff x="4921395" y="1103927"/>
            <a:chExt cx="5492605" cy="3696732"/>
          </a:xfrm>
        </p:grpSpPr>
        <p:grpSp>
          <p:nvGrpSpPr>
            <p:cNvPr id="62" name="Grouper 61"/>
            <p:cNvGrpSpPr/>
            <p:nvPr/>
          </p:nvGrpSpPr>
          <p:grpSpPr>
            <a:xfrm>
              <a:off x="4921395" y="2480592"/>
              <a:ext cx="5492605" cy="2320067"/>
              <a:chOff x="5364600" y="5415775"/>
              <a:chExt cx="5492605" cy="2320067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5364600" y="5415775"/>
                <a:ext cx="364095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u="sng" dirty="0" smtClean="0">
                    <a:latin typeface="Arial"/>
                    <a:cs typeface="Arial"/>
                  </a:rPr>
                  <a:t>Scénario pour 1</a:t>
                </a:r>
                <a:r>
                  <a:rPr lang="fr-FR" b="1" u="sng" baseline="30000" dirty="0" smtClean="0">
                    <a:latin typeface="Arial"/>
                    <a:cs typeface="Arial"/>
                  </a:rPr>
                  <a:t>ère</a:t>
                </a:r>
                <a:r>
                  <a:rPr lang="fr-FR" b="1" u="sng" dirty="0" smtClean="0">
                    <a:latin typeface="Arial"/>
                    <a:cs typeface="Arial"/>
                  </a:rPr>
                  <a:t> / </a:t>
                </a:r>
                <a:r>
                  <a:rPr lang="fr-FR" b="1" u="sng" dirty="0" err="1" smtClean="0">
                    <a:latin typeface="Arial"/>
                    <a:cs typeface="Arial"/>
                  </a:rPr>
                  <a:t>T</a:t>
                </a:r>
                <a:r>
                  <a:rPr lang="fr-FR" b="1" u="sng" baseline="30000" dirty="0" err="1" smtClean="0">
                    <a:latin typeface="Arial"/>
                    <a:cs typeface="Arial"/>
                  </a:rPr>
                  <a:t>erm</a:t>
                </a:r>
                <a:r>
                  <a:rPr lang="fr-FR" b="1" u="sng" dirty="0" smtClean="0">
                    <a:latin typeface="Arial"/>
                    <a:cs typeface="Arial"/>
                  </a:rPr>
                  <a:t> BPMS</a:t>
                </a:r>
                <a:endParaRPr lang="fr-FR" b="1" u="sng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5364600" y="5981515"/>
                <a:ext cx="5492605" cy="1754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i="1" u="sng" dirty="0" smtClean="0">
                    <a:latin typeface="Arial"/>
                    <a:cs typeface="Arial"/>
                  </a:rPr>
                  <a:t>Exemples</a:t>
                </a:r>
                <a:r>
                  <a:rPr lang="fr-FR" i="1" dirty="0" smtClean="0">
                    <a:latin typeface="Arial"/>
                    <a:cs typeface="Arial"/>
                  </a:rPr>
                  <a:t> </a:t>
                </a:r>
                <a:r>
                  <a:rPr lang="fr-FR" i="1" dirty="0">
                    <a:latin typeface="Arial"/>
                    <a:cs typeface="Arial"/>
                  </a:rPr>
                  <a:t>: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fr-FR" i="1" dirty="0">
                    <a:latin typeface="Arial"/>
                    <a:cs typeface="Arial"/>
                  </a:rPr>
                  <a:t>la légitime défense </a:t>
                </a:r>
                <a:r>
                  <a:rPr lang="fr-FR" i="1" dirty="0" smtClean="0">
                    <a:latin typeface="Arial"/>
                    <a:cs typeface="Arial"/>
                  </a:rPr>
                  <a:t>des biens</a:t>
                </a:r>
                <a:endParaRPr lang="fr-FR" i="1" dirty="0">
                  <a:latin typeface="Arial"/>
                  <a:cs typeface="Arial"/>
                </a:endParaRPr>
              </a:p>
              <a:p>
                <a:r>
                  <a:rPr lang="fr-FR" i="1" dirty="0">
                    <a:latin typeface="Arial"/>
                    <a:cs typeface="Arial"/>
                  </a:rPr>
                  <a:t>	BPMS : connaissances </a:t>
                </a:r>
                <a:r>
                  <a:rPr lang="fr-FR" i="1" dirty="0" smtClean="0">
                    <a:latin typeface="Arial"/>
                    <a:cs typeface="Arial"/>
                  </a:rPr>
                  <a:t>/ fonction 1</a:t>
                </a:r>
              </a:p>
              <a:p>
                <a:endParaRPr lang="fr-FR" i="1" dirty="0">
                  <a:latin typeface="Arial"/>
                  <a:cs typeface="Arial"/>
                </a:endParaRPr>
              </a:p>
              <a:p>
                <a:pPr marL="285750" indent="-285750">
                  <a:buFont typeface="Arial"/>
                  <a:buChar char="•"/>
                </a:pPr>
                <a:r>
                  <a:rPr lang="fr-FR" i="1" dirty="0">
                    <a:latin typeface="Arial"/>
                    <a:cs typeface="Arial"/>
                  </a:rPr>
                  <a:t>Le vol « </a:t>
                </a:r>
                <a:r>
                  <a:rPr lang="fr-FR" i="1" dirty="0" smtClean="0">
                    <a:latin typeface="Arial"/>
                    <a:cs typeface="Arial"/>
                  </a:rPr>
                  <a:t>aggravé</a:t>
                </a:r>
                <a:r>
                  <a:rPr lang="fr-FR" i="1" dirty="0">
                    <a:latin typeface="Arial"/>
                    <a:cs typeface="Arial"/>
                  </a:rPr>
                  <a:t> »</a:t>
                </a:r>
              </a:p>
              <a:p>
                <a:r>
                  <a:rPr lang="fr-FR" i="1" dirty="0">
                    <a:latin typeface="Arial"/>
                    <a:cs typeface="Arial"/>
                  </a:rPr>
                  <a:t>	</a:t>
                </a:r>
                <a:r>
                  <a:rPr lang="fr-FR" i="1" dirty="0" smtClean="0">
                    <a:latin typeface="Arial"/>
                    <a:cs typeface="Arial"/>
                  </a:rPr>
                  <a:t>BPMS </a:t>
                </a:r>
                <a:r>
                  <a:rPr lang="fr-FR" i="1" dirty="0">
                    <a:latin typeface="Arial"/>
                    <a:cs typeface="Arial"/>
                  </a:rPr>
                  <a:t>: connaissances </a:t>
                </a:r>
                <a:r>
                  <a:rPr lang="fr-FR" i="1" dirty="0" smtClean="0">
                    <a:latin typeface="Arial"/>
                    <a:cs typeface="Arial"/>
                  </a:rPr>
                  <a:t>/ fonction </a:t>
                </a:r>
                <a:r>
                  <a:rPr lang="fr-FR" i="1" dirty="0">
                    <a:latin typeface="Arial"/>
                    <a:cs typeface="Arial"/>
                  </a:rPr>
                  <a:t>1</a:t>
                </a:r>
              </a:p>
            </p:txBody>
          </p:sp>
        </p:grpSp>
        <p:sp>
          <p:nvSpPr>
            <p:cNvPr id="67" name="Flèche vers le bas 66"/>
            <p:cNvSpPr/>
            <p:nvPr/>
          </p:nvSpPr>
          <p:spPr>
            <a:xfrm>
              <a:off x="6165810" y="1103927"/>
              <a:ext cx="1519302" cy="1317315"/>
            </a:xfrm>
            <a:prstGeom prst="downArrow">
              <a:avLst>
                <a:gd name="adj1" fmla="val 50000"/>
                <a:gd name="adj2" fmla="val 33893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7" name="Grouper 76"/>
          <p:cNvGrpSpPr/>
          <p:nvPr/>
        </p:nvGrpSpPr>
        <p:grpSpPr>
          <a:xfrm>
            <a:off x="4663310" y="4800660"/>
            <a:ext cx="4247988" cy="1865450"/>
            <a:chOff x="4801325" y="4523660"/>
            <a:chExt cx="4247988" cy="1888449"/>
          </a:xfrm>
        </p:grpSpPr>
        <p:sp>
          <p:nvSpPr>
            <p:cNvPr id="72" name="Triangle rectangle 71"/>
            <p:cNvSpPr/>
            <p:nvPr/>
          </p:nvSpPr>
          <p:spPr>
            <a:xfrm flipH="1">
              <a:off x="4801325" y="4523660"/>
              <a:ext cx="4221722" cy="1888449"/>
            </a:xfrm>
            <a:prstGeom prst="rtTriangl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474857" y="5261422"/>
              <a:ext cx="15481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fr-FR" dirty="0" smtClean="0">
                  <a:latin typeface="Arial"/>
                  <a:cs typeface="Arial"/>
                </a:rPr>
                <a:t>Progression</a:t>
              </a:r>
              <a:endParaRPr lang="fr-FR" dirty="0">
                <a:latin typeface="Arial"/>
                <a:cs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833809" y="5606079"/>
              <a:ext cx="22155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fr-FR" dirty="0">
                  <a:latin typeface="Arial"/>
                  <a:cs typeface="Arial"/>
                </a:rPr>
                <a:t>dans les activités, 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643471" y="5959086"/>
              <a:ext cx="33795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latin typeface="Arial"/>
                  <a:cs typeface="Arial"/>
                </a:rPr>
                <a:t>tâches et compétences traitées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41858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266 -0.38061 " pathEditMode="relative" ptsTypes="AA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266 -0.38061 " pathEditMode="relative" ptsTypes="AA">
                                      <p:cBhvr>
                                        <p:cTn id="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6109E-6 3.69273E-6 L 0.09484 -0.3806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2" y="-19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060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Arial"/>
                <a:cs typeface="Arial"/>
              </a:rPr>
              <a:t>BAC PRO MS				</a:t>
            </a:r>
            <a:r>
              <a:rPr lang="fr-FR" sz="1200" b="1" dirty="0">
                <a:latin typeface="Arial"/>
                <a:cs typeface="Arial"/>
              </a:rPr>
              <a:t>	</a:t>
            </a:r>
            <a:r>
              <a:rPr lang="fr-FR" sz="1200" b="1" dirty="0" smtClean="0">
                <a:latin typeface="Arial"/>
                <a:cs typeface="Arial"/>
              </a:rPr>
              <a:t>SCENARIOS	 / FONCTION 1, 2 et 3 					JANVIER 2015</a:t>
            </a:r>
            <a:endParaRPr lang="fr-FR" sz="1200" dirty="0"/>
          </a:p>
        </p:txBody>
      </p:sp>
      <p:grpSp>
        <p:nvGrpSpPr>
          <p:cNvPr id="31" name="Grouper 30"/>
          <p:cNvGrpSpPr/>
          <p:nvPr/>
        </p:nvGrpSpPr>
        <p:grpSpPr>
          <a:xfrm>
            <a:off x="396189" y="867488"/>
            <a:ext cx="8345897" cy="979316"/>
            <a:chOff x="83862" y="635029"/>
            <a:chExt cx="4109260" cy="1954496"/>
          </a:xfrm>
        </p:grpSpPr>
        <p:sp>
          <p:nvSpPr>
            <p:cNvPr id="32" name="Rogner un rectangle à un seul coin 31"/>
            <p:cNvSpPr/>
            <p:nvPr/>
          </p:nvSpPr>
          <p:spPr>
            <a:xfrm>
              <a:off x="83862" y="635029"/>
              <a:ext cx="4109260" cy="1954496"/>
            </a:xfrm>
            <a:prstGeom prst="snip1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83862" y="635029"/>
              <a:ext cx="39774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u="sng" dirty="0" smtClean="0">
                  <a:latin typeface="Arial"/>
                  <a:cs typeface="Arial"/>
                </a:rPr>
                <a:t>Fonction 1 : </a:t>
              </a:r>
              <a:r>
                <a:rPr lang="fr-FR" b="1" u="sng" dirty="0">
                  <a:latin typeface="Arial"/>
                  <a:cs typeface="Arial"/>
                </a:rPr>
                <a:t>La </a:t>
              </a:r>
              <a:r>
                <a:rPr lang="fr-FR" b="1" u="sng" dirty="0" smtClean="0">
                  <a:latin typeface="Arial"/>
                  <a:cs typeface="Arial"/>
                </a:rPr>
                <a:t>sécurité́ </a:t>
              </a:r>
              <a:r>
                <a:rPr lang="fr-FR" b="1" u="sng" dirty="0">
                  <a:latin typeface="Arial"/>
                  <a:cs typeface="Arial"/>
                </a:rPr>
                <a:t>dans les espaces publics et </a:t>
              </a:r>
              <a:r>
                <a:rPr lang="fr-FR" b="1" u="sng" dirty="0" smtClean="0">
                  <a:latin typeface="Arial"/>
                  <a:cs typeface="Arial"/>
                </a:rPr>
                <a:t>privés</a:t>
              </a:r>
              <a:endParaRPr lang="fr-FR" b="1" u="sng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79705" y="1389195"/>
              <a:ext cx="2007685" cy="737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Arial"/>
                  <a:cs typeface="Arial"/>
                </a:rPr>
                <a:t>Création des scénarios en cours.</a:t>
              </a:r>
            </a:p>
          </p:txBody>
        </p:sp>
      </p:grpSp>
      <p:grpSp>
        <p:nvGrpSpPr>
          <p:cNvPr id="8" name="Grouper 7"/>
          <p:cNvGrpSpPr/>
          <p:nvPr/>
        </p:nvGrpSpPr>
        <p:grpSpPr>
          <a:xfrm>
            <a:off x="396189" y="4738696"/>
            <a:ext cx="8766170" cy="1184753"/>
            <a:chOff x="377830" y="1809979"/>
            <a:chExt cx="8766170" cy="1846660"/>
          </a:xfrm>
        </p:grpSpPr>
        <p:sp>
          <p:nvSpPr>
            <p:cNvPr id="38" name="Rogner un rectangle à un seul coin 37"/>
            <p:cNvSpPr/>
            <p:nvPr/>
          </p:nvSpPr>
          <p:spPr>
            <a:xfrm>
              <a:off x="396190" y="1809979"/>
              <a:ext cx="8327537" cy="1846660"/>
            </a:xfrm>
            <a:prstGeom prst="snip1Rect">
              <a:avLst>
                <a:gd name="adj" fmla="val 10239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377830" y="1809979"/>
              <a:ext cx="87661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u="sng" dirty="0" smtClean="0">
                  <a:latin typeface="Arial"/>
                  <a:cs typeface="Arial"/>
                </a:rPr>
                <a:t>Fonction 3 : Le secours à personne</a:t>
              </a:r>
              <a:endParaRPr lang="fr-FR" b="1" u="sng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596820" y="2640976"/>
              <a:ext cx="775610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Arial"/>
                  <a:cs typeface="Arial"/>
                </a:rPr>
                <a:t>Référentiels SST, PSE1, PSE2</a:t>
              </a:r>
              <a:endParaRPr lang="fr-FR" dirty="0">
                <a:latin typeface="Arial"/>
                <a:cs typeface="Arial"/>
              </a:endParaRPr>
            </a:p>
          </p:txBody>
        </p:sp>
      </p:grpSp>
      <p:grpSp>
        <p:nvGrpSpPr>
          <p:cNvPr id="41" name="Grouper 40"/>
          <p:cNvGrpSpPr/>
          <p:nvPr/>
        </p:nvGrpSpPr>
        <p:grpSpPr>
          <a:xfrm>
            <a:off x="377829" y="2309166"/>
            <a:ext cx="8345897" cy="1954496"/>
            <a:chOff x="4974838" y="635029"/>
            <a:chExt cx="4109260" cy="1954496"/>
          </a:xfrm>
        </p:grpSpPr>
        <p:sp>
          <p:nvSpPr>
            <p:cNvPr id="42" name="Rogner un rectangle à un seul coin 41"/>
            <p:cNvSpPr/>
            <p:nvPr/>
          </p:nvSpPr>
          <p:spPr>
            <a:xfrm>
              <a:off x="4974838" y="635029"/>
              <a:ext cx="4109260" cy="1954496"/>
            </a:xfrm>
            <a:prstGeom prst="snip1Rect">
              <a:avLst>
                <a:gd name="adj" fmla="val 8165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4983878" y="635029"/>
              <a:ext cx="39774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u="sng" dirty="0" smtClean="0">
                  <a:latin typeface="Arial"/>
                  <a:cs typeface="Arial"/>
                </a:rPr>
                <a:t>Fonction 2 : </a:t>
              </a:r>
              <a:r>
                <a:rPr lang="fr-FR" b="1" u="sng" dirty="0">
                  <a:latin typeface="Arial"/>
                  <a:cs typeface="Arial"/>
                </a:rPr>
                <a:t>La </a:t>
              </a:r>
              <a:r>
                <a:rPr lang="fr-FR" b="1" u="sng" dirty="0" smtClean="0">
                  <a:latin typeface="Arial"/>
                  <a:cs typeface="Arial"/>
                </a:rPr>
                <a:t>sécurité́ incendie</a:t>
              </a:r>
              <a:endParaRPr lang="fr-FR" b="1" u="sng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5082662" y="1204530"/>
              <a:ext cx="394903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Arial"/>
                  <a:cs typeface="Arial"/>
                </a:rPr>
                <a:t>Guides nationaux </a:t>
              </a:r>
              <a:r>
                <a:rPr lang="fr-FR" dirty="0">
                  <a:latin typeface="Arial"/>
                  <a:cs typeface="Arial"/>
                </a:rPr>
                <a:t>de référence </a:t>
              </a:r>
              <a:r>
                <a:rPr lang="fr-FR" dirty="0" smtClean="0">
                  <a:latin typeface="Arial"/>
                  <a:cs typeface="Arial"/>
                </a:rPr>
                <a:t>(GNR) des sapeurs-pompiers</a:t>
              </a:r>
            </a:p>
            <a:p>
              <a:r>
                <a:rPr lang="fr-FR" dirty="0" smtClean="0">
                  <a:latin typeface="Arial"/>
                  <a:cs typeface="Arial"/>
                </a:rPr>
                <a:t> </a:t>
              </a:r>
            </a:p>
            <a:p>
              <a:r>
                <a:rPr lang="fr-FR" dirty="0" smtClean="0">
                  <a:latin typeface="Arial"/>
                  <a:cs typeface="Arial"/>
                </a:rPr>
                <a:t>Scénarios à créer dans le cadre de la sécurité incendie privées (réf SSIAP1)</a:t>
              </a:r>
            </a:p>
            <a:p>
              <a:r>
                <a:rPr lang="fr-FR" dirty="0">
                  <a:latin typeface="Arial"/>
                  <a:cs typeface="Arial"/>
                </a:rPr>
                <a:t>	</a:t>
              </a:r>
              <a:r>
                <a:rPr lang="fr-FR" dirty="0" smtClean="0">
                  <a:latin typeface="Arial"/>
                  <a:cs typeface="Arial"/>
                </a:rPr>
                <a:t>en lien avec les scénarios de la fonction 4 </a:t>
              </a:r>
              <a:endParaRPr lang="fr-FR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06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060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Arial"/>
                <a:cs typeface="Arial"/>
              </a:rPr>
              <a:t>BAC PRO MS				</a:t>
            </a:r>
            <a:r>
              <a:rPr lang="fr-FR" sz="1200" b="1" dirty="0">
                <a:latin typeface="Arial"/>
                <a:cs typeface="Arial"/>
              </a:rPr>
              <a:t>	</a:t>
            </a:r>
            <a:r>
              <a:rPr lang="fr-FR" sz="1200" b="1" dirty="0" smtClean="0">
                <a:latin typeface="Arial"/>
                <a:cs typeface="Arial"/>
              </a:rPr>
              <a:t>	SCENARIOS	 / FONCTION 4					JANVIER 2015</a:t>
            </a:r>
            <a:endParaRPr lang="fr-FR" sz="1200" dirty="0"/>
          </a:p>
        </p:txBody>
      </p:sp>
      <p:sp>
        <p:nvSpPr>
          <p:cNvPr id="45" name="Rogner un rectangle à un seul coin 44"/>
          <p:cNvSpPr/>
          <p:nvPr/>
        </p:nvSpPr>
        <p:spPr>
          <a:xfrm>
            <a:off x="83864" y="403227"/>
            <a:ext cx="8948860" cy="492166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2724" y="403227"/>
            <a:ext cx="1941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>
                <a:latin typeface="Arial"/>
                <a:cs typeface="Arial"/>
              </a:rPr>
              <a:t>Fonction </a:t>
            </a:r>
            <a:r>
              <a:rPr lang="fr-FR" b="1" u="sng" dirty="0" smtClean="0">
                <a:latin typeface="Arial"/>
                <a:cs typeface="Arial"/>
              </a:rPr>
              <a:t>4 a/b/c</a:t>
            </a:r>
            <a:endParaRPr lang="fr-FR" b="1" u="sng" dirty="0"/>
          </a:p>
        </p:txBody>
      </p:sp>
      <p:sp>
        <p:nvSpPr>
          <p:cNvPr id="46" name="Secteurs 45"/>
          <p:cNvSpPr>
            <a:spLocks noChangeAspect="1"/>
          </p:cNvSpPr>
          <p:nvPr/>
        </p:nvSpPr>
        <p:spPr>
          <a:xfrm rot="5400000">
            <a:off x="2741864" y="2119025"/>
            <a:ext cx="3703297" cy="3703297"/>
          </a:xfrm>
          <a:prstGeom prst="pie">
            <a:avLst>
              <a:gd name="adj1" fmla="val 5395029"/>
              <a:gd name="adj2" fmla="val 16200000"/>
            </a:avLst>
          </a:prstGeom>
          <a:solidFill>
            <a:schemeClr val="tx2">
              <a:lumMod val="60000"/>
              <a:lumOff val="40000"/>
            </a:schemeClr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9050" cmpd="sng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88766" y="2726898"/>
            <a:ext cx="21928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Arial"/>
                <a:cs typeface="Arial"/>
              </a:rPr>
              <a:t>Scénarios agent de sécurité</a:t>
            </a:r>
            <a:endParaRPr lang="fr-FR" b="1" dirty="0"/>
          </a:p>
        </p:txBody>
      </p:sp>
      <p:sp>
        <p:nvSpPr>
          <p:cNvPr id="47" name="Secteurs 46"/>
          <p:cNvSpPr>
            <a:spLocks noChangeAspect="1"/>
          </p:cNvSpPr>
          <p:nvPr/>
        </p:nvSpPr>
        <p:spPr>
          <a:xfrm rot="5400000" flipH="1">
            <a:off x="2741864" y="2119025"/>
            <a:ext cx="3703297" cy="3703297"/>
          </a:xfrm>
          <a:prstGeom prst="pie">
            <a:avLst>
              <a:gd name="adj1" fmla="val 5395029"/>
              <a:gd name="adj2" fmla="val 16200000"/>
            </a:avLst>
          </a:prstGeom>
          <a:solidFill>
            <a:schemeClr val="tx2">
              <a:lumMod val="60000"/>
              <a:lumOff val="40000"/>
            </a:schemeClr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9050" cmpd="sng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66116" y="4461567"/>
            <a:ext cx="19874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Arial"/>
                <a:cs typeface="Arial"/>
              </a:rPr>
              <a:t>Scénarios chef d’équipe au PCS</a:t>
            </a:r>
            <a:endParaRPr lang="fr-FR" b="1" dirty="0"/>
          </a:p>
        </p:txBody>
      </p:sp>
      <p:grpSp>
        <p:nvGrpSpPr>
          <p:cNvPr id="54" name="Grouper 53"/>
          <p:cNvGrpSpPr/>
          <p:nvPr/>
        </p:nvGrpSpPr>
        <p:grpSpPr>
          <a:xfrm>
            <a:off x="2107369" y="3050064"/>
            <a:ext cx="5001136" cy="1734669"/>
            <a:chOff x="2107369" y="3050064"/>
            <a:chExt cx="5001136" cy="1734669"/>
          </a:xfrm>
        </p:grpSpPr>
        <p:cxnSp>
          <p:nvCxnSpPr>
            <p:cNvPr id="55" name="Connecteur droit avec flèche 54"/>
            <p:cNvCxnSpPr/>
            <p:nvPr/>
          </p:nvCxnSpPr>
          <p:spPr>
            <a:xfrm>
              <a:off x="2107369" y="3050064"/>
              <a:ext cx="5001136" cy="1734669"/>
            </a:xfrm>
            <a:prstGeom prst="straightConnector1">
              <a:avLst/>
            </a:prstGeom>
            <a:ln w="76200" cmpd="sng">
              <a:solidFill>
                <a:srgbClr val="00000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 rot="1178030">
              <a:off x="2685707" y="3747660"/>
              <a:ext cx="403846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smtClean="0">
                  <a:latin typeface="Arial"/>
                  <a:cs typeface="Arial"/>
                </a:rPr>
                <a:t>Scénarios liés progressivement</a:t>
              </a:r>
            </a:p>
          </p:txBody>
        </p:sp>
      </p:grpSp>
      <p:sp>
        <p:nvSpPr>
          <p:cNvPr id="58" name="Rectangle 57"/>
          <p:cNvSpPr/>
          <p:nvPr/>
        </p:nvSpPr>
        <p:spPr>
          <a:xfrm>
            <a:off x="2184444" y="4864775"/>
            <a:ext cx="40706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>
                <a:latin typeface="Arial"/>
                <a:cs typeface="Arial"/>
              </a:rPr>
              <a:t>A4.1 T5 Exploitation du PCS</a:t>
            </a:r>
          </a:p>
          <a:p>
            <a:pPr algn="r"/>
            <a:r>
              <a:rPr lang="fr-FR" dirty="0" smtClean="0">
                <a:latin typeface="Arial"/>
                <a:cs typeface="Arial"/>
              </a:rPr>
              <a:t>A4.1 T6 Encadrer et gérer des agents</a:t>
            </a:r>
          </a:p>
          <a:p>
            <a:pPr algn="r"/>
            <a:r>
              <a:rPr lang="fr-FR" dirty="0" smtClean="0">
                <a:latin typeface="Arial"/>
                <a:cs typeface="Arial"/>
              </a:rPr>
              <a:t>A4.1 T7 Formation des agents</a:t>
            </a:r>
          </a:p>
          <a:p>
            <a:pPr algn="r"/>
            <a:r>
              <a:rPr lang="fr-FR" dirty="0" smtClean="0">
                <a:latin typeface="Arial"/>
                <a:cs typeface="Arial"/>
              </a:rPr>
              <a:t>A4.1 T3 </a:t>
            </a:r>
            <a:r>
              <a:rPr lang="fr-FR" dirty="0" err="1" smtClean="0">
                <a:latin typeface="Arial"/>
                <a:cs typeface="Arial"/>
              </a:rPr>
              <a:t>Vidéoprotection</a:t>
            </a:r>
            <a:endParaRPr lang="fr-FR" dirty="0" smtClean="0">
              <a:latin typeface="Arial"/>
              <a:cs typeface="Arial"/>
            </a:endParaRPr>
          </a:p>
          <a:p>
            <a:pPr algn="r"/>
            <a:r>
              <a:rPr lang="fr-FR" dirty="0" smtClean="0">
                <a:latin typeface="Arial"/>
                <a:cs typeface="Arial"/>
              </a:rPr>
              <a:t>A4.3 T2 Etudes de cas</a:t>
            </a:r>
          </a:p>
          <a:p>
            <a:pPr algn="r"/>
            <a:r>
              <a:rPr lang="fr-FR" dirty="0">
                <a:latin typeface="Arial"/>
                <a:cs typeface="Arial"/>
              </a:rPr>
              <a:t>A4.2 T1 </a:t>
            </a:r>
            <a:r>
              <a:rPr lang="fr-FR" dirty="0" smtClean="0">
                <a:latin typeface="Arial"/>
                <a:cs typeface="Arial"/>
              </a:rPr>
              <a:t>T11 Rendre </a:t>
            </a:r>
            <a:r>
              <a:rPr lang="fr-FR" dirty="0">
                <a:latin typeface="Arial"/>
                <a:cs typeface="Arial"/>
              </a:rPr>
              <a:t>compte / Alerter</a:t>
            </a:r>
          </a:p>
          <a:p>
            <a:pPr algn="r"/>
            <a:r>
              <a:rPr lang="fr-FR" dirty="0" smtClean="0">
                <a:latin typeface="Arial"/>
                <a:cs typeface="Arial"/>
              </a:rPr>
              <a:t>…</a:t>
            </a:r>
            <a:endParaRPr lang="fr-FR" dirty="0"/>
          </a:p>
        </p:txBody>
      </p:sp>
      <p:grpSp>
        <p:nvGrpSpPr>
          <p:cNvPr id="4" name="Grouper 3"/>
          <p:cNvGrpSpPr/>
          <p:nvPr/>
        </p:nvGrpSpPr>
        <p:grpSpPr>
          <a:xfrm>
            <a:off x="1960670" y="1194366"/>
            <a:ext cx="7183328" cy="1754327"/>
            <a:chOff x="2157124" y="1194366"/>
            <a:chExt cx="5373448" cy="1754327"/>
          </a:xfrm>
        </p:grpSpPr>
        <p:sp>
          <p:nvSpPr>
            <p:cNvPr id="51" name="Rectangle 50"/>
            <p:cNvSpPr/>
            <p:nvPr/>
          </p:nvSpPr>
          <p:spPr>
            <a:xfrm>
              <a:off x="2157124" y="1194366"/>
              <a:ext cx="2551497" cy="17543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 smtClean="0">
                  <a:latin typeface="Arial"/>
                  <a:cs typeface="Arial"/>
                </a:rPr>
                <a:t>A4.1 T8 Ronde / patrouille</a:t>
              </a:r>
            </a:p>
            <a:p>
              <a:r>
                <a:rPr lang="fr-FR" dirty="0" smtClean="0">
                  <a:latin typeface="Arial"/>
                  <a:cs typeface="Arial"/>
                </a:rPr>
                <a:t>A4.1 T4 Accueil </a:t>
              </a:r>
              <a:r>
                <a:rPr lang="fr-FR" dirty="0">
                  <a:latin typeface="Arial"/>
                  <a:cs typeface="Arial"/>
                </a:rPr>
                <a:t>/ </a:t>
              </a:r>
              <a:r>
                <a:rPr lang="fr-FR" dirty="0" smtClean="0">
                  <a:latin typeface="Arial"/>
                  <a:cs typeface="Arial"/>
                </a:rPr>
                <a:t>filtrage</a:t>
              </a:r>
            </a:p>
            <a:p>
              <a:r>
                <a:rPr lang="fr-FR" dirty="0" smtClean="0">
                  <a:latin typeface="Arial"/>
                  <a:cs typeface="Arial"/>
                </a:rPr>
                <a:t>A4.1 T4 Garde statique</a:t>
              </a:r>
            </a:p>
            <a:p>
              <a:r>
                <a:rPr lang="fr-FR" dirty="0" smtClean="0">
                  <a:latin typeface="Arial"/>
                  <a:cs typeface="Arial"/>
                </a:rPr>
                <a:t>A4.1 T10 Levée de doute</a:t>
              </a:r>
            </a:p>
            <a:p>
              <a:r>
                <a:rPr lang="fr-FR" dirty="0" smtClean="0">
                  <a:latin typeface="Arial"/>
                  <a:cs typeface="Arial"/>
                </a:rPr>
                <a:t>A4.2 T4 Escortes</a:t>
              </a:r>
            </a:p>
            <a:p>
              <a:r>
                <a:rPr lang="fr-FR" dirty="0" smtClean="0">
                  <a:latin typeface="Arial"/>
                  <a:cs typeface="Arial"/>
                </a:rPr>
                <a:t>A4.2 T3 Gestion </a:t>
              </a:r>
              <a:r>
                <a:rPr lang="fr-FR" dirty="0">
                  <a:latin typeface="Arial"/>
                  <a:cs typeface="Arial"/>
                </a:rPr>
                <a:t>des </a:t>
              </a:r>
              <a:r>
                <a:rPr lang="fr-FR" dirty="0" smtClean="0">
                  <a:latin typeface="Arial"/>
                  <a:cs typeface="Arial"/>
                </a:rPr>
                <a:t>conflits</a:t>
              </a:r>
              <a:endParaRPr lang="fr-FR" dirty="0">
                <a:latin typeface="Arial"/>
                <a:cs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33520" y="1194366"/>
              <a:ext cx="309705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 smtClean="0">
                  <a:latin typeface="Arial"/>
                  <a:cs typeface="Arial"/>
                </a:rPr>
                <a:t>A4.3 T4 Préserver </a:t>
              </a:r>
              <a:r>
                <a:rPr lang="fr-FR" dirty="0">
                  <a:latin typeface="Arial"/>
                  <a:cs typeface="Arial"/>
                </a:rPr>
                <a:t>les traces et indices</a:t>
              </a:r>
            </a:p>
            <a:p>
              <a:r>
                <a:rPr lang="fr-FR" dirty="0" smtClean="0">
                  <a:latin typeface="Arial"/>
                  <a:cs typeface="Arial"/>
                </a:rPr>
                <a:t>A4.3 T2 Limiter </a:t>
              </a:r>
              <a:r>
                <a:rPr lang="fr-FR" dirty="0">
                  <a:latin typeface="Arial"/>
                  <a:cs typeface="Arial"/>
                </a:rPr>
                <a:t>les effets nuisibles</a:t>
              </a:r>
            </a:p>
            <a:p>
              <a:r>
                <a:rPr lang="fr-FR" dirty="0" smtClean="0">
                  <a:latin typeface="Arial"/>
                  <a:cs typeface="Arial"/>
                </a:rPr>
                <a:t>A4.3 T3 Lutter </a:t>
              </a:r>
              <a:r>
                <a:rPr lang="fr-FR" dirty="0">
                  <a:latin typeface="Arial"/>
                  <a:cs typeface="Arial"/>
                </a:rPr>
                <a:t>contre les nuisances</a:t>
              </a:r>
            </a:p>
            <a:p>
              <a:r>
                <a:rPr lang="fr-FR" dirty="0" smtClean="0">
                  <a:latin typeface="Arial"/>
                  <a:cs typeface="Arial"/>
                </a:rPr>
                <a:t>…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56453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2708E-6 2.71634E-6 L -0.39865 2.7163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41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5017E-7 -1.52707E-7 L -0.39778 -0.00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89" y="-9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44E-6 -2.33225E-6 L 0.38822 0.00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2" y="6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9292 0.00023 " pathEditMode="relative" ptsTypes="AA">
                                      <p:cBhvr>
                                        <p:cTn id="1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8" grpId="0"/>
      <p:bldP spid="47" grpId="0" animBg="1"/>
      <p:bldP spid="47" grpId="1" animBg="1"/>
      <p:bldP spid="49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060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Arial"/>
                <a:cs typeface="Arial"/>
              </a:rPr>
              <a:t>BAC PRO MS				</a:t>
            </a:r>
            <a:r>
              <a:rPr lang="fr-FR" sz="1200" b="1" dirty="0">
                <a:latin typeface="Arial"/>
                <a:cs typeface="Arial"/>
              </a:rPr>
              <a:t>	</a:t>
            </a:r>
            <a:r>
              <a:rPr lang="fr-FR" sz="1200" b="1" dirty="0" smtClean="0">
                <a:latin typeface="Arial"/>
                <a:cs typeface="Arial"/>
              </a:rPr>
              <a:t>	LIMITES / FONCTION 1 : LE VOL				JANVIER 2015</a:t>
            </a:r>
            <a:endParaRPr lang="fr-FR" sz="1200" dirty="0"/>
          </a:p>
        </p:txBody>
      </p:sp>
      <p:sp>
        <p:nvSpPr>
          <p:cNvPr id="45" name="Rogner un rectangle à un seul coin 44"/>
          <p:cNvSpPr/>
          <p:nvPr/>
        </p:nvSpPr>
        <p:spPr>
          <a:xfrm>
            <a:off x="83864" y="403227"/>
            <a:ext cx="8948860" cy="492166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2724" y="403227"/>
            <a:ext cx="2441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 smtClean="0">
                <a:latin typeface="Arial"/>
                <a:cs typeface="Arial"/>
              </a:rPr>
              <a:t>SCENARIO : LE VOL</a:t>
            </a:r>
            <a:endParaRPr lang="fr-FR" b="1" u="sng" dirty="0"/>
          </a:p>
        </p:txBody>
      </p:sp>
      <p:sp>
        <p:nvSpPr>
          <p:cNvPr id="16" name="Rectangle 15"/>
          <p:cNvSpPr/>
          <p:nvPr/>
        </p:nvSpPr>
        <p:spPr>
          <a:xfrm>
            <a:off x="25995" y="179183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>
                <a:latin typeface="Arial"/>
                <a:cs typeface="Arial"/>
              </a:rPr>
              <a:t>Situation n°1</a:t>
            </a:r>
            <a:r>
              <a:rPr lang="fr-FR" dirty="0" smtClean="0">
                <a:latin typeface="Arial"/>
                <a:cs typeface="Arial"/>
              </a:rPr>
              <a:t> : Vous êtes agent de sécurité sûreté affecté aux lignes de caisse d’un supermarché. Votre chef de poste vous informe qu’il a repéré, à l’aide de la vidéo protection, deux individus cachant des lames de rasoirs dans la poche intérieure de sa veste. Il vous demande de les interpeller en sortie de caisse.</a:t>
            </a:r>
            <a:endParaRPr lang="fr-FR" dirty="0">
              <a:latin typeface="Arial"/>
              <a:cs typeface="Arial"/>
            </a:endParaRPr>
          </a:p>
        </p:txBody>
      </p:sp>
      <p:grpSp>
        <p:nvGrpSpPr>
          <p:cNvPr id="18" name="Grouper 17"/>
          <p:cNvGrpSpPr/>
          <p:nvPr/>
        </p:nvGrpSpPr>
        <p:grpSpPr>
          <a:xfrm>
            <a:off x="83864" y="1153232"/>
            <a:ext cx="3639995" cy="510420"/>
            <a:chOff x="1161331" y="3032832"/>
            <a:chExt cx="3639995" cy="510420"/>
          </a:xfrm>
        </p:grpSpPr>
        <p:sp>
          <p:nvSpPr>
            <p:cNvPr id="19" name="Signalisation droite 18"/>
            <p:cNvSpPr/>
            <p:nvPr/>
          </p:nvSpPr>
          <p:spPr>
            <a:xfrm>
              <a:off x="1161331" y="3032832"/>
              <a:ext cx="2880345" cy="510420"/>
            </a:xfrm>
            <a:prstGeom prst="homePlat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1" name="Chevron 20"/>
            <p:cNvSpPr/>
            <p:nvPr/>
          </p:nvSpPr>
          <p:spPr>
            <a:xfrm>
              <a:off x="3163329" y="3032832"/>
              <a:ext cx="1637997" cy="510420"/>
            </a:xfrm>
            <a:prstGeom prst="chevron">
              <a:avLst>
                <a:gd name="adj" fmla="val 51136"/>
              </a:avLst>
            </a:prstGeom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545576" y="3111729"/>
              <a:ext cx="12320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 smtClean="0">
                  <a:latin typeface="Arial"/>
                  <a:cs typeface="Arial"/>
                </a:rPr>
                <a:t>2</a:t>
              </a:r>
              <a:r>
                <a:rPr lang="fr-FR" b="1" baseline="30000" dirty="0" smtClean="0">
                  <a:latin typeface="Arial"/>
                  <a:cs typeface="Arial"/>
                </a:rPr>
                <a:t>nd</a:t>
              </a:r>
              <a:r>
                <a:rPr lang="fr-FR" b="1" dirty="0" smtClean="0">
                  <a:latin typeface="Arial"/>
                  <a:cs typeface="Arial"/>
                </a:rPr>
                <a:t> BPMS</a:t>
              </a:r>
              <a:endParaRPr lang="fr-FR" b="1" dirty="0">
                <a:latin typeface="Arial"/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48821" y="3111729"/>
              <a:ext cx="13144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smtClean="0">
                  <a:latin typeface="Arial"/>
                  <a:cs typeface="Arial"/>
                </a:rPr>
                <a:t>1</a:t>
              </a:r>
              <a:r>
                <a:rPr lang="fr-FR" b="1" baseline="30000" dirty="0" smtClean="0">
                  <a:latin typeface="Arial"/>
                  <a:cs typeface="Arial"/>
                </a:rPr>
                <a:t>ère</a:t>
              </a:r>
              <a:r>
                <a:rPr lang="fr-FR" b="1" dirty="0" smtClean="0">
                  <a:latin typeface="Arial"/>
                  <a:cs typeface="Arial"/>
                </a:rPr>
                <a:t> BPMS</a:t>
              </a:r>
            </a:p>
          </p:txBody>
        </p:sp>
      </p:grp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63571"/>
              </p:ext>
            </p:extLst>
          </p:nvPr>
        </p:nvGraphicFramePr>
        <p:xfrm>
          <a:off x="0" y="3037922"/>
          <a:ext cx="9144000" cy="3617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/>
                <a:gridCol w="1422400"/>
                <a:gridCol w="2679700"/>
                <a:gridCol w="2044700"/>
              </a:tblGrid>
              <a:tr h="47836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rial"/>
                          <a:cs typeface="Arial"/>
                        </a:rPr>
                        <a:t>CAP Agent de Sécurité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rial"/>
                          <a:cs typeface="Arial"/>
                        </a:rPr>
                        <a:t>Bac pro Métiers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de la Sécurité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Arial"/>
                          <a:cs typeface="Arial"/>
                        </a:rPr>
                        <a:t>Limites</a:t>
                      </a:r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4783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Arial"/>
                          <a:cs typeface="Arial"/>
                        </a:rPr>
                        <a:t>Activité :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Prévention et dissuasion des actes de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malveillance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endParaRPr lang="fr-FR" sz="14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Fonction 1 : la sécurité dans les espaces publics et privés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1070951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 2-07 Vérifier et contrôler les actes de malveillance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 2-11 </a:t>
                      </a:r>
                      <a:r>
                        <a:rPr lang="tr-TR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Intervenir</a:t>
                      </a:r>
                      <a:r>
                        <a:rPr lang="tr-T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endParaRPr lang="tr-TR" sz="14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A1.2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Intervenir lors d’une situation d’infraction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T1 Identifier le type d’infraction</a:t>
                      </a:r>
                    </a:p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T2 Appréhender l’auteur de l’infraction</a:t>
                      </a:r>
                    </a:p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T3 Alerter les services compétents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88807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C1 Qualifier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et classifier l’infraction</a:t>
                      </a:r>
                    </a:p>
                    <a:p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C2 Identifier le rôle des différents acteurs</a:t>
                      </a:r>
                    </a:p>
                    <a:p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C3 Mettre en œuvre les procédures …</a:t>
                      </a:r>
                    </a:p>
                    <a:p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C4 Mettre en œuvre les GTPI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baseline="0" dirty="0" smtClean="0">
                          <a:latin typeface="Arial"/>
                          <a:cs typeface="Arial"/>
                        </a:rPr>
                        <a:t>Conduite au local d’interpellation</a:t>
                      </a:r>
                    </a:p>
                    <a:p>
                      <a:r>
                        <a:rPr lang="fr-FR" sz="1400" b="1" baseline="0" dirty="0" smtClean="0">
                          <a:latin typeface="Arial"/>
                          <a:cs typeface="Arial"/>
                        </a:rPr>
                        <a:t>Appel PN/GND</a:t>
                      </a:r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4783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 4-3.2 Les actes de malveillance.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: les vols</a:t>
                      </a:r>
                      <a:endParaRPr lang="fr-FR" sz="14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Connaissance :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400" dirty="0" smtClean="0">
                          <a:latin typeface="Arial"/>
                          <a:cs typeface="Arial"/>
                        </a:rPr>
                        <a:t>Le Code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Pénal</a:t>
                      </a:r>
                    </a:p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Connaissance : 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Le CPP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Arial"/>
                          <a:cs typeface="Arial"/>
                        </a:rPr>
                        <a:t>Vol simple</a:t>
                      </a:r>
                      <a:r>
                        <a:rPr lang="fr-FR" sz="1400" b="1" baseline="0" dirty="0" smtClean="0">
                          <a:latin typeface="Arial"/>
                          <a:cs typeface="Arial"/>
                        </a:rPr>
                        <a:t> : art 311-1 du CP</a:t>
                      </a:r>
                      <a:endParaRPr lang="fr-FR" sz="1400" b="1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07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2060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Arial"/>
                <a:cs typeface="Arial"/>
              </a:rPr>
              <a:t>BAC PRO MS				</a:t>
            </a:r>
            <a:r>
              <a:rPr lang="fr-FR" sz="1200" b="1" dirty="0">
                <a:latin typeface="Arial"/>
                <a:cs typeface="Arial"/>
              </a:rPr>
              <a:t>	</a:t>
            </a:r>
            <a:r>
              <a:rPr lang="fr-FR" sz="1200" b="1" dirty="0" smtClean="0">
                <a:latin typeface="Arial"/>
                <a:cs typeface="Arial"/>
              </a:rPr>
              <a:t>	LIMITES / FONCTION 1 : LE VOL				JANVIER 2015</a:t>
            </a:r>
            <a:endParaRPr lang="fr-FR" sz="1200" dirty="0"/>
          </a:p>
        </p:txBody>
      </p:sp>
      <p:sp>
        <p:nvSpPr>
          <p:cNvPr id="45" name="Rogner un rectangle à un seul coin 44"/>
          <p:cNvSpPr/>
          <p:nvPr/>
        </p:nvSpPr>
        <p:spPr>
          <a:xfrm>
            <a:off x="83864" y="403227"/>
            <a:ext cx="8948860" cy="492166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2724" y="403227"/>
            <a:ext cx="2441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 smtClean="0">
                <a:latin typeface="Arial"/>
                <a:cs typeface="Arial"/>
              </a:rPr>
              <a:t>SCENARIO : LE VOL</a:t>
            </a:r>
            <a:endParaRPr lang="fr-FR" b="1" u="sng" dirty="0"/>
          </a:p>
        </p:txBody>
      </p:sp>
      <p:sp>
        <p:nvSpPr>
          <p:cNvPr id="16" name="Rectangle 15"/>
          <p:cNvSpPr/>
          <p:nvPr/>
        </p:nvSpPr>
        <p:spPr>
          <a:xfrm>
            <a:off x="25995" y="179183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>
                <a:latin typeface="Arial"/>
                <a:cs typeface="Arial"/>
              </a:rPr>
              <a:t>Situation n°2</a:t>
            </a:r>
            <a:r>
              <a:rPr lang="fr-FR" dirty="0" smtClean="0">
                <a:latin typeface="Arial"/>
                <a:cs typeface="Arial"/>
              </a:rPr>
              <a:t> : Vous êtes ADS au commissariat de X-ville. Vous êtes appelé par le service de sécurité du supermarché pour prendre en charge deux individus interpellés pour vol. (voir situation n°1)</a:t>
            </a:r>
            <a:endParaRPr lang="fr-FR" dirty="0">
              <a:latin typeface="Arial"/>
              <a:cs typeface="Arial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446013"/>
              </p:ext>
            </p:extLst>
          </p:nvPr>
        </p:nvGraphicFramePr>
        <p:xfrm>
          <a:off x="0" y="3037922"/>
          <a:ext cx="9144000" cy="3629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3689298"/>
                <a:gridCol w="3041702"/>
              </a:tblGrid>
              <a:tr h="51787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rial"/>
                          <a:cs typeface="Arial"/>
                        </a:rPr>
                        <a:t>Bac pro Métiers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de la Sécurité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Arial"/>
                          <a:cs typeface="Arial"/>
                        </a:rPr>
                        <a:t>Limites</a:t>
                      </a:r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517870"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Fonction 1 : la sécurité dans les espaces publics et privés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100998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A1.2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Intervenir lors d’une situation d’infraction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T1 Identifier le type d’infraction</a:t>
                      </a:r>
                    </a:p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T2 Appréhender l’auteur de l’infraction</a:t>
                      </a:r>
                    </a:p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T3 Alerter les services compétents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1022906"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C1 Qualifier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et classifier l’infraction</a:t>
                      </a:r>
                    </a:p>
                    <a:p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C2 Identifier le rôle des différents acteurs</a:t>
                      </a:r>
                    </a:p>
                    <a:p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C3 Mettre en œuvre les procédures …</a:t>
                      </a:r>
                    </a:p>
                    <a:p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C4 Mettre en œuvre les GTPI</a:t>
                      </a:r>
                      <a:endParaRPr lang="fr-FR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baseline="0" dirty="0" smtClean="0">
                          <a:latin typeface="Arial"/>
                          <a:cs typeface="Arial"/>
                        </a:rPr>
                        <a:t>Interpellation</a:t>
                      </a:r>
                    </a:p>
                    <a:p>
                      <a:r>
                        <a:rPr lang="fr-FR" sz="1400" b="1" baseline="0" dirty="0" smtClean="0">
                          <a:latin typeface="Arial"/>
                          <a:cs typeface="Arial"/>
                        </a:rPr>
                        <a:t>Conduite devant OPJ</a:t>
                      </a:r>
                      <a:endParaRPr lang="fr-FR" sz="1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560949"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Connaissance :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400" dirty="0" smtClean="0">
                          <a:latin typeface="Arial"/>
                          <a:cs typeface="Arial"/>
                        </a:rPr>
                        <a:t>Le Code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 Pénal</a:t>
                      </a:r>
                    </a:p>
                    <a:p>
                      <a:r>
                        <a:rPr lang="fr-FR" sz="1400" dirty="0" smtClean="0">
                          <a:latin typeface="Arial"/>
                          <a:cs typeface="Arial"/>
                        </a:rPr>
                        <a:t>Connaissance : </a:t>
                      </a:r>
                      <a:r>
                        <a:rPr lang="fr-FR" sz="1400" baseline="0" dirty="0" smtClean="0">
                          <a:latin typeface="Arial"/>
                          <a:cs typeface="Arial"/>
                        </a:rPr>
                        <a:t>Le CPP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Arial"/>
                          <a:cs typeface="Arial"/>
                        </a:rPr>
                        <a:t>Vol aggravé</a:t>
                      </a:r>
                      <a:r>
                        <a:rPr lang="fr-FR" sz="1400" b="1" baseline="0" dirty="0" smtClean="0">
                          <a:latin typeface="Arial"/>
                          <a:cs typeface="Arial"/>
                        </a:rPr>
                        <a:t> : art 311-4 du CP</a:t>
                      </a:r>
                      <a:endParaRPr lang="fr-FR" sz="1400" b="1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3" name="Grouper 12"/>
          <p:cNvGrpSpPr/>
          <p:nvPr/>
        </p:nvGrpSpPr>
        <p:grpSpPr>
          <a:xfrm>
            <a:off x="5215546" y="1115132"/>
            <a:ext cx="3618862" cy="510420"/>
            <a:chOff x="4478946" y="3032832"/>
            <a:chExt cx="3618862" cy="510420"/>
          </a:xfrm>
        </p:grpSpPr>
        <p:sp>
          <p:nvSpPr>
            <p:cNvPr id="14" name="Chevron 13"/>
            <p:cNvSpPr/>
            <p:nvPr/>
          </p:nvSpPr>
          <p:spPr>
            <a:xfrm>
              <a:off x="5874708" y="3032832"/>
              <a:ext cx="2223100" cy="510420"/>
            </a:xfrm>
            <a:prstGeom prst="chevron">
              <a:avLst>
                <a:gd name="adj" fmla="val 51136"/>
              </a:avLst>
            </a:prstGeom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5" name="Chevron 14"/>
            <p:cNvSpPr/>
            <p:nvPr/>
          </p:nvSpPr>
          <p:spPr>
            <a:xfrm>
              <a:off x="4478946" y="3032832"/>
              <a:ext cx="1686864" cy="510420"/>
            </a:xfrm>
            <a:prstGeom prst="chevron">
              <a:avLst>
                <a:gd name="adj" fmla="val 51136"/>
              </a:avLst>
            </a:prstGeom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35245" y="3111729"/>
              <a:ext cx="193199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err="1" smtClean="0">
                  <a:latin typeface="Arial"/>
                  <a:cs typeface="Arial"/>
                </a:rPr>
                <a:t>T</a:t>
              </a:r>
              <a:r>
                <a:rPr lang="fr-FR" b="1" baseline="30000" dirty="0" err="1" smtClean="0">
                  <a:latin typeface="Arial"/>
                  <a:cs typeface="Arial"/>
                </a:rPr>
                <a:t>erm</a:t>
              </a:r>
              <a:r>
                <a:rPr lang="fr-FR" b="1" dirty="0">
                  <a:latin typeface="Arial"/>
                  <a:cs typeface="Arial"/>
                </a:rPr>
                <a:t> </a:t>
              </a:r>
              <a:r>
                <a:rPr lang="fr-FR" b="1" dirty="0" smtClean="0">
                  <a:latin typeface="Arial"/>
                  <a:cs typeface="Arial"/>
                </a:rPr>
                <a:t>BPMS</a:t>
              </a:r>
              <a:endParaRPr lang="fr-FR" b="1" dirty="0">
                <a:latin typeface="Arial"/>
                <a:cs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98920" y="3111729"/>
              <a:ext cx="13144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smtClean="0">
                  <a:latin typeface="Arial"/>
                  <a:cs typeface="Arial"/>
                </a:rPr>
                <a:t>1</a:t>
              </a:r>
              <a:r>
                <a:rPr lang="fr-FR" b="1" baseline="30000" dirty="0" smtClean="0">
                  <a:latin typeface="Arial"/>
                  <a:cs typeface="Arial"/>
                </a:rPr>
                <a:t>ère</a:t>
              </a:r>
              <a:r>
                <a:rPr lang="fr-FR" b="1" dirty="0" smtClean="0">
                  <a:latin typeface="Arial"/>
                  <a:cs typeface="Arial"/>
                </a:rPr>
                <a:t> BPMS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615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1564</Words>
  <Application>Microsoft Office PowerPoint</Application>
  <PresentationFormat>Affichage à l'écran (4:3)</PresentationFormat>
  <Paragraphs>275</Paragraphs>
  <Slides>13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</dc:creator>
  <cp:lastModifiedBy>guestabc</cp:lastModifiedBy>
  <cp:revision>125</cp:revision>
  <dcterms:created xsi:type="dcterms:W3CDTF">2014-12-14T09:45:02Z</dcterms:created>
  <dcterms:modified xsi:type="dcterms:W3CDTF">2015-01-11T11:53:07Z</dcterms:modified>
</cp:coreProperties>
</file>