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3" r:id="rId5"/>
    <p:sldId id="265" r:id="rId6"/>
    <p:sldId id="267" r:id="rId7"/>
    <p:sldId id="264" r:id="rId8"/>
    <p:sldId id="268" r:id="rId9"/>
    <p:sldId id="262" r:id="rId10"/>
    <p:sldId id="26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11A624-FC6D-4630-995B-1A9DEE25E026}" type="datetimeFigureOut">
              <a:rPr lang="fr-FR" smtClean="0"/>
              <a:t>03/11/2017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B4F6BC-FA46-4A65-A644-BE722C61363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339552"/>
          </a:xfrm>
        </p:spPr>
        <p:txBody>
          <a:bodyPr/>
          <a:lstStyle/>
          <a:p>
            <a:r>
              <a:rPr lang="fr-FR" sz="4800" dirty="0" smtClean="0">
                <a:latin typeface="Arial Rounded MT Bold" panose="020F0704030504030204" pitchFamily="34" charset="0"/>
              </a:rPr>
              <a:t>La conduite de chariots </a:t>
            </a:r>
            <a:endParaRPr lang="fr-FR" sz="4800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89240"/>
            <a:ext cx="1167538" cy="110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204864"/>
            <a:ext cx="26289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89040"/>
            <a:ext cx="26574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4765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6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17240"/>
            <a:ext cx="9144000" cy="1339552"/>
          </a:xfrm>
        </p:spPr>
        <p:txBody>
          <a:bodyPr/>
          <a:lstStyle/>
          <a:p>
            <a:r>
              <a:rPr lang="fr-FR" sz="3600" dirty="0" smtClean="0">
                <a:latin typeface="Arial Rounded MT Bold" panose="020F0704030504030204" pitchFamily="34" charset="0"/>
              </a:rPr>
              <a:t>Ce qui a été ajouté dans la circulaire académique pour le </a:t>
            </a:r>
            <a:r>
              <a:rPr lang="fr-FR" sz="3600" dirty="0" smtClean="0">
                <a:solidFill>
                  <a:srgbClr val="FF66CC"/>
                </a:solidFill>
                <a:latin typeface="Arial Rounded MT Bold" panose="020F0704030504030204" pitchFamily="34" charset="0"/>
              </a:rPr>
              <a:t>Bac pro logistique </a:t>
            </a:r>
            <a:endParaRPr lang="fr-FR" sz="3600" dirty="0">
              <a:solidFill>
                <a:srgbClr val="FF66C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AutoShape 4" descr="Résultat de recherche d'images pour &quot;0/20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AutoShape 7" descr="Résultat de recherche d'images pour &quot;0/20 note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Égal 5"/>
          <p:cNvSpPr/>
          <p:nvPr/>
        </p:nvSpPr>
        <p:spPr>
          <a:xfrm>
            <a:off x="2051720" y="2564904"/>
            <a:ext cx="576064" cy="535781"/>
          </a:xfrm>
          <a:prstGeom prst="mathEqual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43710"/>
            <a:ext cx="1038894" cy="77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4026718" y="2648128"/>
            <a:ext cx="11367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Phase 2 </a:t>
            </a:r>
            <a:endParaRPr lang="fr-FR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164" y="4725144"/>
            <a:ext cx="17811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3550970" y="4777829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Obligation inscrite dans la circulaire nationale </a:t>
            </a:r>
            <a:endParaRPr lang="fr-FR" b="1" dirty="0">
              <a:latin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24128" y="1817131"/>
            <a:ext cx="3024336" cy="203132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latin typeface="Calibri" panose="020F0502020204030204" pitchFamily="34" charset="0"/>
              </a:rPr>
              <a:t>L’attestation formation évaluation mentionnera  la ou les catégorie(s)  de chariot(s) pour laquelle ou lesquelles l’évaluation est favorable (note supérieure ou égale à 10 pour la conduite).  </a:t>
            </a:r>
            <a:endParaRPr lang="fr-FR" b="1" dirty="0">
              <a:latin typeface="Calibri" panose="020F050202020403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92180" y="414908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Information inscrite dans la circulaire nationale </a:t>
            </a:r>
            <a:endParaRPr lang="fr-FR" b="1" dirty="0">
              <a:latin typeface="Calibri" panose="020F0502020204030204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10" y="5949280"/>
            <a:ext cx="7615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1768"/>
            <a:ext cx="13620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2051720" y="345612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Information inscrite dans la circulaire nationale </a:t>
            </a:r>
            <a:endParaRPr lang="fr-FR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4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/>
      <p:bldP spid="3" grpId="0" animBg="1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577280"/>
            <a:ext cx="8964488" cy="979512"/>
          </a:xfrm>
        </p:spPr>
        <p:txBody>
          <a:bodyPr/>
          <a:lstStyle/>
          <a:p>
            <a:r>
              <a:rPr lang="fr-FR" sz="4800" dirty="0" smtClean="0">
                <a:latin typeface="Arial Rounded MT Bold" panose="020F0704030504030204" pitchFamily="34" charset="0"/>
              </a:rPr>
              <a:t>La conduite de chariots pour le niveau </a:t>
            </a:r>
            <a:r>
              <a:rPr lang="fr-FR" sz="4800" dirty="0" smtClean="0">
                <a:latin typeface="Arial Rounded MT Bold" panose="020F0704030504030204" pitchFamily="34" charset="0"/>
              </a:rPr>
              <a:t>4 et 5</a:t>
            </a:r>
            <a:endParaRPr lang="fr-FR" sz="4800" dirty="0">
              <a:latin typeface="Arial Rounded MT Bold" panose="020F07040305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094719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028800" y="590192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BEP LT</a:t>
            </a:r>
            <a:endParaRPr lang="fr-FR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20788" y="487659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3"/>
                </a:solidFill>
                <a:latin typeface="Arial Rounded MT Bold" panose="020F0704030504030204" pitchFamily="34" charset="0"/>
              </a:rPr>
              <a:t>CAP VMPREA</a:t>
            </a:r>
            <a:endParaRPr lang="fr-FR" dirty="0">
              <a:solidFill>
                <a:schemeClr val="accent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69372" y="479715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3"/>
                </a:solidFill>
                <a:latin typeface="Arial Rounded MT Bold" panose="020F0704030504030204" pitchFamily="34" charset="0"/>
              </a:rPr>
              <a:t>CAP VMPREA</a:t>
            </a:r>
            <a:endParaRPr lang="fr-FR" dirty="0">
              <a:solidFill>
                <a:schemeClr val="accent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20272" y="537321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3"/>
                </a:solidFill>
                <a:latin typeface="Arial Rounded MT Bold" panose="020F0704030504030204" pitchFamily="34" charset="0"/>
              </a:rPr>
              <a:t>CAP VMPREA</a:t>
            </a:r>
            <a:endParaRPr lang="fr-FR" dirty="0">
              <a:solidFill>
                <a:schemeClr val="accent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948264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CAP OOL</a:t>
            </a:r>
            <a:endParaRPr lang="fr-FR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35896" y="58052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Bac PRO LOG </a:t>
            </a:r>
            <a:endParaRPr lang="fr-FR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20788" y="552293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CAP OOL</a:t>
            </a:r>
            <a:endParaRPr lang="fr-FR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" y="6129327"/>
            <a:ext cx="7615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3851920" y="5445224"/>
            <a:ext cx="139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CAP OOL</a:t>
            </a:r>
            <a:endParaRPr lang="fr-FR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20339" y="62280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Bac PRO LOG </a:t>
            </a:r>
            <a:endParaRPr lang="fr-FR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783767" y="638121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Bac PRO LOG </a:t>
            </a:r>
            <a:endParaRPr lang="fr-FR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1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5232"/>
            <a:ext cx="9144000" cy="1339552"/>
          </a:xfrm>
        </p:spPr>
        <p:txBody>
          <a:bodyPr/>
          <a:lstStyle/>
          <a:p>
            <a:r>
              <a:rPr lang="fr-FR" sz="4800" dirty="0" smtClean="0">
                <a:latin typeface="Arial Rounded MT Bold" panose="020F0704030504030204" pitchFamily="34" charset="0"/>
              </a:rPr>
              <a:t>La conduite de chariots niveau 4</a:t>
            </a:r>
            <a:endParaRPr lang="fr-FR" sz="4800" dirty="0">
              <a:latin typeface="Arial Rounded MT Bold" panose="020F07040305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094719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827584" y="5589240"/>
            <a:ext cx="195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BAC PRO LOG </a:t>
            </a:r>
            <a:endParaRPr lang="fr-FR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607347" y="5608953"/>
            <a:ext cx="195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BAC PRO LOG </a:t>
            </a:r>
            <a:endParaRPr lang="fr-FR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588224" y="5589240"/>
            <a:ext cx="195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BAC PRO LOG </a:t>
            </a:r>
            <a:endParaRPr lang="fr-FR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33034" y="5939773"/>
            <a:ext cx="195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BAC PRO CTRM</a:t>
            </a:r>
            <a:endParaRPr lang="fr-FR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27584" y="5930475"/>
            <a:ext cx="195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BAC PRO CTRM</a:t>
            </a:r>
            <a:endParaRPr lang="fr-FR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" y="6129327"/>
            <a:ext cx="7615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72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/>
      <p:bldP spid="15" grpId="1"/>
      <p:bldP spid="16" grpId="0"/>
      <p:bldP spid="16" grpId="1"/>
      <p:bldP spid="18" grpId="0"/>
      <p:bldP spid="18" grpId="1"/>
      <p:bldP spid="19" grpId="0"/>
      <p:bldP spid="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3224"/>
            <a:ext cx="9144000" cy="1339552"/>
          </a:xfrm>
        </p:spPr>
        <p:txBody>
          <a:bodyPr/>
          <a:lstStyle/>
          <a:p>
            <a:r>
              <a:rPr lang="fr-FR" sz="3600" dirty="0" smtClean="0">
                <a:latin typeface="Arial Rounded MT Bold" panose="020F0704030504030204" pitchFamily="34" charset="0"/>
              </a:rPr>
              <a:t>Le cadre juridique du référentiel </a:t>
            </a:r>
            <a:br>
              <a:rPr lang="fr-FR" sz="3600" dirty="0" smtClean="0">
                <a:latin typeface="Arial Rounded MT Bold" panose="020F0704030504030204" pitchFamily="34" charset="0"/>
              </a:rPr>
            </a:br>
            <a:r>
              <a:rPr lang="fr-FR" sz="3600" dirty="0" smtClean="0">
                <a:latin typeface="Arial Rounded MT Bold" panose="020F0704030504030204" pitchFamily="34" charset="0"/>
              </a:rPr>
              <a:t> du </a:t>
            </a:r>
            <a:r>
              <a:rPr lang="fr-FR" sz="3600" dirty="0" smtClean="0">
                <a:solidFill>
                  <a:schemeClr val="accent3"/>
                </a:solidFill>
                <a:latin typeface="Arial Rounded MT Bold" panose="020F0704030504030204" pitchFamily="34" charset="0"/>
              </a:rPr>
              <a:t>CAP OOL </a:t>
            </a:r>
            <a:endParaRPr lang="fr-FR" sz="3600" dirty="0">
              <a:solidFill>
                <a:schemeClr val="accent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988840"/>
            <a:ext cx="4464496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L’épreuve EP2 = conduite de chariots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5" name="Connecteur droit avec flèche 4"/>
          <p:cNvCxnSpPr>
            <a:stCxn id="3" idx="3"/>
          </p:cNvCxnSpPr>
          <p:nvPr/>
        </p:nvCxnSpPr>
        <p:spPr>
          <a:xfrm flipV="1">
            <a:off x="4788024" y="1700808"/>
            <a:ext cx="792088" cy="472698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3" idx="3"/>
          </p:cNvCxnSpPr>
          <p:nvPr/>
        </p:nvCxnSpPr>
        <p:spPr>
          <a:xfrm>
            <a:off x="4788024" y="2173506"/>
            <a:ext cx="792088" cy="31939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580112" y="1556792"/>
            <a:ext cx="3456384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Partie 1 : écrite 20 QCM 20’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80112" y="2204864"/>
            <a:ext cx="3117807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Partie 2 : pratique –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60’</a:t>
            </a:r>
          </a:p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 conduite  chariots 1 3 5 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9552" y="3356992"/>
            <a:ext cx="7992888" cy="92333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L’élève qui obtient le CAP OOL est dispensé de Caces durant 5 ans  à compter de la délivrance du diplôme pour les catégories de chariots où il aura obtenu au minimum 10/20 (y compris à la partie1).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23528" y="4869160"/>
            <a:ext cx="259228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Les deux attestations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2924735" y="4797152"/>
            <a:ext cx="999193" cy="184666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2924735" y="5013176"/>
            <a:ext cx="799849" cy="63878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923928" y="4653136"/>
            <a:ext cx="313332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L’attestation de formation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726476" y="5445224"/>
            <a:ext cx="438472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L’attestation de formation - évaluation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AutoShape 4" descr="Résultat de recherche d'images pour &quot;0/20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AutoShape 7" descr="Résultat de recherche d'images pour &quot;0/20 note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7" name="Ellipse 4096"/>
          <p:cNvSpPr/>
          <p:nvPr/>
        </p:nvSpPr>
        <p:spPr>
          <a:xfrm>
            <a:off x="6940949" y="4344779"/>
            <a:ext cx="1879523" cy="1048762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remettre à tous les élèves qui ont suivi la formation  </a:t>
            </a:r>
            <a:endParaRPr lang="fr-FR" sz="1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683568" y="5454516"/>
            <a:ext cx="3328545" cy="131821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remettre aux élèves qui ont réussi le CAP OOL  </a:t>
            </a:r>
            <a:r>
              <a:rPr lang="fr-FR" sz="12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et </a:t>
            </a:r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qui ont plus de 10/20 à la conduite  de chariots 1 3 5  et au test théorique</a:t>
            </a:r>
            <a:endParaRPr lang="fr-FR" sz="1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6588224" y="838173"/>
            <a:ext cx="1807422" cy="90328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Obligatoire pour les candidats inaptes </a:t>
            </a:r>
            <a:endParaRPr lang="fr-FR" sz="12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7295906" y="2696145"/>
            <a:ext cx="1630595" cy="58709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Dispenses possibles </a:t>
            </a:r>
            <a:endParaRPr lang="fr-FR" sz="12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7615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2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20" grpId="0" animBg="1"/>
      <p:bldP spid="17" grpId="0" animBg="1"/>
      <p:bldP spid="21" grpId="0" animBg="1"/>
      <p:bldP spid="25" grpId="0" animBg="1"/>
      <p:bldP spid="26" grpId="0" animBg="1"/>
      <p:bldP spid="4097" grpId="0" animBg="1"/>
      <p:bldP spid="38" grpId="0" animBg="1"/>
      <p:bldP spid="22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4574"/>
            <a:ext cx="9144000" cy="1339552"/>
          </a:xfrm>
        </p:spPr>
        <p:txBody>
          <a:bodyPr/>
          <a:lstStyle/>
          <a:p>
            <a:r>
              <a:rPr lang="fr-FR" sz="3600" dirty="0" smtClean="0">
                <a:latin typeface="Arial Rounded MT Bold" panose="020F0704030504030204" pitchFamily="34" charset="0"/>
              </a:rPr>
              <a:t>Le cadre juridique du référentiel </a:t>
            </a:r>
            <a:br>
              <a:rPr lang="fr-FR" sz="3600" dirty="0" smtClean="0">
                <a:latin typeface="Arial Rounded MT Bold" panose="020F0704030504030204" pitchFamily="34" charset="0"/>
              </a:rPr>
            </a:br>
            <a:r>
              <a:rPr lang="fr-FR" sz="3600" dirty="0" smtClean="0">
                <a:latin typeface="Arial Rounded MT Bold" panose="020F0704030504030204" pitchFamily="34" charset="0"/>
              </a:rPr>
              <a:t> du </a:t>
            </a:r>
            <a:r>
              <a:rPr lang="fr-FR" sz="3600" dirty="0" smtClean="0">
                <a:solidFill>
                  <a:srgbClr val="92D050"/>
                </a:solidFill>
                <a:latin typeface="Arial Rounded MT Bold" panose="020F0704030504030204" pitchFamily="34" charset="0"/>
              </a:rPr>
              <a:t>CAP VMPREA</a:t>
            </a:r>
            <a:endParaRPr lang="fr-FR" sz="3600" dirty="0">
              <a:solidFill>
                <a:srgbClr val="92D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0067" y="1844824"/>
            <a:ext cx="3174264" cy="1200329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L’épreuve EP2 </a:t>
            </a:r>
            <a:r>
              <a:rPr lang="fr-FR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CCF </a:t>
            </a:r>
          </a:p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Réception, stockage, expédition et conduite de chariots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5" name="Connecteur droit avec flèche 4"/>
          <p:cNvCxnSpPr>
            <a:endCxn id="11" idx="1"/>
          </p:cNvCxnSpPr>
          <p:nvPr/>
        </p:nvCxnSpPr>
        <p:spPr>
          <a:xfrm flipV="1">
            <a:off x="3425784" y="1947319"/>
            <a:ext cx="930192" cy="518773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endCxn id="34" idx="1"/>
          </p:cNvCxnSpPr>
          <p:nvPr/>
        </p:nvCxnSpPr>
        <p:spPr>
          <a:xfrm>
            <a:off x="3424331" y="2466092"/>
            <a:ext cx="931645" cy="355486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355976" y="1762653"/>
            <a:ext cx="1441613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Situation 1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75781" y="4941168"/>
            <a:ext cx="8689460" cy="92333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L’élève qui obtient le CAP VMPREA est dispensé de Caces durant 5 ans  à compter de la délivrance du diplôme à condition qu’il produise l’attestation de formation et d’évaluation.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3" name="Connecteur droit avec flèche 22"/>
          <p:cNvCxnSpPr>
            <a:stCxn id="40" idx="3"/>
            <a:endCxn id="47" idx="1"/>
          </p:cNvCxnSpPr>
          <p:nvPr/>
        </p:nvCxnSpPr>
        <p:spPr>
          <a:xfrm>
            <a:off x="3450045" y="3885149"/>
            <a:ext cx="946594" cy="129788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40" idx="3"/>
          </p:cNvCxnSpPr>
          <p:nvPr/>
        </p:nvCxnSpPr>
        <p:spPr>
          <a:xfrm>
            <a:off x="3450045" y="3885149"/>
            <a:ext cx="994707" cy="60016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899592" y="6062612"/>
            <a:ext cx="438472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L’attestation de formation - évaluation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AutoShape 4" descr="Résultat de recherche d'images pour &quot;0/20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AutoShape 7" descr="Résultat de recherche d'images pour &quot;0/20 note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208939" y="5711821"/>
            <a:ext cx="2493845" cy="1070913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remettre aux élèves qui ont réussi le CAP VMPREA</a:t>
            </a:r>
            <a:endParaRPr lang="fr-FR" sz="1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7" name="Connecteur droit avec flèche 6"/>
          <p:cNvCxnSpPr>
            <a:stCxn id="11" idx="3"/>
          </p:cNvCxnSpPr>
          <p:nvPr/>
        </p:nvCxnSpPr>
        <p:spPr>
          <a:xfrm>
            <a:off x="5797589" y="1947319"/>
            <a:ext cx="566192" cy="28803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11" idx="3"/>
          </p:cNvCxnSpPr>
          <p:nvPr/>
        </p:nvCxnSpPr>
        <p:spPr>
          <a:xfrm flipV="1">
            <a:off x="5797589" y="1657546"/>
            <a:ext cx="566192" cy="289773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6369073" y="1300988"/>
            <a:ext cx="2667423" cy="52322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Conduite de chariots</a:t>
            </a:r>
          </a:p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Test écrit 10’ + Conduite 60’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353793" y="1990581"/>
            <a:ext cx="2178647" cy="52322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Pratique réception et stockage 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355976" y="2636912"/>
            <a:ext cx="1441613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Situation 2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5797589" y="2821578"/>
            <a:ext cx="556204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6369073" y="2689175"/>
            <a:ext cx="1742131" cy="307777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Évaluation en PFE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75781" y="3284984"/>
            <a:ext cx="3174264" cy="1200329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L’épreuve EP2 </a:t>
            </a:r>
            <a:r>
              <a:rPr lang="fr-FR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Ponctuel  </a:t>
            </a:r>
          </a:p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Réception, stockage, expédition et conduite de chariots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7443116" y="850627"/>
            <a:ext cx="1630595" cy="58709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Dispenses possibles </a:t>
            </a:r>
            <a:endParaRPr lang="fr-FR" sz="12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6832039" y="2023424"/>
            <a:ext cx="2392690" cy="110783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Obligatoires y compris pour les candidats inaptes  ou dispensés</a:t>
            </a:r>
            <a:endParaRPr lang="fr-FR" sz="12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 flipV="1">
            <a:off x="3460240" y="3366375"/>
            <a:ext cx="930192" cy="518773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4396638" y="3256429"/>
            <a:ext cx="4351826" cy="52322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Phase 1 – Conduite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de Chariots </a:t>
            </a:r>
            <a:endParaRPr lang="fr-F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Test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écrit 10’ + Conduite 60</a:t>
            </a:r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’ 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396639" y="3861048"/>
            <a:ext cx="4351826" cy="307777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Phase 2 – Réception stockage 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396639" y="4273351"/>
            <a:ext cx="4351826" cy="307777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Phase 3 – Entretien sur la prestation réalisée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7213086" y="3173440"/>
            <a:ext cx="1630595" cy="58709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Dispenses possibles </a:t>
            </a:r>
            <a:endParaRPr lang="fr-FR" sz="12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6572551" y="3813498"/>
            <a:ext cx="2392690" cy="110783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Obligatoires y compris pour les candidats inaptes  ou dispensés</a:t>
            </a:r>
            <a:endParaRPr lang="fr-FR" sz="12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7615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52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7" grpId="0" animBg="1"/>
      <p:bldP spid="26" grpId="0" animBg="1"/>
      <p:bldP spid="38" grpId="0" animBg="1"/>
      <p:bldP spid="29" grpId="0" animBg="1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7" grpId="0" animBg="1"/>
      <p:bldP spid="50" grpId="0" animBg="1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9861"/>
            <a:ext cx="9144000" cy="1339552"/>
          </a:xfrm>
        </p:spPr>
        <p:txBody>
          <a:bodyPr/>
          <a:lstStyle/>
          <a:p>
            <a:r>
              <a:rPr lang="fr-FR" sz="3600" dirty="0" smtClean="0">
                <a:latin typeface="Arial Rounded MT Bold" panose="020F0704030504030204" pitchFamily="34" charset="0"/>
              </a:rPr>
              <a:t>Ce qui a été ajouté dans la circulaire académique pour le </a:t>
            </a:r>
            <a:r>
              <a:rPr lang="fr-FR" sz="3600" dirty="0" smtClean="0">
                <a:solidFill>
                  <a:srgbClr val="92D050"/>
                </a:solidFill>
                <a:latin typeface="Arial Rounded MT Bold" panose="020F0704030504030204" pitchFamily="34" charset="0"/>
              </a:rPr>
              <a:t>CAP VMPREA </a:t>
            </a:r>
            <a:endParaRPr lang="fr-FR" sz="3600" dirty="0">
              <a:solidFill>
                <a:srgbClr val="92D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AutoShape 4" descr="Résultat de recherche d'images pour &quot;0/20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AutoShape 7" descr="Résultat de recherche d'images pour &quot;0/20 note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Résultat de recherche d'images pour &quot;illustration chaussures de sécurité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90" y="3731846"/>
            <a:ext cx="17907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15718"/>
            <a:ext cx="17811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24506"/>
            <a:ext cx="7615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1953793"/>
            <a:ext cx="1543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48031"/>
            <a:ext cx="25050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7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3224"/>
            <a:ext cx="9144000" cy="1339552"/>
          </a:xfrm>
        </p:spPr>
        <p:txBody>
          <a:bodyPr/>
          <a:lstStyle/>
          <a:p>
            <a:r>
              <a:rPr lang="fr-FR" sz="3600" dirty="0" smtClean="0">
                <a:latin typeface="Arial Rounded MT Bold" panose="020F0704030504030204" pitchFamily="34" charset="0"/>
              </a:rPr>
              <a:t>Le cadre juridique du référentiel </a:t>
            </a:r>
            <a:br>
              <a:rPr lang="fr-FR" sz="3600" dirty="0" smtClean="0">
                <a:latin typeface="Arial Rounded MT Bold" panose="020F0704030504030204" pitchFamily="34" charset="0"/>
              </a:rPr>
            </a:br>
            <a:r>
              <a:rPr lang="fr-FR" sz="3600" dirty="0" smtClean="0">
                <a:latin typeface="Arial Rounded MT Bold" panose="020F0704030504030204" pitchFamily="34" charset="0"/>
              </a:rPr>
              <a:t> du </a:t>
            </a:r>
            <a:r>
              <a:rPr lang="fr-FR" sz="3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BEP LT</a:t>
            </a:r>
            <a:endParaRPr lang="fr-FR" sz="36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4464496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L’épreuve EP2 = conduite de chariots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5" name="Connecteur droit avec flèche 4"/>
          <p:cNvCxnSpPr>
            <a:stCxn id="3" idx="3"/>
          </p:cNvCxnSpPr>
          <p:nvPr/>
        </p:nvCxnSpPr>
        <p:spPr>
          <a:xfrm flipV="1">
            <a:off x="4788024" y="1628800"/>
            <a:ext cx="792088" cy="472698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3" idx="3"/>
          </p:cNvCxnSpPr>
          <p:nvPr/>
        </p:nvCxnSpPr>
        <p:spPr>
          <a:xfrm>
            <a:off x="4788024" y="2101498"/>
            <a:ext cx="792088" cy="31939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580112" y="1484784"/>
            <a:ext cx="3384376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Phase 1 : écrite 10 QCM 15’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80112" y="2060848"/>
            <a:ext cx="3117807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Phase 2 : pratique – 15’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 conduite  chariots 1  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9552" y="2996952"/>
            <a:ext cx="7992888" cy="92333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L’élève qui obtient le BEP L/T est dispensé de Caces durant 5 ans  à compter de la délivrance du diplôme à condition d’avoir obtenu une note égale ou supérieure à 10/20 à l’épreuve EP2.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04800" y="4396462"/>
            <a:ext cx="259228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Les deux attestations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2925078" y="4396462"/>
            <a:ext cx="999193" cy="184666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2899631" y="4581128"/>
            <a:ext cx="799849" cy="63878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924271" y="4206891"/>
            <a:ext cx="313332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L’attestation de formation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699480" y="5035242"/>
            <a:ext cx="438472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L’attestation de formation - évaluation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AutoShape 4" descr="Résultat de recherche d'images pour &quot;0/20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AutoShape 7" descr="Résultat de recherche d'images pour &quot;0/20 note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7" name="Ellipse 4096"/>
          <p:cNvSpPr/>
          <p:nvPr/>
        </p:nvSpPr>
        <p:spPr>
          <a:xfrm>
            <a:off x="6948264" y="4051842"/>
            <a:ext cx="1879523" cy="1048762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remettre à tous les élèves qui ont suivi la formation  </a:t>
            </a:r>
            <a:endParaRPr lang="fr-FR" sz="1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113209" y="5345575"/>
            <a:ext cx="2376263" cy="121484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remettre aux élèves qui ont réussi le BEP LT </a:t>
            </a:r>
            <a:r>
              <a:rPr lang="fr-FR" sz="12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et </a:t>
            </a:r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qui ont plus de 10/20 à l’épreuve EP2</a:t>
            </a:r>
            <a:endParaRPr lang="fr-FR" sz="1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625663" y="2221261"/>
            <a:ext cx="1630595" cy="58709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Dispenses possibles </a:t>
            </a:r>
            <a:endParaRPr lang="fr-FR" sz="12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6725780" y="5616282"/>
            <a:ext cx="2102007" cy="6591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remettre avec le relevé de notes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40339"/>
            <a:ext cx="7615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36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20" grpId="0" animBg="1"/>
      <p:bldP spid="17" grpId="0" animBg="1"/>
      <p:bldP spid="21" grpId="0" animBg="1"/>
      <p:bldP spid="25" grpId="0" animBg="1"/>
      <p:bldP spid="26" grpId="0" animBg="1"/>
      <p:bldP spid="4097" grpId="0" animBg="1"/>
      <p:bldP spid="38" grpId="0" animBg="1"/>
      <p:bldP spid="22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9248"/>
            <a:ext cx="9144000" cy="1339552"/>
          </a:xfrm>
        </p:spPr>
        <p:txBody>
          <a:bodyPr/>
          <a:lstStyle/>
          <a:p>
            <a:r>
              <a:rPr lang="fr-FR" sz="3600" dirty="0" smtClean="0">
                <a:latin typeface="Arial Rounded MT Bold" panose="020F0704030504030204" pitchFamily="34" charset="0"/>
              </a:rPr>
              <a:t>Ce qui a été ajouté dans la circulaire académique pour le </a:t>
            </a:r>
            <a:r>
              <a:rPr lang="fr-FR" sz="3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BEP LT</a:t>
            </a:r>
            <a:endParaRPr lang="fr-FR" sz="36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AutoShape 4" descr="Résultat de recherche d'images pour &quot;0/20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AutoShape 7" descr="Résultat de recherche d'images pour &quot;0/20 note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43" y="2955874"/>
            <a:ext cx="17811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3568" y="436510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Obligation inscrite dans la circulaire nationale </a:t>
            </a:r>
            <a:endParaRPr lang="fr-FR" b="1" dirty="0">
              <a:latin typeface="Calibri" panose="020F0502020204030204" pitchFamily="34" charset="0"/>
            </a:endParaRPr>
          </a:p>
        </p:txBody>
      </p:sp>
      <p:pic>
        <p:nvPicPr>
          <p:cNvPr id="7" name="Picture 2" descr="Résultat de recherche d'images pour &quot;illustration chaussures de sécurité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16832"/>
            <a:ext cx="1089693" cy="155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563888" y="364502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Obligation inscrite dans la circulaire académique </a:t>
            </a:r>
            <a:endParaRPr lang="fr-FR" b="1" dirty="0">
              <a:latin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732240" y="3506524"/>
            <a:ext cx="1800200" cy="120032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Justifier d’une formation à la conduite de chariot</a:t>
            </a:r>
            <a:endParaRPr lang="fr-FR" b="1" dirty="0">
              <a:latin typeface="Calibri" panose="020F050202020403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9280"/>
            <a:ext cx="7615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84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3224"/>
            <a:ext cx="9144000" cy="1339552"/>
          </a:xfrm>
        </p:spPr>
        <p:txBody>
          <a:bodyPr/>
          <a:lstStyle/>
          <a:p>
            <a:r>
              <a:rPr lang="fr-FR" sz="3600" dirty="0" smtClean="0">
                <a:latin typeface="Arial Rounded MT Bold" panose="020F0704030504030204" pitchFamily="34" charset="0"/>
              </a:rPr>
              <a:t>Le cadre juridique du référentiel </a:t>
            </a:r>
            <a:br>
              <a:rPr lang="fr-FR" sz="3600" dirty="0" smtClean="0">
                <a:latin typeface="Arial Rounded MT Bold" panose="020F0704030504030204" pitchFamily="34" charset="0"/>
              </a:rPr>
            </a:br>
            <a:r>
              <a:rPr lang="fr-FR" sz="3600" dirty="0" smtClean="0">
                <a:latin typeface="Arial Rounded MT Bold" panose="020F0704030504030204" pitchFamily="34" charset="0"/>
              </a:rPr>
              <a:t> BAC </a:t>
            </a:r>
            <a:r>
              <a:rPr lang="fr-FR" sz="3600" dirty="0" smtClean="0">
                <a:solidFill>
                  <a:srgbClr val="FF66CC"/>
                </a:solidFill>
                <a:latin typeface="Arial Rounded MT Bold" panose="020F0704030504030204" pitchFamily="34" charset="0"/>
              </a:rPr>
              <a:t>PRO LOG </a:t>
            </a:r>
            <a:endParaRPr lang="fr-FR" sz="3600" dirty="0">
              <a:solidFill>
                <a:srgbClr val="FF66C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988840"/>
            <a:ext cx="4464496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L’épreuve E32 = conduite de chariots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5" name="Connecteur droit avec flèche 4"/>
          <p:cNvCxnSpPr>
            <a:stCxn id="3" idx="3"/>
          </p:cNvCxnSpPr>
          <p:nvPr/>
        </p:nvCxnSpPr>
        <p:spPr>
          <a:xfrm flipV="1">
            <a:off x="4788024" y="1700808"/>
            <a:ext cx="792088" cy="472698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3" idx="3"/>
          </p:cNvCxnSpPr>
          <p:nvPr/>
        </p:nvCxnSpPr>
        <p:spPr>
          <a:xfrm>
            <a:off x="4788024" y="2173506"/>
            <a:ext cx="792088" cy="31939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580112" y="1556792"/>
            <a:ext cx="3384376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Phase 1 : écrite 20 QCM 20’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80112" y="2204864"/>
            <a:ext cx="3117807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Phase 2 : pratique –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60’</a:t>
            </a:r>
          </a:p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 conduite  chariots 1 3 5 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9552" y="3429000"/>
            <a:ext cx="7992888" cy="92333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L’élève qui obtient le baccalauréat est dispensé de Caces durant 5 ans  </a:t>
            </a:r>
            <a:r>
              <a:rPr lang="fr-FR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à compter de la délivrance du diplôme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pour les catégories de chariots où il aura obtenu au minimum 10/20.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23528" y="4941168"/>
            <a:ext cx="259228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Les deux attestations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2924735" y="4941168"/>
            <a:ext cx="999193" cy="184666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2924735" y="5157192"/>
            <a:ext cx="799849" cy="63878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923928" y="4725144"/>
            <a:ext cx="313332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L’attestation de formation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726476" y="5589240"/>
            <a:ext cx="438472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L’attestation de formation - évaluation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AutoShape 4" descr="Résultat de recherche d'images pour &quot;0/20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AutoShape 7" descr="Résultat de recherche d'images pour &quot;0/20 note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7" name="Ellipse 4096"/>
          <p:cNvSpPr/>
          <p:nvPr/>
        </p:nvSpPr>
        <p:spPr>
          <a:xfrm>
            <a:off x="6948264" y="4437112"/>
            <a:ext cx="1879523" cy="1048762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remettre à tous les élèves qui ont suivi la formation  </a:t>
            </a:r>
            <a:endParaRPr lang="fr-FR" sz="1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1287548" y="5434492"/>
            <a:ext cx="2536456" cy="131821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 remettre aux élèves qui ont réussi le bac </a:t>
            </a:r>
            <a:r>
              <a:rPr lang="fr-FR" sz="12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et </a:t>
            </a:r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qui ont plus de 10/20 à la </a:t>
            </a:r>
            <a:r>
              <a:rPr lang="fr-FR" sz="120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conduite  de chariots 1 </a:t>
            </a:r>
            <a:r>
              <a:rPr lang="fr-FR" sz="1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3 5 </a:t>
            </a:r>
            <a:endParaRPr lang="fr-FR" sz="1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7057256" y="745108"/>
            <a:ext cx="1807422" cy="90328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Obligatoire pour les candidats inaptes </a:t>
            </a:r>
            <a:endParaRPr lang="fr-FR" sz="12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4139952" y="2458438"/>
            <a:ext cx="1630595" cy="587097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Dispenses possibles </a:t>
            </a:r>
            <a:endParaRPr lang="fr-FR" sz="12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4719543" y="5958572"/>
            <a:ext cx="2102007" cy="6591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remettre avec le relevé de notes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7615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28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20" grpId="0" animBg="1"/>
      <p:bldP spid="17" grpId="0" animBg="1"/>
      <p:bldP spid="21" grpId="0" animBg="1"/>
      <p:bldP spid="25" grpId="0" animBg="1"/>
      <p:bldP spid="26" grpId="0" animBg="1"/>
      <p:bldP spid="4097" grpId="0" animBg="1"/>
      <p:bldP spid="38" grpId="0" animBg="1"/>
      <p:bldP spid="22" grpId="0" animBg="1"/>
      <p:bldP spid="29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1161</TotalTime>
  <Words>679</Words>
  <Application>Microsoft Office PowerPoint</Application>
  <PresentationFormat>Affichage à l'écran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Exécutif</vt:lpstr>
      <vt:lpstr>La conduite de chariots </vt:lpstr>
      <vt:lpstr>La conduite de chariots pour le niveau 4 et 5</vt:lpstr>
      <vt:lpstr>La conduite de chariots niveau 4</vt:lpstr>
      <vt:lpstr>Le cadre juridique du référentiel   du CAP OOL </vt:lpstr>
      <vt:lpstr>Le cadre juridique du référentiel   du CAP VMPREA</vt:lpstr>
      <vt:lpstr>Ce qui a été ajouté dans la circulaire académique pour le CAP VMPREA </vt:lpstr>
      <vt:lpstr>Le cadre juridique du référentiel   du BEP LT</vt:lpstr>
      <vt:lpstr>Ce qui a été ajouté dans la circulaire académique pour le BEP LT</vt:lpstr>
      <vt:lpstr>Le cadre juridique du référentiel   BAC PRO LOG </vt:lpstr>
      <vt:lpstr>Ce qui a été ajouté dans la circulaire académique pour le Bac pro logistique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Bienvenus à tous</dc:title>
  <dc:creator>L.MOULAS</dc:creator>
  <cp:lastModifiedBy>L.MOULAS</cp:lastModifiedBy>
  <cp:revision>104</cp:revision>
  <dcterms:created xsi:type="dcterms:W3CDTF">2016-12-01T12:42:23Z</dcterms:created>
  <dcterms:modified xsi:type="dcterms:W3CDTF">2017-11-03T14:35:54Z</dcterms:modified>
</cp:coreProperties>
</file>