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7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F2587-71D0-420A-9881-CDEC41517F91}" type="datetimeFigureOut">
              <a:rPr lang="fr-FR" smtClean="0"/>
              <a:pPr/>
              <a:t>26/05/2015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9D996-7D83-43E6-9EA9-C7309E9524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6FBD-37BE-4EA2-BA93-CFC300A7D7D7}" type="datetimeFigureOut">
              <a:rPr lang="fr-FR" smtClean="0"/>
              <a:pPr/>
              <a:t>26/05/2015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4E28-6F12-470E-BC4B-C475CFA3EF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6FBD-37BE-4EA2-BA93-CFC300A7D7D7}" type="datetimeFigureOut">
              <a:rPr lang="fr-FR" smtClean="0"/>
              <a:pPr/>
              <a:t>26/05/2015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4E28-6F12-470E-BC4B-C475CFA3EF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6FBD-37BE-4EA2-BA93-CFC300A7D7D7}" type="datetimeFigureOut">
              <a:rPr lang="fr-FR" smtClean="0"/>
              <a:pPr/>
              <a:t>26/05/2015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4E28-6F12-470E-BC4B-C475CFA3EF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6FBD-37BE-4EA2-BA93-CFC300A7D7D7}" type="datetimeFigureOut">
              <a:rPr lang="fr-FR" smtClean="0"/>
              <a:pPr/>
              <a:t>26/05/2015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4E28-6F12-470E-BC4B-C475CFA3EF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6FBD-37BE-4EA2-BA93-CFC300A7D7D7}" type="datetimeFigureOut">
              <a:rPr lang="fr-FR" smtClean="0"/>
              <a:pPr/>
              <a:t>26/05/2015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4E28-6F12-470E-BC4B-C475CFA3EF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6FBD-37BE-4EA2-BA93-CFC300A7D7D7}" type="datetimeFigureOut">
              <a:rPr lang="fr-FR" smtClean="0"/>
              <a:pPr/>
              <a:t>26/05/2015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4E28-6F12-470E-BC4B-C475CFA3EF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6FBD-37BE-4EA2-BA93-CFC300A7D7D7}" type="datetimeFigureOut">
              <a:rPr lang="fr-FR" smtClean="0"/>
              <a:pPr/>
              <a:t>26/05/2015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4E28-6F12-470E-BC4B-C475CFA3EF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6FBD-37BE-4EA2-BA93-CFC300A7D7D7}" type="datetimeFigureOut">
              <a:rPr lang="fr-FR" smtClean="0"/>
              <a:pPr/>
              <a:t>26/05/2015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4E28-6F12-470E-BC4B-C475CFA3EF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6FBD-37BE-4EA2-BA93-CFC300A7D7D7}" type="datetimeFigureOut">
              <a:rPr lang="fr-FR" smtClean="0"/>
              <a:pPr/>
              <a:t>26/05/2015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4E28-6F12-470E-BC4B-C475CFA3EF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6FBD-37BE-4EA2-BA93-CFC300A7D7D7}" type="datetimeFigureOut">
              <a:rPr lang="fr-FR" smtClean="0"/>
              <a:pPr/>
              <a:t>26/05/2015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4E28-6F12-470E-BC4B-C475CFA3EF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6FBD-37BE-4EA2-BA93-CFC300A7D7D7}" type="datetimeFigureOut">
              <a:rPr lang="fr-FR" smtClean="0"/>
              <a:pPr/>
              <a:t>26/05/2015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4E28-6F12-470E-BC4B-C475CFA3EF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36FBD-37BE-4EA2-BA93-CFC300A7D7D7}" type="datetimeFigureOut">
              <a:rPr lang="fr-FR" smtClean="0"/>
              <a:pPr/>
              <a:t>26/05/2015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24E28-6F12-470E-BC4B-C475CFA3EF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travail-emploi.gouv.fr/informations-pratiques,89/les-fiches-pratiques-du-droit-du,91/contrats,109/les-principales-caracteristiques,976.html" TargetMode="External"/><Relationship Id="rId13" Type="http://schemas.openxmlformats.org/officeDocument/2006/relationships/hyperlink" Target="../../Videos/Forme%20le%20contrat%20de%20travail.mp4" TargetMode="External"/><Relationship Id="rId18" Type="http://schemas.openxmlformats.org/officeDocument/2006/relationships/slide" Target="slide11.xml"/><Relationship Id="rId3" Type="http://schemas.openxmlformats.org/officeDocument/2006/relationships/hyperlink" Target="../../Video/Tout%20savoir%20sur%20le%20Sanction%20disciplinaire.mp4" TargetMode="External"/><Relationship Id="rId7" Type="http://schemas.openxmlformats.org/officeDocument/2006/relationships/hyperlink" Target="../../Videos/Tout%20savoir%20sur%20le%20Sanction%20disciplinaire.mp4" TargetMode="External"/><Relationship Id="rId12" Type="http://schemas.openxmlformats.org/officeDocument/2006/relationships/hyperlink" Target="http://rfsocial.grouperf.com/revue/0101/cj/" TargetMode="External"/><Relationship Id="rId17" Type="http://schemas.openxmlformats.org/officeDocument/2006/relationships/slide" Target="slide9.xml"/><Relationship Id="rId2" Type="http://schemas.openxmlformats.org/officeDocument/2006/relationships/image" Target="../media/image1.jpeg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contrat-de-travail.comprendrechoisir.com/comprendre/clauses-du-contrat-de-travail" TargetMode="External"/><Relationship Id="rId5" Type="http://schemas.openxmlformats.org/officeDocument/2006/relationships/hyperlink" Target="../../Videos/R&#233;diger%20le%20r&#232;glement%20int&#233;rieur%20de%20votre%20entreprise.mp4" TargetMode="External"/><Relationship Id="rId15" Type="http://schemas.openxmlformats.org/officeDocument/2006/relationships/hyperlink" Target="../../Videos/forme%20ct%20travail%20squetch.mp4" TargetMode="External"/><Relationship Id="rId10" Type="http://schemas.openxmlformats.org/officeDocument/2006/relationships/hyperlink" Target="http://vosdroits.service-public.fr/particuliers/F15635.xhtml" TargetMode="External"/><Relationship Id="rId19" Type="http://schemas.openxmlformats.org/officeDocument/2006/relationships/slide" Target="slide12.xml"/><Relationship Id="rId4" Type="http://schemas.openxmlformats.org/officeDocument/2006/relationships/image" Target="../media/image2.png"/><Relationship Id="rId9" Type="http://schemas.openxmlformats.org/officeDocument/2006/relationships/hyperlink" Target="http://fr.wikibooks.org/wiki/Droit_du_travail/Le_contenu_et_la_forme_du_contrat_de_travail" TargetMode="External"/><Relationship Id="rId1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219998"/>
            <a:ext cx="813690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TP 1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 : LE CONTRAT DE TRAVAIL 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FORME / CONTENU /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OBLIGATIONS/ POUVOIR DE L’EMPLOYEUR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SITUATION PROFESSIONNELLE 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Vous travaillez dans l’entreprise « </a:t>
            </a: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Parigo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 » qui a pour activité la production d’articles de maroquinerie de haut de gamme, proposés sur le marché aux clients par des distributeurs, que l’entreprise sélectionne soigneusement.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b="1" dirty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Après avoir pris connaissances des liens internet ci-dessous et des vidéos, répondez aux questions des différentes missions qui vous seront confiées.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 l="26284" t="38016" r="27227" b="8829"/>
          <a:stretch>
            <a:fillRect/>
          </a:stretch>
        </p:blipFill>
        <p:spPr bwMode="auto">
          <a:xfrm>
            <a:off x="395536" y="260648"/>
            <a:ext cx="835292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 l="25177" t="21282" r="26121" b="33438"/>
          <a:stretch>
            <a:fillRect/>
          </a:stretch>
        </p:blipFill>
        <p:spPr bwMode="auto">
          <a:xfrm>
            <a:off x="323527" y="404664"/>
            <a:ext cx="8678529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 l="24624" t="19313" r="30548" b="9813"/>
          <a:stretch>
            <a:fillRect/>
          </a:stretch>
        </p:blipFill>
        <p:spPr bwMode="auto">
          <a:xfrm>
            <a:off x="251520" y="188640"/>
            <a:ext cx="867645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 descr="Papyrus"/>
          <p:cNvSpPr>
            <a:spLocks noChangeArrowheads="1"/>
          </p:cNvSpPr>
          <p:nvPr/>
        </p:nvSpPr>
        <p:spPr bwMode="auto">
          <a:xfrm>
            <a:off x="0" y="0"/>
            <a:ext cx="9144000" cy="6669360"/>
          </a:xfrm>
          <a:prstGeom prst="verticalScroll">
            <a:avLst>
              <a:gd name="adj" fmla="val 6046"/>
            </a:avLst>
          </a:prstGeom>
          <a:blipFill dpi="0" rotWithShape="1">
            <a:blip r:embed="rId2" cstate="print">
              <a:alphaModFix amt="57000"/>
            </a:blip>
            <a:srcRect/>
            <a:tile tx="0" ty="0" sx="100000" sy="100000" flip="none" algn="tl"/>
          </a:blip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149" name="Picture 5" descr="http://www.equalpayday.com.au/Resources/Pictures/video_icon.pn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6021288"/>
            <a:ext cx="432048" cy="417646"/>
          </a:xfrm>
          <a:prstGeom prst="rect">
            <a:avLst/>
          </a:prstGeom>
          <a:noFill/>
        </p:spPr>
      </p:pic>
      <p:pic>
        <p:nvPicPr>
          <p:cNvPr id="6148" name="il_fi" descr="http://www.laccelerateur-pc.fr/wp-content/uploads/2014/11/Video.png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67744" y="5949280"/>
            <a:ext cx="432048" cy="432048"/>
          </a:xfrm>
          <a:prstGeom prst="rect">
            <a:avLst/>
          </a:prstGeom>
          <a:noFill/>
        </p:spPr>
      </p:pic>
      <p:sp>
        <p:nvSpPr>
          <p:cNvPr id="6150" name="Rectangle 6">
            <a:hlinkClick r:id="rId7" action="ppaction://hlinkfile"/>
          </p:cNvPr>
          <p:cNvSpPr>
            <a:spLocks noChangeArrowheads="1"/>
          </p:cNvSpPr>
          <p:nvPr/>
        </p:nvSpPr>
        <p:spPr bwMode="auto">
          <a:xfrm>
            <a:off x="467544" y="32426"/>
            <a:ext cx="8676456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Forme et Contenu 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  <a:hlinkClick r:id="rId8"/>
              </a:rPr>
              <a:t>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  <a:hlinkClick r:id="rId8"/>
              </a:rPr>
              <a:t>http://travail-emploi.gouv.fr/informations-pratiques,89/les-fiches-pratiques-du-droit-du,91/contrats,109/les-principales-caracteristiques,976.html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  <a:hlinkClick r:id="rId9"/>
              </a:rPr>
              <a:t>http://fr.wikibooks.org/wiki/Droit_du_travail/Le_contenu_et_la_forme_du_contrat_de_travail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  <a:hlinkClick r:id="rId1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  <a:hlinkClick r:id="rId10"/>
              </a:rPr>
              <a:t>http://vosdroits.service-public.fr/particuliers/F15635.xhtml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Vidéos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fr-FR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Document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fr-FR" dirty="0">
                <a:solidFill>
                  <a:srgbClr val="0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Document 2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Les clauses </a:t>
            </a:r>
            <a:r>
              <a:rPr lang="fr-FR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800" b="1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  <a:hlinkClick r:id="rId11"/>
              </a:rPr>
              <a:t>http://contrat-de-travail.comprendrechoisir.com/comprendre/clauses-du-contrat-de-travail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  <a:hlinkClick r:id="rId12"/>
              </a:rPr>
              <a:t>http://rfsocial.grouperf.com/revue/0101/cj/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Les pouvoirs de l’employeur : </a:t>
            </a:r>
            <a:endParaRPr lang="fr-FR" sz="2000" b="1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800" b="1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r-FR" sz="1400" dirty="0">
                <a:latin typeface="Comic Sans MS" pitchFamily="66" charset="0"/>
                <a:ea typeface="Calibri" pitchFamily="34" charset="0"/>
                <a:cs typeface="Times New Roman" pitchFamily="18" charset="0"/>
                <a:hlinkClick r:id="rId11"/>
              </a:rPr>
              <a:t>http://</a:t>
            </a:r>
            <a:r>
              <a:rPr lang="fr-FR" sz="1400" dirty="0" smtClean="0">
                <a:latin typeface="Comic Sans MS" pitchFamily="66" charset="0"/>
                <a:ea typeface="Calibri" pitchFamily="34" charset="0"/>
                <a:cs typeface="Times New Roman" pitchFamily="18" charset="0"/>
                <a:hlinkClick r:id="rId11"/>
              </a:rPr>
              <a:t>travail-emploi.gouv.fr/informations-pratiques,89/les-fiches-pratiques-du-droit-du,91/sanctions-et-pouvoir-disciplinaire,111/le-reglement-interieur,1010.html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fr-FR" sz="1400" dirty="0">
              <a:latin typeface="Comic Sans MS" pitchFamily="66" charset="0"/>
              <a:ea typeface="Calibri" pitchFamily="34" charset="0"/>
              <a:cs typeface="Times New Roman" pitchFamily="18" charset="0"/>
              <a:hlinkClick r:id="rId11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Document 3  / Document 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Vidéos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91440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 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91440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video">
            <a:hlinkClick r:id="rId13" action="ppaction://hlinkfile" tooltip="video"/>
          </p:cNvPr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99792" y="2420888"/>
            <a:ext cx="576064" cy="422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10" descr="https://encrypted-tbn3.gstatic.com/images?q=tbn:ANd9GcTFwR3SIcdb2LjbHVsMizCkT-Qj4pSK0mexxd9ClKXbh_4xF1yZel1Smtd9RA">
            <a:hlinkClick r:id="rId15" action="ppaction://hlinkfile"/>
          </p:cNvPr>
          <p:cNvPicPr/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65868">
            <a:off x="2063657" y="2279309"/>
            <a:ext cx="496856" cy="507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Étoile à 5 branches 11">
            <a:hlinkClick r:id="rId17" action="ppaction://hlinksldjump"/>
          </p:cNvPr>
          <p:cNvSpPr/>
          <p:nvPr/>
        </p:nvSpPr>
        <p:spPr>
          <a:xfrm>
            <a:off x="2339752" y="2996952"/>
            <a:ext cx="216024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 à 5 branches 12">
            <a:hlinkClick r:id="rId18" action="ppaction://hlinksldjump"/>
          </p:cNvPr>
          <p:cNvSpPr/>
          <p:nvPr/>
        </p:nvSpPr>
        <p:spPr>
          <a:xfrm>
            <a:off x="2411760" y="3284984"/>
            <a:ext cx="216024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Étoile à 5 branches 13">
            <a:hlinkClick r:id="rId19" action="ppaction://hlinksldjump"/>
          </p:cNvPr>
          <p:cNvSpPr/>
          <p:nvPr/>
        </p:nvSpPr>
        <p:spPr>
          <a:xfrm>
            <a:off x="3779912" y="5733256"/>
            <a:ext cx="216024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61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1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1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61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800" decel="100000"/>
                                        <p:tgtEl>
                                          <p:spTgt spid="615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615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615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615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800" decel="100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800" decel="100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800" decel="100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800" decel="100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482477"/>
            <a:ext cx="91440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Mission 1 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: La forme du contrat de travail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Q1 :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Mme CALAS, vient d’être engagée en tant que secrétaire dans l’entreprise. Un contrat écrit est-il obligatoire ? Justifiez votre réponse.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Q2 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: Pourquoi est-ce important pour le salarié d’avoir un document écrit lors de son embauche ?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1916832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Non,</a:t>
            </a:r>
          </a:p>
          <a:p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Si son contrat est un CDI à temps complet, le contrat peut être oral, tacite ou verbal.</a:t>
            </a:r>
          </a:p>
          <a:p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Si tout autre contrat (CDD / CTT…) un écrit est alors obligatoire</a:t>
            </a:r>
            <a:endParaRPr lang="fr-F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67544" y="4653136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Le document écrit est un moyen de preuve </a:t>
            </a:r>
          </a:p>
          <a:p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si une contestation entre les parties survient, quant à son existence ou son contenu.</a:t>
            </a:r>
          </a:p>
          <a:p>
            <a:endParaRPr lang="fr-FR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266165"/>
            <a:ext cx="8568952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Mission 2 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: Le contenu du contrat de travail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Analyser </a:t>
            </a:r>
            <a:r>
              <a:rPr kumimoji="0" lang="fr-FR" b="1" i="0" u="dbl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FFFF00"/>
                  </a:solidFill>
                </a:u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les documents 1 et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Q3 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: Patricia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Prazat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vient de signer un contrat avec M. Olivier en vue de succéder au poste de comptable. Relevez les différents points abordés par ce contrat.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354397"/>
            <a:ext cx="88204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Le contrat aborde les points suivants 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la durée du contrat,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fr-FR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la présence d’une période d’essai,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fr-FR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les horaires de travail,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le lieu de travail ainsi que la possibilité de le modifier,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la rémunération,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les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règles concernant l’absence du salarié et les congés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332656"/>
            <a:ext cx="871296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Q4 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: Une période d’essai est-elle prévue ? Évoquez la situation des parties pendant cette période.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Q5 :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Citez l’utilité de la période d’essai pour l’employeur et pour le salarié.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Q6 :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Tout changement de lieu de travail est-il possible sans demander l’accord de Mlle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Prazat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 ? Justifiez.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112474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Une période d’essai d’une durée d’un mois est prévue dans une clause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Elle se caractérise par la possibilité offerte à chaque partie de rompre à tout instant le contrat sans respecter la procédure de licenciement </a:t>
            </a:r>
            <a:endParaRPr lang="fr-FR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ou </a:t>
            </a: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le délai de préavis suite à la déclaration du salarié de démissionner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23528" y="3284984"/>
            <a:ext cx="84969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Elle permet à l’employeur de vérifier les compétences du salarié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et son aptitude à occuper le poste en question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et au salarié de s’assurer que le poste lui convient.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5373216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Oui, elle s’engage à  accepter tout changement de son lieu de travail  </a:t>
            </a:r>
            <a:endParaRPr lang="fr-FR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pour </a:t>
            </a: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répondre aux besoins de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l’entreprise</a:t>
            </a:r>
          </a:p>
          <a:p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Article 4</a:t>
            </a:r>
            <a:endParaRPr lang="fr-FR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986245"/>
            <a:ext cx="874846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Au regard de l’activité de l’entreprise et de la formation que va subir cet ouvrier,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plusieurs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clauses sont susceptibles d’intéresser M. Olivier.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>
              <a:solidFill>
                <a:srgbClr val="FF0000"/>
              </a:solidFill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Il s’agit tout d’abord de la clause de dédit formation, de confidentialité par laquelle le salarié s’interdit à divulguer toute information confidentielle relative à la fabrication des produits et la clause de non-concurrence par laquelle il s’interdit à être embauché par un concurrent de l’entreprise à la fin du contrat.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260648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Q8 :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Quelles clauses peuvent intéresser M. Olivier pour l’embauche de l’ouvrier spécialisé ?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323528" y="2060848"/>
          <a:ext cx="8280920" cy="4392488"/>
        </p:xfrm>
        <a:graphic>
          <a:graphicData uri="http://schemas.openxmlformats.org/drawingml/2006/table">
            <a:tbl>
              <a:tblPr/>
              <a:tblGrid>
                <a:gridCol w="4142553"/>
                <a:gridCol w="4138367"/>
              </a:tblGrid>
              <a:tr h="715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latin typeface="Comic Sans MS"/>
                          <a:ea typeface="Calibri"/>
                          <a:cs typeface="Times New Roman"/>
                        </a:rPr>
                        <a:t>Obligations </a:t>
                      </a:r>
                      <a:r>
                        <a:rPr lang="fr-FR" sz="1800" b="1" dirty="0">
                          <a:latin typeface="Comic Sans MS"/>
                          <a:ea typeface="Calibri"/>
                          <a:cs typeface="Times New Roman"/>
                        </a:rPr>
                        <a:t>de Mme. PRAZAT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9" marR="66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latin typeface="Comic Sans MS"/>
                          <a:ea typeface="Calibri"/>
                          <a:cs typeface="Times New Roman"/>
                        </a:rPr>
                        <a:t>Obligations </a:t>
                      </a:r>
                      <a:r>
                        <a:rPr lang="fr-FR" sz="1800" b="1" dirty="0">
                          <a:latin typeface="Comic Sans MS"/>
                          <a:ea typeface="Calibri"/>
                          <a:cs typeface="Times New Roman"/>
                        </a:rPr>
                        <a:t>de l’entreprise PARIGO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49" marR="665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6549" marR="6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6549" marR="66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15790" y="260648"/>
            <a:ext cx="882821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Mission 3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 : Quelles sont les obligations qui découlent du contrat de travail 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Q9 :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A partir du contrat de travail de M. PRAZAT, compléter le tableau ci-dessous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2780928"/>
            <a:ext cx="41764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– Passer la visite médicale d’embauche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endParaRPr lang="fr-FR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–</a:t>
            </a: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 Effectuer le travail mentionné dans le contrat de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travail </a:t>
            </a:r>
            <a:r>
              <a:rPr lang="fr-FR" dirty="0" err="1" smtClean="0">
                <a:solidFill>
                  <a:srgbClr val="FF0000"/>
                </a:solidFill>
                <a:latin typeface="Comic Sans MS" pitchFamily="66" charset="0"/>
              </a:rPr>
              <a:t>cad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 employé de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bureau</a:t>
            </a:r>
            <a:endParaRPr lang="fr-FR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fr-FR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–</a:t>
            </a: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 Respecter un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horaire hebdomadaire </a:t>
            </a: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de travail de 35 heures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endParaRPr lang="fr-FR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–</a:t>
            </a: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 Respecter les obligations professionnelles de son contrat de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travail</a:t>
            </a:r>
            <a:endParaRPr lang="fr-F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4008" y="2924944"/>
            <a:ext cx="37444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– Verser le salaire fixé dans le contrat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endParaRPr lang="fr-FR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–</a:t>
            </a: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 Respecter la convention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collective</a:t>
            </a:r>
          </a:p>
          <a:p>
            <a:endParaRPr lang="fr-FR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–</a:t>
            </a: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 Fournir à M. 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PRAZAT le </a:t>
            </a:r>
            <a:r>
              <a:rPr lang="fr-FR" dirty="0">
                <a:solidFill>
                  <a:srgbClr val="FF0000"/>
                </a:solidFill>
                <a:latin typeface="Comic Sans MS" pitchFamily="66" charset="0"/>
              </a:rPr>
              <a:t>travail mentionné dans le contrat.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38499"/>
            <a:ext cx="8892480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Mission 4 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: Quels sont les pouvoir de l’employeur 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Analyser le </a:t>
            </a:r>
            <a:r>
              <a:rPr lang="fr-FR" b="1" u="dbl" dirty="0">
                <a:uFill>
                  <a:solidFill>
                    <a:srgbClr val="FFFF00"/>
                  </a:solidFill>
                </a:u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document 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Q10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 : Qu’est ce qu’un règlement intérieur ?</a:t>
            </a:r>
            <a:endParaRPr lang="fr-FR" dirty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Q11 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: Qui rédige le règlement intérieur d’une entreprise et a qui s’adresse t-il 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Q12 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: Que risque Sonia dans le cas du document 4 et pourquoi ? </a:t>
            </a:r>
            <a:endParaRPr lang="fr-FR" dirty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Q13 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: Quelles sont les différentes sanctions si le salarié manque à ses obligations professionnelles 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1772816"/>
            <a:ext cx="882047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C’est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est un document obligatoire dans les entreprises employant 20 salariés et imposé à tous les membres de l’entreprise comme au chef d’entreprise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C’est le pouvoir règlementaire de  l’employeur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De plus, il doit porter sur des dispositions relatives à </a:t>
            </a: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«  l’hygiène, la sécurité, la discipline, l’horaire de travail ms aussi à la défense des salariés. »</a:t>
            </a:r>
            <a:endParaRPr lang="fr-FR" sz="1600" i="1" dirty="0" smtClean="0">
              <a:solidFill>
                <a:srgbClr val="FF0000"/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3573016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C’est l’employeur qui le rédige et</a:t>
            </a:r>
          </a:p>
          <a:p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il est imposé à tous les membres de l’entreprise comme au chef d’entreprise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51520" y="4653136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Elle pourra être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sanctionnée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: article 4 du règlement intérieur</a:t>
            </a:r>
            <a:endParaRPr lang="fr-FR" dirty="0">
              <a:solidFill>
                <a:srgbClr val="FF0000"/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rgbClr val="FF0000"/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6021288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Avertissement / mise à pied  / licenciement </a:t>
            </a:r>
            <a:endParaRPr lang="fr-FR" dirty="0">
              <a:solidFill>
                <a:srgbClr val="FF0000"/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6202" t="25391" r="26756" b="12594"/>
          <a:stretch>
            <a:fillRect/>
          </a:stretch>
        </p:blipFill>
        <p:spPr bwMode="auto">
          <a:xfrm>
            <a:off x="251520" y="404664"/>
            <a:ext cx="835292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359</Words>
  <Application>Microsoft Office PowerPoint</Application>
  <PresentationFormat>Affichage à l'écran (4:3)</PresentationFormat>
  <Paragraphs>144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Portable</dc:creator>
  <cp:lastModifiedBy>Famille JEAN</cp:lastModifiedBy>
  <cp:revision>16</cp:revision>
  <dcterms:created xsi:type="dcterms:W3CDTF">2015-02-05T12:50:54Z</dcterms:created>
  <dcterms:modified xsi:type="dcterms:W3CDTF">2015-05-26T19:18:10Z</dcterms:modified>
</cp:coreProperties>
</file>