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8" r:id="rId2"/>
  </p:sldMasterIdLst>
  <p:notesMasterIdLst>
    <p:notesMasterId r:id="rId24"/>
  </p:notesMasterIdLst>
  <p:sldIdLst>
    <p:sldId id="257" r:id="rId3"/>
    <p:sldId id="258" r:id="rId4"/>
    <p:sldId id="259" r:id="rId5"/>
    <p:sldId id="261" r:id="rId6"/>
    <p:sldId id="260" r:id="rId7"/>
    <p:sldId id="264" r:id="rId8"/>
    <p:sldId id="262" r:id="rId9"/>
    <p:sldId id="263" r:id="rId10"/>
    <p:sldId id="267" r:id="rId11"/>
    <p:sldId id="266" r:id="rId12"/>
    <p:sldId id="268" r:id="rId13"/>
    <p:sldId id="269" r:id="rId14"/>
    <p:sldId id="270" r:id="rId15"/>
    <p:sldId id="271" r:id="rId16"/>
    <p:sldId id="272" r:id="rId17"/>
    <p:sldId id="273" r:id="rId18"/>
    <p:sldId id="274" r:id="rId19"/>
    <p:sldId id="275" r:id="rId20"/>
    <p:sldId id="276" r:id="rId21"/>
    <p:sldId id="277" r:id="rId22"/>
    <p:sldId id="279"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2009" autoAdjust="0"/>
  </p:normalViewPr>
  <p:slideViewPr>
    <p:cSldViewPr snapToGrid="0">
      <p:cViewPr varScale="1">
        <p:scale>
          <a:sx n="48" d="100"/>
          <a:sy n="48" d="100"/>
        </p:scale>
        <p:origin x="6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073C42-AB14-48BE-8834-22FF9BD813EE}"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fr-FR"/>
        </a:p>
      </dgm:t>
    </dgm:pt>
    <dgm:pt modelId="{9014A0F5-D078-489F-AB11-75896B723F90}">
      <dgm:prSet phldrT="[Texte]"/>
      <dgm:spPr/>
      <dgm:t>
        <a:bodyPr/>
        <a:lstStyle/>
        <a:p>
          <a:r>
            <a:rPr lang="fr-FR" b="1" dirty="0" smtClean="0">
              <a:solidFill>
                <a:schemeClr val="bg1"/>
              </a:solidFill>
            </a:rPr>
            <a:t>BTS CG</a:t>
          </a:r>
          <a:endParaRPr lang="fr-FR" b="1" dirty="0">
            <a:solidFill>
              <a:schemeClr val="bg1"/>
            </a:solidFill>
          </a:endParaRPr>
        </a:p>
      </dgm:t>
    </dgm:pt>
    <dgm:pt modelId="{9454C70B-7DC8-45CE-8D80-F249C2A0ABD2}" type="parTrans" cxnId="{AAF8A8F8-1A6D-445D-86EA-238EC803B5D2}">
      <dgm:prSet/>
      <dgm:spPr/>
      <dgm:t>
        <a:bodyPr/>
        <a:lstStyle/>
        <a:p>
          <a:endParaRPr lang="fr-FR">
            <a:solidFill>
              <a:schemeClr val="bg1"/>
            </a:solidFill>
          </a:endParaRPr>
        </a:p>
      </dgm:t>
    </dgm:pt>
    <dgm:pt modelId="{0A32E352-5A5D-4023-8CE7-ECD49E228E97}" type="sibTrans" cxnId="{AAF8A8F8-1A6D-445D-86EA-238EC803B5D2}">
      <dgm:prSet/>
      <dgm:spPr/>
      <dgm:t>
        <a:bodyPr/>
        <a:lstStyle/>
        <a:p>
          <a:endParaRPr lang="fr-FR">
            <a:solidFill>
              <a:schemeClr val="bg1"/>
            </a:solidFill>
          </a:endParaRPr>
        </a:p>
      </dgm:t>
    </dgm:pt>
    <dgm:pt modelId="{50BEFEA6-ECC1-4C85-AB91-F55993F994DB}">
      <dgm:prSet phldrT="[Texte]" custT="1"/>
      <dgm:spPr>
        <a:gradFill rotWithShape="0">
          <a:gsLst>
            <a:gs pos="0">
              <a:srgbClr val="92D050"/>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dgm:spPr>
      <dgm:t>
        <a:bodyPr/>
        <a:lstStyle/>
        <a:p>
          <a:r>
            <a:rPr lang="fr-FR" sz="1400" b="1" dirty="0" smtClean="0">
              <a:solidFill>
                <a:srgbClr val="7030A0"/>
              </a:solidFill>
            </a:rPr>
            <a:t>Référentiel centré sur processus et activités professionnelles</a:t>
          </a:r>
          <a:endParaRPr lang="fr-FR" sz="1400" b="1" dirty="0">
            <a:solidFill>
              <a:srgbClr val="7030A0"/>
            </a:solidFill>
          </a:endParaRPr>
        </a:p>
      </dgm:t>
    </dgm:pt>
    <dgm:pt modelId="{A03E1935-B16C-42C1-9293-A197844AC804}" type="parTrans" cxnId="{5DAF14F3-5CE4-4511-8E88-A82739CE8E53}">
      <dgm:prSet/>
      <dgm:spPr/>
      <dgm:t>
        <a:bodyPr/>
        <a:lstStyle/>
        <a:p>
          <a:endParaRPr lang="fr-FR">
            <a:solidFill>
              <a:schemeClr val="bg1"/>
            </a:solidFill>
          </a:endParaRPr>
        </a:p>
      </dgm:t>
    </dgm:pt>
    <dgm:pt modelId="{50088AEE-A1BC-42F3-B4E7-3B3166A1629F}" type="sibTrans" cxnId="{5DAF14F3-5CE4-4511-8E88-A82739CE8E53}">
      <dgm:prSet/>
      <dgm:spPr/>
      <dgm:t>
        <a:bodyPr/>
        <a:lstStyle/>
        <a:p>
          <a:endParaRPr lang="fr-FR">
            <a:solidFill>
              <a:schemeClr val="bg1"/>
            </a:solidFill>
          </a:endParaRPr>
        </a:p>
      </dgm:t>
    </dgm:pt>
    <dgm:pt modelId="{EF932267-AB4F-4559-A1F9-8E27207B5344}">
      <dgm:prSet phldrT="[Texte]" custT="1"/>
      <dgm:spPr>
        <a:gradFill rotWithShape="0">
          <a:gsLst>
            <a:gs pos="0">
              <a:srgbClr val="FFC000"/>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dgm:spPr>
      <dgm:t>
        <a:bodyPr/>
        <a:lstStyle/>
        <a:p>
          <a:r>
            <a:rPr lang="fr-FR" sz="1400" b="1" dirty="0" smtClean="0">
              <a:solidFill>
                <a:srgbClr val="7030A0"/>
              </a:solidFill>
            </a:rPr>
            <a:t>Parcours de professionnalisation et passeport</a:t>
          </a:r>
          <a:endParaRPr lang="fr-FR" sz="1400" b="1" dirty="0">
            <a:solidFill>
              <a:srgbClr val="7030A0"/>
            </a:solidFill>
          </a:endParaRPr>
        </a:p>
      </dgm:t>
    </dgm:pt>
    <dgm:pt modelId="{15C9C328-B3E4-439F-A7CE-1C973CA4B04B}" type="parTrans" cxnId="{4D2B8BF8-2808-4637-96F0-8CC0A55B806A}">
      <dgm:prSet/>
      <dgm:spPr/>
      <dgm:t>
        <a:bodyPr/>
        <a:lstStyle/>
        <a:p>
          <a:endParaRPr lang="fr-FR">
            <a:solidFill>
              <a:schemeClr val="bg1"/>
            </a:solidFill>
          </a:endParaRPr>
        </a:p>
      </dgm:t>
    </dgm:pt>
    <dgm:pt modelId="{246F2205-DD30-481F-B075-EC3DDD7C797A}" type="sibTrans" cxnId="{4D2B8BF8-2808-4637-96F0-8CC0A55B806A}">
      <dgm:prSet/>
      <dgm:spPr/>
      <dgm:t>
        <a:bodyPr/>
        <a:lstStyle/>
        <a:p>
          <a:endParaRPr lang="fr-FR">
            <a:solidFill>
              <a:schemeClr val="bg1"/>
            </a:solidFill>
          </a:endParaRPr>
        </a:p>
      </dgm:t>
    </dgm:pt>
    <dgm:pt modelId="{8ABF100B-9F20-4325-BECE-9AA3C47E1AE1}">
      <dgm:prSet phldrT="[Texte]" custT="1"/>
      <dgm:spPr>
        <a:gradFill rotWithShape="0">
          <a:gsLst>
            <a:gs pos="0">
              <a:schemeClr val="accent2">
                <a:lumMod val="60000"/>
                <a:lumOff val="40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dgm:spPr>
      <dgm:t>
        <a:bodyPr/>
        <a:lstStyle/>
        <a:p>
          <a:r>
            <a:rPr lang="fr-FR" sz="1400" b="1" dirty="0" smtClean="0">
              <a:solidFill>
                <a:srgbClr val="7030A0"/>
              </a:solidFill>
            </a:rPr>
            <a:t>Approche pédagogique visant le développement de compétences par les situations professionnelles</a:t>
          </a:r>
          <a:endParaRPr lang="fr-FR" sz="1400" b="1" dirty="0">
            <a:solidFill>
              <a:srgbClr val="7030A0"/>
            </a:solidFill>
          </a:endParaRPr>
        </a:p>
      </dgm:t>
    </dgm:pt>
    <dgm:pt modelId="{9525FC04-1DB7-4A5E-962F-9E619E267C7C}" type="parTrans" cxnId="{278C2973-CAE0-49FE-8EC2-BAD65504AFF8}">
      <dgm:prSet/>
      <dgm:spPr/>
      <dgm:t>
        <a:bodyPr/>
        <a:lstStyle/>
        <a:p>
          <a:endParaRPr lang="fr-FR">
            <a:solidFill>
              <a:schemeClr val="bg1"/>
            </a:solidFill>
          </a:endParaRPr>
        </a:p>
      </dgm:t>
    </dgm:pt>
    <dgm:pt modelId="{3206FFD8-86C6-4DE2-8BF2-69BD66840564}" type="sibTrans" cxnId="{278C2973-CAE0-49FE-8EC2-BAD65504AFF8}">
      <dgm:prSet/>
      <dgm:spPr/>
      <dgm:t>
        <a:bodyPr/>
        <a:lstStyle/>
        <a:p>
          <a:endParaRPr lang="fr-FR">
            <a:solidFill>
              <a:schemeClr val="bg1"/>
            </a:solidFill>
          </a:endParaRPr>
        </a:p>
      </dgm:t>
    </dgm:pt>
    <dgm:pt modelId="{6485AB18-C5A2-44DC-B50C-C6029E8B63AB}" type="pres">
      <dgm:prSet presAssocID="{6D073C42-AB14-48BE-8834-22FF9BD813EE}" presName="Name0" presStyleCnt="0">
        <dgm:presLayoutVars>
          <dgm:chMax val="1"/>
          <dgm:chPref val="1"/>
          <dgm:dir/>
          <dgm:animOne val="branch"/>
          <dgm:animLvl val="lvl"/>
        </dgm:presLayoutVars>
      </dgm:prSet>
      <dgm:spPr/>
      <dgm:t>
        <a:bodyPr/>
        <a:lstStyle/>
        <a:p>
          <a:endParaRPr lang="fr-FR"/>
        </a:p>
      </dgm:t>
    </dgm:pt>
    <dgm:pt modelId="{342588D3-74CA-4DA6-830D-734BAE48706C}" type="pres">
      <dgm:prSet presAssocID="{9014A0F5-D078-489F-AB11-75896B723F90}" presName="singleCycle" presStyleCnt="0"/>
      <dgm:spPr/>
    </dgm:pt>
    <dgm:pt modelId="{8CF31AFB-AFFF-4355-B89A-887599A3430A}" type="pres">
      <dgm:prSet presAssocID="{9014A0F5-D078-489F-AB11-75896B723F90}" presName="singleCenter" presStyleLbl="node1" presStyleIdx="0" presStyleCnt="4">
        <dgm:presLayoutVars>
          <dgm:chMax val="7"/>
          <dgm:chPref val="7"/>
        </dgm:presLayoutVars>
      </dgm:prSet>
      <dgm:spPr/>
      <dgm:t>
        <a:bodyPr/>
        <a:lstStyle/>
        <a:p>
          <a:endParaRPr lang="fr-FR"/>
        </a:p>
      </dgm:t>
    </dgm:pt>
    <dgm:pt modelId="{985494FE-4037-410D-BB26-929BE51978C7}" type="pres">
      <dgm:prSet presAssocID="{A03E1935-B16C-42C1-9293-A197844AC804}" presName="Name56" presStyleLbl="parChTrans1D2" presStyleIdx="0" presStyleCnt="3"/>
      <dgm:spPr/>
      <dgm:t>
        <a:bodyPr/>
        <a:lstStyle/>
        <a:p>
          <a:endParaRPr lang="fr-FR"/>
        </a:p>
      </dgm:t>
    </dgm:pt>
    <dgm:pt modelId="{F8EEB793-012F-45E6-8533-727E86375715}" type="pres">
      <dgm:prSet presAssocID="{50BEFEA6-ECC1-4C85-AB91-F55993F994DB}" presName="text0" presStyleLbl="node1" presStyleIdx="1" presStyleCnt="4" custScaleX="145111" custScaleY="135003" custRadScaleRad="97405">
        <dgm:presLayoutVars>
          <dgm:bulletEnabled val="1"/>
        </dgm:presLayoutVars>
      </dgm:prSet>
      <dgm:spPr/>
      <dgm:t>
        <a:bodyPr/>
        <a:lstStyle/>
        <a:p>
          <a:endParaRPr lang="fr-FR"/>
        </a:p>
      </dgm:t>
    </dgm:pt>
    <dgm:pt modelId="{20F37DE5-B825-4769-970A-D3B69A066E76}" type="pres">
      <dgm:prSet presAssocID="{15C9C328-B3E4-439F-A7CE-1C973CA4B04B}" presName="Name56" presStyleLbl="parChTrans1D2" presStyleIdx="1" presStyleCnt="3"/>
      <dgm:spPr/>
      <dgm:t>
        <a:bodyPr/>
        <a:lstStyle/>
        <a:p>
          <a:endParaRPr lang="fr-FR"/>
        </a:p>
      </dgm:t>
    </dgm:pt>
    <dgm:pt modelId="{5D020CBD-E712-4D5C-9125-8586E125425B}" type="pres">
      <dgm:prSet presAssocID="{EF932267-AB4F-4559-A1F9-8E27207B5344}" presName="text0" presStyleLbl="node1" presStyleIdx="2" presStyleCnt="4" custScaleX="128544" custScaleY="124749">
        <dgm:presLayoutVars>
          <dgm:bulletEnabled val="1"/>
        </dgm:presLayoutVars>
      </dgm:prSet>
      <dgm:spPr/>
      <dgm:t>
        <a:bodyPr/>
        <a:lstStyle/>
        <a:p>
          <a:endParaRPr lang="fr-FR"/>
        </a:p>
      </dgm:t>
    </dgm:pt>
    <dgm:pt modelId="{2523DD49-655B-4E20-8890-9B4E534E51A3}" type="pres">
      <dgm:prSet presAssocID="{9525FC04-1DB7-4A5E-962F-9E619E267C7C}" presName="Name56" presStyleLbl="parChTrans1D2" presStyleIdx="2" presStyleCnt="3"/>
      <dgm:spPr/>
      <dgm:t>
        <a:bodyPr/>
        <a:lstStyle/>
        <a:p>
          <a:endParaRPr lang="fr-FR"/>
        </a:p>
      </dgm:t>
    </dgm:pt>
    <dgm:pt modelId="{C4D9919E-90CB-4ABB-8788-DDC93EF4A8E7}" type="pres">
      <dgm:prSet presAssocID="{8ABF100B-9F20-4325-BECE-9AA3C47E1AE1}" presName="text0" presStyleLbl="node1" presStyleIdx="3" presStyleCnt="4" custScaleX="140404" custScaleY="193192" custRadScaleRad="96780" custRadScaleInc="4881">
        <dgm:presLayoutVars>
          <dgm:bulletEnabled val="1"/>
        </dgm:presLayoutVars>
      </dgm:prSet>
      <dgm:spPr/>
      <dgm:t>
        <a:bodyPr/>
        <a:lstStyle/>
        <a:p>
          <a:endParaRPr lang="fr-FR"/>
        </a:p>
      </dgm:t>
    </dgm:pt>
  </dgm:ptLst>
  <dgm:cxnLst>
    <dgm:cxn modelId="{C7FA46DA-B612-4B30-AAF1-F1EE312F2B44}" type="presOf" srcId="{A03E1935-B16C-42C1-9293-A197844AC804}" destId="{985494FE-4037-410D-BB26-929BE51978C7}" srcOrd="0" destOrd="0" presId="urn:microsoft.com/office/officeart/2008/layout/RadialCluster"/>
    <dgm:cxn modelId="{4B2A018F-E909-44B3-827D-326FB09CAD58}" type="presOf" srcId="{9014A0F5-D078-489F-AB11-75896B723F90}" destId="{8CF31AFB-AFFF-4355-B89A-887599A3430A}" srcOrd="0" destOrd="0" presId="urn:microsoft.com/office/officeart/2008/layout/RadialCluster"/>
    <dgm:cxn modelId="{6BD3B2FB-56D6-4977-B201-F87A15D0AE92}" type="presOf" srcId="{15C9C328-B3E4-439F-A7CE-1C973CA4B04B}" destId="{20F37DE5-B825-4769-970A-D3B69A066E76}" srcOrd="0" destOrd="0" presId="urn:microsoft.com/office/officeart/2008/layout/RadialCluster"/>
    <dgm:cxn modelId="{523EB489-8F9A-4071-AB7B-486337FB7FAA}" type="presOf" srcId="{6D073C42-AB14-48BE-8834-22FF9BD813EE}" destId="{6485AB18-C5A2-44DC-B50C-C6029E8B63AB}" srcOrd="0" destOrd="0" presId="urn:microsoft.com/office/officeart/2008/layout/RadialCluster"/>
    <dgm:cxn modelId="{AAF8A8F8-1A6D-445D-86EA-238EC803B5D2}" srcId="{6D073C42-AB14-48BE-8834-22FF9BD813EE}" destId="{9014A0F5-D078-489F-AB11-75896B723F90}" srcOrd="0" destOrd="0" parTransId="{9454C70B-7DC8-45CE-8D80-F249C2A0ABD2}" sibTransId="{0A32E352-5A5D-4023-8CE7-ECD49E228E97}"/>
    <dgm:cxn modelId="{278C2973-CAE0-49FE-8EC2-BAD65504AFF8}" srcId="{9014A0F5-D078-489F-AB11-75896B723F90}" destId="{8ABF100B-9F20-4325-BECE-9AA3C47E1AE1}" srcOrd="2" destOrd="0" parTransId="{9525FC04-1DB7-4A5E-962F-9E619E267C7C}" sibTransId="{3206FFD8-86C6-4DE2-8BF2-69BD66840564}"/>
    <dgm:cxn modelId="{75083839-3C51-426A-BC5B-7BA4F8D9EFB5}" type="presOf" srcId="{8ABF100B-9F20-4325-BECE-9AA3C47E1AE1}" destId="{C4D9919E-90CB-4ABB-8788-DDC93EF4A8E7}" srcOrd="0" destOrd="0" presId="urn:microsoft.com/office/officeart/2008/layout/RadialCluster"/>
    <dgm:cxn modelId="{5DAF14F3-5CE4-4511-8E88-A82739CE8E53}" srcId="{9014A0F5-D078-489F-AB11-75896B723F90}" destId="{50BEFEA6-ECC1-4C85-AB91-F55993F994DB}" srcOrd="0" destOrd="0" parTransId="{A03E1935-B16C-42C1-9293-A197844AC804}" sibTransId="{50088AEE-A1BC-42F3-B4E7-3B3166A1629F}"/>
    <dgm:cxn modelId="{1A09D84D-82AD-4583-80CE-C7D39B873B44}" type="presOf" srcId="{50BEFEA6-ECC1-4C85-AB91-F55993F994DB}" destId="{F8EEB793-012F-45E6-8533-727E86375715}" srcOrd="0" destOrd="0" presId="urn:microsoft.com/office/officeart/2008/layout/RadialCluster"/>
    <dgm:cxn modelId="{376DC7E3-9037-4451-9443-28B2553FFFE9}" type="presOf" srcId="{EF932267-AB4F-4559-A1F9-8E27207B5344}" destId="{5D020CBD-E712-4D5C-9125-8586E125425B}" srcOrd="0" destOrd="0" presId="urn:microsoft.com/office/officeart/2008/layout/RadialCluster"/>
    <dgm:cxn modelId="{809B0DAB-016B-40B7-903D-82B24D438D23}" type="presOf" srcId="{9525FC04-1DB7-4A5E-962F-9E619E267C7C}" destId="{2523DD49-655B-4E20-8890-9B4E534E51A3}" srcOrd="0" destOrd="0" presId="urn:microsoft.com/office/officeart/2008/layout/RadialCluster"/>
    <dgm:cxn modelId="{4D2B8BF8-2808-4637-96F0-8CC0A55B806A}" srcId="{9014A0F5-D078-489F-AB11-75896B723F90}" destId="{EF932267-AB4F-4559-A1F9-8E27207B5344}" srcOrd="1" destOrd="0" parTransId="{15C9C328-B3E4-439F-A7CE-1C973CA4B04B}" sibTransId="{246F2205-DD30-481F-B075-EC3DDD7C797A}"/>
    <dgm:cxn modelId="{7878A452-037F-4AAD-BF35-DB12C0B6C602}" type="presParOf" srcId="{6485AB18-C5A2-44DC-B50C-C6029E8B63AB}" destId="{342588D3-74CA-4DA6-830D-734BAE48706C}" srcOrd="0" destOrd="0" presId="urn:microsoft.com/office/officeart/2008/layout/RadialCluster"/>
    <dgm:cxn modelId="{7DD5D342-9688-4923-867A-19ABDC8F7BF2}" type="presParOf" srcId="{342588D3-74CA-4DA6-830D-734BAE48706C}" destId="{8CF31AFB-AFFF-4355-B89A-887599A3430A}" srcOrd="0" destOrd="0" presId="urn:microsoft.com/office/officeart/2008/layout/RadialCluster"/>
    <dgm:cxn modelId="{D11AAE3E-6C5D-4F5F-9049-1BFEAA94CA5C}" type="presParOf" srcId="{342588D3-74CA-4DA6-830D-734BAE48706C}" destId="{985494FE-4037-410D-BB26-929BE51978C7}" srcOrd="1" destOrd="0" presId="urn:microsoft.com/office/officeart/2008/layout/RadialCluster"/>
    <dgm:cxn modelId="{19B6A74B-41E7-4449-AFE3-CFDB643EEE09}" type="presParOf" srcId="{342588D3-74CA-4DA6-830D-734BAE48706C}" destId="{F8EEB793-012F-45E6-8533-727E86375715}" srcOrd="2" destOrd="0" presId="urn:microsoft.com/office/officeart/2008/layout/RadialCluster"/>
    <dgm:cxn modelId="{E4D59F7F-8A9D-44E4-9F05-0A7B97330A53}" type="presParOf" srcId="{342588D3-74CA-4DA6-830D-734BAE48706C}" destId="{20F37DE5-B825-4769-970A-D3B69A066E76}" srcOrd="3" destOrd="0" presId="urn:microsoft.com/office/officeart/2008/layout/RadialCluster"/>
    <dgm:cxn modelId="{9D2796C3-8174-4052-B518-839DAFD15241}" type="presParOf" srcId="{342588D3-74CA-4DA6-830D-734BAE48706C}" destId="{5D020CBD-E712-4D5C-9125-8586E125425B}" srcOrd="4" destOrd="0" presId="urn:microsoft.com/office/officeart/2008/layout/RadialCluster"/>
    <dgm:cxn modelId="{CE94C7DA-AA01-48A2-A0B9-85FA47E4CB98}" type="presParOf" srcId="{342588D3-74CA-4DA6-830D-734BAE48706C}" destId="{2523DD49-655B-4E20-8890-9B4E534E51A3}" srcOrd="5" destOrd="0" presId="urn:microsoft.com/office/officeart/2008/layout/RadialCluster"/>
    <dgm:cxn modelId="{5FACCB63-848C-47E0-84CB-392454A8FD23}" type="presParOf" srcId="{342588D3-74CA-4DA6-830D-734BAE48706C}" destId="{C4D9919E-90CB-4ABB-8788-DDC93EF4A8E7}" srcOrd="6" destOrd="0" presId="urn:microsoft.com/office/officeart/2008/layout/RadialCluster"/>
  </dgm:cxnLst>
  <dgm:bg>
    <a:solidFill>
      <a:schemeClr val="accent2">
        <a:lumMod val="20000"/>
        <a:lumOff val="80000"/>
      </a:schemeClr>
    </a:solidFill>
  </dgm:bg>
  <dgm:whole>
    <a:ln>
      <a:solidFill>
        <a:schemeClr val="accent1">
          <a:lumMod val="5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B76B1D-4120-4612-8581-340B56CFEC0C}" type="doc">
      <dgm:prSet loTypeId="urn:microsoft.com/office/officeart/2005/8/layout/arrow2" loCatId="process" qsTypeId="urn:microsoft.com/office/officeart/2005/8/quickstyle/simple1" qsCatId="simple" csTypeId="urn:microsoft.com/office/officeart/2005/8/colors/accent1_2" csCatId="accent1" phldr="1"/>
      <dgm:spPr/>
    </dgm:pt>
    <dgm:pt modelId="{8FB8381E-C329-4AB1-BBCF-6FBFFD3A191C}">
      <dgm:prSet phldrT="[Texte]" custT="1"/>
      <dgm:spPr/>
      <dgm:t>
        <a:bodyPr/>
        <a:lstStyle/>
        <a:p>
          <a:r>
            <a:rPr lang="fr-FR" sz="1600" dirty="0" smtClean="0">
              <a:solidFill>
                <a:srgbClr val="0070C0"/>
              </a:solidFill>
            </a:rPr>
            <a:t>Référentiel décrit </a:t>
          </a:r>
          <a:r>
            <a:rPr lang="fr-FR" sz="1600" dirty="0" smtClean="0"/>
            <a:t>:</a:t>
          </a:r>
        </a:p>
        <a:p>
          <a:r>
            <a:rPr lang="fr-FR" sz="1600" b="1" dirty="0" smtClean="0">
              <a:solidFill>
                <a:schemeClr val="accent2"/>
              </a:solidFill>
            </a:rPr>
            <a:t>Processus</a:t>
          </a:r>
        </a:p>
        <a:p>
          <a:r>
            <a:rPr lang="fr-FR" sz="1600" b="1" dirty="0" smtClean="0">
              <a:solidFill>
                <a:schemeClr val="accent2"/>
              </a:solidFill>
            </a:rPr>
            <a:t>Activités</a:t>
          </a:r>
        </a:p>
        <a:p>
          <a:r>
            <a:rPr lang="fr-FR" sz="1600" b="1" dirty="0" smtClean="0">
              <a:solidFill>
                <a:schemeClr val="accent2"/>
              </a:solidFill>
            </a:rPr>
            <a:t>Composantes</a:t>
          </a:r>
          <a:endParaRPr lang="fr-FR" sz="1600" b="1" dirty="0">
            <a:solidFill>
              <a:schemeClr val="accent2"/>
            </a:solidFill>
          </a:endParaRPr>
        </a:p>
      </dgm:t>
    </dgm:pt>
    <dgm:pt modelId="{3EF4614A-44A5-4B64-A88E-CA4FE016449F}" type="parTrans" cxnId="{7B6EBD78-D52D-444B-934E-F3DBCE62DE10}">
      <dgm:prSet/>
      <dgm:spPr/>
      <dgm:t>
        <a:bodyPr/>
        <a:lstStyle/>
        <a:p>
          <a:endParaRPr lang="fr-FR"/>
        </a:p>
      </dgm:t>
    </dgm:pt>
    <dgm:pt modelId="{D10FE412-22A0-460A-97AD-22918CBF5F4F}" type="sibTrans" cxnId="{7B6EBD78-D52D-444B-934E-F3DBCE62DE10}">
      <dgm:prSet/>
      <dgm:spPr/>
      <dgm:t>
        <a:bodyPr/>
        <a:lstStyle/>
        <a:p>
          <a:endParaRPr lang="fr-FR"/>
        </a:p>
      </dgm:t>
    </dgm:pt>
    <dgm:pt modelId="{66892768-2D76-4301-89E5-4ED9BB2D47B6}">
      <dgm:prSet phldrT="[Texte]" custT="1"/>
      <dgm:spPr/>
      <dgm:t>
        <a:bodyPr/>
        <a:lstStyle/>
        <a:p>
          <a:r>
            <a:rPr lang="fr-FR" sz="1600" b="0" dirty="0" smtClean="0">
              <a:solidFill>
                <a:srgbClr val="0070C0"/>
              </a:solidFill>
            </a:rPr>
            <a:t>Formation par  </a:t>
          </a:r>
          <a:r>
            <a:rPr lang="fr-FR" sz="1600" b="1" dirty="0" smtClean="0">
              <a:solidFill>
                <a:schemeClr val="accent2"/>
              </a:solidFill>
            </a:rPr>
            <a:t>Situations professionnelles </a:t>
          </a:r>
          <a:r>
            <a:rPr lang="fr-FR" sz="1600" b="0" dirty="0" smtClean="0">
              <a:solidFill>
                <a:srgbClr val="0070C0"/>
              </a:solidFill>
            </a:rPr>
            <a:t>qui mettent en œuvre : </a:t>
          </a:r>
          <a:r>
            <a:rPr lang="fr-FR" sz="1600" dirty="0" smtClean="0">
              <a:solidFill>
                <a:srgbClr val="0070C0"/>
              </a:solidFill>
            </a:rPr>
            <a:t>Données, Ressources, Savoirs, Limites, Résultats</a:t>
          </a:r>
          <a:endParaRPr lang="fr-FR" sz="1600" dirty="0">
            <a:solidFill>
              <a:srgbClr val="0070C0"/>
            </a:solidFill>
          </a:endParaRPr>
        </a:p>
      </dgm:t>
    </dgm:pt>
    <dgm:pt modelId="{7D9BCBD1-C8BF-491C-BCE8-C35794AA8C9A}" type="parTrans" cxnId="{EB7908B1-3B47-414A-86AA-4CFF85111CC5}">
      <dgm:prSet/>
      <dgm:spPr/>
      <dgm:t>
        <a:bodyPr/>
        <a:lstStyle/>
        <a:p>
          <a:endParaRPr lang="fr-FR"/>
        </a:p>
      </dgm:t>
    </dgm:pt>
    <dgm:pt modelId="{6E5F19E4-8926-4DE3-82A0-6991F12AD1BC}" type="sibTrans" cxnId="{EB7908B1-3B47-414A-86AA-4CFF85111CC5}">
      <dgm:prSet/>
      <dgm:spPr/>
      <dgm:t>
        <a:bodyPr/>
        <a:lstStyle/>
        <a:p>
          <a:endParaRPr lang="fr-FR"/>
        </a:p>
      </dgm:t>
    </dgm:pt>
    <dgm:pt modelId="{87B6B2E6-81D9-48A3-858A-464015A79043}">
      <dgm:prSet phldrT="[Texte]" custT="1"/>
      <dgm:spPr/>
      <dgm:t>
        <a:bodyPr/>
        <a:lstStyle/>
        <a:p>
          <a:r>
            <a:rPr lang="fr-FR" sz="1600" dirty="0" smtClean="0">
              <a:solidFill>
                <a:srgbClr val="0070C0"/>
              </a:solidFill>
            </a:rPr>
            <a:t>Pour développer : </a:t>
          </a:r>
          <a:r>
            <a:rPr lang="fr-FR" sz="1600" b="1" dirty="0" smtClean="0">
              <a:solidFill>
                <a:schemeClr val="accent2"/>
              </a:solidFill>
            </a:rPr>
            <a:t>Compétences professionnelles</a:t>
          </a:r>
        </a:p>
        <a:p>
          <a:r>
            <a:rPr lang="fr-FR" sz="1600" dirty="0" smtClean="0">
              <a:solidFill>
                <a:srgbClr val="0070C0"/>
              </a:solidFill>
            </a:rPr>
            <a:t>visées</a:t>
          </a:r>
          <a:endParaRPr lang="fr-FR" sz="1600" dirty="0">
            <a:solidFill>
              <a:srgbClr val="0070C0"/>
            </a:solidFill>
          </a:endParaRPr>
        </a:p>
      </dgm:t>
    </dgm:pt>
    <dgm:pt modelId="{0BD429D4-C81A-4B03-B927-B3F2015C9B1B}" type="parTrans" cxnId="{E8F7665D-9F9C-43D6-B302-DFD1BD7CEE14}">
      <dgm:prSet/>
      <dgm:spPr/>
      <dgm:t>
        <a:bodyPr/>
        <a:lstStyle/>
        <a:p>
          <a:endParaRPr lang="fr-FR"/>
        </a:p>
      </dgm:t>
    </dgm:pt>
    <dgm:pt modelId="{D1DEDD85-F34F-47A4-A6D4-02B1BC292EC8}" type="sibTrans" cxnId="{E8F7665D-9F9C-43D6-B302-DFD1BD7CEE14}">
      <dgm:prSet/>
      <dgm:spPr/>
      <dgm:t>
        <a:bodyPr/>
        <a:lstStyle/>
        <a:p>
          <a:endParaRPr lang="fr-FR"/>
        </a:p>
      </dgm:t>
    </dgm:pt>
    <dgm:pt modelId="{BDF2D05B-A194-4873-930F-F8C9BE2C07B9}" type="pres">
      <dgm:prSet presAssocID="{AAB76B1D-4120-4612-8581-340B56CFEC0C}" presName="arrowDiagram" presStyleCnt="0">
        <dgm:presLayoutVars>
          <dgm:chMax val="5"/>
          <dgm:dir/>
          <dgm:resizeHandles val="exact"/>
        </dgm:presLayoutVars>
      </dgm:prSet>
      <dgm:spPr/>
    </dgm:pt>
    <dgm:pt modelId="{D8FE6B7D-A554-48AD-BA2E-44E1F8993FD8}" type="pres">
      <dgm:prSet presAssocID="{AAB76B1D-4120-4612-8581-340B56CFEC0C}" presName="arrow" presStyleLbl="bgShp" presStyleIdx="0" presStyleCnt="1" custScaleX="142885" custLinFactNeighborX="-283" custLinFactNeighborY="1356"/>
      <dgm:spPr/>
    </dgm:pt>
    <dgm:pt modelId="{834DB247-D8C6-400B-8650-818F405D8AF8}" type="pres">
      <dgm:prSet presAssocID="{AAB76B1D-4120-4612-8581-340B56CFEC0C}" presName="arrowDiagram3" presStyleCnt="0"/>
      <dgm:spPr/>
    </dgm:pt>
    <dgm:pt modelId="{BB7F39A7-6B35-44CB-98BF-663F5F82F949}" type="pres">
      <dgm:prSet presAssocID="{8FB8381E-C329-4AB1-BBCF-6FBFFD3A191C}" presName="bullet3a" presStyleLbl="node1" presStyleIdx="0" presStyleCnt="3" custLinFactX="57586" custLinFactY="-158644" custLinFactNeighborX="100000" custLinFactNeighborY="-200000"/>
      <dgm:spPr/>
    </dgm:pt>
    <dgm:pt modelId="{F2DF7C52-90D9-4436-A229-7E99CBAC31B0}" type="pres">
      <dgm:prSet presAssocID="{8FB8381E-C329-4AB1-BBCF-6FBFFD3A191C}" presName="textBox3a" presStyleLbl="revTx" presStyleIdx="0" presStyleCnt="3" custScaleX="139692" custLinFactNeighborX="606" custLinFactNeighborY="-36763">
        <dgm:presLayoutVars>
          <dgm:bulletEnabled val="1"/>
        </dgm:presLayoutVars>
      </dgm:prSet>
      <dgm:spPr/>
      <dgm:t>
        <a:bodyPr/>
        <a:lstStyle/>
        <a:p>
          <a:endParaRPr lang="fr-FR"/>
        </a:p>
      </dgm:t>
    </dgm:pt>
    <dgm:pt modelId="{ED07E2B1-4A04-47AF-866F-D644E7A8B961}" type="pres">
      <dgm:prSet presAssocID="{66892768-2D76-4301-89E5-4ED9BB2D47B6}" presName="bullet3b" presStyleLbl="node1" presStyleIdx="1" presStyleCnt="3" custLinFactX="211027" custLinFactY="-32266" custLinFactNeighborX="300000" custLinFactNeighborY="-100000"/>
      <dgm:spPr/>
    </dgm:pt>
    <dgm:pt modelId="{B8647295-395E-495C-9B09-D1DD89333B4A}" type="pres">
      <dgm:prSet presAssocID="{66892768-2D76-4301-89E5-4ED9BB2D47B6}" presName="textBox3b" presStyleLbl="revTx" presStyleIdx="1" presStyleCnt="3" custScaleX="164439" custScaleY="76731" custLinFactNeighborX="76529" custLinFactNeighborY="-15791">
        <dgm:presLayoutVars>
          <dgm:bulletEnabled val="1"/>
        </dgm:presLayoutVars>
      </dgm:prSet>
      <dgm:spPr/>
      <dgm:t>
        <a:bodyPr/>
        <a:lstStyle/>
        <a:p>
          <a:endParaRPr lang="fr-FR"/>
        </a:p>
      </dgm:t>
    </dgm:pt>
    <dgm:pt modelId="{AB2D566E-FD77-49A1-A872-7DEA651E6F62}" type="pres">
      <dgm:prSet presAssocID="{87B6B2E6-81D9-48A3-858A-464015A79043}" presName="bullet3c" presStyleLbl="node1" presStyleIdx="2" presStyleCnt="3" custLinFactX="300000" custLinFactNeighborX="365122" custLinFactNeighborY="-65208"/>
      <dgm:spPr/>
    </dgm:pt>
    <dgm:pt modelId="{3272B720-ADE3-429C-A024-F3AF10C1CC7F}" type="pres">
      <dgm:prSet presAssocID="{87B6B2E6-81D9-48A3-858A-464015A79043}" presName="textBox3c" presStyleLbl="revTx" presStyleIdx="2" presStyleCnt="3" custScaleX="125179" custLinFactX="93437" custLinFactNeighborX="100000" custLinFactNeighborY="-2602">
        <dgm:presLayoutVars>
          <dgm:bulletEnabled val="1"/>
        </dgm:presLayoutVars>
      </dgm:prSet>
      <dgm:spPr/>
      <dgm:t>
        <a:bodyPr/>
        <a:lstStyle/>
        <a:p>
          <a:endParaRPr lang="fr-FR"/>
        </a:p>
      </dgm:t>
    </dgm:pt>
  </dgm:ptLst>
  <dgm:cxnLst>
    <dgm:cxn modelId="{EB7908B1-3B47-414A-86AA-4CFF85111CC5}" srcId="{AAB76B1D-4120-4612-8581-340B56CFEC0C}" destId="{66892768-2D76-4301-89E5-4ED9BB2D47B6}" srcOrd="1" destOrd="0" parTransId="{7D9BCBD1-C8BF-491C-BCE8-C35794AA8C9A}" sibTransId="{6E5F19E4-8926-4DE3-82A0-6991F12AD1BC}"/>
    <dgm:cxn modelId="{7B6EBD78-D52D-444B-934E-F3DBCE62DE10}" srcId="{AAB76B1D-4120-4612-8581-340B56CFEC0C}" destId="{8FB8381E-C329-4AB1-BBCF-6FBFFD3A191C}" srcOrd="0" destOrd="0" parTransId="{3EF4614A-44A5-4B64-A88E-CA4FE016449F}" sibTransId="{D10FE412-22A0-460A-97AD-22918CBF5F4F}"/>
    <dgm:cxn modelId="{646B8008-6B03-4008-B948-5DA50E10AE62}" type="presOf" srcId="{66892768-2D76-4301-89E5-4ED9BB2D47B6}" destId="{B8647295-395E-495C-9B09-D1DD89333B4A}" srcOrd="0" destOrd="0" presId="urn:microsoft.com/office/officeart/2005/8/layout/arrow2"/>
    <dgm:cxn modelId="{06CF9DCA-E5AF-4BA9-A0D0-73E5C580CE52}" type="presOf" srcId="{AAB76B1D-4120-4612-8581-340B56CFEC0C}" destId="{BDF2D05B-A194-4873-930F-F8C9BE2C07B9}" srcOrd="0" destOrd="0" presId="urn:microsoft.com/office/officeart/2005/8/layout/arrow2"/>
    <dgm:cxn modelId="{E8F7665D-9F9C-43D6-B302-DFD1BD7CEE14}" srcId="{AAB76B1D-4120-4612-8581-340B56CFEC0C}" destId="{87B6B2E6-81D9-48A3-858A-464015A79043}" srcOrd="2" destOrd="0" parTransId="{0BD429D4-C81A-4B03-B927-B3F2015C9B1B}" sibTransId="{D1DEDD85-F34F-47A4-A6D4-02B1BC292EC8}"/>
    <dgm:cxn modelId="{31B3F96D-3182-43E6-BE74-4F52F9C2B031}" type="presOf" srcId="{87B6B2E6-81D9-48A3-858A-464015A79043}" destId="{3272B720-ADE3-429C-A024-F3AF10C1CC7F}" srcOrd="0" destOrd="0" presId="urn:microsoft.com/office/officeart/2005/8/layout/arrow2"/>
    <dgm:cxn modelId="{C047D933-80F4-4F45-8F2D-916FFB9F0B89}" type="presOf" srcId="{8FB8381E-C329-4AB1-BBCF-6FBFFD3A191C}" destId="{F2DF7C52-90D9-4436-A229-7E99CBAC31B0}" srcOrd="0" destOrd="0" presId="urn:microsoft.com/office/officeart/2005/8/layout/arrow2"/>
    <dgm:cxn modelId="{C21537BA-0255-44FE-A27B-55D057A790EE}" type="presParOf" srcId="{BDF2D05B-A194-4873-930F-F8C9BE2C07B9}" destId="{D8FE6B7D-A554-48AD-BA2E-44E1F8993FD8}" srcOrd="0" destOrd="0" presId="urn:microsoft.com/office/officeart/2005/8/layout/arrow2"/>
    <dgm:cxn modelId="{3450D004-4FF6-4C2A-8155-69C7BA4D112B}" type="presParOf" srcId="{BDF2D05B-A194-4873-930F-F8C9BE2C07B9}" destId="{834DB247-D8C6-400B-8650-818F405D8AF8}" srcOrd="1" destOrd="0" presId="urn:microsoft.com/office/officeart/2005/8/layout/arrow2"/>
    <dgm:cxn modelId="{7742FEA8-F67D-40F0-A2E7-6A3726730503}" type="presParOf" srcId="{834DB247-D8C6-400B-8650-818F405D8AF8}" destId="{BB7F39A7-6B35-44CB-98BF-663F5F82F949}" srcOrd="0" destOrd="0" presId="urn:microsoft.com/office/officeart/2005/8/layout/arrow2"/>
    <dgm:cxn modelId="{BA35D8C6-BAEA-43D7-B515-77E239C15CAB}" type="presParOf" srcId="{834DB247-D8C6-400B-8650-818F405D8AF8}" destId="{F2DF7C52-90D9-4436-A229-7E99CBAC31B0}" srcOrd="1" destOrd="0" presId="urn:microsoft.com/office/officeart/2005/8/layout/arrow2"/>
    <dgm:cxn modelId="{EF018D6D-0D50-402D-BF38-D53C1221B6E6}" type="presParOf" srcId="{834DB247-D8C6-400B-8650-818F405D8AF8}" destId="{ED07E2B1-4A04-47AF-866F-D644E7A8B961}" srcOrd="2" destOrd="0" presId="urn:microsoft.com/office/officeart/2005/8/layout/arrow2"/>
    <dgm:cxn modelId="{B13FA7C0-5C24-4B03-8B43-C7BE0B226E2B}" type="presParOf" srcId="{834DB247-D8C6-400B-8650-818F405D8AF8}" destId="{B8647295-395E-495C-9B09-D1DD89333B4A}" srcOrd="3" destOrd="0" presId="urn:microsoft.com/office/officeart/2005/8/layout/arrow2"/>
    <dgm:cxn modelId="{94EB931F-2BA6-4230-BFDE-3F99CA5CC153}" type="presParOf" srcId="{834DB247-D8C6-400B-8650-818F405D8AF8}" destId="{AB2D566E-FD77-49A1-A872-7DEA651E6F62}" srcOrd="4" destOrd="0" presId="urn:microsoft.com/office/officeart/2005/8/layout/arrow2"/>
    <dgm:cxn modelId="{9DB645E4-22CF-44C1-A9CD-4BD6E6AAE9C0}" type="presParOf" srcId="{834DB247-D8C6-400B-8650-818F405D8AF8}" destId="{3272B720-ADE3-429C-A024-F3AF10C1CC7F}"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23C388-9306-4B1E-BC38-FD62101D1F95}"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73CF7F69-E8B9-4712-88A3-8AB88B6BB551}">
      <dgm:prSet phldrT="[Texte]"/>
      <dgm:spPr>
        <a:xfrm>
          <a:off x="3082893" y="1467535"/>
          <a:ext cx="1609787" cy="1609787"/>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fr-FR" dirty="0" smtClean="0">
              <a:solidFill>
                <a:srgbClr val="FFFFFF"/>
              </a:solidFill>
              <a:latin typeface="Arial"/>
              <a:ea typeface="+mn-ea"/>
              <a:cs typeface="Arial"/>
            </a:rPr>
            <a:t>explicitation</a:t>
          </a:r>
          <a:endParaRPr lang="fr-FR" dirty="0">
            <a:solidFill>
              <a:srgbClr val="FFFFFF"/>
            </a:solidFill>
            <a:latin typeface="Arial"/>
            <a:ea typeface="+mn-ea"/>
            <a:cs typeface="Arial"/>
          </a:endParaRPr>
        </a:p>
      </dgm:t>
    </dgm:pt>
    <dgm:pt modelId="{2B4EB9F2-9EEE-4964-87F8-8D8C15F45373}" type="parTrans" cxnId="{BE408F82-B406-4B6E-AC20-BF68FE83895A}">
      <dgm:prSet/>
      <dgm:spPr/>
      <dgm:t>
        <a:bodyPr/>
        <a:lstStyle/>
        <a:p>
          <a:endParaRPr lang="fr-FR"/>
        </a:p>
      </dgm:t>
    </dgm:pt>
    <dgm:pt modelId="{9F2A9DF8-806C-4741-9093-607B1C1B41AD}" type="sibTrans" cxnId="{BE408F82-B406-4B6E-AC20-BF68FE83895A}">
      <dgm:prSet/>
      <dgm:spPr/>
      <dgm:t>
        <a:bodyPr/>
        <a:lstStyle/>
        <a:p>
          <a:endParaRPr lang="fr-FR"/>
        </a:p>
      </dgm:t>
    </dgm:pt>
    <dgm:pt modelId="{50BE2DFE-89FD-4EB8-8C93-057C10C671F7}">
      <dgm:prSet phldrT="[Texte]"/>
      <dgm:spPr>
        <a:xfrm>
          <a:off x="3324362" y="1218"/>
          <a:ext cx="1126850" cy="1126850"/>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fr-FR" dirty="0" smtClean="0">
              <a:solidFill>
                <a:srgbClr val="FFFFFF"/>
              </a:solidFill>
              <a:latin typeface="Arial"/>
              <a:ea typeface="+mn-ea"/>
              <a:cs typeface="Arial"/>
            </a:rPr>
            <a:t>Contexte</a:t>
          </a:r>
        </a:p>
        <a:p>
          <a:r>
            <a:rPr lang="fr-FR" dirty="0" smtClean="0">
              <a:solidFill>
                <a:srgbClr val="FFFFFF"/>
              </a:solidFill>
              <a:latin typeface="Arial"/>
              <a:ea typeface="+mn-ea"/>
              <a:cs typeface="Arial"/>
            </a:rPr>
            <a:t>Circonstances, ressources</a:t>
          </a:r>
          <a:endParaRPr lang="fr-FR" dirty="0">
            <a:solidFill>
              <a:srgbClr val="FFFFFF"/>
            </a:solidFill>
            <a:latin typeface="Arial"/>
            <a:ea typeface="+mn-ea"/>
            <a:cs typeface="Arial"/>
          </a:endParaRPr>
        </a:p>
      </dgm:t>
    </dgm:pt>
    <dgm:pt modelId="{250B9B6D-D308-4FD5-93A9-B4196B9D3BB5}" type="parTrans" cxnId="{0C95F894-B3F1-4CE0-9492-7CA6469BCB77}">
      <dgm:prSet/>
      <dgm:spPr/>
      <dgm:t>
        <a:bodyPr/>
        <a:lstStyle/>
        <a:p>
          <a:endParaRPr lang="fr-FR"/>
        </a:p>
      </dgm:t>
    </dgm:pt>
    <dgm:pt modelId="{38FAC588-F505-40D4-8258-FBD49B51CA92}" type="sibTrans" cxnId="{0C95F894-B3F1-4CE0-9492-7CA6469BCB77}">
      <dgm:prSet/>
      <dgm:spPr>
        <a:xfrm>
          <a:off x="2139435" y="524076"/>
          <a:ext cx="3496704" cy="3496704"/>
        </a:xfrm>
        <a:prstGeom prst="blockArc">
          <a:avLst>
            <a:gd name="adj1" fmla="val 16200000"/>
            <a:gd name="adj2" fmla="val 20520000"/>
            <a:gd name="adj3" fmla="val 4641"/>
          </a:avLst>
        </a:prstGeom>
        <a:solidFill>
          <a:srgbClr val="0062A8">
            <a:tint val="60000"/>
            <a:hueOff val="0"/>
            <a:satOff val="0"/>
            <a:lumOff val="0"/>
            <a:alphaOff val="0"/>
          </a:srgbClr>
        </a:solidFill>
        <a:ln>
          <a:noFill/>
        </a:ln>
        <a:effectLst/>
      </dgm:spPr>
      <dgm:t>
        <a:bodyPr/>
        <a:lstStyle/>
        <a:p>
          <a:endParaRPr lang="fr-FR"/>
        </a:p>
      </dgm:t>
    </dgm:pt>
    <dgm:pt modelId="{CE03E726-0CA3-4068-A855-230F50BF8F22}">
      <dgm:prSet phldrT="[Texte]"/>
      <dgm:spPr>
        <a:xfrm>
          <a:off x="4328173" y="3090630"/>
          <a:ext cx="1126850" cy="1126850"/>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fr-FR" dirty="0" smtClean="0">
              <a:solidFill>
                <a:srgbClr val="FFFFFF"/>
              </a:solidFill>
              <a:latin typeface="Arial"/>
              <a:ea typeface="+mn-ea"/>
              <a:cs typeface="Arial"/>
            </a:rPr>
            <a:t>Jugements, analyse</a:t>
          </a:r>
          <a:endParaRPr lang="fr-FR" dirty="0">
            <a:solidFill>
              <a:srgbClr val="FFFFFF"/>
            </a:solidFill>
            <a:latin typeface="Arial"/>
            <a:ea typeface="+mn-ea"/>
            <a:cs typeface="Arial"/>
          </a:endParaRPr>
        </a:p>
      </dgm:t>
    </dgm:pt>
    <dgm:pt modelId="{4254AFF1-FFF2-4C01-9B03-7B0BADDE2B78}" type="parTrans" cxnId="{A0242242-D903-4317-A919-8B2B8669F758}">
      <dgm:prSet/>
      <dgm:spPr/>
      <dgm:t>
        <a:bodyPr/>
        <a:lstStyle/>
        <a:p>
          <a:endParaRPr lang="fr-FR"/>
        </a:p>
      </dgm:t>
    </dgm:pt>
    <dgm:pt modelId="{7EB292BD-7B67-45E1-81FD-00E220EB198A}" type="sibTrans" cxnId="{A0242242-D903-4317-A919-8B2B8669F758}">
      <dgm:prSet/>
      <dgm:spPr>
        <a:xfrm>
          <a:off x="2139435" y="524076"/>
          <a:ext cx="3496704" cy="3496704"/>
        </a:xfrm>
        <a:prstGeom prst="blockArc">
          <a:avLst>
            <a:gd name="adj1" fmla="val 3240000"/>
            <a:gd name="adj2" fmla="val 7560000"/>
            <a:gd name="adj3" fmla="val 4641"/>
          </a:avLst>
        </a:prstGeom>
        <a:solidFill>
          <a:srgbClr val="0062A8">
            <a:tint val="60000"/>
            <a:hueOff val="0"/>
            <a:satOff val="0"/>
            <a:lumOff val="0"/>
            <a:alphaOff val="0"/>
          </a:srgbClr>
        </a:solidFill>
        <a:ln>
          <a:noFill/>
        </a:ln>
        <a:effectLst/>
      </dgm:spPr>
      <dgm:t>
        <a:bodyPr/>
        <a:lstStyle/>
        <a:p>
          <a:endParaRPr lang="fr-FR"/>
        </a:p>
      </dgm:t>
    </dgm:pt>
    <dgm:pt modelId="{E8319C2B-D47D-4E98-8376-CD51E72E0A6C}">
      <dgm:prSet phldrT="[Texte]"/>
      <dgm:spPr>
        <a:xfrm>
          <a:off x="2320550" y="3090630"/>
          <a:ext cx="1126850" cy="1126850"/>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fr-FR" dirty="0" smtClean="0">
              <a:solidFill>
                <a:srgbClr val="FFFFFF"/>
              </a:solidFill>
              <a:latin typeface="Arial"/>
              <a:ea typeface="+mn-ea"/>
              <a:cs typeface="Arial"/>
            </a:rPr>
            <a:t>Déclaratif</a:t>
          </a:r>
        </a:p>
        <a:p>
          <a:r>
            <a:rPr lang="fr-FR" dirty="0" smtClean="0">
              <a:solidFill>
                <a:srgbClr val="FFFFFF"/>
              </a:solidFill>
              <a:latin typeface="Arial"/>
              <a:ea typeface="+mn-ea"/>
              <a:cs typeface="Arial"/>
            </a:rPr>
            <a:t>Savoirs, techniques , démarches,</a:t>
          </a:r>
        </a:p>
        <a:p>
          <a:r>
            <a:rPr lang="fr-FR" dirty="0" smtClean="0">
              <a:solidFill>
                <a:srgbClr val="FFFFFF"/>
              </a:solidFill>
              <a:latin typeface="Arial"/>
              <a:ea typeface="+mn-ea"/>
              <a:cs typeface="Arial"/>
            </a:rPr>
            <a:t>réglementation</a:t>
          </a:r>
          <a:endParaRPr lang="fr-FR" dirty="0">
            <a:solidFill>
              <a:srgbClr val="FFFFFF"/>
            </a:solidFill>
            <a:latin typeface="Arial"/>
            <a:ea typeface="+mn-ea"/>
            <a:cs typeface="Arial"/>
          </a:endParaRPr>
        </a:p>
      </dgm:t>
    </dgm:pt>
    <dgm:pt modelId="{552F0E2E-64F2-492A-A103-10DB25C9D50E}" type="parTrans" cxnId="{F389A8DF-CC80-418F-82C0-2559CBB2AB21}">
      <dgm:prSet/>
      <dgm:spPr/>
      <dgm:t>
        <a:bodyPr/>
        <a:lstStyle/>
        <a:p>
          <a:endParaRPr lang="fr-FR"/>
        </a:p>
      </dgm:t>
    </dgm:pt>
    <dgm:pt modelId="{C0126797-6681-462B-A7BA-5702820586AC}" type="sibTrans" cxnId="{F389A8DF-CC80-418F-82C0-2559CBB2AB21}">
      <dgm:prSet/>
      <dgm:spPr>
        <a:xfrm>
          <a:off x="2139435" y="524076"/>
          <a:ext cx="3496704" cy="3496704"/>
        </a:xfrm>
        <a:prstGeom prst="blockArc">
          <a:avLst>
            <a:gd name="adj1" fmla="val 7560000"/>
            <a:gd name="adj2" fmla="val 11880000"/>
            <a:gd name="adj3" fmla="val 4641"/>
          </a:avLst>
        </a:prstGeom>
        <a:solidFill>
          <a:srgbClr val="0062A8">
            <a:tint val="60000"/>
            <a:hueOff val="0"/>
            <a:satOff val="0"/>
            <a:lumOff val="0"/>
            <a:alphaOff val="0"/>
          </a:srgbClr>
        </a:solidFill>
        <a:ln>
          <a:noFill/>
        </a:ln>
        <a:effectLst/>
      </dgm:spPr>
      <dgm:t>
        <a:bodyPr/>
        <a:lstStyle/>
        <a:p>
          <a:endParaRPr lang="fr-FR"/>
        </a:p>
      </dgm:t>
    </dgm:pt>
    <dgm:pt modelId="{45D31152-9E13-42FE-918C-D9613F9BADAA}">
      <dgm:prSet phldrT="[Texte]"/>
      <dgm:spPr>
        <a:xfrm>
          <a:off x="1700161" y="1181268"/>
          <a:ext cx="1126850" cy="1126850"/>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fr-FR" dirty="0" smtClean="0">
              <a:solidFill>
                <a:srgbClr val="FFFFFF"/>
              </a:solidFill>
              <a:latin typeface="Arial"/>
              <a:ea typeface="+mn-ea"/>
              <a:cs typeface="Arial"/>
            </a:rPr>
            <a:t>Procédural</a:t>
          </a:r>
        </a:p>
        <a:p>
          <a:r>
            <a:rPr lang="fr-FR" dirty="0" smtClean="0">
              <a:solidFill>
                <a:srgbClr val="FFFFFF"/>
              </a:solidFill>
              <a:latin typeface="Arial"/>
              <a:ea typeface="+mn-ea"/>
              <a:cs typeface="Arial"/>
            </a:rPr>
            <a:t>Déroulement des actions</a:t>
          </a:r>
          <a:endParaRPr lang="fr-FR" dirty="0">
            <a:solidFill>
              <a:srgbClr val="FFFFFF"/>
            </a:solidFill>
            <a:latin typeface="Arial"/>
            <a:ea typeface="+mn-ea"/>
            <a:cs typeface="Arial"/>
          </a:endParaRPr>
        </a:p>
      </dgm:t>
    </dgm:pt>
    <dgm:pt modelId="{C55FD8C4-4EC1-43D6-A6F3-193C82822A23}" type="parTrans" cxnId="{A2564C77-17AC-4DFB-9BED-E34BA31454DD}">
      <dgm:prSet/>
      <dgm:spPr/>
      <dgm:t>
        <a:bodyPr/>
        <a:lstStyle/>
        <a:p>
          <a:endParaRPr lang="fr-FR"/>
        </a:p>
      </dgm:t>
    </dgm:pt>
    <dgm:pt modelId="{31669C46-9011-4A02-B16C-31D479A33542}" type="sibTrans" cxnId="{A2564C77-17AC-4DFB-9BED-E34BA31454DD}">
      <dgm:prSet/>
      <dgm:spPr>
        <a:xfrm>
          <a:off x="2139435" y="524076"/>
          <a:ext cx="3496704" cy="3496704"/>
        </a:xfrm>
        <a:prstGeom prst="blockArc">
          <a:avLst>
            <a:gd name="adj1" fmla="val 11880000"/>
            <a:gd name="adj2" fmla="val 16200000"/>
            <a:gd name="adj3" fmla="val 4641"/>
          </a:avLst>
        </a:prstGeom>
        <a:solidFill>
          <a:srgbClr val="0062A8">
            <a:tint val="60000"/>
            <a:hueOff val="0"/>
            <a:satOff val="0"/>
            <a:lumOff val="0"/>
            <a:alphaOff val="0"/>
          </a:srgbClr>
        </a:solidFill>
        <a:ln>
          <a:noFill/>
        </a:ln>
        <a:effectLst/>
      </dgm:spPr>
      <dgm:t>
        <a:bodyPr/>
        <a:lstStyle/>
        <a:p>
          <a:endParaRPr lang="fr-FR"/>
        </a:p>
      </dgm:t>
    </dgm:pt>
    <dgm:pt modelId="{5470F286-CAC5-4165-A050-F7FF38D938D1}">
      <dgm:prSet phldrT="[Texte]"/>
      <dgm:spPr>
        <a:xfrm>
          <a:off x="4948562" y="1181268"/>
          <a:ext cx="1126850" cy="1126850"/>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fr-FR" dirty="0" smtClean="0">
              <a:solidFill>
                <a:srgbClr val="FFFFFF"/>
              </a:solidFill>
              <a:latin typeface="Arial"/>
              <a:ea typeface="+mn-ea"/>
              <a:cs typeface="Arial"/>
            </a:rPr>
            <a:t>Intentionnel</a:t>
          </a:r>
        </a:p>
        <a:p>
          <a:r>
            <a:rPr lang="fr-FR" dirty="0" smtClean="0">
              <a:solidFill>
                <a:srgbClr val="FFFFFF"/>
              </a:solidFill>
              <a:latin typeface="Arial"/>
              <a:ea typeface="+mn-ea"/>
              <a:cs typeface="Arial"/>
            </a:rPr>
            <a:t>Buts, objectifs, motifs</a:t>
          </a:r>
          <a:endParaRPr lang="fr-FR" dirty="0">
            <a:solidFill>
              <a:srgbClr val="FFFFFF"/>
            </a:solidFill>
            <a:latin typeface="Arial"/>
            <a:ea typeface="+mn-ea"/>
            <a:cs typeface="Arial"/>
          </a:endParaRPr>
        </a:p>
      </dgm:t>
    </dgm:pt>
    <dgm:pt modelId="{8FDFD0DD-7E52-491C-A720-091B587B394D}" type="parTrans" cxnId="{D3EE0FB2-1FA2-43CF-A7B8-E346D11E6667}">
      <dgm:prSet/>
      <dgm:spPr/>
      <dgm:t>
        <a:bodyPr/>
        <a:lstStyle/>
        <a:p>
          <a:endParaRPr lang="fr-FR"/>
        </a:p>
      </dgm:t>
    </dgm:pt>
    <dgm:pt modelId="{E92A908D-3637-40EB-B210-2641FDA43428}" type="sibTrans" cxnId="{D3EE0FB2-1FA2-43CF-A7B8-E346D11E6667}">
      <dgm:prSet/>
      <dgm:spPr>
        <a:xfrm>
          <a:off x="2139435" y="524076"/>
          <a:ext cx="3496704" cy="3496704"/>
        </a:xfrm>
        <a:prstGeom prst="blockArc">
          <a:avLst>
            <a:gd name="adj1" fmla="val 20520000"/>
            <a:gd name="adj2" fmla="val 3240000"/>
            <a:gd name="adj3" fmla="val 4641"/>
          </a:avLst>
        </a:prstGeom>
        <a:solidFill>
          <a:srgbClr val="0062A8">
            <a:tint val="60000"/>
            <a:hueOff val="0"/>
            <a:satOff val="0"/>
            <a:lumOff val="0"/>
            <a:alphaOff val="0"/>
          </a:srgbClr>
        </a:solidFill>
        <a:ln>
          <a:noFill/>
        </a:ln>
        <a:effectLst/>
      </dgm:spPr>
      <dgm:t>
        <a:bodyPr/>
        <a:lstStyle/>
        <a:p>
          <a:endParaRPr lang="fr-FR"/>
        </a:p>
      </dgm:t>
    </dgm:pt>
    <dgm:pt modelId="{FE9E6F4B-2895-4E00-B6B9-9CC558E78DF8}" type="pres">
      <dgm:prSet presAssocID="{BD23C388-9306-4B1E-BC38-FD62101D1F95}" presName="Name0" presStyleCnt="0">
        <dgm:presLayoutVars>
          <dgm:chMax val="1"/>
          <dgm:dir/>
          <dgm:animLvl val="ctr"/>
          <dgm:resizeHandles val="exact"/>
        </dgm:presLayoutVars>
      </dgm:prSet>
      <dgm:spPr/>
      <dgm:t>
        <a:bodyPr/>
        <a:lstStyle/>
        <a:p>
          <a:endParaRPr lang="fr-FR"/>
        </a:p>
      </dgm:t>
    </dgm:pt>
    <dgm:pt modelId="{DF3EAE7D-741A-44FC-8792-9ACA3460A390}" type="pres">
      <dgm:prSet presAssocID="{73CF7F69-E8B9-4712-88A3-8AB88B6BB551}" presName="centerShape" presStyleLbl="node0" presStyleIdx="0" presStyleCnt="1"/>
      <dgm:spPr/>
      <dgm:t>
        <a:bodyPr/>
        <a:lstStyle/>
        <a:p>
          <a:endParaRPr lang="fr-FR"/>
        </a:p>
      </dgm:t>
    </dgm:pt>
    <dgm:pt modelId="{E4F04BFF-60FC-4AE5-9844-F31D01A80AFB}" type="pres">
      <dgm:prSet presAssocID="{50BE2DFE-89FD-4EB8-8C93-057C10C671F7}" presName="node" presStyleLbl="node1" presStyleIdx="0" presStyleCnt="5">
        <dgm:presLayoutVars>
          <dgm:bulletEnabled val="1"/>
        </dgm:presLayoutVars>
      </dgm:prSet>
      <dgm:spPr/>
      <dgm:t>
        <a:bodyPr/>
        <a:lstStyle/>
        <a:p>
          <a:endParaRPr lang="fr-FR"/>
        </a:p>
      </dgm:t>
    </dgm:pt>
    <dgm:pt modelId="{F492D268-39EC-4A55-A582-620FE7790563}" type="pres">
      <dgm:prSet presAssocID="{50BE2DFE-89FD-4EB8-8C93-057C10C671F7}" presName="dummy" presStyleCnt="0"/>
      <dgm:spPr/>
    </dgm:pt>
    <dgm:pt modelId="{F8B9F11D-7C68-4128-BFC7-BFD574F487ED}" type="pres">
      <dgm:prSet presAssocID="{38FAC588-F505-40D4-8258-FBD49B51CA92}" presName="sibTrans" presStyleLbl="sibTrans2D1" presStyleIdx="0" presStyleCnt="5"/>
      <dgm:spPr/>
      <dgm:t>
        <a:bodyPr/>
        <a:lstStyle/>
        <a:p>
          <a:endParaRPr lang="fr-FR"/>
        </a:p>
      </dgm:t>
    </dgm:pt>
    <dgm:pt modelId="{C7593AEF-C5ED-4A45-B50D-5E8A9714F90F}" type="pres">
      <dgm:prSet presAssocID="{5470F286-CAC5-4165-A050-F7FF38D938D1}" presName="node" presStyleLbl="node1" presStyleIdx="1" presStyleCnt="5">
        <dgm:presLayoutVars>
          <dgm:bulletEnabled val="1"/>
        </dgm:presLayoutVars>
      </dgm:prSet>
      <dgm:spPr/>
      <dgm:t>
        <a:bodyPr/>
        <a:lstStyle/>
        <a:p>
          <a:endParaRPr lang="fr-FR"/>
        </a:p>
      </dgm:t>
    </dgm:pt>
    <dgm:pt modelId="{DA52DFD0-8AE2-4D4A-8028-858EBF4CE748}" type="pres">
      <dgm:prSet presAssocID="{5470F286-CAC5-4165-A050-F7FF38D938D1}" presName="dummy" presStyleCnt="0"/>
      <dgm:spPr/>
    </dgm:pt>
    <dgm:pt modelId="{7E379960-2C26-4530-B196-9105ED6CB8BA}" type="pres">
      <dgm:prSet presAssocID="{E92A908D-3637-40EB-B210-2641FDA43428}" presName="sibTrans" presStyleLbl="sibTrans2D1" presStyleIdx="1" presStyleCnt="5"/>
      <dgm:spPr/>
      <dgm:t>
        <a:bodyPr/>
        <a:lstStyle/>
        <a:p>
          <a:endParaRPr lang="fr-FR"/>
        </a:p>
      </dgm:t>
    </dgm:pt>
    <dgm:pt modelId="{EDE13119-95A6-4141-A468-EC3A58FD9F33}" type="pres">
      <dgm:prSet presAssocID="{CE03E726-0CA3-4068-A855-230F50BF8F22}" presName="node" presStyleLbl="node1" presStyleIdx="2" presStyleCnt="5">
        <dgm:presLayoutVars>
          <dgm:bulletEnabled val="1"/>
        </dgm:presLayoutVars>
      </dgm:prSet>
      <dgm:spPr/>
      <dgm:t>
        <a:bodyPr/>
        <a:lstStyle/>
        <a:p>
          <a:endParaRPr lang="fr-FR"/>
        </a:p>
      </dgm:t>
    </dgm:pt>
    <dgm:pt modelId="{838247D1-C2E6-4CA1-AC83-810F9FFE11DA}" type="pres">
      <dgm:prSet presAssocID="{CE03E726-0CA3-4068-A855-230F50BF8F22}" presName="dummy" presStyleCnt="0"/>
      <dgm:spPr/>
    </dgm:pt>
    <dgm:pt modelId="{F94E75DB-C5FE-428A-80D4-8D565FDB15FE}" type="pres">
      <dgm:prSet presAssocID="{7EB292BD-7B67-45E1-81FD-00E220EB198A}" presName="sibTrans" presStyleLbl="sibTrans2D1" presStyleIdx="2" presStyleCnt="5"/>
      <dgm:spPr/>
      <dgm:t>
        <a:bodyPr/>
        <a:lstStyle/>
        <a:p>
          <a:endParaRPr lang="fr-FR"/>
        </a:p>
      </dgm:t>
    </dgm:pt>
    <dgm:pt modelId="{1DEC4DFD-43E8-4E1A-897F-AC00226469AA}" type="pres">
      <dgm:prSet presAssocID="{E8319C2B-D47D-4E98-8376-CD51E72E0A6C}" presName="node" presStyleLbl="node1" presStyleIdx="3" presStyleCnt="5">
        <dgm:presLayoutVars>
          <dgm:bulletEnabled val="1"/>
        </dgm:presLayoutVars>
      </dgm:prSet>
      <dgm:spPr/>
      <dgm:t>
        <a:bodyPr/>
        <a:lstStyle/>
        <a:p>
          <a:endParaRPr lang="fr-FR"/>
        </a:p>
      </dgm:t>
    </dgm:pt>
    <dgm:pt modelId="{0EAEC1DE-4CF5-4929-A698-4B08CEB624D1}" type="pres">
      <dgm:prSet presAssocID="{E8319C2B-D47D-4E98-8376-CD51E72E0A6C}" presName="dummy" presStyleCnt="0"/>
      <dgm:spPr/>
    </dgm:pt>
    <dgm:pt modelId="{8AF1485A-05B5-4F58-A784-488255EBF184}" type="pres">
      <dgm:prSet presAssocID="{C0126797-6681-462B-A7BA-5702820586AC}" presName="sibTrans" presStyleLbl="sibTrans2D1" presStyleIdx="3" presStyleCnt="5"/>
      <dgm:spPr/>
      <dgm:t>
        <a:bodyPr/>
        <a:lstStyle/>
        <a:p>
          <a:endParaRPr lang="fr-FR"/>
        </a:p>
      </dgm:t>
    </dgm:pt>
    <dgm:pt modelId="{BFD4FE2F-1199-4E3A-81CA-82D7F9146278}" type="pres">
      <dgm:prSet presAssocID="{45D31152-9E13-42FE-918C-D9613F9BADAA}" presName="node" presStyleLbl="node1" presStyleIdx="4" presStyleCnt="5">
        <dgm:presLayoutVars>
          <dgm:bulletEnabled val="1"/>
        </dgm:presLayoutVars>
      </dgm:prSet>
      <dgm:spPr/>
      <dgm:t>
        <a:bodyPr/>
        <a:lstStyle/>
        <a:p>
          <a:endParaRPr lang="fr-FR"/>
        </a:p>
      </dgm:t>
    </dgm:pt>
    <dgm:pt modelId="{D7DF0C8A-6066-4416-B7FD-BEF2BF502A7A}" type="pres">
      <dgm:prSet presAssocID="{45D31152-9E13-42FE-918C-D9613F9BADAA}" presName="dummy" presStyleCnt="0"/>
      <dgm:spPr/>
    </dgm:pt>
    <dgm:pt modelId="{541C55B1-F572-4D4F-BE1A-4895AD42D622}" type="pres">
      <dgm:prSet presAssocID="{31669C46-9011-4A02-B16C-31D479A33542}" presName="sibTrans" presStyleLbl="sibTrans2D1" presStyleIdx="4" presStyleCnt="5"/>
      <dgm:spPr/>
      <dgm:t>
        <a:bodyPr/>
        <a:lstStyle/>
        <a:p>
          <a:endParaRPr lang="fr-FR"/>
        </a:p>
      </dgm:t>
    </dgm:pt>
  </dgm:ptLst>
  <dgm:cxnLst>
    <dgm:cxn modelId="{49194949-B279-4B29-A123-8FDE649707BC}" type="presOf" srcId="{E8319C2B-D47D-4E98-8376-CD51E72E0A6C}" destId="{1DEC4DFD-43E8-4E1A-897F-AC00226469AA}" srcOrd="0" destOrd="0" presId="urn:microsoft.com/office/officeart/2005/8/layout/radial6"/>
    <dgm:cxn modelId="{E7A09E6C-E9A7-4697-A917-3B0F204F1393}" type="presOf" srcId="{73CF7F69-E8B9-4712-88A3-8AB88B6BB551}" destId="{DF3EAE7D-741A-44FC-8792-9ACA3460A390}" srcOrd="0" destOrd="0" presId="urn:microsoft.com/office/officeart/2005/8/layout/radial6"/>
    <dgm:cxn modelId="{A2564C77-17AC-4DFB-9BED-E34BA31454DD}" srcId="{73CF7F69-E8B9-4712-88A3-8AB88B6BB551}" destId="{45D31152-9E13-42FE-918C-D9613F9BADAA}" srcOrd="4" destOrd="0" parTransId="{C55FD8C4-4EC1-43D6-A6F3-193C82822A23}" sibTransId="{31669C46-9011-4A02-B16C-31D479A33542}"/>
    <dgm:cxn modelId="{4045B809-5761-4E54-9CA7-A37C6D204FCA}" type="presOf" srcId="{5470F286-CAC5-4165-A050-F7FF38D938D1}" destId="{C7593AEF-C5ED-4A45-B50D-5E8A9714F90F}" srcOrd="0" destOrd="0" presId="urn:microsoft.com/office/officeart/2005/8/layout/radial6"/>
    <dgm:cxn modelId="{13FB4068-DDFE-4305-9586-856BF23A81CC}" type="presOf" srcId="{C0126797-6681-462B-A7BA-5702820586AC}" destId="{8AF1485A-05B5-4F58-A784-488255EBF184}" srcOrd="0" destOrd="0" presId="urn:microsoft.com/office/officeart/2005/8/layout/radial6"/>
    <dgm:cxn modelId="{D3EE0FB2-1FA2-43CF-A7B8-E346D11E6667}" srcId="{73CF7F69-E8B9-4712-88A3-8AB88B6BB551}" destId="{5470F286-CAC5-4165-A050-F7FF38D938D1}" srcOrd="1" destOrd="0" parTransId="{8FDFD0DD-7E52-491C-A720-091B587B394D}" sibTransId="{E92A908D-3637-40EB-B210-2641FDA43428}"/>
    <dgm:cxn modelId="{BFAA64A0-756B-4191-9E7E-20BBCB8C49CB}" type="presOf" srcId="{50BE2DFE-89FD-4EB8-8C93-057C10C671F7}" destId="{E4F04BFF-60FC-4AE5-9844-F31D01A80AFB}" srcOrd="0" destOrd="0" presId="urn:microsoft.com/office/officeart/2005/8/layout/radial6"/>
    <dgm:cxn modelId="{2E11FE5C-C5B2-4A27-87B4-D98E66C90392}" type="presOf" srcId="{CE03E726-0CA3-4068-A855-230F50BF8F22}" destId="{EDE13119-95A6-4141-A468-EC3A58FD9F33}" srcOrd="0" destOrd="0" presId="urn:microsoft.com/office/officeart/2005/8/layout/radial6"/>
    <dgm:cxn modelId="{6C8A477D-CF45-43E5-981B-1D760437418F}" type="presOf" srcId="{E92A908D-3637-40EB-B210-2641FDA43428}" destId="{7E379960-2C26-4530-B196-9105ED6CB8BA}" srcOrd="0" destOrd="0" presId="urn:microsoft.com/office/officeart/2005/8/layout/radial6"/>
    <dgm:cxn modelId="{0C95F894-B3F1-4CE0-9492-7CA6469BCB77}" srcId="{73CF7F69-E8B9-4712-88A3-8AB88B6BB551}" destId="{50BE2DFE-89FD-4EB8-8C93-057C10C671F7}" srcOrd="0" destOrd="0" parTransId="{250B9B6D-D308-4FD5-93A9-B4196B9D3BB5}" sibTransId="{38FAC588-F505-40D4-8258-FBD49B51CA92}"/>
    <dgm:cxn modelId="{A0242242-D903-4317-A919-8B2B8669F758}" srcId="{73CF7F69-E8B9-4712-88A3-8AB88B6BB551}" destId="{CE03E726-0CA3-4068-A855-230F50BF8F22}" srcOrd="2" destOrd="0" parTransId="{4254AFF1-FFF2-4C01-9B03-7B0BADDE2B78}" sibTransId="{7EB292BD-7B67-45E1-81FD-00E220EB198A}"/>
    <dgm:cxn modelId="{4CDB1A6E-CEB1-4695-89D4-2CA36758E3E6}" type="presOf" srcId="{7EB292BD-7B67-45E1-81FD-00E220EB198A}" destId="{F94E75DB-C5FE-428A-80D4-8D565FDB15FE}" srcOrd="0" destOrd="0" presId="urn:microsoft.com/office/officeart/2005/8/layout/radial6"/>
    <dgm:cxn modelId="{A70F115A-E9E9-49A4-A398-BA3770D666F6}" type="presOf" srcId="{45D31152-9E13-42FE-918C-D9613F9BADAA}" destId="{BFD4FE2F-1199-4E3A-81CA-82D7F9146278}" srcOrd="0" destOrd="0" presId="urn:microsoft.com/office/officeart/2005/8/layout/radial6"/>
    <dgm:cxn modelId="{EDE5F6D6-56C6-45F7-B47E-26F3CF911008}" type="presOf" srcId="{38FAC588-F505-40D4-8258-FBD49B51CA92}" destId="{F8B9F11D-7C68-4128-BFC7-BFD574F487ED}" srcOrd="0" destOrd="0" presId="urn:microsoft.com/office/officeart/2005/8/layout/radial6"/>
    <dgm:cxn modelId="{44E2436E-8394-44E8-86D0-FA8E79E8CEA5}" type="presOf" srcId="{BD23C388-9306-4B1E-BC38-FD62101D1F95}" destId="{FE9E6F4B-2895-4E00-B6B9-9CC558E78DF8}" srcOrd="0" destOrd="0" presId="urn:microsoft.com/office/officeart/2005/8/layout/radial6"/>
    <dgm:cxn modelId="{F0359A21-A64B-456C-951A-4B53316B0A17}" type="presOf" srcId="{31669C46-9011-4A02-B16C-31D479A33542}" destId="{541C55B1-F572-4D4F-BE1A-4895AD42D622}" srcOrd="0" destOrd="0" presId="urn:microsoft.com/office/officeart/2005/8/layout/radial6"/>
    <dgm:cxn modelId="{F389A8DF-CC80-418F-82C0-2559CBB2AB21}" srcId="{73CF7F69-E8B9-4712-88A3-8AB88B6BB551}" destId="{E8319C2B-D47D-4E98-8376-CD51E72E0A6C}" srcOrd="3" destOrd="0" parTransId="{552F0E2E-64F2-492A-A103-10DB25C9D50E}" sibTransId="{C0126797-6681-462B-A7BA-5702820586AC}"/>
    <dgm:cxn modelId="{BE408F82-B406-4B6E-AC20-BF68FE83895A}" srcId="{BD23C388-9306-4B1E-BC38-FD62101D1F95}" destId="{73CF7F69-E8B9-4712-88A3-8AB88B6BB551}" srcOrd="0" destOrd="0" parTransId="{2B4EB9F2-9EEE-4964-87F8-8D8C15F45373}" sibTransId="{9F2A9DF8-806C-4741-9093-607B1C1B41AD}"/>
    <dgm:cxn modelId="{41F9A7C4-2451-4188-988C-6DFEDFCCAA09}" type="presParOf" srcId="{FE9E6F4B-2895-4E00-B6B9-9CC558E78DF8}" destId="{DF3EAE7D-741A-44FC-8792-9ACA3460A390}" srcOrd="0" destOrd="0" presId="urn:microsoft.com/office/officeart/2005/8/layout/radial6"/>
    <dgm:cxn modelId="{5B52C0A0-FA6E-4DD5-BAFE-C1FEA84EA430}" type="presParOf" srcId="{FE9E6F4B-2895-4E00-B6B9-9CC558E78DF8}" destId="{E4F04BFF-60FC-4AE5-9844-F31D01A80AFB}" srcOrd="1" destOrd="0" presId="urn:microsoft.com/office/officeart/2005/8/layout/radial6"/>
    <dgm:cxn modelId="{1C79E7A6-B619-4ACD-B368-87A362785FE5}" type="presParOf" srcId="{FE9E6F4B-2895-4E00-B6B9-9CC558E78DF8}" destId="{F492D268-39EC-4A55-A582-620FE7790563}" srcOrd="2" destOrd="0" presId="urn:microsoft.com/office/officeart/2005/8/layout/radial6"/>
    <dgm:cxn modelId="{B1478257-E216-4AE4-90FE-9110283B0D28}" type="presParOf" srcId="{FE9E6F4B-2895-4E00-B6B9-9CC558E78DF8}" destId="{F8B9F11D-7C68-4128-BFC7-BFD574F487ED}" srcOrd="3" destOrd="0" presId="urn:microsoft.com/office/officeart/2005/8/layout/radial6"/>
    <dgm:cxn modelId="{2538DB46-D37C-4012-8AB4-2E5E6B90DCBD}" type="presParOf" srcId="{FE9E6F4B-2895-4E00-B6B9-9CC558E78DF8}" destId="{C7593AEF-C5ED-4A45-B50D-5E8A9714F90F}" srcOrd="4" destOrd="0" presId="urn:microsoft.com/office/officeart/2005/8/layout/radial6"/>
    <dgm:cxn modelId="{A571F979-23A2-4293-9881-BA97C70D33A6}" type="presParOf" srcId="{FE9E6F4B-2895-4E00-B6B9-9CC558E78DF8}" destId="{DA52DFD0-8AE2-4D4A-8028-858EBF4CE748}" srcOrd="5" destOrd="0" presId="urn:microsoft.com/office/officeart/2005/8/layout/radial6"/>
    <dgm:cxn modelId="{140571AD-3759-4A92-9802-C31B56F4D0EF}" type="presParOf" srcId="{FE9E6F4B-2895-4E00-B6B9-9CC558E78DF8}" destId="{7E379960-2C26-4530-B196-9105ED6CB8BA}" srcOrd="6" destOrd="0" presId="urn:microsoft.com/office/officeart/2005/8/layout/radial6"/>
    <dgm:cxn modelId="{D313DC16-4D3C-4C5D-8BD5-C08AB69F4CA8}" type="presParOf" srcId="{FE9E6F4B-2895-4E00-B6B9-9CC558E78DF8}" destId="{EDE13119-95A6-4141-A468-EC3A58FD9F33}" srcOrd="7" destOrd="0" presId="urn:microsoft.com/office/officeart/2005/8/layout/radial6"/>
    <dgm:cxn modelId="{71EC093B-175A-4D43-8045-73E7AEB1E213}" type="presParOf" srcId="{FE9E6F4B-2895-4E00-B6B9-9CC558E78DF8}" destId="{838247D1-C2E6-4CA1-AC83-810F9FFE11DA}" srcOrd="8" destOrd="0" presId="urn:microsoft.com/office/officeart/2005/8/layout/radial6"/>
    <dgm:cxn modelId="{3787A446-D436-4006-B012-416634958171}" type="presParOf" srcId="{FE9E6F4B-2895-4E00-B6B9-9CC558E78DF8}" destId="{F94E75DB-C5FE-428A-80D4-8D565FDB15FE}" srcOrd="9" destOrd="0" presId="urn:microsoft.com/office/officeart/2005/8/layout/radial6"/>
    <dgm:cxn modelId="{778CDD9A-E2A0-41D4-91F5-537FC793750C}" type="presParOf" srcId="{FE9E6F4B-2895-4E00-B6B9-9CC558E78DF8}" destId="{1DEC4DFD-43E8-4E1A-897F-AC00226469AA}" srcOrd="10" destOrd="0" presId="urn:microsoft.com/office/officeart/2005/8/layout/radial6"/>
    <dgm:cxn modelId="{A7FB11F3-385A-4010-908F-1B6E4047D507}" type="presParOf" srcId="{FE9E6F4B-2895-4E00-B6B9-9CC558E78DF8}" destId="{0EAEC1DE-4CF5-4929-A698-4B08CEB624D1}" srcOrd="11" destOrd="0" presId="urn:microsoft.com/office/officeart/2005/8/layout/radial6"/>
    <dgm:cxn modelId="{CE9C7C78-68C8-4841-9E84-0D388DE36C5C}" type="presParOf" srcId="{FE9E6F4B-2895-4E00-B6B9-9CC558E78DF8}" destId="{8AF1485A-05B5-4F58-A784-488255EBF184}" srcOrd="12" destOrd="0" presId="urn:microsoft.com/office/officeart/2005/8/layout/radial6"/>
    <dgm:cxn modelId="{EB191A4A-2BA4-42C8-899B-AB36648BBBD5}" type="presParOf" srcId="{FE9E6F4B-2895-4E00-B6B9-9CC558E78DF8}" destId="{BFD4FE2F-1199-4E3A-81CA-82D7F9146278}" srcOrd="13" destOrd="0" presId="urn:microsoft.com/office/officeart/2005/8/layout/radial6"/>
    <dgm:cxn modelId="{A122065F-BF6F-45A9-918D-64A51760F597}" type="presParOf" srcId="{FE9E6F4B-2895-4E00-B6B9-9CC558E78DF8}" destId="{D7DF0C8A-6066-4416-B7FD-BEF2BF502A7A}" srcOrd="14" destOrd="0" presId="urn:microsoft.com/office/officeart/2005/8/layout/radial6"/>
    <dgm:cxn modelId="{6F799ED2-895B-40AA-AB27-20F7FDEE5FD1}" type="presParOf" srcId="{FE9E6F4B-2895-4E00-B6B9-9CC558E78DF8}" destId="{541C55B1-F572-4D4F-BE1A-4895AD42D622}"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31AFB-AFFF-4355-B89A-887599A3430A}">
      <dsp:nvSpPr>
        <dsp:cNvPr id="0" name=""/>
        <dsp:cNvSpPr/>
      </dsp:nvSpPr>
      <dsp:spPr>
        <a:xfrm>
          <a:off x="3735061" y="2284532"/>
          <a:ext cx="1571946" cy="15719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fr-FR" sz="3600" b="1" kern="1200" dirty="0" smtClean="0">
              <a:solidFill>
                <a:schemeClr val="bg1"/>
              </a:solidFill>
            </a:rPr>
            <a:t>BTS CG</a:t>
          </a:r>
          <a:endParaRPr lang="fr-FR" sz="3600" b="1" kern="1200" dirty="0">
            <a:solidFill>
              <a:schemeClr val="bg1"/>
            </a:solidFill>
          </a:endParaRPr>
        </a:p>
      </dsp:txBody>
      <dsp:txXfrm>
        <a:off x="3811797" y="2361268"/>
        <a:ext cx="1418474" cy="1418474"/>
      </dsp:txXfrm>
    </dsp:sp>
    <dsp:sp modelId="{985494FE-4037-410D-BB26-929BE51978C7}">
      <dsp:nvSpPr>
        <dsp:cNvPr id="0" name=""/>
        <dsp:cNvSpPr/>
      </dsp:nvSpPr>
      <dsp:spPr>
        <a:xfrm rot="16200000">
          <a:off x="4093208" y="1856705"/>
          <a:ext cx="855652" cy="0"/>
        </a:xfrm>
        <a:custGeom>
          <a:avLst/>
          <a:gdLst/>
          <a:ahLst/>
          <a:cxnLst/>
          <a:rect l="0" t="0" r="0" b="0"/>
          <a:pathLst>
            <a:path>
              <a:moveTo>
                <a:pt x="0" y="0"/>
              </a:moveTo>
              <a:lnTo>
                <a:pt x="85565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EEB793-012F-45E6-8533-727E86375715}">
      <dsp:nvSpPr>
        <dsp:cNvPr id="0" name=""/>
        <dsp:cNvSpPr/>
      </dsp:nvSpPr>
      <dsp:spPr>
        <a:xfrm>
          <a:off x="3756877" y="7022"/>
          <a:ext cx="1528314" cy="1421856"/>
        </a:xfrm>
        <a:prstGeom prst="roundRect">
          <a:avLst/>
        </a:prstGeom>
        <a:gradFill rotWithShape="0">
          <a:gsLst>
            <a:gs pos="0">
              <a:srgbClr val="92D050"/>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fr-FR" sz="1400" b="1" kern="1200" dirty="0" smtClean="0">
              <a:solidFill>
                <a:srgbClr val="7030A0"/>
              </a:solidFill>
            </a:rPr>
            <a:t>Référentiel centré sur processus et activités professionnelles</a:t>
          </a:r>
          <a:endParaRPr lang="fr-FR" sz="1400" b="1" kern="1200" dirty="0">
            <a:solidFill>
              <a:srgbClr val="7030A0"/>
            </a:solidFill>
          </a:endParaRPr>
        </a:p>
      </dsp:txBody>
      <dsp:txXfrm>
        <a:off x="3826286" y="76431"/>
        <a:ext cx="1389496" cy="1283038"/>
      </dsp:txXfrm>
    </dsp:sp>
    <dsp:sp modelId="{20F37DE5-B825-4769-970A-D3B69A066E76}">
      <dsp:nvSpPr>
        <dsp:cNvPr id="0" name=""/>
        <dsp:cNvSpPr/>
      </dsp:nvSpPr>
      <dsp:spPr>
        <a:xfrm rot="1800000">
          <a:off x="5258372" y="3705794"/>
          <a:ext cx="726031" cy="0"/>
        </a:xfrm>
        <a:custGeom>
          <a:avLst/>
          <a:gdLst/>
          <a:ahLst/>
          <a:cxnLst/>
          <a:rect l="0" t="0" r="0" b="0"/>
          <a:pathLst>
            <a:path>
              <a:moveTo>
                <a:pt x="0" y="0"/>
              </a:moveTo>
              <a:lnTo>
                <a:pt x="72603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020CBD-E712-4D5C-9125-8586E125425B}">
      <dsp:nvSpPr>
        <dsp:cNvPr id="0" name=""/>
        <dsp:cNvSpPr/>
      </dsp:nvSpPr>
      <dsp:spPr>
        <a:xfrm>
          <a:off x="5935769" y="3621189"/>
          <a:ext cx="1353830" cy="1313861"/>
        </a:xfrm>
        <a:prstGeom prst="roundRect">
          <a:avLst/>
        </a:prstGeom>
        <a:gradFill rotWithShape="0">
          <a:gsLst>
            <a:gs pos="0">
              <a:srgbClr val="FFC000"/>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fr-FR" sz="1400" b="1" kern="1200" dirty="0" smtClean="0">
              <a:solidFill>
                <a:srgbClr val="7030A0"/>
              </a:solidFill>
            </a:rPr>
            <a:t>Parcours de professionnalisation et passeport</a:t>
          </a:r>
          <a:endParaRPr lang="fr-FR" sz="1400" b="1" kern="1200" dirty="0">
            <a:solidFill>
              <a:srgbClr val="7030A0"/>
            </a:solidFill>
          </a:endParaRPr>
        </a:p>
      </dsp:txBody>
      <dsp:txXfrm>
        <a:off x="5999906" y="3685326"/>
        <a:ext cx="1225556" cy="1185587"/>
      </dsp:txXfrm>
    </dsp:sp>
    <dsp:sp modelId="{2523DD49-655B-4E20-8890-9B4E534E51A3}">
      <dsp:nvSpPr>
        <dsp:cNvPr id="0" name=""/>
        <dsp:cNvSpPr/>
      </dsp:nvSpPr>
      <dsp:spPr>
        <a:xfrm rot="9175716">
          <a:off x="3144830" y="3614303"/>
          <a:ext cx="624437" cy="0"/>
        </a:xfrm>
        <a:custGeom>
          <a:avLst/>
          <a:gdLst/>
          <a:ahLst/>
          <a:cxnLst/>
          <a:rect l="0" t="0" r="0" b="0"/>
          <a:pathLst>
            <a:path>
              <a:moveTo>
                <a:pt x="0" y="0"/>
              </a:moveTo>
              <a:lnTo>
                <a:pt x="6244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D9919E-90CB-4ABB-8788-DDC93EF4A8E7}">
      <dsp:nvSpPr>
        <dsp:cNvPr id="0" name=""/>
        <dsp:cNvSpPr/>
      </dsp:nvSpPr>
      <dsp:spPr>
        <a:xfrm>
          <a:off x="1700297" y="3116931"/>
          <a:ext cx="1478740" cy="2034705"/>
        </a:xfrm>
        <a:prstGeom prst="roundRect">
          <a:avLst/>
        </a:prstGeom>
        <a:gradFill rotWithShape="0">
          <a:gsLst>
            <a:gs pos="0">
              <a:schemeClr val="accent2">
                <a:lumMod val="60000"/>
                <a:lumOff val="40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fr-FR" sz="1400" b="1" kern="1200" dirty="0" smtClean="0">
              <a:solidFill>
                <a:srgbClr val="7030A0"/>
              </a:solidFill>
            </a:rPr>
            <a:t>Approche pédagogique visant le développement de compétences par les situations professionnelles</a:t>
          </a:r>
          <a:endParaRPr lang="fr-FR" sz="1400" b="1" kern="1200" dirty="0">
            <a:solidFill>
              <a:srgbClr val="7030A0"/>
            </a:solidFill>
          </a:endParaRPr>
        </a:p>
      </dsp:txBody>
      <dsp:txXfrm>
        <a:off x="1772483" y="3189117"/>
        <a:ext cx="1334368" cy="18903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E6B7D-A554-48AD-BA2E-44E1F8993FD8}">
      <dsp:nvSpPr>
        <dsp:cNvPr id="0" name=""/>
        <dsp:cNvSpPr/>
      </dsp:nvSpPr>
      <dsp:spPr>
        <a:xfrm>
          <a:off x="919364" y="0"/>
          <a:ext cx="8642635" cy="3780416"/>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7F39A7-6B35-44CB-98BF-663F5F82F949}">
      <dsp:nvSpPr>
        <dsp:cNvPr id="0" name=""/>
        <dsp:cNvSpPr/>
      </dsp:nvSpPr>
      <dsp:spPr>
        <a:xfrm>
          <a:off x="3249475" y="2045220"/>
          <a:ext cx="157265" cy="1572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F7C52-90D9-4436-A229-7E99CBAC31B0}">
      <dsp:nvSpPr>
        <dsp:cNvPr id="0" name=""/>
        <dsp:cNvSpPr/>
      </dsp:nvSpPr>
      <dsp:spPr>
        <a:xfrm>
          <a:off x="2809123" y="2286225"/>
          <a:ext cx="1968733" cy="1092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332" tIns="0" rIns="0" bIns="0" numCol="1" spcCol="1270" anchor="t" anchorCtr="0">
          <a:noAutofit/>
        </a:bodyPr>
        <a:lstStyle/>
        <a:p>
          <a:pPr lvl="0" algn="l" defTabSz="711200">
            <a:lnSpc>
              <a:spcPct val="90000"/>
            </a:lnSpc>
            <a:spcBef>
              <a:spcPct val="0"/>
            </a:spcBef>
            <a:spcAft>
              <a:spcPct val="35000"/>
            </a:spcAft>
          </a:pPr>
          <a:r>
            <a:rPr lang="fr-FR" sz="1600" kern="1200" dirty="0" smtClean="0">
              <a:solidFill>
                <a:srgbClr val="0070C0"/>
              </a:solidFill>
            </a:rPr>
            <a:t>Référentiel décrit </a:t>
          </a:r>
          <a:r>
            <a:rPr lang="fr-FR" sz="1600" kern="1200" dirty="0" smtClean="0"/>
            <a:t>:</a:t>
          </a:r>
        </a:p>
        <a:p>
          <a:pPr lvl="0" algn="l" defTabSz="711200">
            <a:lnSpc>
              <a:spcPct val="90000"/>
            </a:lnSpc>
            <a:spcBef>
              <a:spcPct val="0"/>
            </a:spcBef>
            <a:spcAft>
              <a:spcPct val="35000"/>
            </a:spcAft>
          </a:pPr>
          <a:r>
            <a:rPr lang="fr-FR" sz="1600" b="1" kern="1200" dirty="0" smtClean="0">
              <a:solidFill>
                <a:schemeClr val="accent2"/>
              </a:solidFill>
            </a:rPr>
            <a:t>Processus</a:t>
          </a:r>
        </a:p>
        <a:p>
          <a:pPr lvl="0" algn="l" defTabSz="711200">
            <a:lnSpc>
              <a:spcPct val="90000"/>
            </a:lnSpc>
            <a:spcBef>
              <a:spcPct val="0"/>
            </a:spcBef>
            <a:spcAft>
              <a:spcPct val="35000"/>
            </a:spcAft>
          </a:pPr>
          <a:r>
            <a:rPr lang="fr-FR" sz="1600" b="1" kern="1200" dirty="0" smtClean="0">
              <a:solidFill>
                <a:schemeClr val="accent2"/>
              </a:solidFill>
            </a:rPr>
            <a:t>Activités</a:t>
          </a:r>
        </a:p>
        <a:p>
          <a:pPr lvl="0" algn="l" defTabSz="711200">
            <a:lnSpc>
              <a:spcPct val="90000"/>
            </a:lnSpc>
            <a:spcBef>
              <a:spcPct val="0"/>
            </a:spcBef>
            <a:spcAft>
              <a:spcPct val="35000"/>
            </a:spcAft>
          </a:pPr>
          <a:r>
            <a:rPr lang="fr-FR" sz="1600" b="1" kern="1200" dirty="0" smtClean="0">
              <a:solidFill>
                <a:schemeClr val="accent2"/>
              </a:solidFill>
            </a:rPr>
            <a:t>Composantes</a:t>
          </a:r>
          <a:endParaRPr lang="fr-FR" sz="1600" b="1" kern="1200" dirty="0">
            <a:solidFill>
              <a:schemeClr val="accent2"/>
            </a:solidFill>
          </a:endParaRPr>
        </a:p>
      </dsp:txBody>
      <dsp:txXfrm>
        <a:off x="2809123" y="2286225"/>
        <a:ext cx="1968733" cy="1092540"/>
      </dsp:txXfrm>
    </dsp:sp>
    <dsp:sp modelId="{ED07E2B1-4A04-47AF-866F-D644E7A8B961}">
      <dsp:nvSpPr>
        <dsp:cNvPr id="0" name=""/>
        <dsp:cNvSpPr/>
      </dsp:nvSpPr>
      <dsp:spPr>
        <a:xfrm>
          <a:off x="5842601" y="1205710"/>
          <a:ext cx="284287" cy="2842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647295-395E-495C-9B09-D1DD89333B4A}">
      <dsp:nvSpPr>
        <dsp:cNvPr id="0" name=""/>
        <dsp:cNvSpPr/>
      </dsp:nvSpPr>
      <dsp:spPr>
        <a:xfrm>
          <a:off x="5175192" y="1638389"/>
          <a:ext cx="2387127" cy="157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638" tIns="0" rIns="0" bIns="0" numCol="1" spcCol="1270" anchor="t" anchorCtr="0">
          <a:noAutofit/>
        </a:bodyPr>
        <a:lstStyle/>
        <a:p>
          <a:pPr lvl="0" algn="l" defTabSz="711200">
            <a:lnSpc>
              <a:spcPct val="90000"/>
            </a:lnSpc>
            <a:spcBef>
              <a:spcPct val="0"/>
            </a:spcBef>
            <a:spcAft>
              <a:spcPct val="35000"/>
            </a:spcAft>
          </a:pPr>
          <a:r>
            <a:rPr lang="fr-FR" sz="1600" b="0" kern="1200" dirty="0" smtClean="0">
              <a:solidFill>
                <a:srgbClr val="0070C0"/>
              </a:solidFill>
            </a:rPr>
            <a:t>Formation par  </a:t>
          </a:r>
          <a:r>
            <a:rPr lang="fr-FR" sz="1600" b="1" kern="1200" dirty="0" smtClean="0">
              <a:solidFill>
                <a:schemeClr val="accent2"/>
              </a:solidFill>
            </a:rPr>
            <a:t>Situations professionnelles </a:t>
          </a:r>
          <a:r>
            <a:rPr lang="fr-FR" sz="1600" b="0" kern="1200" dirty="0" smtClean="0">
              <a:solidFill>
                <a:srgbClr val="0070C0"/>
              </a:solidFill>
            </a:rPr>
            <a:t>qui mettent en œuvre : </a:t>
          </a:r>
          <a:r>
            <a:rPr lang="fr-FR" sz="1600" kern="1200" dirty="0" smtClean="0">
              <a:solidFill>
                <a:srgbClr val="0070C0"/>
              </a:solidFill>
            </a:rPr>
            <a:t>Données, Ressources, Savoirs, Limites, Résultats</a:t>
          </a:r>
          <a:endParaRPr lang="fr-FR" sz="1600" kern="1200" dirty="0">
            <a:solidFill>
              <a:srgbClr val="0070C0"/>
            </a:solidFill>
          </a:endParaRPr>
        </a:p>
      </dsp:txBody>
      <dsp:txXfrm>
        <a:off x="5175192" y="1638389"/>
        <a:ext cx="2387127" cy="1578008"/>
      </dsp:txXfrm>
    </dsp:sp>
    <dsp:sp modelId="{AB2D566E-FD77-49A1-A872-7DEA651E6F62}">
      <dsp:nvSpPr>
        <dsp:cNvPr id="0" name=""/>
        <dsp:cNvSpPr/>
      </dsp:nvSpPr>
      <dsp:spPr>
        <a:xfrm>
          <a:off x="8674263" y="700071"/>
          <a:ext cx="393163" cy="3931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72B720-ADE3-429C-A024-F3AF10C1CC7F}">
      <dsp:nvSpPr>
        <dsp:cNvPr id="0" name=""/>
        <dsp:cNvSpPr/>
      </dsp:nvSpPr>
      <dsp:spPr>
        <a:xfrm>
          <a:off x="8698401" y="1084662"/>
          <a:ext cx="1817198" cy="2627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8329" tIns="0" rIns="0" bIns="0" numCol="1" spcCol="1270" anchor="t" anchorCtr="0">
          <a:noAutofit/>
        </a:bodyPr>
        <a:lstStyle/>
        <a:p>
          <a:pPr lvl="0" algn="l" defTabSz="711200">
            <a:lnSpc>
              <a:spcPct val="90000"/>
            </a:lnSpc>
            <a:spcBef>
              <a:spcPct val="0"/>
            </a:spcBef>
            <a:spcAft>
              <a:spcPct val="35000"/>
            </a:spcAft>
          </a:pPr>
          <a:r>
            <a:rPr lang="fr-FR" sz="1600" kern="1200" dirty="0" smtClean="0">
              <a:solidFill>
                <a:srgbClr val="0070C0"/>
              </a:solidFill>
            </a:rPr>
            <a:t>Pour développer : </a:t>
          </a:r>
          <a:r>
            <a:rPr lang="fr-FR" sz="1600" b="1" kern="1200" dirty="0" smtClean="0">
              <a:solidFill>
                <a:schemeClr val="accent2"/>
              </a:solidFill>
            </a:rPr>
            <a:t>Compétences professionnelles</a:t>
          </a:r>
        </a:p>
        <a:p>
          <a:pPr lvl="0" algn="l" defTabSz="711200">
            <a:lnSpc>
              <a:spcPct val="90000"/>
            </a:lnSpc>
            <a:spcBef>
              <a:spcPct val="0"/>
            </a:spcBef>
            <a:spcAft>
              <a:spcPct val="35000"/>
            </a:spcAft>
          </a:pPr>
          <a:r>
            <a:rPr lang="fr-FR" sz="1600" kern="1200" dirty="0" smtClean="0">
              <a:solidFill>
                <a:srgbClr val="0070C0"/>
              </a:solidFill>
            </a:rPr>
            <a:t>visées</a:t>
          </a:r>
          <a:endParaRPr lang="fr-FR" sz="1600" kern="1200" dirty="0">
            <a:solidFill>
              <a:srgbClr val="0070C0"/>
            </a:solidFill>
          </a:endParaRPr>
        </a:p>
      </dsp:txBody>
      <dsp:txXfrm>
        <a:off x="8698401" y="1084662"/>
        <a:ext cx="1817198" cy="26273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C55B1-F572-4D4F-BE1A-4895AD42D622}">
      <dsp:nvSpPr>
        <dsp:cNvPr id="0" name=""/>
        <dsp:cNvSpPr/>
      </dsp:nvSpPr>
      <dsp:spPr>
        <a:xfrm>
          <a:off x="1389501" y="423897"/>
          <a:ext cx="2834145" cy="2834145"/>
        </a:xfrm>
        <a:prstGeom prst="blockArc">
          <a:avLst>
            <a:gd name="adj1" fmla="val 11880000"/>
            <a:gd name="adj2" fmla="val 16200000"/>
            <a:gd name="adj3" fmla="val 4641"/>
          </a:avLst>
        </a:prstGeom>
        <a:solidFill>
          <a:srgbClr val="0062A8">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8AF1485A-05B5-4F58-A784-488255EBF184}">
      <dsp:nvSpPr>
        <dsp:cNvPr id="0" name=""/>
        <dsp:cNvSpPr/>
      </dsp:nvSpPr>
      <dsp:spPr>
        <a:xfrm>
          <a:off x="1389501" y="423897"/>
          <a:ext cx="2834145" cy="2834145"/>
        </a:xfrm>
        <a:prstGeom prst="blockArc">
          <a:avLst>
            <a:gd name="adj1" fmla="val 7560000"/>
            <a:gd name="adj2" fmla="val 11880000"/>
            <a:gd name="adj3" fmla="val 4641"/>
          </a:avLst>
        </a:prstGeom>
        <a:solidFill>
          <a:srgbClr val="0062A8">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F94E75DB-C5FE-428A-80D4-8D565FDB15FE}">
      <dsp:nvSpPr>
        <dsp:cNvPr id="0" name=""/>
        <dsp:cNvSpPr/>
      </dsp:nvSpPr>
      <dsp:spPr>
        <a:xfrm>
          <a:off x="1389501" y="423897"/>
          <a:ext cx="2834145" cy="2834145"/>
        </a:xfrm>
        <a:prstGeom prst="blockArc">
          <a:avLst>
            <a:gd name="adj1" fmla="val 3240000"/>
            <a:gd name="adj2" fmla="val 7560000"/>
            <a:gd name="adj3" fmla="val 4641"/>
          </a:avLst>
        </a:prstGeom>
        <a:solidFill>
          <a:srgbClr val="0062A8">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7E379960-2C26-4530-B196-9105ED6CB8BA}">
      <dsp:nvSpPr>
        <dsp:cNvPr id="0" name=""/>
        <dsp:cNvSpPr/>
      </dsp:nvSpPr>
      <dsp:spPr>
        <a:xfrm>
          <a:off x="1389501" y="423897"/>
          <a:ext cx="2834145" cy="2834145"/>
        </a:xfrm>
        <a:prstGeom prst="blockArc">
          <a:avLst>
            <a:gd name="adj1" fmla="val 20520000"/>
            <a:gd name="adj2" fmla="val 3240000"/>
            <a:gd name="adj3" fmla="val 4641"/>
          </a:avLst>
        </a:prstGeom>
        <a:solidFill>
          <a:srgbClr val="0062A8">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F8B9F11D-7C68-4128-BFC7-BFD574F487ED}">
      <dsp:nvSpPr>
        <dsp:cNvPr id="0" name=""/>
        <dsp:cNvSpPr/>
      </dsp:nvSpPr>
      <dsp:spPr>
        <a:xfrm>
          <a:off x="1389501" y="423897"/>
          <a:ext cx="2834145" cy="2834145"/>
        </a:xfrm>
        <a:prstGeom prst="blockArc">
          <a:avLst>
            <a:gd name="adj1" fmla="val 16200000"/>
            <a:gd name="adj2" fmla="val 20520000"/>
            <a:gd name="adj3" fmla="val 4641"/>
          </a:avLst>
        </a:prstGeom>
        <a:solidFill>
          <a:srgbClr val="0062A8">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DF3EAE7D-741A-44FC-8792-9ACA3460A390}">
      <dsp:nvSpPr>
        <dsp:cNvPr id="0" name=""/>
        <dsp:cNvSpPr/>
      </dsp:nvSpPr>
      <dsp:spPr>
        <a:xfrm>
          <a:off x="2154264" y="1188661"/>
          <a:ext cx="1304618" cy="1304618"/>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smtClean="0">
              <a:solidFill>
                <a:srgbClr val="FFFFFF"/>
              </a:solidFill>
              <a:latin typeface="Arial"/>
              <a:ea typeface="+mn-ea"/>
              <a:cs typeface="Arial"/>
            </a:rPr>
            <a:t>explicitation</a:t>
          </a:r>
          <a:endParaRPr lang="fr-FR" sz="1300" kern="1200" dirty="0">
            <a:solidFill>
              <a:srgbClr val="FFFFFF"/>
            </a:solidFill>
            <a:latin typeface="Arial"/>
            <a:ea typeface="+mn-ea"/>
            <a:cs typeface="Arial"/>
          </a:endParaRPr>
        </a:p>
      </dsp:txBody>
      <dsp:txXfrm>
        <a:off x="2345321" y="1379718"/>
        <a:ext cx="922504" cy="922504"/>
      </dsp:txXfrm>
    </dsp:sp>
    <dsp:sp modelId="{E4F04BFF-60FC-4AE5-9844-F31D01A80AFB}">
      <dsp:nvSpPr>
        <dsp:cNvPr id="0" name=""/>
        <dsp:cNvSpPr/>
      </dsp:nvSpPr>
      <dsp:spPr>
        <a:xfrm>
          <a:off x="2349957" y="157"/>
          <a:ext cx="913232" cy="913232"/>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Contexte</a:t>
          </a:r>
        </a:p>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Circonstances, ressources</a:t>
          </a:r>
          <a:endParaRPr lang="fr-FR" sz="700" kern="1200" dirty="0">
            <a:solidFill>
              <a:srgbClr val="FFFFFF"/>
            </a:solidFill>
            <a:latin typeface="Arial"/>
            <a:ea typeface="+mn-ea"/>
            <a:cs typeface="Arial"/>
          </a:endParaRPr>
        </a:p>
      </dsp:txBody>
      <dsp:txXfrm>
        <a:off x="2483697" y="133897"/>
        <a:ext cx="645752" cy="645752"/>
      </dsp:txXfrm>
    </dsp:sp>
    <dsp:sp modelId="{C7593AEF-C5ED-4A45-B50D-5E8A9714F90F}">
      <dsp:nvSpPr>
        <dsp:cNvPr id="0" name=""/>
        <dsp:cNvSpPr/>
      </dsp:nvSpPr>
      <dsp:spPr>
        <a:xfrm>
          <a:off x="3666406" y="956613"/>
          <a:ext cx="913232" cy="913232"/>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Intentionnel</a:t>
          </a:r>
        </a:p>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Buts, objectifs, motifs</a:t>
          </a:r>
          <a:endParaRPr lang="fr-FR" sz="700" kern="1200" dirty="0">
            <a:solidFill>
              <a:srgbClr val="FFFFFF"/>
            </a:solidFill>
            <a:latin typeface="Arial"/>
            <a:ea typeface="+mn-ea"/>
            <a:cs typeface="Arial"/>
          </a:endParaRPr>
        </a:p>
      </dsp:txBody>
      <dsp:txXfrm>
        <a:off x="3800146" y="1090353"/>
        <a:ext cx="645752" cy="645752"/>
      </dsp:txXfrm>
    </dsp:sp>
    <dsp:sp modelId="{EDE13119-95A6-4141-A468-EC3A58FD9F33}">
      <dsp:nvSpPr>
        <dsp:cNvPr id="0" name=""/>
        <dsp:cNvSpPr/>
      </dsp:nvSpPr>
      <dsp:spPr>
        <a:xfrm>
          <a:off x="3163567" y="2504192"/>
          <a:ext cx="913232" cy="913232"/>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Jugements, analyse</a:t>
          </a:r>
          <a:endParaRPr lang="fr-FR" sz="700" kern="1200" dirty="0">
            <a:solidFill>
              <a:srgbClr val="FFFFFF"/>
            </a:solidFill>
            <a:latin typeface="Arial"/>
            <a:ea typeface="+mn-ea"/>
            <a:cs typeface="Arial"/>
          </a:endParaRPr>
        </a:p>
      </dsp:txBody>
      <dsp:txXfrm>
        <a:off x="3297307" y="2637932"/>
        <a:ext cx="645752" cy="645752"/>
      </dsp:txXfrm>
    </dsp:sp>
    <dsp:sp modelId="{1DEC4DFD-43E8-4E1A-897F-AC00226469AA}">
      <dsp:nvSpPr>
        <dsp:cNvPr id="0" name=""/>
        <dsp:cNvSpPr/>
      </dsp:nvSpPr>
      <dsp:spPr>
        <a:xfrm>
          <a:off x="1536347" y="2504192"/>
          <a:ext cx="913232" cy="913232"/>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Déclaratif</a:t>
          </a:r>
        </a:p>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Savoirs, techniques , démarches,</a:t>
          </a:r>
        </a:p>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réglementation</a:t>
          </a:r>
          <a:endParaRPr lang="fr-FR" sz="700" kern="1200" dirty="0">
            <a:solidFill>
              <a:srgbClr val="FFFFFF"/>
            </a:solidFill>
            <a:latin typeface="Arial"/>
            <a:ea typeface="+mn-ea"/>
            <a:cs typeface="Arial"/>
          </a:endParaRPr>
        </a:p>
      </dsp:txBody>
      <dsp:txXfrm>
        <a:off x="1670087" y="2637932"/>
        <a:ext cx="645752" cy="645752"/>
      </dsp:txXfrm>
    </dsp:sp>
    <dsp:sp modelId="{BFD4FE2F-1199-4E3A-81CA-82D7F9146278}">
      <dsp:nvSpPr>
        <dsp:cNvPr id="0" name=""/>
        <dsp:cNvSpPr/>
      </dsp:nvSpPr>
      <dsp:spPr>
        <a:xfrm>
          <a:off x="1033508" y="956613"/>
          <a:ext cx="913232" cy="913232"/>
        </a:xfrm>
        <a:prstGeom prst="ellipse">
          <a:avLst/>
        </a:prstGeom>
        <a:solidFill>
          <a:srgbClr val="0062A8">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Procédural</a:t>
          </a:r>
        </a:p>
        <a:p>
          <a:pPr lvl="0" algn="ctr" defTabSz="311150">
            <a:lnSpc>
              <a:spcPct val="90000"/>
            </a:lnSpc>
            <a:spcBef>
              <a:spcPct val="0"/>
            </a:spcBef>
            <a:spcAft>
              <a:spcPct val="35000"/>
            </a:spcAft>
          </a:pPr>
          <a:r>
            <a:rPr lang="fr-FR" sz="700" kern="1200" dirty="0" smtClean="0">
              <a:solidFill>
                <a:srgbClr val="FFFFFF"/>
              </a:solidFill>
              <a:latin typeface="Arial"/>
              <a:ea typeface="+mn-ea"/>
              <a:cs typeface="Arial"/>
            </a:rPr>
            <a:t>Déroulement des actions</a:t>
          </a:r>
          <a:endParaRPr lang="fr-FR" sz="700" kern="1200" dirty="0">
            <a:solidFill>
              <a:srgbClr val="FFFFFF"/>
            </a:solidFill>
            <a:latin typeface="Arial"/>
            <a:ea typeface="+mn-ea"/>
            <a:cs typeface="Arial"/>
          </a:endParaRPr>
        </a:p>
      </dsp:txBody>
      <dsp:txXfrm>
        <a:off x="1167248" y="1090353"/>
        <a:ext cx="645752" cy="645752"/>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23472" units="cm"/>
          <inkml:channel name="Y" type="integer" max="13203" units="cm"/>
          <inkml:channel name="F" type="integer" max="1023" units="dev"/>
        </inkml:traceFormat>
        <inkml:channelProperties>
          <inkml:channelProperty channel="X" name="resolution" value="1000.08521" units="1/cm"/>
          <inkml:channelProperty channel="Y" name="resolution" value="1000.22729" units="1/cm"/>
          <inkml:channelProperty channel="F" name="resolution" value="0" units="1/dev"/>
        </inkml:channelProperties>
      </inkml:inkSource>
      <inkml:timestamp xml:id="ts0" timeString="2015-06-16T07:10:21.334"/>
    </inkml:context>
    <inkml:brush xml:id="br0">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A7ADC850-2ACD-4769-9318-9A248706507B}" emma:medium="tactile" emma:mode="ink">
          <msink:context xmlns:msink="http://schemas.microsoft.com/ink/2010/main" type="inkDrawing" rotatedBoundingBox="-48,1317 13979,1235 13985,2258 -42,2340" hotPoints="14353,3414 13749,5001 1133,199 1737,-1387" semanticType="enclosure" shapeName="Rectangle"/>
        </emma:interpretation>
      </emma:emma>
    </inkml:annotationXML>
    <inkml:trace contextRef="#ctx0" brushRef="#br0">640 54 221,'0'0'77,"7"-25"-4,-7 25 4,0 0-42,0 0-22,-12-21 5,12 21 0,0 0 1,0 0 0,-21-14 0,21 14-1,0 0-4,-23-5-3,23 5-4,-26 2-3,26-2 0,-28 5-1,28-5-1,-35 12 1,14-8 1,21-4-1,-38 17 0,38-17 1,-37 18-1,37-18-1,-37 21 1,37-21-1,-35 26-1,14-14 1,21-12-1,-38 28 1,17-14-2,21-14 3,-37 32-2,37-32 1,-37 33 0,37-33 0,-35 33-4,35-33-1,-31 30 2,31-30-5,-32 33 5,32-33-3,-26 30 2,26-30-3,-21 30 7,21-30-1,-16 28 0,16-28 0,-10 24 1,10-24-1,-7 23 0,7-23 0,-2 21 0,2-21-1,0 21 0,0-21 1,2 26-2,-2-26 2,5 23-1,-5-23 0,9 28-2,-9-28 2,12 28 0,-12-28 0,12 26-1,-12-26 2,16 26-1,-16-26 0,14 25 1,-14-25 0,16 28-1,-16-28 1,19 28-1,-19-28 1,23 26-2,-23-26 2,26 23-1,-26-23 0,30 21 0,-30-21 1,38 17-2,-17-13 2,0 6-1,2-6 0,-2 1 1,0 2-1,2-2 0,1 2 0,1 0 1,-1 0-2,1-5 1,1 3 0,7-3 0,-3 3 1,1-3 0,1-2-1,-1 2 1,1-2 0,-1 0 0,-1 0-1,0 3 0,3-3 0,-3 0 1,1 2-1,-1 0 0,3 1 0,-3 4 0,0-7 0,3 4 1,-3 1-1,3 0-1,0-3 1,-3-2 0,3 5 0,2-5 0,0 0-1,0-3 2,2-4-2,3 5 2,2 0-1,0-1 0,2-1 1,1 4-1,-3 2 0,-3 0 0,6 1 0,-6-3 0,3 2 1,-2-2-1,2 0-1,-5 0 1,5-2 0,-2-1 1,0 1-2,0 0 1,-1-3 1,1 5-1,-3-5 1,3 3 1,-3 0-2,1 2 0,1-3 1,1 3-1,0 0-1,2-2 1,0 2 0,-3-2-1,3 2 1,1-5 0,-6 5 0,3-2 0,-3 4 1,3-2-1,2 2 1,0 1-1,2 1 0,0-1 1,5-1-1,3 0 0,1-2 0,1 5 0,0-7 0,-1-1 0,4 1 0,-4 0 1,1-1-1,-3 1 1,1 2-1,4-5 1,0 8-1,0-3 1,0 2-2,2-2 1,0 0 0,3 0 0,0 0 1,-5 0-1,2 0 0,1 5 1,1-1-1,1 3 0,2-2 1,0 4-1,2-2 0,1-2 2,-1 2-2,1-5 0,-1 3 0,0-5 0,3 2-1,0-2 1,-1 3 0,3-3-1,-2-3 1,2 3 1,0-2-2,3 2 1,-6 0 2,1 0-2,0 2 1,-3 1-1,0-1 0,1 0 0,-3 1 0,-3-1 1,-3 0-1,-1 1 0,-3-1 0,-1 0 1,-1 1-1,5-1 0,-2 0 1,-1-2-2,6 0 1,-3 0 1,0 0 0,4-2-1,-1 0 0,-1 2 1,1-3-1,-1 6 0,0-1 0,1 0 1,1 1-1,1-3 1,0 2-1,-3-2 1,0-2-1,-2-1 1,-2 1-1,-2 0 1,-3-1-1,0 3-1,-5-2 1,0 0 0,3 2 1,0-3-1,-1 1 1,1-5 0,2 2 0,0-2-1,0-2 1,2 2 0,-1 0 0,-1-2 0,2 4 1,-2 0-1,2 3 0,3 0 0,2-1 0,0 3 0,0 0 0,2 0 0,1 0 0,1 0 1,1 0 0,0 0 0,-5 0 2,5 3-2,-3-1 1,-2 3-2,2-1 1,-2-4-1,3 5-1,-1-5 1,0 2-1,1-2 0,2-2 1,-5-3 0,4 3 0,-1 0 0,1 2 0,-1 0-1,1-3 1,-4 6-1,3-1 1,1 0-1,1 1 0,-2-1 1,4-2-1,-3 0 0,1 0 0,0-5 0,-3 3 0,0 2 1,1-2-1,-3 2 0,-3-3 0,1-1 0,0 1 1,-3 3-1,1-2 0,-6 0 0,3-1 1,-4 1-1,1 0 1,-1 2-1,-3 2 0,0-2 0,-3 5 1,3-1-1,-4-1-1,-3 1 1,0 1 0,0 0 0,-2-1 1,-1 3-2,1-4 1,0 1 0,-1-1-1,6 1 1,-1-1-1,0-1 1,1 3-1,-3-3 0,2 0 1,0 1 0,3-3 1,-7 0-1,4 0 0,-2-3 0,2 1 0,1 0 1,2-1-1,-1-1 0,1-1 1,0 3-1,-3-1 0,3 1 0,-3 0 1,-2 2-1,0-3 0,0 3-1,0 0 2,-2 0-1,2-2 0,0-3 0,0 3 0,0-3 0,0 3 0,-3-5 0,1 2 0,-2 3 0,-1-3 0,0 3 1,-2 0 0,3-3 0,-3 0-1,7 3 0,-3 0 0,6-1 0,-1 3 1,0 0-2,1-2 1,-1 2 0,0 0 1,-4-5 0,0 8 0,-3-8 0,0 3-1,-4-1 0,2 1 1,0-3-2,0-2 1,-2 3 0,2-6 0,-2 3 0,2-2 1,0 0 0,-3-1-1,1 3 1,0-2 0,2 0-1,-3 4 1,1-7 0,0 3-1,2-3 1,0 1 0,0-3 0,2 2 0,-2-4-1,0-1 0,0 1 0,0-3 0,-2 1 1,-3 1 0,1 1-1,-1-3 0,-2 3 2,-21 16-3,35-33 3,-35 33-2,33-26-1,-33 26 2,25-25-2,-25 25 1,19-26 0,-19 26 1,9-26 0,-9 26-1,5-28-1,-5 28-2,-5-35 2,5 35 4,-11-32-4,11 32 5,-21-38-6,21 38 6,-31-35-4,31 35 5,-37-32-4,16 15-1,0 3 0,-2 3 0,-1-1 0,-2 0-1,1 3 1,-3-3 0,0 5 0,-3-2 0,1 4 0,-3-2 0,1 0 0,-3 0 0,0 3 1,-5-1-1,-2 3-1,0-1 1,0 1 0,-2 2 1,-1 0-2,1 0 1,0 0 0,-1 0 0,3-2 1,0 2-1,-2-3-1,-1 1 0,1 2 2,0-2-1,-1-1 0,3 1-1,-4-3 1,4 3-1,0 0 1,0-1 1,-3-1-2,3 1 2,-2 1-2,-3 0 2,0 2-1,-4-3 0,2 3 0,-2 0-1,-1 3 1,1-3 0,0 0 0,2 4-1,2-1 2,0 1-1,1-4 0,1 3 0,1-3-1,-3 2 2,3 0 0,-5-2-1,0 3 0,0-1 0,0 3 0,0-1 0,0-1 1,0-1-1,-3 0-1,3 1 1,-2-3 1,-1 0-1,-4 0 1,0-3 0,0 1 0,-2 2 0,0 2 0,-3-2-2,3 0 1,-3 3 1,0-3-1,1 4 1,-1-1-2,-2 1 2,-3-1-2,1-1 1,0 3 1,-1-3-1,1-2 0,-3 0 0,-2 0 0,-2-2 0,-1 2 1,1-3-1,-5 3 0,0-2 0,-2 2 0,-1 0-1,3-2 1,0 2 0,3 0 1,-4-3-1,1 3 0,0 0 0,0-2 1,0 2-1,-4 2 0,1-2 0,-6 3-1,2-1 1,-3 0 0,1-2-1,-3 5 1,-2-3 0,5 3 0,-3-3 0,1 1 0,-1-1-2,2-2 2,1 0-1,-3-2 1,1-1 0,-6 1-1,1-3 1,-3 3 0,3-3 0,-3 1 0,0-1 0,3 0-1,2 3 2,-5 0-2,5-1 0,0-1 0,-2 4 0,2-3 1,-5 3-1,-2 0 0,-2 0-1,-1 3 1,1-1 1,-3 0 0,0 1 0,1 1 0,1-1-1,1 1 2,4-1-3,-2-1 2,2-2-1,1 2 1,-3-2-2,-3 3 3,1-3-2,2 2 0,-3 0 2,3-2-2,0 5 1,3-3 0,-3 3-1,4-5 2,3 5-1,0-3 0,2-2 0,3 2 0,0-2 0,-3 0 0,5 0 0,0 5 0,0-5-1,0 2 1,2 1 0,3-3 0,4 2 0,5-4-1,2 2 0,1 0 1,1 0 0,3 0 0,0 0-1,0 0 1,-2 2 1,2 3-1,-5-3 0,5 0 0,-2-2 0,-1 3 0,1-3-1,-1 0 0,-1-3 1,1 1-1,1 0 1,2 2 0,2-3 0,-2 3-1,5 0 1,-5 3 0,2-1 1,0 0-1,1-2 1,-1 3-2,0-1 1,-2 3-2,0-3-1,7 7-6,-4-6-7,13 15-28,-16-20-66,28 23-6,-14-28-1,23 14 0</inkml:trace>
  </inkml:traceGroup>
</inkml:ink>
</file>

<file path=ppt/ink/ink2.xml><?xml version="1.0" encoding="utf-8"?>
<inkml:ink xmlns:inkml="http://www.w3.org/2003/InkML">
  <inkml:definitions>
    <inkml:context xml:id="ctx0">
      <inkml:inkSource xml:id="inkSrc0">
        <inkml:traceFormat>
          <inkml:channel name="X" type="integer" max="23472" units="cm"/>
          <inkml:channel name="Y" type="integer" max="13203" units="cm"/>
          <inkml:channel name="F" type="integer" max="1023" units="dev"/>
        </inkml:traceFormat>
        <inkml:channelProperties>
          <inkml:channelProperty channel="X" name="resolution" value="1000.08521" units="1/cm"/>
          <inkml:channelProperty channel="Y" name="resolution" value="1000.22729" units="1/cm"/>
          <inkml:channelProperty channel="F" name="resolution" value="0" units="1/dev"/>
        </inkml:channelProperties>
      </inkml:inkSource>
      <inkml:timestamp xml:id="ts0" timeString="2015-06-16T07:10:30.775"/>
    </inkml:context>
    <inkml:brush xml:id="br0">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3CC47F1E-2282-46D0-9B03-CE1F1706C112}" emma:medium="tactile" emma:mode="ink">
          <msink:context xmlns:msink="http://schemas.microsoft.com/ink/2010/main" type="writingRegion" rotatedBoundingBox="16075,1081 28022,166 28142,1721 16194,2637"/>
        </emma:interpretation>
      </emma:emma>
    </inkml:annotationXML>
    <inkml:traceGroup>
      <inkml:annotationXML>
        <emma:emma xmlns:emma="http://www.w3.org/2003/04/emma" version="1.0">
          <emma:interpretation id="{30505FEA-490F-4525-A35C-32D51BF8776B}" emma:medium="tactile" emma:mode="ink">
            <msink:context xmlns:msink="http://schemas.microsoft.com/ink/2010/main" type="paragraph" rotatedBoundingBox="16075,1081 28022,166 28142,1721 16194,2637" alignmentLevel="1"/>
          </emma:interpretation>
        </emma:emma>
      </inkml:annotationXML>
      <inkml:traceGroup>
        <inkml:annotationXML>
          <emma:emma xmlns:emma="http://www.w3.org/2003/04/emma" version="1.0">
            <emma:interpretation id="{F87771B4-DF30-4BC6-811D-8B792AEE5FAE}" emma:medium="tactile" emma:mode="ink">
              <msink:context xmlns:msink="http://schemas.microsoft.com/ink/2010/main" type="line" rotatedBoundingBox="16075,1081 28022,166 28142,1721 16194,2637"/>
            </emma:interpretation>
          </emma:emma>
        </inkml:annotationXML>
        <inkml:traceGroup>
          <inkml:annotationXML>
            <emma:emma xmlns:emma="http://www.w3.org/2003/04/emma" version="1.0">
              <emma:interpretation id="{66862566-84C6-46AA-B0B3-B878FFDB224A}" emma:medium="tactile" emma:mode="ink">
                <msink:context xmlns:msink="http://schemas.microsoft.com/ink/2010/main" type="inkWord" rotatedBoundingBox="16132,1822 16925,1762 16987,2576 16194,2637"/>
              </emma:interpretation>
              <emma:one-of disjunction-type="recognition" id="oneOf0">
                <emma:interpretation id="interp0" emma:lang="fr-FR" emma:confidence="0">
                  <emma:literal>d</emma:literal>
                </emma:interpretation>
                <emma:interpretation id="interp1" emma:lang="fr-FR" emma:confidence="0">
                  <emma:literal>v</emma:literal>
                </emma:interpretation>
                <emma:interpretation id="interp2" emma:lang="fr-FR" emma:confidence="0">
                  <emma:literal>D</emma:literal>
                </emma:interpretation>
                <emma:interpretation id="interp3" emma:lang="fr-FR" emma:confidence="0">
                  <emma:literal>K</emma:literal>
                </emma:interpretation>
                <emma:interpretation id="interp4" emma:lang="fr-FR" emma:confidence="0">
                  <emma:literal>V</emma:literal>
                </emma:interpretation>
              </emma:one-of>
            </emma:emma>
          </inkml:annotationXML>
          <inkml:trace contextRef="#ctx0" brushRef="#br0">112 49 265,'12'-21'82,"-12"21"1,0 0 4,0-30-52,0 30-4,0 0-4,0 0-6,0 0-2,0 0-3,0 0-3,-3 26-1,3-26-2,-21 44 0,5-18-1,2 6-1,-5-1 0,5-3-2,0 0-2,3-2 0,11-26-2,-12 35 0,12-35 0,0 23-1,0-23-1,0 0 1,30 9-1,-30-9 1,38-7 0,-13 0-1,3-2 0,5 0 0,-3-3 1,3-2-1,0 2 0,0 1-1,-3-1 2,-2 0-2,-2 0 1,-5 1 1,-21 11-1,30-19 0,-30 19 0,0 0 1,0 0-2,2-21 2,-2 21 0,0 0 0,-32-2-1,32 2 0,-24-3 1,24 3-1,-23 0-2,23 0-2,0 0-4,-26-14-5,26 14-15,0 0-72,0 0-3,-18-32-4,18 32-2</inkml:trace>
          <inkml:trace contextRef="#ctx0" brushRef="#br0" timeOffset="-915.7336">714-541 291,'0'0'81,"17"-26"3,-17 26-2,0 0-57,0 0-3,0 0-2,0 0-4,0 0-3,0 0-4,0 0 0,0 0-1,-10 23-1,10-23 0,-21 33-1,10-10 1,-8-2 0,3 8 2,-5-6-2,-5 7 0,-2 3-2,0 4 1,-5-2-1,1 3 0,-3 1-1,-3 3 0,-1 3-1,4-1 1,-3-7-1,6 1 0,-1-3 0,0 0 0,5-5-2,2-7 0,3-4 0,23-19-1,-35 30 0,35-30 0,-23 19-2,23-19-2,0 0-3,0 0-2,0 0-5,0 0-6,0 0-20,0 0-62,23-7 0,-23 7-2,19-23 0</inkml:trace>
        </inkml:traceGroup>
        <inkml:traceGroup>
          <inkml:annotationXML>
            <emma:emma xmlns:emma="http://www.w3.org/2003/04/emma" version="1.0">
              <emma:interpretation id="{A5727FBB-E195-41BC-9A40-5E26D1832698}" emma:medium="tactile" emma:mode="ink">
                <msink:context xmlns:msink="http://schemas.microsoft.com/ink/2010/main" type="inkWord" rotatedBoundingBox="17353,992 22794,787 22836,1916 17395,2121"/>
              </emma:interpretation>
              <emma:one-of disjunction-type="recognition" id="oneOf1">
                <emma:interpretation id="interp5" emma:lang="fr-FR" emma:confidence="0">
                  <emma:literal>Composante</emma:literal>
                </emma:interpretation>
                <emma:interpretation id="interp6" emma:lang="fr-FR" emma:confidence="0">
                  <emma:literal>composante</emma:literal>
                </emma:interpretation>
                <emma:interpretation id="interp7" emma:lang="fr-FR" emma:confidence="0">
                  <emma:literal>Composant</emma:literal>
                </emma:interpretation>
                <emma:interpretation id="interp8" emma:lang="fr-FR" emma:confidence="0">
                  <emma:literal>composant</emma:literal>
                </emma:interpretation>
                <emma:interpretation id="interp9" emma:lang="fr-FR" emma:confidence="0">
                  <emma:literal>Composant'</emma:literal>
                </emma:interpretation>
              </emma:one-of>
            </emma:emma>
          </inkml:annotationXML>
          <inkml:trace contextRef="#ctx0" brushRef="#br0" timeOffset="3947.6944">4536-1066 402,'-14'-21'105,"14"21"4,-35 2-3,2 14-88,-6-2 0,4 10-3,-5-3-3,3 9-4,6-7-1,10 3-3,5-5-3,16-21-1,2 35-4,-2-35 0,40 23-2,-10-11-1,10 2 0,2 0 1,0 5-1,-5-3-5,-2 5 9,-7 2-3,-9-2 8,-5 5-2,-16-5 6,-10 0-2,-11-5 5,-5 5 4,-10-4-3,-1-1 0,-6-4-2,1 2-1,0-10-4,11 1-4,5 0-6,7-15-11,21 10-20,-17-23-72,43 21-5,-17-29-4,36 27 4</inkml:trace>
          <inkml:trace contextRef="#ctx0" brushRef="#br0" timeOffset="4375.0099">4865-849 316,'40'-3'107,"-26"-20"-4,12 30 7,-26-7-72,0 0-8,0 0 1,0 0-9,-43 21-3,22 0-4,-9-2-2,2 9-8,-2-3 3,4 3-6,3 3 2,4-8-6,10 3 4,9-26-5,0 35 2,0-35-1,37 16-1,-9-18 0,7-5-1,0-7 0,5 0-1,-3-7 0,-2-3 2,-7 3 6,-7-2-2,-21 23 5,26-37-3,-26 37 6,0 0-4,0 0 7,0 0-8,0 0-4,0 0 3,7 28-6,0-7 4,-7-21-10,21 42-4,-21-42-21,47 37-69,-47-37-15,49 7 1,-49-7-5</inkml:trace>
          <inkml:trace contextRef="#ctx0" brushRef="#br0" timeOffset="4794.8593">5248-845 364,'0'0'98,"0"0"12,0 0-11,14 35-80,-9-9 0,11 11-7,-7-9 1,8 7-7,-6-7 2,3-4-8,-14-24 4,26 28-2,-26-28-1,21 0 0,-21 0 0,23-31-1,-11 10 4,4-4-2,-2-6 3,5 6 5,-3-3-5,5 2 5,-21 26-4,42-30 5,-18 18-7,-1 10 6,1 4-6,4 10 0,-5 4 0,0 7-6,-4 5 5,0 0-5,-1 3 1,-4-6-6,3 3-1,-17-28-13,25 28-9,-25-28-32,31-14-54,-31-21-2,23 21 6,-25-39-6</inkml:trace>
          <inkml:trace contextRef="#ctx0" brushRef="#br0" timeOffset="5449.3455">5892-952 393,'-30'-37'103,"30"37"1,33-24-7,6 15-95,22 14-49,-5-24-47,26 24-7,-17-29-8,22 22-4</inkml:trace>
          <inkml:trace contextRef="#ctx0" brushRef="#br0" timeOffset="5275.3123">5951-1477 397,'-3'-40'108,"3"40"2,0 0-6,26 21-79,-19 9-1,9 24-3,-6 4-6,6 15-1,-7 1-6,1 10 0,-3-4-3,0-3 0,0-5-2,-3-9-3,3-7 1,3-11-4,4-8 4,0-11-6,7-10 5,4-14-6,3-9 5,5-4 4,0-10-5,-3-7 4,1-3-3,-8 1 4,-2 0-5,-9 2 6,-5 4-5,-7 3 0,0 21 2,0 0 1,-38-21-1,38 21 1,-37 21 0,18 0 0,1 3 0,4 6-4,7 0 3,9 3-5,7 0 4,5-5-6,12-5 3,7-7-8,9 1 2,2-17-7,10 4-9,-15-20-19,20 18-66,-34-30-8,15 26 2,-38-31 0</inkml:trace>
          <inkml:trace contextRef="#ctx0" brushRef="#br0" timeOffset="2072.0659">1499-1123 337,'0'0'93,"-17"-21"0,17 21 1,-28 0-67,28 0 1,-39 17-2,22 4-6,-11-2-2,7 13-1,-7 3-3,5 14 0,-7 3-4,9 6-5,-5 0 3,10 3-6,2-5 2,9-2-5,7-10 3,8-2-5,11-14 4,4-7-1,8-7-2,7-12-2,2 1-2,0-13-4,4 3-4,-4-14-5,3 7-4,-10-16-8,5 11-2,-15-13-2,8 8 5,-17-8 1,3 8 11,-10-1 7,-2 4 12,-7 21 15,0-35 1,0 35 13,0 0-5,0 0 8,-32-17-9,32 17-5,-26 21-1,14 0-9,-6 0 2,4 5-7,0 4 1,4 1-4,5-3 2,5 2 2,5-4-5,7-5-1,-12-21-2,42 25-2,-14-15-2,0-10 1,9-5 0,-4-7-2,2 1 2,-7-8 1,-5 0 4,-23 19 3,21-39 3,-21 39 2,-16-26 3,-5 19 1,-9-2 1,-3 9 0,-7-3-2,5 8-1,3 0-3,6-1-5,26-4-9,-35 10-15,35-10-77,0 0-9,23 23-5,-23-23-7,42-12 2</inkml:trace>
          <inkml:trace contextRef="#ctx0" brushRef="#br0" timeOffset="2710.8165">2066-721 349,'2'40'99,"-2"-40"-3,5 44-1,-7-21-84,9 3 3,-7-26-2,7 35-2,-7-35-1,0 0-1,0 0-1,0 0 1,21-5-2,-21 5 0,9-39 1,-4 13-3,2-2 1,0-2-1,0 2 1,2 7 4,-9 21-5,23-28 3,-23 28-6,26 9 3,-26-9-2,33 40 1,-15-10-2,-1 3-5,2 2 4,-1-3-3,-1-1 3,4-8 0,-21-23-2,39 19 1,-39-19 0,33-17-1,-14-4 1,-1-4 0,1-8 0,0 0-2,2-2 3,-3 5 6,6 2-4,-1 7 6,-2 7-4,5 7 5,-3 7-2,3 9 2,-3 5-3,3 7-5,-1 3 4,1 4-7,0 2 2,-1-7-10,3 3-9,-28-26-23,56 35-70,-56-35 1,45-2-5,-38-22-4</inkml:trace>
          <inkml:trace contextRef="#ctx0" brushRef="#br0" timeOffset="3187.8481">3103-854 302,'0'0'92,"23"51"5,-32-23-6,18 24-41,-9 6-41,7 7-4,-5 1 6,5 4-7,-2-12 1,2-4-1,0-14-1,0-10 2,-7-30 0,0 0 1,0 0 0,5-37-1,-8-3 3,3-7-1,-4-9 0,6 2-3,3-2 2,2 5-4,2 4 2,7 8 5,1 1-6,6 13 4,3 8-5,2 10 5,2 10-6,3 6 1,2 7-1,-3 8-6,1 4 4,-5 2-3,-7-2 3,-5 0-4,-9 0 4,-7-28-3,-11 33-5,11-33-9,-33 9-16,3-30-58,30 21-12,-35-35-5,35 35 3,-12-58-2</inkml:trace>
          <inkml:trace contextRef="#ctx0" brushRef="#br0" timeOffset="3505.5219">3880-868 379,'0'0'104,"-16"54"-1,-22-36 2,13 29-80,-10-12 0,11 7-11,-1-5-2,15-4-8,8-10 0,2-23-3,28 31-3,-2-31-1,9-3 0,2-4-1,3-4 0,-5-6-1,-5-1 2,-7-3 0,-4 0 1,-14 0 1,-8-3 3,-11 3 0,-11 3 3,-8 4 5,-2-3-6,-5 8 6,-2 4-7,5 5-5,7 7-11,-3-11-26,33 25-69,0-21-9,0 0 4,0 0-8</inkml:trace>
        </inkml:traceGroup>
        <inkml:traceGroup>
          <inkml:annotationXML>
            <emma:emma xmlns:emma="http://www.w3.org/2003/04/emma" version="1.0">
              <emma:interpretation id="{50D0E1AB-57FF-45B8-984A-47A25AD607DF}" emma:medium="tactile" emma:mode="ink">
                <msink:context xmlns:msink="http://schemas.microsoft.com/ink/2010/main" type="inkWord" rotatedBoundingBox="24162,462 28022,166 28123,1483 24262,1779"/>
              </emma:interpretation>
              <emma:one-of disjunction-type="recognition" id="oneOf2">
                <emma:interpretation id="interp10" emma:lang="fr-FR" emma:confidence="0">
                  <emma:literal>d'activité</emma:literal>
                </emma:interpretation>
                <emma:interpretation id="interp11" emma:lang="fr-FR" emma:confidence="0">
                  <emma:literal>d'activité'</emma:literal>
                </emma:interpretation>
                <emma:interpretation id="interp12" emma:lang="fr-FR" emma:confidence="0">
                  <emma:literal>d'activité/</emma:literal>
                </emma:interpretation>
                <emma:interpretation id="interp13" emma:lang="fr-FR" emma:confidence="0">
                  <emma:literal>d'activité"</emma:literal>
                </emma:interpretation>
                <emma:interpretation id="interp14" emma:lang="fr-FR" emma:confidence="0">
                  <emma:literal>d'activité,</emma:literal>
                </emma:interpretation>
              </emma:one-of>
            </emma:emma>
          </inkml:annotationXML>
          <inkml:trace contextRef="#ctx0" brushRef="#br0" timeOffset="7164.5268">7968-1867 418,'0'0'111,"14"35"-10,-19-12-10,12 17-118,7 28-73,-14-22-1,19 31-5,-17-32-3</inkml:trace>
          <inkml:trace contextRef="#ctx0" brushRef="#br0" timeOffset="7691.8974">8439-987 359,'0'0'92,"38"-16"2,-41-8-3,3 24-76,0 0 1,21-23 0,-21 23 0,0 0 0,-32-21 0,32 21-2,-49 12-1,21 4 1,-10 3-3,6 11 0,-6 3-5,15 2 0,4 2-3,10-4-1,9-3-2,9-7 0,12-6-2,7-8 0,7-7 0,3-4 0,1-7 0,-1-5 1,-6-5 0,-6 0 1,-5-4 5,-21 23-1,16-37 3,-16 37-1,-7-21 2,7 21-1,0 0 0,-28 14-1,28-14-6,-11 37-3,15-14-16,-4-23-38,33 40-58,-33-40-7,56 23 2,-33-30-6</inkml:trace>
          <inkml:trace contextRef="#ctx0" brushRef="#br0" timeOffset="7953.4836">9086-1006 427,'-7'-46'107,"7"46"2,-28-31-2,7 29-90,-7 0 0,7 18 1,-9 0-4,4 12 0,-2 3-4,4 4-3,1 2-3,9-2-2,9-2-4,10-5-3,14-5-10,2-18-12,23 11-33,-13-35-59,32 19 8,-24-32-4,27 18 4</inkml:trace>
          <inkml:trace contextRef="#ctx0" brushRef="#br0" timeOffset="13016.1667">9319-1223 360,'0'0'88,"0"0"2,0 0-2,0 0-72,0 0-7,33-16 1,-7 6-5,6-6-6,13 7-11,-6-22-34,27 24-40,-15-25-4,12 22-4,-18-22-5</inkml:trace>
          <inkml:trace contextRef="#ctx0" brushRef="#br0" timeOffset="8430.7258">9525-1699 386,'-12'-37'99,"12"37"1,0 0 1,-14 42-77,0 4-5,9 31 2,-6 7-7,6 19 1,-2-3-5,5 5-1,-1-6-5,3-13-1,0-14-3,0-18 1,0-17-4,0-16 0,0-21 1,0 0-1,0 0 1,-14-30-2,10 7 1,1-1-1,1-1 4,4 4-1,-2 21 2,12-33 1,-12 33 0,26-19 2,-26 19 0,35-4 0,-14 6 0,2 5 1,-2 0-1,0 7 0,0 0 0,-21-14 0,35 35 0,-14-14 1,-21-21-1,28 37-1,-28-37-1,26 38-2,-26-38-7,21 23-14,-21-23-24,0 0-72,26 14 6,-36-40-9,10 26 6</inkml:trace>
          <inkml:trace contextRef="#ctx0" brushRef="#br0" timeOffset="8586.1562">9768-1270 445,'0'0'100,"0"0"-6,0 0-26,0 0-162,0 0-8,0 0 0,30 21-2</inkml:trace>
          <inkml:trace contextRef="#ctx0" brushRef="#br0" timeOffset="8892.1664">9889-1036 419,'7'47'105,"-16"-26"-3,20 23 1,-4-14-90,7 8 3,5-15-3,4 3-3,3-15-2,2-4-1,0-9-1,2-7 0,-4-8 0,0-4 0,-10-7 2,0-2-1,-6-3 1,-3 5-2,-5-2 0,0 4-5,-2 3-3,-4 2-12,4 21-18,-7-30-72,7 30-8,0 0-2,25 2-1,-25-2 0</inkml:trace>
          <inkml:trace contextRef="#ctx0" brushRef="#br0" timeOffset="9133.0288">10410-1027 377,'7'40'107,"-7"-40"-2,7 58 4,-14-34-64,18 18-12,-6-14-11,7 2-13,-3-7-4,-9-23-15,28 31-7,-28-31-18,33 0-14,-31-26-38,24 17-18,-26-31 3,0 40-1,16-63 9</inkml:trace>
          <inkml:trace contextRef="#ctx0" brushRef="#br0" timeOffset="9254.775">10566-1050 327,'-7'-47'84,"7"47"4,-5-42-6,5 42-54,5-42-10,0 14-24,-5 28-69,21-54-10,-21 54 0,21-56-5</inkml:trace>
          <inkml:trace contextRef="#ctx0" brushRef="#br0" timeOffset="9736.0023">10734-1694 421,'0'0'104,"0"0"4,0 0-2,0 0-81,0 0-1,0 0-7,30 21-2,-23 2-4,3 21-1,-6 8-1,1 15 0,-7 10-2,-1 10 0,-1 1-2,-3 1 0,2-2-2,0-8 1,3-14-2,7-9 0,6-16-3,3-7 0,10-17-2,4-9 0,4-9-1,6-15-1,-1 1-1,1-12-1,-6 0 2,-1-2 1,-6-1 1,-4-1 0,-7 4 1,-7 4 3,-7 3 2,0 21 0,0 0 0,-32-14 1,11 24-1,2 11 1,0 2-1,5 7-2,5-2-5,11-4-9,17 6-26,-19-30-75,63 9 0,-28-34-4,33 15 0</inkml:trace>
          <inkml:trace contextRef="#ctx0" brushRef="#br0" timeOffset="10059.6308">10879-1235 430,'9'-58'101,"24"42"-3,-5-17-12,16-2-173,22 26-7,-10-26-6,18 21-6,-15-24-4</inkml:trace>
          <inkml:trace contextRef="#ctx0" brushRef="#br0" timeOffset="9905.7029">11866-1680 375,'-46'37'88,"1"19"-17,-11 12-37,-4-5-97,4 21-28,-15-21 0,11 9 0</inkml:trace>
          <inkml:trace contextRef="#ctx0" brushRef="#br0" timeOffset="6999.8179">7354-747 312,'21'-11'101,"-21"11"-6,0 0 7,4-31-80,-4 31-1,0 0-4,-2-23 0,2 23-6,0 0-1,-33-9-2,33 9-1,-35 4-2,35-4 0,-42 10 0,21-6 0,21-4-2,-37 10 0,37-10-1,-28 21 0,28-21-1,-12 30-5,12-9 5,5 0-6,4 2 5,-9-23-5,28 35 6,-28-35-5,42 12 5,-14-14 0,0-10 0,3-7 0,1-6 0,1-6 6,-5-11-5,2-2 4,-6-3-5,-3-2 4,-5-2-3,-4 0 4,-3-3-5,-7 5-1,1 2 2,-3 7-1,-3 5 2,-1 14-2,4 21 1,0 0 0,-7 40 0,7 2 0,2 12-1,3 9 0,4 5-3,5-5-2,7-3-11,-4-27-27,25 9-65,-42-42-7,63 2 6,-47-41-4</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23472" units="cm"/>
          <inkml:channel name="Y" type="integer" max="13203" units="cm"/>
          <inkml:channel name="F" type="integer" max="1023" units="dev"/>
        </inkml:traceFormat>
        <inkml:channelProperties>
          <inkml:channelProperty channel="X" name="resolution" value="1000.08521" units="1/cm"/>
          <inkml:channelProperty channel="Y" name="resolution" value="1000.22729" units="1/cm"/>
          <inkml:channelProperty channel="F" name="resolution" value="0" units="1/dev"/>
        </inkml:channelProperties>
      </inkml:inkSource>
      <inkml:timestamp xml:id="ts0" timeString="2015-06-16T07:11:38.042"/>
    </inkml:context>
    <inkml:brush xml:id="br0">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642AA6D6-AF8F-4C5C-BFA7-0F41E73B18C9}" emma:medium="tactile" emma:mode="ink">
          <msink:context xmlns:msink="http://schemas.microsoft.com/ink/2010/main" type="writingRegion" rotatedBoundingBox="51,11014 450,11014 450,11609 51,11609"/>
        </emma:interpretation>
      </emma:emma>
    </inkml:annotationXML>
    <inkml:traceGroup>
      <inkml:annotationXML>
        <emma:emma xmlns:emma="http://www.w3.org/2003/04/emma" version="1.0">
          <emma:interpretation id="{8A1CB704-D2F1-433F-98D0-C79512F1CC74}" emma:medium="tactile" emma:mode="ink">
            <msink:context xmlns:msink="http://schemas.microsoft.com/ink/2010/main" type="paragraph" rotatedBoundingBox="51,11014 450,11014 450,11609 51,11609" alignmentLevel="1"/>
          </emma:interpretation>
        </emma:emma>
      </inkml:annotationXML>
      <inkml:traceGroup>
        <inkml:annotationXML>
          <emma:emma xmlns:emma="http://www.w3.org/2003/04/emma" version="1.0">
            <emma:interpretation id="{AA142336-DE05-4C35-837B-BAAD2AD3527A}" emma:medium="tactile" emma:mode="ink">
              <msink:context xmlns:msink="http://schemas.microsoft.com/ink/2010/main" type="line" rotatedBoundingBox="51,11014 450,11014 450,11609 51,11609"/>
            </emma:interpretation>
          </emma:emma>
        </inkml:annotationXML>
        <inkml:traceGroup>
          <inkml:annotationXML>
            <emma:emma xmlns:emma="http://www.w3.org/2003/04/emma" version="1.0">
              <emma:interpretation id="{7B547C6A-2A1D-4CD2-B077-EF3E00887134}" emma:medium="tactile" emma:mode="ink">
                <msink:context xmlns:msink="http://schemas.microsoft.com/ink/2010/main" type="inkWord" rotatedBoundingBox="51,11014 450,11014 450,11609 51,11609">
                  <msink:destinationLink direction="with" ref="{9CC1298D-3C69-4754-A07D-DDF7B7A42736}"/>
                </msink:context>
              </emma:interpretation>
              <emma:one-of disjunction-type="recognition" id="oneOf0">
                <emma:interpretation id="interp0" emma:lang="fr-FR" emma:confidence="0">
                  <emma:literal>(</emma:literal>
                </emma:interpretation>
                <emma:interpretation id="interp1" emma:lang="fr-FR" emma:confidence="0">
                  <emma:literal>C</emma:literal>
                </emma:interpretation>
                <emma:interpretation id="interp2" emma:lang="fr-FR" emma:confidence="0">
                  <emma:literal>&lt;</emma:literal>
                </emma:interpretation>
                <emma:interpretation id="interp3" emma:lang="fr-FR" emma:confidence="0">
                  <emma:literal>[</emma:literal>
                </emma:interpretation>
                <emma:interpretation id="interp4" emma:lang="fr-FR" emma:confidence="0">
                  <emma:literal>)</emma:literal>
                </emma:interpretation>
              </emma:one-of>
            </emma:emma>
          </inkml:annotationXML>
          <inkml:trace contextRef="#ctx0" brushRef="#br0">376 39 89,'21'-7'73,"-21"7"2,0 0-2,0 0-38,0 0-17,0 0 0,0 0 1,2-21-3,-2 21-1,0 0-1,0 0-1,0 0-1,0 0-2,-30-14-3,30 14-2,0 0-2,-26 7 1,26-7-1,-30 9 1,30-9 1,-38 19 0,13-8 0,1 8 1,-4-3 0,3 5 0,-3 0-2,2 3 0,5-1-2,0 3 1,2 0-1,5 2 1,0 0-1,3 2 1,1-4-1,6 4 1,-1-2-2,5 0 1,5-5-1,2-2 1,-7-21-2,23 33 0,-23-33 0,28 23 0,-28-23 0,28 19 1,-28-19-2,26 19 0,-26-19-3,23 16-9,-23-16-27,26 16-56,-26-16 0,23 5-5,-23-5 1</inkml:trace>
        </inkml:traceGroup>
      </inkml:traceGroup>
    </inkml:traceGroup>
  </inkml:traceGroup>
</inkml:ink>
</file>

<file path=ppt/ink/ink4.xml><?xml version="1.0" encoding="utf-8"?>
<inkml:ink xmlns:inkml="http://www.w3.org/2003/InkML">
  <inkml:definitions>
    <inkml:context xml:id="ctx0">
      <inkml:inkSource xml:id="inkSrc0">
        <inkml:traceFormat>
          <inkml:channel name="X" type="integer" max="23472" units="cm"/>
          <inkml:channel name="Y" type="integer" max="13203" units="cm"/>
          <inkml:channel name="F" type="integer" max="1023" units="dev"/>
        </inkml:traceFormat>
        <inkml:channelProperties>
          <inkml:channelProperty channel="X" name="resolution" value="1000.08521" units="1/cm"/>
          <inkml:channelProperty channel="Y" name="resolution" value="1000.22729" units="1/cm"/>
          <inkml:channelProperty channel="F" name="resolution" value="0" units="1/dev"/>
        </inkml:channelProperties>
      </inkml:inkSource>
      <inkml:timestamp xml:id="ts0" timeString="2015-06-16T07:11:39.787"/>
    </inkml:context>
    <inkml:brush xml:id="br0">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9CC1298D-3C69-4754-A07D-DDF7B7A42736}" emma:medium="tactile" emma:mode="ink">
          <msink:context xmlns:msink="http://schemas.microsoft.com/ink/2010/main" type="inkDrawing" rotatedBoundingBox="522,10662 3831,10985 3739,11929 430,11606" semanticType="callout" shapeName="Other">
            <msink:sourceLink direction="with" ref="{7B547C6A-2A1D-4CD2-B077-EF3E00887134}"/>
          </msink:context>
        </emma:interpretation>
      </emma:emma>
    </inkml:annotationXML>
    <inkml:trace contextRef="#ctx0" brushRef="#br0">-2 175 129,'0'0'72,"-19"-21"1,19 21-3,0 0-52,0 0-3,0 0 1,0 0-3,0 0 3,0 0 1,12-28 1,-12 28 0,0 0-2,33-16-4,-33 16-3,28-9-2,-28 9-2,39-7-1,-15 4-1,6-1-1,0-1 0,8 3 0,1-5 0,3 2-1,3-2 2,1 2-1,3 1-1,5 1 2,0-1-1,-3 1 1,3 1 0,0 0-1,-1 2 1,1-3-1,-3 1 1,3 0 0,-3-1-1,3 3 1,4-2 0,1 0-1,1 2 0,3-3-1,0 1 0,3 0 0,-3-1-1,2 3 1,-6 0 0,-3 0 0,2 0 0,-2 0 0,-2 0 0,-1 3 1,-1-3-1,1 0-1,1 0 0,0 0 2,-5-3 0,0 3-1,2-2 0,-2 2 0,0-2 0,3 2 0,-3-3 1,2 1-2,3 0 0,-3 2 0,0-3 0,-2 3 0,1 0 0,-6 0 1,-2 0-2,-2 0 1,-3 3 0,-4-3 0,-1 0 0,1 0 0,-3 2 0,1-2 0,1 2 1,-1-2 0,-1 0 0,-2 3 0,-2-1 1,-1-2-1,-1 2 2,-3 1-1,-21-3 0,30 4-1,-30-4 1,23 5 0,-23-5-2,0 0 2,21 9-2,-21-9 0,0 0 2,0 0-2,0 0 2,0 0 0,0 0 0,0 0-1,0 0 1,0 0-1,0 0 0,-14 21-1,14-21 0,0 0-1,0 0 1,0 0-1,0 0 1,-9 24 0,9-24 0,0 0 1,0 23-1,0-23 1,0 0-2,5 30 1,-5-30 0,2 21 0,-2-21 0,0 26 0,0-26-1,-5 33 1,5-33 0,-4 33 1,4-33-2,-7 35 1,7-35 0,-3 35 0,3-35 0,-4 30 0,4-30-1,-3 23 2,3-23-2,-7 28 2,7-28-1,-9 28 0,9-28-1,-14 35 1,5-14 0,9-21-1,-19 35 1,19-35 0,-19 35 0,19-35 0,-23 31-1,23-31 1,-26 25-1,26-25 1,-32 21-1,32-21 1,-35 21-2,35-21 2,-40 17 0,19-8 0,-2-2 0,-1 2 0,1-2 0,-3 0 0,-2 0 0,0 0 0,-2 0 0,-3 0 0,-2 3-1,-4-3 2,-3 0-2,-5 0 1,-5 0 0,-1-3-2,-1 3-5,-9-4-7,7 11-11,-14-14-14,16 21-48,-18-17-17,14 17 2,-12-14-4</inkml:trace>
  </inkml:traceGroup>
</inkml:ink>
</file>

<file path=ppt/ink/ink5.xml><?xml version="1.0" encoding="utf-8"?>
<inkml:ink xmlns:inkml="http://www.w3.org/2003/InkML">
  <inkml:definitions>
    <inkml:context xml:id="ctx0">
      <inkml:inkSource xml:id="inkSrc0">
        <inkml:traceFormat>
          <inkml:channel name="X" type="integer" max="23472" units="cm"/>
          <inkml:channel name="Y" type="integer" max="13203" units="cm"/>
          <inkml:channel name="F" type="integer" max="1023" units="dev"/>
        </inkml:traceFormat>
        <inkml:channelProperties>
          <inkml:channelProperty channel="X" name="resolution" value="1000.08521" units="1/cm"/>
          <inkml:channelProperty channel="Y" name="resolution" value="1000.22729" units="1/cm"/>
          <inkml:channelProperty channel="F" name="resolution" value="0" units="1/dev"/>
        </inkml:channelProperties>
      </inkml:inkSource>
      <inkml:timestamp xml:id="ts0" timeString="2015-06-16T07:11:57.250"/>
    </inkml:context>
    <inkml:brush xml:id="br0">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7BF78E41-955D-4FF0-ADEF-945CEABBF3C6}" emma:medium="tactile" emma:mode="ink">
          <msink:context xmlns:msink="http://schemas.microsoft.com/ink/2010/main" type="writingRegion" rotatedBoundingBox="956,18529 29191,18714 29183,19812 949,19627"/>
        </emma:interpretation>
      </emma:emma>
    </inkml:annotationXML>
    <inkml:traceGroup>
      <inkml:annotationXML>
        <emma:emma xmlns:emma="http://www.w3.org/2003/04/emma" version="1.0">
          <emma:interpretation id="{E2288FD3-DA0A-4161-8DB3-89FFB12AE09F}" emma:medium="tactile" emma:mode="ink">
            <msink:context xmlns:msink="http://schemas.microsoft.com/ink/2010/main" type="paragraph" rotatedBoundingBox="956,18529 29191,18714 29183,19812 949,19627" alignmentLevel="1"/>
          </emma:interpretation>
        </emma:emma>
      </inkml:annotationXML>
      <inkml:traceGroup>
        <inkml:annotationXML>
          <emma:emma xmlns:emma="http://www.w3.org/2003/04/emma" version="1.0">
            <emma:interpretation id="{BABD6B1D-5133-453E-BA5B-A9E4D6F5DC28}" emma:medium="tactile" emma:mode="ink">
              <msink:context xmlns:msink="http://schemas.microsoft.com/ink/2010/main" type="line" rotatedBoundingBox="956,18529 29191,18714 29183,19812 949,19627"/>
            </emma:interpretation>
          </emma:emma>
        </inkml:annotationXML>
        <inkml:traceGroup>
          <inkml:annotationXML>
            <emma:emma xmlns:emma="http://www.w3.org/2003/04/emma" version="1.0">
              <emma:interpretation id="{A624C078-D50A-4FDB-87F8-49FD001D38A7}" emma:medium="tactile" emma:mode="ink">
                <msink:context xmlns:msink="http://schemas.microsoft.com/ink/2010/main" type="inkWord" rotatedBoundingBox="955,18622 1382,18625 1376,19467 950,19464"/>
              </emma:interpretation>
              <emma:one-of disjunction-type="recognition" id="oneOf0">
                <emma:interpretation id="interp0" emma:lang="fr-FR" emma:confidence="0">
                  <emma:literal>A</emma:literal>
                </emma:interpretation>
                <emma:interpretation id="interp1" emma:lang="fr-FR" emma:confidence="0">
                  <emma:literal>a</emma:literal>
                </emma:interpretation>
                <emma:interpretation id="interp2" emma:lang="fr-FR" emma:confidence="0">
                  <emma:literal>À</emma:literal>
                </emma:interpretation>
                <emma:interpretation id="interp3" emma:lang="fr-FR" emma:confidence="0">
                  <emma:literal>Â</emma:literal>
                </emma:interpretation>
                <emma:interpretation id="interp4" emma:lang="fr-FR" emma:confidence="0">
                  <emma:literal>à</emma:literal>
                </emma:interpretation>
              </emma:one-of>
            </emma:emma>
          </inkml:annotationXML>
          <inkml:trace contextRef="#ctx0" brushRef="#br0">-4 276 135,'0'0'85,"7"-24"7,-7 24-1,7-25-47,-7 25-8,10-24 0,-10 24-9,0 0-4,0 0-2,21-4-5,-17 25-1,-4 7-3,3 16 0,-6 5-3,1 7 1,-3 5-3,1-1-1,-6-1-3,6-12 2,-3-10-2,2-4-1,5-33 0,0 0-1,0 0 0,-7-24 0,12-13 0,-1-7-1,6-15 1,-1-4-2,5-2 2,7-1-2,0 6 1,2-1-1,1 7 0,1 5 2,1 10-4,0 6 4,-3 7-5,-23 26 5,31-14 0,-31 14-1,21 38 0,-14 1-2,-3 10 5,-1 12-4,1 7 4,1 2-3,0 2-1,-1 0 0,6 1-6,-6-8-4,10 3-11,-9-24-14,18 15-35,-23-31-40,19 9 0,-19-37-1,0 0 4</inkml:trace>
          <inkml:trace contextRef="#ctx0" brushRef="#br0" timeOffset="180.057">223 565 273,'-24'-25'107,"24"25"2,0 0-1,0 0-86,0 0-12,0 0 0,38-14-7,-15 6-16,17 16-88,-7-30-7,20 18-2,-18-22-5</inkml:trace>
        </inkml:traceGroup>
        <inkml:traceGroup>
          <inkml:annotationXML>
            <emma:emma xmlns:emma="http://www.w3.org/2003/04/emma" version="1.0">
              <emma:interpretation id="{D26DFE95-61CC-4DF3-B4E7-D112C6837EB2}" emma:medium="tactile" emma:mode="ink">
                <msink:context xmlns:msink="http://schemas.microsoft.com/ink/2010/main" type="inkWord" rotatedBoundingBox="2258,19025 4294,19038 4291,19505 2255,19492">
                  <msink:destinationLink direction="with" ref="{40DC5C46-1F89-4034-AE81-30A4B39B0173}"/>
                </msink:context>
              </emma:interpretation>
              <emma:one-of disjunction-type="recognition" id="oneOf1">
                <emma:interpretation id="interp5" emma:lang="fr-FR" emma:confidence="0">
                  <emma:literal>une</emma:literal>
                </emma:interpretation>
                <emma:interpretation id="interp6" emma:lang="fr-FR" emma:confidence="0">
                  <emma:literal>uue</emma:literal>
                </emma:interpretation>
                <emma:interpretation id="interp7" emma:lang="fr-FR" emma:confidence="0">
                  <emma:literal>nue</emma:literal>
                </emma:interpretation>
                <emma:interpretation id="interp8" emma:lang="fr-FR" emma:confidence="0">
                  <emma:literal>unc</emma:literal>
                </emma:interpretation>
                <emma:interpretation id="interp9" emma:lang="fr-FR" emma:confidence="0">
                  <emma:literal>ane</emma:literal>
                </emma:interpretation>
              </emma:one-of>
            </emma:emma>
          </inkml:annotationXML>
          <inkml:trace contextRef="#ctx0" brushRef="#br0" timeOffset="1577.1533">1339 430 232,'0'0'100,"0"0"0,0 0 4,0 0-71,-26 18-9,26 13 1,-7 1-7,7 15 1,-7 2-4,12 5 0,-5-3-5,9-2-3,3-7-5,6-9 0,6-10-1,4-13-1,4-17 1,1-10-1,2-8 0,-2-8-1,0-7 2,-3 1-1,-4 1 0,-5-4 0,0 7 2,-5 5-2,-4 4 0,-12 26 1,16-26 1,-16 26 2,0 0 0,0 0 1,9 26-2,-4 0 3,0 2-1,2 7 0,0 0-3,4-2-1,3-3-1,3-2-2,6-5-7,-23-23-11,49 26-26,-49-26-70,47-19 0,-33-13-3,16 18 0</inkml:trace>
          <inkml:trace contextRef="#ctx0" brushRef="#br0" timeOffset="1988.3569">2072 425 227,'0'0'99,"32"35"0,-29-14 0,18 19-71,-12-3-7,10 10 0,-8-10-7,8 5 0,-7-11-4,4-1 0,-16-30-2,26 26-1,-26-26-1,21-5-1,-21 5-2,21-33 0,-12 3 1,3 4-2,-3-6 2,5 1-1,0 1 1,3 4-1,-3 3 1,-14 23 1,32-19-2,-32 19 2,35 5 0,-16 16 0,-5 5 0,2 9 0,-4 7-3,0 0 2,-1-3-2,-1 6-1,-1-10-5,-2-12-4,9 0-15,-16-23-24,31-4-67,-24-29-2,18 14 0,-18-27 0</inkml:trace>
          <inkml:trace contextRef="#ctx0" brushRef="#br0" timeOffset="2348.733">2697 551 244,'0'0'105,"0"0"1,0 0 2,33 5-60,-33-5-27,28 2-4,-28-2-7,47-2-5,-19-3 0,4-2-5,6-2-1,-3-5-2,2 2-1,-4-7-1,-3 5 0,-4-2 0,-5 4-1,-21 12 2,19-23 1,-19 23 3,0 0 3,-24-12 2,1 12 3,0 10 3,-5-1 1,0 14 2,-3-4 0,10 11 1,-4 3-3,11 9-1,4-2-4,12 2-1,8 0-3,13-9-1,15-3-9,11-21-15,35 3-94,-12-40-4,28 14-4,-20-26-4</inkml:trace>
        </inkml:traceGroup>
        <inkml:traceGroup>
          <inkml:annotationXML>
            <emma:emma xmlns:emma="http://www.w3.org/2003/04/emma" version="1.0">
              <emma:interpretation id="{11273DB7-FA1F-4725-AAAD-5BC9E043715E}" emma:medium="tactile" emma:mode="ink">
                <msink:context xmlns:msink="http://schemas.microsoft.com/ink/2010/main" type="inkWord" rotatedBoundingBox="5651,18632 12384,18592 12390,19633 5658,19672"/>
              </emma:interpretation>
              <emma:one-of disjunction-type="recognition" id="oneOf2">
                <emma:interpretation id="interp10" emma:lang="fr-FR" emma:confidence="0">
                  <emma:literal>composante</emma:literal>
                </emma:interpretation>
                <emma:interpretation id="interp11" emma:lang="fr-FR" emma:confidence="0">
                  <emma:literal>Composante</emma:literal>
                </emma:interpretation>
                <emma:interpretation id="interp12" emma:lang="fr-FR" emma:confidence="0">
                  <emma:literal>composant</emma:literal>
                </emma:interpretation>
                <emma:interpretation id="interp13" emma:lang="fr-FR" emma:confidence="0">
                  <emma:literal>Composant</emma:literal>
                </emma:interpretation>
                <emma:interpretation id="interp14" emma:lang="fr-FR" emma:confidence="0">
                  <emma:literal>composant'</emma:literal>
                </emma:interpretation>
              </emma:one-of>
            </emma:emma>
          </inkml:annotationXML>
          <inkml:trace contextRef="#ctx0" brushRef="#br0" timeOffset="4465.5392">4941 360 268,'0'0'102,"-28"-3"5,14 27 1,-21-13-76,11 22-1,-13-3-4,9 15-4,-5-3-4,12 12-4,3-5-5,13 0-3,10-3-3,11-1-1,17-8-2,4-2-1,12-12-1,5-6-3,9-8-7,-2-16-7,16 2-15,-17-27-20,20 15-36,-27-32-22,20 17 5,-27-22 35,13 19 20,-24-14 16,0 12 27,-12 6 29,-16-6 45,-7 37 27,0-38 1,0 38-29,-25-11-9,25 11-7,-43 21-11,22 4-10,-7-1-9,10 9-4,1-1-7,10 6-2,5-8-3,9-2-2,9-2-2,10-12-1,7-7-1,4-12-1,5-7 1,3-6-2,-3-1 1,-5-4-1,-4-1 3,-12 1-1,-21 23 3,11-30 2,-11 30 1,-35-19 2,5 17 1,-3-3-1,-4 5 0,0 2 0,4-2-3,5-2-7,28 2-11,-35-5-21,35 5-72,0 0-4,23 0 0,-23 0-2</inkml:trace>
          <inkml:trace contextRef="#ctx0" brushRef="#br0" timeOffset="5019.9642">5865 502 288,'24'52'102,"-27"-29"-1,20 19-1,-15-9-85,10 2-2,-5-10 0,7-1-3,-14-24-2,21 7 0,-21-7-2,28-40-1,-17 12-1,3-7 0,-4-5 0,4 1-1,0 1 2,4 8-1,-4 4 0,-14 26 0,38-19 1,-15 24-1,-2 9-1,5 7 0,-3 9 0,1 3-2,-1 2 1,0 0-1,-4-7 0,0-4-1,-19-24 1,32 23 0,-32-23-1,31-23-1,-15-3 1,0-7-1,3-2 1,0-4-2,2-1 1,2 7 1,0 5 0,5 9 1,-2 10-1,2 7 2,0 9-1,0 11 2,-2 6 0,-1 8 0,1 4-1,-5 8 0,0-4-4,-2-1-6,4 3-14,-23-42-22,42 56-67,-42-56-4,38 12 1,-29-33-3</inkml:trace>
          <inkml:trace contextRef="#ctx0" brushRef="#br0" timeOffset="5449.0976">7152 490 306,'-5'36'106,"21"29"1,-18-11-3,9 18-88,-2-2-3,11 2 2,-4-11-5,6-5-1,-6-19-3,2-16-1,-14-21-2,0 0-1,16-28 1,-20-9-3,-3-14 1,-3-10 0,-1-7 2,1 3-2,-1 0 3,6 4-3,3 7 2,4 12-2,5 12 1,-7 30-1,37-28-1,-9 30 0,5 10-2,7 4 3,-1 5-2,3-2 2,0 2-2,-7 0 1,-9 0 0,-7 0 1,-19-21 0,7 26-3,-7-26-6,-23 11-6,23-11-21,-40-9-72,40 9-3,-26-42-3,26 42-1</inkml:trace>
          <inkml:trace contextRef="#ctx0" brushRef="#br0" timeOffset="5835.736">7896 371 322,'40'28'114,"-40"-28"1,-5 45-1,-18-22-91,7 10-4,-3-3-2,5 5-5,0-2-6,5-5-2,9-2-3,7-5-2,-7-21-1,39 28-2,-8-21-1,4-5-1,4-4 0,1-3-1,4-7 1,-9-2-1,3 0 3,-10-4 0,-7-1 2,-9-4 1,-8-1 1,-6-1 2,-12-1 1,-7 0 0,-7 0 0,-3 3-2,-1 0 0,-1 4-6,5 7-7,-5-4-15,33 16-47,-32-2-34,32 2-2,0 0-1,25 28 0</inkml:trace>
          <inkml:trace contextRef="#ctx0" brushRef="#br0" timeOffset="6236.7323">8690 385 332,'23'5'111,"-23"-5"1,0 0-3,-37-5-95,11 12 1,-11-4-3,2 6-5,-2 0 0,4 3-1,5 0-5,7 2-1,21-14-3,-12 30-2,12-30 0,26 33 0,2-12-3,5 0 2,6 5 0,1-3 1,4 3 1,-6-3 3,-3 3 0,-7 2 4,-12-7 2,-4 0 2,-12-21 0,-7 32 0,7-32 1,-35 19-1,9-17-1,0-2-4,3-4-5,-3-3-6,26 7-12,-30-28-21,30 28-66,7-33-4,21 28 0,-14-23 2</inkml:trace>
          <inkml:trace contextRef="#ctx0" brushRef="#br0" timeOffset="6668.9968">9145 521 279,'31'-3'102,"-31"3"1,25-16 3,-25 16-79,0 0-4,-23-19-2,23 19-4,-37 12-4,16 2 0,-5-2-4,5 9-3,2 2 0,5 5-1,7 0-3,5-2-1,9 0-1,7-1 0,7-4-1,2-4 0,8-6 1,4-6-2,0-5 2,-3-5 0,1-4 1,-5-5-2,-5-2 2,-4-5 0,-5 0 2,-9 0-1,-5 21 1,-5-35 0,5 35 0,-14-26 0,14 26 0,0 0-1,-21 9 0,19 12-2,2 0 0,2 7-1,7 0-4,1 0-6,11 5-11,-21-33-30,51 23-60,-51-23-2,58-18-1,-37-15-1</inkml:trace>
          <inkml:trace contextRef="#ctx0" brushRef="#br0" timeOffset="7020.734">9608 533 295,'0'0'107,"21"37"1,-21-37-2,11 42-63,-1-16-31,6 2 1,3-5-6,2 0-2,0-6-1,2-10 0,-2-5-3,2-9 0,-2-5 0,3-9-2,-3-4 2,0-1-2,0 0 3,-3 3-1,1 0 3,-19 23 0,33-28 2,-33 28 0,25 0 1,-25 0 0,19 25-1,-19-25-1,21 42-2,-9-18-1,-1 6-6,1-9-6,9 2-11,-21-23-16,49 19-56,-49-19-21,52-23 0,-36-15 0,19 13 3</inkml:trace>
          <inkml:trace contextRef="#ctx0" brushRef="#br0" timeOffset="7448.8738">10343-25 332,'0'0'109,"0"0"4,5 65 0,-10-21-91,10 22-3,-5 1 0,9 13-6,-2-6-2,9 8 0,1-7-5,8-7-1,10-10-4,5-11 0,7-15-1,6-11-1,3-14-1,3-16-1,-1-12-1,-2-7 0,-9-5 1,-7-4-1,-10-3 2,-9 5-1,-9 0 2,-12 9 1,0 26 2,-26-23 0,3 21 1,-3 9 0,-2 9 0,4 10 1,6 7-1,8 4-1,8 3-1,16-1 0,10-1-3,15-1-3,15-2-5,7-14-7,18 2-12,-11-30-32,20 21-53,-22-37-1,11 18-1,-35-30 1</inkml:trace>
          <inkml:trace contextRef="#ctx0" brushRef="#br0" timeOffset="7808.0562">10520 315 311,'0'0'98,"0"0"0,0 0-8,35 17-107,0-24-73,26 11-4,-10-18-7,19 10-6</inkml:trace>
        </inkml:traceGroup>
        <inkml:traceGroup>
          <inkml:annotationXML>
            <emma:emma xmlns:emma="http://www.w3.org/2003/04/emma" version="1.0">
              <emma:interpretation id="{F12D91A0-05FD-461E-9013-241757606D0C}" emma:medium="tactile" emma:mode="ink">
                <msink:context xmlns:msink="http://schemas.microsoft.com/ink/2010/main" type="inkWord" rotatedBoundingBox="13261,19220 14696,18384 15103,19083 13667,19918"/>
              </emma:interpretation>
              <emma:one-of disjunction-type="recognition" id="oneOf3">
                <emma:interpretation id="interp15" emma:lang="fr-FR" emma:confidence="0">
                  <emma:literal>est</emma:literal>
                </emma:interpretation>
                <emma:interpretation id="interp16" emma:lang="fr-FR" emma:confidence="0">
                  <emma:literal>et</emma:literal>
                </emma:interpretation>
                <emma:interpretation id="interp17" emma:lang="fr-FR" emma:confidence="0">
                  <emma:literal>art</emma:literal>
                </emma:interpretation>
                <emma:interpretation id="interp18" emma:lang="fr-FR" emma:confidence="0">
                  <emma:literal>ost</emma:literal>
                </emma:interpretation>
                <emma:interpretation id="interp19" emma:lang="fr-FR" emma:confidence="0">
                  <emma:literal>ont</emma:literal>
                </emma:interpretation>
              </emma:one-of>
            </emma:emma>
          </inkml:annotationXML>
          <inkml:trace contextRef="#ctx0" brushRef="#br0" timeOffset="9571.8704">12682 813 275,'0'0'104,"-33"14"-1,33-14 1,-28 16-52,28-16-29,0 0-3,-4 23-4,4-23-5,0 0-3,35-7-3,-12-2 0,0-3-2,3-4-1,-3-3-1,1 1 0,-24 18 0,28-38-1,-28 38 1,2-30-1,-2 30 0,-28-14 1,2 12 0,-4 6 0,-10 3-1,1 7 2,-1 3-1,0 1 0,5 3 0,5 0 1,9 0-2,21-21 0,-16 35 0,16-35 0,21 21 0,2-16 0,10-7 0,6-8-1,6-1 2,1-10-1,3-7 0,0 0-1,-4-5 2,-3 0-2,-7 1 2,-5 6-1,-4 3 0,-5 9 0,-21 14 0,37 2 0,-37-2-1,33 40 1,-14-5 0,-3 2-1,3 7 1,-1-2 1,-4 3-1,3-3 0,-6-5-1,-1-4 0,-3-10 0,-7-23 1,0 28-2,0-28-1,0 0 0,-26-37 0,14 4 0,1-11 0,-1-10 1,5-9-3,5 2 1,2-6-2,9 4-1,0-5-4,12 9-1,-4-4-4,15 12 2,-6-5-4,7 9 2,-8-4-1,6 7 4,-13-1 2,1 6 5,-7 4 2,-10 4 4,-2 31 5,-5-28 2,5 28 3,0 0 1,-16 49 1,11-7 1,12 24-2,-2 11-3,11 4-1,-2 1-1,12 7 1,-3-10-3,5-6 0,0-15-1,0-14 1,-4-20 0,-1-10 1,-23-14 2,33-28-2,-21-10 3,-1-1 0,-4-13 0,5-1 0,-5-4 0,2 4-3,1 1 1,6 8-3,5 7-2,2-3-8,17 14-17,-12-16-83,37 21-6,-20-23-3,25 23-9</inkml:trace>
        </inkml:traceGroup>
        <inkml:traceGroup>
          <inkml:annotationXML>
            <emma:emma xmlns:emma="http://www.w3.org/2003/04/emma" version="1.0">
              <emma:interpretation id="{600F2CDA-8AE6-429F-A734-CB778AB876C6}" emma:medium="tactile" emma:mode="ink">
                <msink:context xmlns:msink="http://schemas.microsoft.com/ink/2010/main" type="inkWord" rotatedBoundingBox="15356,18816 19185,18673 19219,19578 15390,19721"/>
              </emma:interpretation>
              <emma:one-of disjunction-type="recognition" id="oneOf4">
                <emma:interpretation id="interp20" emma:lang="fr-FR" emma:confidence="0">
                  <emma:literal>associée</emma:literal>
                </emma:interpretation>
                <emma:interpretation id="interp21" emma:lang="fr-FR" emma:confidence="0">
                  <emma:literal>associé</emma:literal>
                </emma:interpretation>
                <emma:interpretation id="interp22" emma:lang="fr-FR" emma:confidence="0">
                  <emma:literal>associées</emma:literal>
                </emma:interpretation>
                <emma:interpretation id="interp23" emma:lang="fr-FR" emma:confidence="0">
                  <emma:literal>associés</emma:literal>
                </emma:interpretation>
                <emma:interpretation id="interp24" emma:lang="fr-FR" emma:confidence="0">
                  <emma:literal>associer</emma:literal>
                </emma:interpretation>
              </emma:one-of>
            </emma:emma>
          </inkml:annotationXML>
          <inkml:trace contextRef="#ctx0" brushRef="#br0" timeOffset="10412.9227">14711 652 300,'21'-26'93,"-21"26"1,7-23-1,-7 23-74,0 0 1,-7-21-2,7 21 0,-31-3 0,6 8-1,1 9-1,-11 2-3,3 12 0,-8 5-3,7 4-2,1-2-4,6 10 0,7-8-1,8-2-2,13-7 0,10-7 0,9-7 0,4-9-1,6-8 2,-1-6-2,0-7 1,1-8 0,-8-1 1,-9-3-1,-5 0 2,-4 4 1,-5 24 0,-5-30 0,5 30 1,0 0 0,0 0-1,-21 30 1,24-6-4,4 4-1,7 2-3,2-4-3,12 2-11,0-19-14,21 12-55,-19-40-31,24 22 2,-21-38-3,23 18 2</inkml:trace>
          <inkml:trace contextRef="#ctx0" brushRef="#br0" timeOffset="10764.2007">15187 549 359,'-5'-35'110,"5"35"0,-7-35 0,7 35-87,0 0-7,-30-7 0,7 18-7,-1 6 0,-1 1-3,1 8 0,3 2-4,7 0 2,5 0-3,11 0 0,8-2-2,8 2 0,10 0-1,7-2 1,3-1 0,-1 1 0,-2 0 0,-5-5-1,-6 2 2,-24-23 1,23 35-1,-23-35 0,-14 28 0,14-28 1,-42 16-1,14-16-1,2-2-6,-2-7-6,28 9-12,-42-31-18,42 31-63,-4-37-6,32 28 1,-19-29-1</inkml:trace>
          <inkml:trace contextRef="#ctx0" brushRef="#br0" timeOffset="11123.5178">15596 628 313,'14'-25'102,"11"25"2,-25 0 0,0 0-72,-21-21-7,21 21-4,-37 11-8,16 1-3,-5-5-3,26-7-2,-35 26-2,35-26-1,-14 30-2,14-30 0,19 33-1,-19-33 0,42 44-1,-14-21 1,2 5-2,1 0 1,-6 3 1,-1-3 2,-10 2 0,-7 0 3,-10-4 1,-6 2 0,9-28 0,-30 37 1,30-37-2,-38 19-4,38-19-6,-25-7-9,25 7-13,-7-42-29,28 33-52,-17-33-4,34 23 3,-20-25-1</inkml:trace>
          <inkml:trace contextRef="#ctx0" brushRef="#br0" timeOffset="11468.9018">16067 701 323,'0'0'107,"0"0"2,0 0 0,-2 32-78,-19-8-3,9 13-5,-7-4-8,10 4-2,0-2-7,9-2-1,7-8-5,-7-25-1,44 28-1,-9-25-1,5-8 0,-1-4 0,4-8-1,-4-4 1,-6-4 0,-7-1-1,-10-2 3,-14 2 0,-6 1 2,-10 1 1,-10 6 1,-4 4-1,-4 4 1,4 6-1,-1 6-3,6 0-6,23-2-15,-26 7-29,43 14-58,-17-21-3,35 3-1,-35-3-1</inkml:trace>
          <inkml:trace contextRef="#ctx0" brushRef="#br0" timeOffset="11884.8987">16627 598 356,'0'0'112,"-23"-14"0,16 40-1,-23-12-89,9 16 1,-7-4-8,7 9-3,2-3-5,12 3-2,7-4-3,12-3-3,11-3-2,7-8-2,12-6-2,3-8 0,4-3-1,-3-10-1,3-6 1,-7-5 2,-4-2 1,-8-5 1,-4-3 5,-10 1 2,-6-3 2,-3 10 2,-7 0 1,0 23 0,-5-26 1,5 26-1,0 0-1,-2 28-3,4 0-1,7 0 0,3 5-2,4-1-2,12 1-6,-2-17-10,14 8-28,-17-34-67,24 13-2,-24-36-4,17 17 0</inkml:trace>
          <inkml:trace contextRef="#ctx0" brushRef="#br0" timeOffset="12031.8887">17097 334 363,'0'0'101,"0"0"-8,-3 33-27,27-10-163,-24-23-4,42 21-3,-21-21-2</inkml:trace>
          <inkml:trace contextRef="#ctx0" brushRef="#br0" timeOffset="12768.4887">17351 733 289,'-2'31'103,"2"-31"-2,4 21-1,-4-21-69,0 0-20,31-7 0,-8 2-4,0-7-3,3-2-1,-3-2-2,-1-3-2,-22 19 1,28-35-1,-28 35 0,0-28 1,0 28 3,-26-7 3,2 5 2,3 11 2,-4-4-1,25-5 2,-40 33-1,28-10 1,5-2-4,10 5-2,4-1-3,7 1 1,7 0-2,4-5 0,10-3-1,3-6 1,6-5-1,5-7-1,5-5 0,2-6-1,-2-3 1,-1-5 0,-6-2 0,-3-2 0,-6-3 0,-13-2 0,-6-5 1,-10 5-1,-6 3 1,-10-3 0,-7 4 0,-7 8 1,-5 7 1,0 6-1,-4 10 1,4 5 1,1 7 0,8 4 1,6 5-1,11 2-1,9 3 0,12-3 0,12-2-1,4-4-3,14-6-10,1-13-13,20 9-81,-23-33-6,26 12-1,-28-32-5</inkml:trace>
          <inkml:trace contextRef="#ctx0" brushRef="#br0" timeOffset="12881.5684">18110 54 361,'-40'49'92,"0"-5"-86,-4 3-4,14 9-109,-19-21-2</inkml:trace>
        </inkml:traceGroup>
        <inkml:traceGroup>
          <inkml:annotationXML>
            <emma:emma xmlns:emma="http://www.w3.org/2003/04/emma" version="1.0">
              <emma:interpretation id="{6E0B7871-2C12-4C6E-A2A0-F583EDCAFBD6}" emma:medium="tactile" emma:mode="ink">
                <msink:context xmlns:msink="http://schemas.microsoft.com/ink/2010/main" type="inkWord" rotatedBoundingBox="20199,19153 22321,19102 22331,19505 20209,19555">
                  <msink:destinationLink direction="with" ref="{F19DD992-9A0A-4F83-AA5B-EA88FAD5B2A4}"/>
                </msink:context>
              </emma:interpretation>
              <emma:one-of disjunction-type="recognition" id="oneOf5">
                <emma:interpretation id="interp25" emma:lang="fr-FR" emma:confidence="0">
                  <emma:literal>une</emma:literal>
                </emma:interpretation>
                <emma:interpretation id="interp26" emma:lang="fr-FR" emma:confidence="0">
                  <emma:literal>uue</emma:literal>
                </emma:interpretation>
                <emma:interpretation id="interp27" emma:lang="fr-FR" emma:confidence="0">
                  <emma:literal>Lure</emma:literal>
                </emma:interpretation>
                <emma:interpretation id="interp28" emma:lang="fr-FR" emma:confidence="0">
                  <emma:literal>cure</emma:literal>
                </emma:interpretation>
                <emma:interpretation id="interp29" emma:lang="fr-FR" emma:confidence="0">
                  <emma:literal>me</emma:literal>
                </emma:interpretation>
              </emma:one-of>
            </emma:emma>
          </inkml:annotationXML>
          <inkml:trace contextRef="#ctx0" brushRef="#br0" timeOffset="14980.2932">19244 628 305,'12'-49'100,"-12"49"2,12-39 0,-12 39-69,0 0-7,21-12 2,-21 12-6,-5 30-3,-2 1-3,5 13-1,-5 0-3,9 10-4,-2-3-2,7-2-1,5-7-3,9-9 0,4-17 0,8-9-1,2-14 0,2-11 1,3-10-2,-2-10 1,-6-4-1,-1-4 0,-8 1 0,-4 1 0,-8 4 1,-4 8-1,-4 6 1,-3 26-1,0 0 2,0 0-1,-26 14 0,19 14 2,0 9-2,5 3 1,6 4-1,8-4 0,4-5-1,15-5 2,1-9-1,8-9 0,4-12-1,-2-9 0,3-8 1,-3-6-1,-3-7 2,-11-1-3,-4-1 1,-6 4 1,-6 2 0,-12 26-2,5-28 1,-5 28 1,0 0-1,0 0 0,-14 28 1,14-28-1,-3 42 0,10-19 2,3 5-2,6-4 1,5-1-1,7-7 0,2-2 0,8-7-1,-1-4 1,-2-10 0,-2-7-1,0-3 1,-3-8-1,-7-3 1,-2 0 0,-7-3-1,-7 3 1,0 5-1,-7 23 0,7-35 1,-7 35 0,0 0 0,0 0 0,10 23 0,1 3-1,3 7 3,10 2-3,4 4 2,9 1-2,5-5 2,7-9-1,5-10 0,6-9 0,1-12-1,2-11 0,-4-10 1,-8-9-1,-7-4-1,-6-3 2,-10-3-2,-10 1 2,-11 2 0,-4 5 1,-8 6 0,-4 10 1,9 21 0,-31-23 1,31 23 1,-35 23 0,24 8 0,-3 6-1,11 10 0,6-1-3,11-1-2,18-3-11,3-31-41,38 15-65,-17-49-5,30 13-5,-25-41-6</inkml:trace>
        </inkml:traceGroup>
        <inkml:traceGroup>
          <inkml:annotationXML>
            <emma:emma xmlns:emma="http://www.w3.org/2003/04/emma" version="1.0">
              <emma:interpretation id="{52209E84-1B79-42D8-9C7B-CEC308D04F8F}" emma:medium="tactile" emma:mode="ink">
                <msink:context xmlns:msink="http://schemas.microsoft.com/ink/2010/main" type="inkWord" rotatedBoundingBox="23331,18712 29190,18751 29183,19812 23324,19774"/>
              </emma:interpretation>
              <emma:one-of disjunction-type="recognition" id="oneOf6">
                <emma:interpretation id="interp30" emma:lang="fr-FR" emma:confidence="0">
                  <emma:literal>compétence</emma:literal>
                </emma:interpretation>
                <emma:interpretation id="interp31" emma:lang="fr-FR" emma:confidence="0">
                  <emma:literal>Compétence</emma:literal>
                </emma:interpretation>
                <emma:interpretation id="interp32" emma:lang="fr-FR" emma:confidence="0">
                  <emma:literal>compètera</emma:literal>
                </emma:interpretation>
                <emma:interpretation id="interp33" emma:lang="fr-FR" emma:confidence="0">
                  <emma:literal>compétent</emma:literal>
                </emma:interpretation>
                <emma:interpretation id="interp34" emma:lang="fr-FR" emma:confidence="0">
                  <emma:literal>Compétent</emma:literal>
                </emma:interpretation>
              </emma:one-of>
            </emma:emma>
          </inkml:annotationXML>
          <inkml:trace contextRef="#ctx0" brushRef="#br0" timeOffset="16507.9682">22538 507 321,'-4'-24'100,"4"24"3,-24-4 2,24 4-69,-32 14-5,15 7-3,-11-5-7,12 17-3,-10-5-3,15 12-4,1-3-6,10 0 0,7 1-3,12-8-1,14-2-1,4-12-1,17-6-2,4-15 1,7-4-2,3-8 0,2-11-1,0-2 0,-4 0 2,-10-3-1,-7 5 2,-17 0 1,-11 2 2,-21 26 1,5-32 1,-5 32 1,-47-10 1,15 13 0,-8 1-1,3 6 0,2 6-1,4 5 1,8 2-2,14 5-1,4 3-2,12 1 1,12 1-1,9 0-1,11-8 0,6-4-2,6-7 1,-2-7-1,-2-7 1,-5-4 0,-7-13 2,-12 1-1,-11-5 2,-12 0 1,-17-2 1,-6 4 1,-14 3 0,-5-1 0,-3 8 0,1 4-1,2 1-1,5 6-5,13 3-11,1-10-24,23 5-70,0 0-2,28 19-2,-28-19-4</inkml:trace>
          <inkml:trace contextRef="#ctx0" brushRef="#br0" timeOffset="17246.0089">23374 617 353,'16'56'98,"-18"-33"-2,16 24 1,-7-17-84,7 7 2,-5-16 0,8 3-4,-17-24-2,33 11-1,-33-11-1,32-18-4,-32 18-1,33-40-1,-17 17-1,1-3 1,-1 3 2,5 4-1,-21 19 2,40-23 1,-19 20-1,0 8 2,0 4-1,0 10 0,0 2-1,-3 2 0,-1 5-2,4-2 1,-3-3-1,3-6 0,0-3-2,0-10-1,3-6 0,-1-10-2,3-9 2,-3-4-2,0-6 1,1 1-1,-1-5 2,-4 2 0,-3 3 3,-2 7 2,-14 23 1,24-26 1,-24 26 3,21 14-1,-12 7 1,3 12-2,2 6-1,7 3-1,7 3-7,2-8-10,19 7-33,-12-39-68,29 16-2,-20-44-5,24 16-1</inkml:trace>
          <inkml:trace contextRef="#ctx0" brushRef="#br0" timeOffset="17852.5471">24761 526 310,'0'0'107,"-14"28"-2,25 21 1,-15-10-30,15 24-61,-4 7-1,10 7-2,-1 0-6,3-4 3,-3-13-4,1-11-1,-3-14-2,-3-14 0,-11-21 0,21-9-2,-16-19 1,0-12-3,-1-11 2,6-7-1,-6-8 1,3 1-1,3 4 1,-1 8-1,5 8 0,5 13 1,2 13 0,0 10 1,9 13-1,0 10 1,1 7-2,4 5 2,0 7-1,-7-1 0,0 3-1,-10-4 2,-1-3-2,-8-7 0,-9-21-1,0 0 1,0 0-1,0 0 0,-26-26 0,17-4-1,0-3 2,-1-2 0,10 2 0,3 3 0,8 2 1,6 7 0,8 7 0,8 0 0,4 7-1,5 0 0,3 0 1,4 2 0,0-2 0,-2-2 0,-3 0 1,-9-3-1,-5 0 1,-9 1 0,-21 11-1,17-26 0,-17 26 0,0 0 1,-40-26 0,17 24 0,-3 4 0,0 5 3,-2 7 0,7 5 2,0 4-1,7 10 1,5 0-2,7 4 1,2-2-3,9-5-2,7-2-6,-16-28-13,56 38-67,-35-59-25,24 14-1,-24-38-3,21 15-2</inkml:trace>
          <inkml:trace contextRef="#ctx0" brushRef="#br0" timeOffset="17988.4725">25562 192 385,'-38'21'88,"-4"0"-28,9 0-56,3 9-100,2-23-5,28-7-1</inkml:trace>
          <inkml:trace contextRef="#ctx0" brushRef="#br0" timeOffset="18864.5842">25937 112 382,'35'24'106,"-35"-24"2,19 58-2,-19-18-83,9 16 2,-9 0-8,3 7-3,-6-3-4,6 6 0,1-10-4,6-2-1,1-12-2,10-3-1,3-13 0,11-5-1,5-9-1,2-12 1,4-5-1,3-7 0,-2-4-1,2-7 0,-5-1 0,-9-1-1,-2 1 1,-10 3 0,-6 0 0,-10 0 0,-7 21 0,-14-30 1,14 30 1,-42-12 0,14 12 1,-3 3-1,1 4 1,2 7 1,5 7-1,6 4 0,8 8 0,7-3-1,6 8-1,13-1 1,6 0-2,5-6 2,5-3-3,4-10 2,-2-8-1,0-8 0,-2-11-1,-3-8 2,-7-6-2,-6-7-1,-3-5 2,-10-3-1,-1 6 2,-8-1-1,0 5 2,-4 7-1,9 21 1,0 0 0,-26-16 0,26 16 0,-2 28 0,9-5 0,0 5-2,7 2 2,5-2-1,4 0 1,5-7-2,0-7 1,2-7-1,6-4 0,-4-13 0,-4 1 0,-2-5 1,-5-5-1,-21 19 1,30-32-1,-30 32 1,0 0 2,19-24-1,-19 24 0,0 0 1,14 21-1,-14-21 0,19 38 1,-3-15-2,3 3 0,9-3-5,-3-2-5,13 2-18,-13-27-67,22 22-20,-26-32-2,14 21-2,-28-30-3</inkml:trace>
          <inkml:trace contextRef="#ctx0" brushRef="#br0" timeOffset="19096.5747">25937 490 375,'-7'-49'106,"33"38"-1,-5-20-2,33 10-87,-1 5-9,13 0-6,9 9-20,-10-14-74,21 21-10,-20-19 0,13 19-6</inkml:trace>
          <inkml:trace contextRef="#ctx0" brushRef="#br0" timeOffset="20740.923">27623 570 279,'-5'-26'93,"5"26"2,0 0 5,-23-4-57,2 1-14,21 3 1,-40 21-5,22 10 1,-15-3-4,10 14-1,-6 2-7,6 5-2,0 2-4,6 3-2,6-3-3,4-9-1,7-4-1,9-8-1,-9-30-1,44 30-1,-4-30-3,5-7-1,8-9-2,3-10-1,3-2 0,-8-9 0,3 2-1,-12-2 2,-12 4 1,-11-4 1,-10 11 3,-11 0 3,-15 5 3,-4 10 2,-14 1 4,3 8 2,-13 0 2,10 16-2,-2-5 3,11 14-4,12-2-1,14 5-3,14 0-4,19-1-4,28 1-15,9-24-55,42 22-44,-10-34-3,27 15-7,-19-31-5</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ax="23472" units="cm"/>
          <inkml:channel name="Y" type="integer" max="13203" units="cm"/>
          <inkml:channel name="F" type="integer" max="1023" units="dev"/>
        </inkml:traceFormat>
        <inkml:channelProperties>
          <inkml:channelProperty channel="X" name="resolution" value="1000.08521" units="1/cm"/>
          <inkml:channelProperty channel="Y" name="resolution" value="1000.22729" units="1/cm"/>
          <inkml:channelProperty channel="F" name="resolution" value="0" units="1/dev"/>
        </inkml:channelProperties>
      </inkml:inkSource>
      <inkml:timestamp xml:id="ts0" timeString="2015-06-16T07:12:20.898"/>
    </inkml:context>
    <inkml:brush xml:id="br0">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F19DD992-9A0A-4F83-AA5B-EA88FAD5B2A4}" emma:medium="tactile" emma:mode="ink">
          <msink:context xmlns:msink="http://schemas.microsoft.com/ink/2010/main" type="inkDrawing" rotatedBoundingBox="20344,19804 22697,19696 22702,19786 20348,19893" semanticType="underline" shapeName="Other">
            <msink:sourceLink direction="with" ref="{6E0B7871-2C12-4C6E-A2A0-F583EDCAFBD6}"/>
          </msink:context>
        </emma:interpretation>
      </emma:emma>
    </inkml:annotationXML>
    <inkml:trace contextRef="#ctx0" brushRef="#br0">85 192 269,'-35'-10'89,"35"10"4,-30-14-1,30 14-56,0 0-7,0 0-4,-21-14-5,21 14-2,0 0-1,30-14-2,-30 14-2,38-9-2,-15 7-1,5 2-3,5 0-1,9 2 0,7-2-1,12 2-1,9-2 0,11-2-2,15-3 1,7 1-1,11-4 0,3 4-2,4-3 1,8 2 0,-1 3-1,-2-1 1,0 3-1,-2-4 1,-3 1 0,-6-1 0,-8-1-2,-11-2 0,-10 2-4,-16-4-6,-11 7-12,-29-15-61,0 22-24,-34-26-6,4 21 0,-35-21-8</inkml:trace>
  </inkml:traceGroup>
</inkml:ink>
</file>

<file path=ppt/ink/ink7.xml><?xml version="1.0" encoding="utf-8"?>
<inkml:ink xmlns:inkml="http://www.w3.org/2003/InkML">
  <inkml:definitions>
    <inkml:context xml:id="ctx0">
      <inkml:inkSource xml:id="inkSrc0">
        <inkml:traceFormat>
          <inkml:channel name="X" type="integer" max="23472" units="cm"/>
          <inkml:channel name="Y" type="integer" max="13203" units="cm"/>
          <inkml:channel name="F" type="integer" max="1023" units="dev"/>
        </inkml:traceFormat>
        <inkml:channelProperties>
          <inkml:channelProperty channel="X" name="resolution" value="1000.08521" units="1/cm"/>
          <inkml:channelProperty channel="Y" name="resolution" value="1000.22729" units="1/cm"/>
          <inkml:channelProperty channel="F" name="resolution" value="0" units="1/dev"/>
        </inkml:channelProperties>
      </inkml:inkSource>
      <inkml:timestamp xml:id="ts0" timeString="2015-06-16T07:12:22.502"/>
    </inkml:context>
    <inkml:brush xml:id="br0">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40DC5C46-1F89-4034-AE81-30A4B39B0173}" emma:medium="tactile" emma:mode="ink">
          <msink:context xmlns:msink="http://schemas.microsoft.com/ink/2010/main" type="inkDrawing" rotatedBoundingBox="1964,19849 4486,19749 4490,19862 1968,19962" semanticType="underline" shapeName="Other">
            <msink:sourceLink direction="with" ref="{D26DFE95-61CC-4DF3-B4E7-D112C6837EB2}"/>
          </msink:context>
        </emma:interpretation>
      </emma:emma>
    </inkml:annotationXML>
    <inkml:trace contextRef="#ctx0" brushRef="#br0">118 206 275,'-21'-2'106,"-3"-12"-1,24 14 3,-28 0-82,28 0 1,-25 0-6,25 0-2,-21 0-3,21 0-1,0 0-5,0 0-5,0 0 1,0 0-1,0 0-3,32-3 0,1-4 0,9 3-3,16-6 4,12 1-3,14-3 2,12 1-3,11 1 3,13 6-5,8-3 4,7 4-1,3 1 1,7 0 0,-3 4-1,1 3 0,-6-3 0,-4 3 1,-9-3-1,-12 3 0,-9-3-1,-12-4 1,-9-1-2,-12-6-2,-12 2-6,-16-14-14,5 19-86,-31-29-8,14 17 0,-30-26-8</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A8C377-0172-4B66-AC87-B27C476FC6F3}" type="datetimeFigureOut">
              <a:rPr lang="fr-FR" smtClean="0"/>
              <a:t>17/06/2015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7E1A3B-94A9-489B-89FE-10E7095860BC}" type="slidenum">
              <a:rPr lang="fr-FR" smtClean="0"/>
              <a:t>‹N°›</a:t>
            </a:fld>
            <a:endParaRPr lang="fr-FR"/>
          </a:p>
        </p:txBody>
      </p:sp>
    </p:spTree>
    <p:extLst>
      <p:ext uri="{BB962C8B-B14F-4D97-AF65-F5344CB8AC3E}">
        <p14:creationId xmlns:p14="http://schemas.microsoft.com/office/powerpoint/2010/main" val="3947291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587B332-25BC-42BA-B287-17DBDE2C549D}" type="slidenum">
              <a:rPr lang="fr-FR" altLang="fr-FR" smtClean="0"/>
              <a:pPr/>
              <a:t>1</a:t>
            </a:fld>
            <a:endParaRPr lang="fr-FR" altLang="fr-FR"/>
          </a:p>
        </p:txBody>
      </p:sp>
      <p:sp>
        <p:nvSpPr>
          <p:cNvPr id="5" name="Espace réservé du pied de page 4"/>
          <p:cNvSpPr>
            <a:spLocks noGrp="1"/>
          </p:cNvSpPr>
          <p:nvPr>
            <p:ph type="ftr" sz="quarter" idx="11"/>
          </p:nvPr>
        </p:nvSpPr>
        <p:spPr/>
        <p:txBody>
          <a:bodyPr/>
          <a:lstStyle/>
          <a:p>
            <a:pPr>
              <a:defRPr/>
            </a:pPr>
            <a:endParaRPr lang="fr-FR"/>
          </a:p>
        </p:txBody>
      </p:sp>
    </p:spTree>
    <p:extLst>
      <p:ext uri="{BB962C8B-B14F-4D97-AF65-F5344CB8AC3E}">
        <p14:creationId xmlns:p14="http://schemas.microsoft.com/office/powerpoint/2010/main" val="2308690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dirty="0" smtClean="0"/>
              <a:t>L’idée initiale est qu’en formation professionnelle, ce ne sont pas les savoirs scientifiques et techniques qui sont premiers, mais les situations. Celles-ci sont complexes, globales, diverses et marquées par la variabilité. Il s’agit donc de partir des situations et de l’activité déployée par les professionnels dans ces situations pour caractériser la manière dont leur action est organisée et la nature des connaissances utilisées dans l’action efficace. L’analyse des situations est donc première. Mais les situations sont liées à la finalité de la démarche puisque c’est la maîtrise des situations qui est visée par une formation professionnelle. Enfin, les situations sont aussi un moyen de la formation : situation de travail ou situations simulées, aménagées, transposées.</a:t>
            </a:r>
          </a:p>
          <a:p>
            <a:pPr>
              <a:defRPr/>
            </a:pPr>
            <a:r>
              <a:rPr lang="fr-FR" dirty="0" smtClean="0"/>
              <a:t>L’analyse est essentielle pour que la situation professionnelle devienne moyen de formation.</a:t>
            </a:r>
          </a:p>
          <a:p>
            <a:pPr>
              <a:defRPr/>
            </a:pPr>
            <a:r>
              <a:rPr lang="fr-FR" dirty="0" smtClean="0"/>
              <a:t>l’action ne se réduit pas à sa part d’exécution. Quelles que soient les situations, quelles que soient les tâches à accomplir, l’action comporte une dimension conceptuelle. Autrement dit, l’action efficace est organisée au niveau conceptuel. C’est ainsi que l’on peut caractériser ce qu’on appelle l’intelligence de l’action. L’analyse du travail consiste donc, d’une part, à caractériser le type et le niveau de conceptualisation propres à un ensemble de situations, d’autre part, à repérer et à organiser les conditions propices à la mise en œuvre des processus de conceptualisation.</a:t>
            </a:r>
          </a:p>
          <a:p>
            <a:pPr>
              <a:defRPr/>
            </a:pPr>
            <a:r>
              <a:rPr lang="fr-FR" dirty="0" smtClean="0"/>
              <a:t>Epistémique : logique de la connaissance</a:t>
            </a:r>
          </a:p>
          <a:p>
            <a:pPr>
              <a:defRPr/>
            </a:pPr>
            <a:r>
              <a:rPr lang="fr-FR" dirty="0" err="1" smtClean="0"/>
              <a:t>Epistémé</a:t>
            </a:r>
            <a:r>
              <a:rPr lang="fr-FR" dirty="0" smtClean="0"/>
              <a:t> : façon de penser, de voir le monde, rôle des connaissances</a:t>
            </a:r>
          </a:p>
          <a:p>
            <a:pPr>
              <a:defRPr/>
            </a:pPr>
            <a:r>
              <a:rPr lang="fr-FR" dirty="0" smtClean="0"/>
              <a:t>Métis : pratique, ruse, habileté</a:t>
            </a:r>
          </a:p>
          <a:p>
            <a:pPr>
              <a:defRPr/>
            </a:pPr>
            <a:endParaRPr lang="fr-FR" dirty="0" smtClean="0"/>
          </a:p>
          <a:p>
            <a:pPr>
              <a:defRPr/>
            </a:pPr>
            <a:r>
              <a:rPr lang="fr-FR" dirty="0" smtClean="0">
                <a:latin typeface="Calibri" pitchFamily="34" charset="0"/>
                <a:cs typeface="Calibri" pitchFamily="34" charset="0"/>
              </a:rPr>
              <a:t>Pour </a:t>
            </a:r>
            <a:r>
              <a:rPr lang="fr-FR" dirty="0" err="1" smtClean="0">
                <a:latin typeface="Calibri" pitchFamily="34" charset="0"/>
                <a:cs typeface="Calibri" pitchFamily="34" charset="0"/>
              </a:rPr>
              <a:t>P.Pastré</a:t>
            </a:r>
            <a:r>
              <a:rPr lang="fr-FR" dirty="0" smtClean="0">
                <a:latin typeface="Calibri" pitchFamily="34" charset="0"/>
                <a:cs typeface="Calibri" pitchFamily="34" charset="0"/>
              </a:rPr>
              <a:t>, la notion de compétence« </a:t>
            </a:r>
            <a:r>
              <a:rPr lang="fr-FR" u="sng" dirty="0" smtClean="0">
                <a:latin typeface="Calibri" pitchFamily="34" charset="0"/>
                <a:cs typeface="Calibri" pitchFamily="34" charset="0"/>
              </a:rPr>
              <a:t>met de plus en plus l’accent sur la capacité d’adaptation à des situations variées </a:t>
            </a:r>
            <a:r>
              <a:rPr lang="fr-FR" dirty="0" smtClean="0">
                <a:latin typeface="Calibri" pitchFamily="34" charset="0"/>
                <a:cs typeface="Calibri" pitchFamily="34" charset="0"/>
              </a:rPr>
              <a:t>dans un même type de métier. D’un point de vue pédagogique, cela plaide en faveur de quelques situations « fils rouge » permettant à la fois de dérouler le processus et de confronter les étudiants à une variété</a:t>
            </a:r>
            <a:endParaRPr lang="fr-FR" dirty="0" smtClean="0"/>
          </a:p>
          <a:p>
            <a:pPr>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12</a:t>
            </a:fld>
            <a:endParaRPr lang="fr-FR"/>
          </a:p>
        </p:txBody>
      </p:sp>
    </p:spTree>
    <p:extLst>
      <p:ext uri="{BB962C8B-B14F-4D97-AF65-F5344CB8AC3E}">
        <p14:creationId xmlns:p14="http://schemas.microsoft.com/office/powerpoint/2010/main" val="3762024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a:t>
            </a:r>
            <a:r>
              <a:rPr lang="fr-FR" dirty="0" err="1" smtClean="0"/>
              <a:t>asvoirs</a:t>
            </a:r>
            <a:r>
              <a:rPr lang="fr-FR" dirty="0" smtClean="0"/>
              <a:t> prennent un rôle différent mais ne sont pas absents. Ils sont</a:t>
            </a:r>
            <a:r>
              <a:rPr lang="fr-FR" baseline="0" dirty="0" smtClean="0"/>
              <a:t> sollicités en tant que de besoin pour la compréhension des situations professionnelles, des contextes de travail et la résolution des situations. Ex : techniques, définitions, méthodes, classifications…</a:t>
            </a:r>
          </a:p>
          <a:p>
            <a:r>
              <a:rPr lang="fr-FR" baseline="0" dirty="0" smtClean="0"/>
              <a:t>Parfois même on peut être amené à intégrer de façon assez traditionnelle ces savoirs même si ce n’est pas l’esprit général.</a:t>
            </a:r>
          </a:p>
          <a:p>
            <a:pPr>
              <a:defRPr/>
            </a:pPr>
            <a:r>
              <a:rPr lang="fr-FR" dirty="0" smtClean="0"/>
              <a:t>· Savoirs pratiques contextualisés, acquis en situation de travail, savoirs d’expérience ;</a:t>
            </a:r>
          </a:p>
          <a:p>
            <a:pPr>
              <a:defRPr/>
            </a:pPr>
            <a:r>
              <a:rPr lang="fr-FR" i="1" dirty="0" smtClean="0"/>
              <a:t>savoirs sur la pratique</a:t>
            </a:r>
            <a:r>
              <a:rPr lang="fr-FR" b="1" i="1" dirty="0" smtClean="0"/>
              <a:t>, sur le comment faire, savoirs procéduraux, savoirs de la</a:t>
            </a:r>
          </a:p>
          <a:p>
            <a:pPr>
              <a:defRPr/>
            </a:pPr>
            <a:r>
              <a:rPr lang="fr-FR" i="1" dirty="0" smtClean="0"/>
              <a:t>pratique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partir des situations constitue une autre voie pour acquérir des savoirs et méthodes, découvrir et s’approprier des concepts scientifiques et techniques, par un mouvement qui va de l’expérience aux savoirs et complète l’autre mouvement qui va du savoir aux situations. </a:t>
            </a:r>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14</a:t>
            </a:fld>
            <a:endParaRPr lang="fr-FR"/>
          </a:p>
        </p:txBody>
      </p:sp>
    </p:spTree>
    <p:extLst>
      <p:ext uri="{BB962C8B-B14F-4D97-AF65-F5344CB8AC3E}">
        <p14:creationId xmlns:p14="http://schemas.microsoft.com/office/powerpoint/2010/main" val="866662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r>
              <a:rPr lang="fr-FR" dirty="0" smtClean="0">
                <a:latin typeface="Arial" panose="020B0604020202020204" pitchFamily="34" charset="0"/>
                <a:ea typeface="ＭＳ Ｐゴシック" panose="020B0600070205080204" pitchFamily="34" charset="-128"/>
                <a:cs typeface="Arial" panose="020B0604020202020204" pitchFamily="34" charset="0"/>
              </a:rPr>
              <a:t>Granularité : le degré</a:t>
            </a:r>
            <a:r>
              <a:rPr lang="fr-FR" baseline="0" dirty="0" smtClean="0">
                <a:latin typeface="Arial" panose="020B0604020202020204" pitchFamily="34" charset="0"/>
                <a:ea typeface="ＭＳ Ｐゴシック" panose="020B0600070205080204" pitchFamily="34" charset="-128"/>
                <a:cs typeface="Arial" panose="020B0604020202020204" pitchFamily="34" charset="0"/>
              </a:rPr>
              <a:t> adéquat pour caractériser une situation professionnelle est celui des activités : une situation professionnelle est donc construite autour d’un regroupement ou d’un bloc d’activité cohérent pour répondre à une question de gestion qui ait du sens. Si on descend au niveau des composantes, le risque est de parcelliser l’étude et de perdre la logique de processus qui sous tend l’écriture du référentiel et lui donne sa cohérence en lien avec le référentiel d’activités professionnelles. Si l’on monte au niveau processus entier, le risque est de lasser les étudiants avec des situations professionnelles trop touffues.</a:t>
            </a:r>
          </a:p>
          <a:p>
            <a:r>
              <a:rPr lang="fr-FR" baseline="0" dirty="0" smtClean="0">
                <a:latin typeface="Arial" panose="020B0604020202020204" pitchFamily="34" charset="0"/>
                <a:ea typeface="ＭＳ Ｐゴシック" panose="020B0600070205080204" pitchFamily="34" charset="-128"/>
                <a:cs typeface="Arial" panose="020B0604020202020204" pitchFamily="34" charset="0"/>
              </a:rPr>
              <a:t>Combien de situations professionnelles ? De l’ordre de 8 à 10, au moins 8. Une indication donnée lors du séminaire de novembre proposait 3 à 4 pour E42 et 3 à 5 pour E5.</a:t>
            </a:r>
          </a:p>
          <a:p>
            <a:r>
              <a:rPr lang="fr-FR" baseline="0" dirty="0" smtClean="0">
                <a:latin typeface="Arial" panose="020B0604020202020204" pitchFamily="34" charset="0"/>
                <a:ea typeface="ＭＳ Ｐゴシック" panose="020B0600070205080204" pitchFamily="34" charset="-128"/>
                <a:cs typeface="Arial" panose="020B0604020202020204" pitchFamily="34" charset="0"/>
              </a:rPr>
              <a:t>Quelles contraintes ? Une situation professionnelle doit mobiliser plusieurs processus. Plus précisément, pour ce qui concerne E42 c’est des activité d’ au moins 3 processus dont le P7 et pour E5 c’est des activités d’au moins deux processus dont le P7 obligatoirement.</a:t>
            </a:r>
          </a:p>
          <a:p>
            <a:r>
              <a:rPr lang="fr-FR" baseline="0" dirty="0" smtClean="0">
                <a:latin typeface="Arial" panose="020B0604020202020204" pitchFamily="34" charset="0"/>
                <a:ea typeface="ＭＳ Ｐゴシック" panose="020B0600070205080204" pitchFamily="34" charset="-128"/>
                <a:cs typeface="Arial" panose="020B0604020202020204" pitchFamily="34" charset="0"/>
              </a:rPr>
              <a:t>Possibilité de situations professionnelles transversales E42 et E5. En formation oui, peuvent être intégrées dans le passeport, choisies comme support mais elle doivent tout de même respecter les contraintes vus précédemment et l’évaluation ne peut porter sur  les activités ne relevant pas du contenu de l’épreuve.</a:t>
            </a:r>
          </a:p>
          <a:p>
            <a:r>
              <a:rPr lang="fr-FR" baseline="0" dirty="0" smtClean="0">
                <a:latin typeface="Arial" panose="020B0604020202020204" pitchFamily="34" charset="0"/>
                <a:ea typeface="ＭＳ Ｐゴシック" panose="020B0600070205080204" pitchFamily="34" charset="-128"/>
                <a:cs typeface="Arial" panose="020B0604020202020204" pitchFamily="34" charset="0"/>
              </a:rPr>
              <a:t>Une indication qui n’est qu’une indication </a:t>
            </a:r>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r>
              <a:rPr lang="fr-FR" dirty="0" smtClean="0">
                <a:latin typeface="Arial" panose="020B0604020202020204" pitchFamily="34" charset="0"/>
                <a:ea typeface="ＭＳ Ｐゴシック" panose="020B0600070205080204" pitchFamily="34" charset="-128"/>
                <a:cs typeface="Arial" panose="020B0604020202020204" pitchFamily="34" charset="0"/>
              </a:rPr>
              <a:t>On retrouve la question de la granularité de la situation</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La question posée est la granularité de la situation professionnelle</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Si le grain est trop fin, on perd la logique processus, on perd la logique organisationnelle, des objectifs pédagogiques (autonomie des étudiants, ..) on perd beaucoup de temps dans la multiplication des contextes</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 si le grain est trop gros, l’ennui peut surgir, le manque de variété</a:t>
            </a:r>
          </a:p>
          <a:p>
            <a:r>
              <a:rPr lang="fr-FR" dirty="0" smtClean="0">
                <a:latin typeface="Arial" panose="020B0604020202020204" pitchFamily="34" charset="0"/>
                <a:ea typeface="ＭＳ Ｐゴシック" panose="020B0600070205080204" pitchFamily="34" charset="-128"/>
                <a:cs typeface="Arial" panose="020B0604020202020204" pitchFamily="34" charset="0"/>
              </a:rPr>
              <a:t>Pour un processus, le nombre de situations est donc ni trop ni trop mais avec un nombre qui doit être limité…..</a:t>
            </a:r>
          </a:p>
          <a:p>
            <a:r>
              <a:rPr lang="fr-FR" dirty="0" smtClean="0">
                <a:latin typeface="Arial" panose="020B0604020202020204" pitchFamily="34" charset="0"/>
                <a:ea typeface="ＭＳ Ｐゴシック" panose="020B0600070205080204" pitchFamily="34" charset="-128"/>
                <a:cs typeface="Arial" panose="020B0604020202020204" pitchFamily="34" charset="0"/>
              </a:rPr>
              <a:t>Et puis rappelons nous qu’il faudra nourrir le passeport avec des situations professionnelles, avec à chaque fois un travail d’explicitation. Si un processus est couvert par 10 situations professionnelles, il faudra 10 fiches. Pour un processus. On mesure l’ampleur du travail pour l’ensemble des processus !</a:t>
            </a:r>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15</a:t>
            </a:fld>
            <a:endParaRPr lang="fr-FR"/>
          </a:p>
        </p:txBody>
      </p:sp>
    </p:spTree>
    <p:extLst>
      <p:ext uri="{BB962C8B-B14F-4D97-AF65-F5344CB8AC3E}">
        <p14:creationId xmlns:p14="http://schemas.microsoft.com/office/powerpoint/2010/main" val="3567538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latin typeface="Arial" panose="020B0604020202020204" pitchFamily="34" charset="0"/>
                <a:ea typeface="ＭＳ Ｐゴシック" panose="020B0600070205080204" pitchFamily="34" charset="-128"/>
                <a:cs typeface="Arial" panose="020B0604020202020204" pitchFamily="34" charset="0"/>
              </a:rPr>
              <a:t>Quel est l’intérêt de l’analyse de situations de travail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L’analyse de situations professionnelles doit permettre à l’étudiant de se préparer à l’exercice d’un</a:t>
            </a:r>
          </a:p>
          <a:p>
            <a:r>
              <a:rPr lang="fr-FR" dirty="0" smtClean="0">
                <a:latin typeface="Arial" panose="020B0604020202020204" pitchFamily="34" charset="0"/>
                <a:ea typeface="ＭＳ Ｐゴシック" panose="020B0600070205080204" pitchFamily="34" charset="-128"/>
                <a:cs typeface="Arial" panose="020B0604020202020204" pitchFamily="34" charset="0"/>
              </a:rPr>
              <a:t>métier souvent complexe et difficile, de se projeter dans l’action. Les compétences acquises à</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l’occasion d’une analyse doivent pourvoir être transférées et réinvesties dans d’autres situations</a:t>
            </a:r>
          </a:p>
          <a:p>
            <a:r>
              <a:rPr lang="fr-FR" dirty="0" smtClean="0">
                <a:latin typeface="Arial" panose="020B0604020202020204" pitchFamily="34" charset="0"/>
                <a:ea typeface="ＭＳ Ｐゴシック" panose="020B0600070205080204" pitchFamily="34" charset="-128"/>
                <a:cs typeface="Arial" panose="020B0604020202020204" pitchFamily="34" charset="0"/>
              </a:rPr>
              <a:t>proches (ou adaptées à des situations différentes).</a:t>
            </a:r>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16</a:t>
            </a:fld>
            <a:endParaRPr lang="fr-FR"/>
          </a:p>
        </p:txBody>
      </p:sp>
    </p:spTree>
    <p:extLst>
      <p:ext uri="{BB962C8B-B14F-4D97-AF65-F5344CB8AC3E}">
        <p14:creationId xmlns:p14="http://schemas.microsoft.com/office/powerpoint/2010/main" val="3756562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b="1" i="1" dirty="0" smtClean="0"/>
              <a:t>Il y a nécessité d'un travail d'explicitation simplement parce que, quand nous agissons, une</a:t>
            </a:r>
          </a:p>
          <a:p>
            <a:pPr>
              <a:defRPr/>
            </a:pPr>
            <a:r>
              <a:rPr lang="fr-FR" b="1" i="1" dirty="0" smtClean="0"/>
              <a:t>part cruciale des savoirs pratiques utilisés l’est de manière tacite, implicite</a:t>
            </a:r>
          </a:p>
          <a:p>
            <a:pPr>
              <a:defRPr/>
            </a:pPr>
            <a:r>
              <a:rPr lang="fr-FR" dirty="0" smtClean="0"/>
              <a:t>Et, s'il y a besoin de techniques, et par conséquent d'apprentissage de ces techniques, c'est que</a:t>
            </a:r>
          </a:p>
          <a:p>
            <a:pPr>
              <a:defRPr/>
            </a:pPr>
            <a:r>
              <a:rPr lang="fr-FR" dirty="0" smtClean="0"/>
              <a:t>la mise en mots de l'implicite se heurte à plusieurs </a:t>
            </a:r>
            <a:r>
              <a:rPr lang="fr-FR" b="1" dirty="0" smtClean="0"/>
              <a:t>obstacles. On peut en préciser trois :</a:t>
            </a:r>
          </a:p>
          <a:p>
            <a:pPr>
              <a:defRPr/>
            </a:pPr>
            <a:r>
              <a:rPr lang="fr-FR" b="1" dirty="0" smtClean="0"/>
              <a:t>1) </a:t>
            </a:r>
            <a:r>
              <a:rPr lang="fr-FR" b="1" i="1" dirty="0" smtClean="0"/>
              <a:t>Mettre en mots l'implicite, décrire le détail de sa propre action n'est pas</a:t>
            </a:r>
          </a:p>
          <a:p>
            <a:pPr>
              <a:defRPr/>
            </a:pPr>
            <a:r>
              <a:rPr lang="fr-FR" b="1" i="1" dirty="0" smtClean="0"/>
              <a:t>habituel ; pour le faire il est nécessaire d'adopter une nouvelle attitude. Cela</a:t>
            </a:r>
          </a:p>
          <a:p>
            <a:pPr>
              <a:defRPr/>
            </a:pPr>
            <a:r>
              <a:rPr lang="fr-FR" dirty="0" smtClean="0"/>
              <a:t>suppose une aide dans la mesure où on ne sait pas comment s'y prendre tout</a:t>
            </a:r>
          </a:p>
          <a:p>
            <a:pPr>
              <a:defRPr/>
            </a:pPr>
            <a:r>
              <a:rPr lang="fr-FR" dirty="0" smtClean="0"/>
              <a:t>seul.</a:t>
            </a:r>
          </a:p>
          <a:p>
            <a:pPr>
              <a:defRPr/>
            </a:pPr>
            <a:r>
              <a:rPr lang="fr-FR" b="1" dirty="0" smtClean="0"/>
              <a:t>2) </a:t>
            </a:r>
            <a:r>
              <a:rPr lang="fr-FR" b="1" i="1" dirty="0" smtClean="0"/>
              <a:t>Accéder à l'information implicite se heurte au fait que cette information</a:t>
            </a:r>
          </a:p>
          <a:p>
            <a:pPr>
              <a:defRPr/>
            </a:pPr>
            <a:r>
              <a:rPr lang="fr-FR" b="1" i="1" dirty="0" smtClean="0"/>
              <a:t>n'est pas immédiatement disponible. Il s'agit de savoirs en acte. Un savoir en</a:t>
            </a:r>
          </a:p>
          <a:p>
            <a:pPr>
              <a:defRPr/>
            </a:pPr>
            <a:r>
              <a:rPr lang="fr-FR" dirty="0" smtClean="0"/>
              <a:t>acte est un savoir que possède le sujet, ses actions en témoignent mais ce savoir</a:t>
            </a:r>
          </a:p>
          <a:p>
            <a:pPr>
              <a:defRPr/>
            </a:pPr>
            <a:r>
              <a:rPr lang="fr-FR" dirty="0" smtClean="0"/>
              <a:t>n'est pas conceptualisé. Il n'a jamais été verbalisé et de ce fait il est non</a:t>
            </a:r>
          </a:p>
          <a:p>
            <a:pPr>
              <a:defRPr/>
            </a:pPr>
            <a:r>
              <a:rPr lang="fr-FR" dirty="0" smtClean="0"/>
              <a:t>conscient. Une preuve indirecte de l'existence de ces savoirs est que celui là</a:t>
            </a:r>
          </a:p>
          <a:p>
            <a:pPr>
              <a:defRPr/>
            </a:pPr>
            <a:r>
              <a:rPr lang="fr-FR" dirty="0" smtClean="0"/>
              <a:t>même qui les met en </a:t>
            </a:r>
            <a:r>
              <a:rPr lang="fr-FR" dirty="0" err="1" smtClean="0"/>
              <a:t>oeuvre</a:t>
            </a:r>
            <a:r>
              <a:rPr lang="fr-FR" dirty="0" smtClean="0"/>
              <a:t> est souvent convaincu de ne pas les posséder (c'est</a:t>
            </a:r>
          </a:p>
          <a:p>
            <a:pPr>
              <a:defRPr/>
            </a:pPr>
            <a:r>
              <a:rPr lang="fr-FR" dirty="0" smtClean="0"/>
              <a:t>le propre de l'implicite ... car sinon: "... je saurais que je sais !")</a:t>
            </a:r>
          </a:p>
          <a:p>
            <a:pPr>
              <a:defRPr/>
            </a:pPr>
            <a:r>
              <a:rPr lang="fr-FR" b="1" dirty="0" smtClean="0"/>
              <a:t>3) le troisième obstacle est que </a:t>
            </a:r>
            <a:r>
              <a:rPr lang="fr-FR" b="1" i="1" dirty="0" smtClean="0"/>
              <a:t>les aides proposées par les formateurs,</a:t>
            </a:r>
          </a:p>
          <a:p>
            <a:pPr>
              <a:defRPr/>
            </a:pPr>
            <a:r>
              <a:rPr lang="fr-FR" b="1" i="1" dirty="0" smtClean="0"/>
              <a:t>animateurs ou tuteurs sont souvent inefficaces : l'intention du formateur</a:t>
            </a:r>
          </a:p>
          <a:p>
            <a:pPr>
              <a:defRPr/>
            </a:pPr>
            <a:r>
              <a:rPr lang="fr-FR" dirty="0" smtClean="0"/>
              <a:t>(comprendre) est juste, les moyens (demande d'explication) sont souvent</a:t>
            </a:r>
          </a:p>
          <a:p>
            <a:pPr>
              <a:defRPr/>
            </a:pPr>
            <a:r>
              <a:rPr lang="fr-FR" dirty="0" smtClean="0"/>
              <a:t>inappropriés car justement l’explication n’existe pas.</a:t>
            </a:r>
          </a:p>
          <a:p>
            <a:pPr>
              <a:defRPr/>
            </a:pPr>
            <a:endParaRPr lang="fr-FR" dirty="0" smtClean="0"/>
          </a:p>
          <a:p>
            <a:pPr>
              <a:defRPr/>
            </a:pPr>
            <a:r>
              <a:rPr lang="fr-FR" dirty="0" smtClean="0"/>
              <a:t>Dans cette pratique d’explicitation, </a:t>
            </a:r>
            <a:r>
              <a:rPr lang="fr-FR" b="1" i="1" dirty="0" smtClean="0"/>
              <a:t>on passe de l’interrogation « pourquoi » (attente d’une réponse</a:t>
            </a:r>
          </a:p>
          <a:p>
            <a:pPr>
              <a:defRPr/>
            </a:pPr>
            <a:r>
              <a:rPr lang="fr-FR" dirty="0" smtClean="0"/>
              <a:t>pour valider la compréhension d’une problématique) </a:t>
            </a:r>
            <a:r>
              <a:rPr lang="fr-FR" b="1" i="1" dirty="0" smtClean="0"/>
              <a:t>au questionnement a posteriori « comment »</a:t>
            </a:r>
          </a:p>
          <a:p>
            <a:pPr>
              <a:defRPr/>
            </a:pPr>
            <a:r>
              <a:rPr lang="fr-FR" dirty="0" smtClean="0"/>
              <a:t>(comprendre le fonctionnement intellectuel en situation). Avec la difficulté, pour l’acteur, de se</a:t>
            </a:r>
          </a:p>
          <a:p>
            <a:pPr>
              <a:defRPr/>
            </a:pPr>
            <a:r>
              <a:rPr lang="fr-FR" dirty="0" smtClean="0"/>
              <a:t>remémorer ses actes à posteriori.</a:t>
            </a:r>
          </a:p>
          <a:p>
            <a:pPr>
              <a:defRPr/>
            </a:pPr>
            <a:r>
              <a:rPr lang="fr-FR" dirty="0" smtClean="0"/>
              <a:t>- Pour l’acteur, comprendre comment il s’y prend pour exécuter une action (quelles sont les routines</a:t>
            </a:r>
          </a:p>
          <a:p>
            <a:pPr>
              <a:defRPr/>
            </a:pPr>
            <a:r>
              <a:rPr lang="fr-FR" dirty="0" smtClean="0"/>
              <a:t>utilisées, par exemple), permet d’agir sur les connaissances requises et les buts réellement poursuivis</a:t>
            </a:r>
          </a:p>
          <a:p>
            <a:pPr>
              <a:defRPr/>
            </a:pPr>
            <a:r>
              <a:rPr lang="fr-FR" dirty="0" smtClean="0"/>
              <a:t>et de transférer ces connaissances</a:t>
            </a:r>
          </a:p>
          <a:p>
            <a:pPr>
              <a:defRPr/>
            </a:pPr>
            <a:endParaRPr lang="fr-FR" dirty="0" smtClean="0"/>
          </a:p>
          <a:p>
            <a:pPr>
              <a:defRPr/>
            </a:pPr>
            <a:r>
              <a:rPr lang="fr-FR" dirty="0" err="1" smtClean="0"/>
              <a:t>Pastré</a:t>
            </a:r>
            <a:r>
              <a:rPr lang="fr-FR" dirty="0" smtClean="0"/>
              <a:t> [</a:t>
            </a:r>
            <a:r>
              <a:rPr lang="fr-FR" dirty="0" err="1" smtClean="0"/>
              <a:t>Pastré</a:t>
            </a:r>
            <a:r>
              <a:rPr lang="fr-FR" dirty="0" smtClean="0"/>
              <a:t> 98] donne plusieurs spécifications à la notion de construction des compétences :</a:t>
            </a:r>
          </a:p>
          <a:p>
            <a:pPr>
              <a:defRPr/>
            </a:pPr>
            <a:r>
              <a:rPr lang="fr-FR" dirty="0" smtClean="0"/>
              <a:t>1. Une compétence se construit </a:t>
            </a:r>
            <a:r>
              <a:rPr lang="fr-FR" i="1" dirty="0" smtClean="0"/>
              <a:t>à partir d’une situation prototypique ; il est difficile de</a:t>
            </a:r>
          </a:p>
          <a:p>
            <a:pPr>
              <a:defRPr/>
            </a:pPr>
            <a:r>
              <a:rPr lang="fr-FR" dirty="0" smtClean="0"/>
              <a:t>repérer ce qui différencie la </a:t>
            </a:r>
            <a:r>
              <a:rPr lang="fr-FR" i="1" dirty="0" smtClean="0"/>
              <a:t>conceptualisation de la simple utilisation de règle d’action ;</a:t>
            </a:r>
          </a:p>
          <a:p>
            <a:pPr>
              <a:defRPr/>
            </a:pPr>
            <a:r>
              <a:rPr lang="fr-FR" dirty="0" smtClean="0"/>
              <a:t>2. La compétence se développe par le fait que l’opérateur prend en compte des conditions</a:t>
            </a:r>
          </a:p>
          <a:p>
            <a:pPr>
              <a:defRPr/>
            </a:pPr>
            <a:r>
              <a:rPr lang="fr-FR" dirty="0" smtClean="0"/>
              <a:t>de plus en plus variées qui s’éloignent de la situation prototypique. Il faut distinguer le</a:t>
            </a:r>
          </a:p>
          <a:p>
            <a:pPr>
              <a:defRPr/>
            </a:pPr>
            <a:r>
              <a:rPr lang="fr-FR" dirty="0" smtClean="0"/>
              <a:t>niveau des règles d’action, en fonction des classes de situations et le niveau des</a:t>
            </a:r>
          </a:p>
          <a:p>
            <a:pPr>
              <a:defRPr/>
            </a:pPr>
            <a:r>
              <a:rPr lang="fr-FR" dirty="0" smtClean="0"/>
              <a:t>concepts pragmatiques ou scientifiques, qui sert d’organisateur de l’activité ;</a:t>
            </a:r>
          </a:p>
          <a:p>
            <a:pPr>
              <a:defRPr/>
            </a:pPr>
            <a:r>
              <a:rPr lang="fr-FR" dirty="0" smtClean="0"/>
              <a:t>3. La construction d’une représentation de la structure conceptuelle de la situation</a:t>
            </a:r>
          </a:p>
          <a:p>
            <a:pPr>
              <a:defRPr/>
            </a:pPr>
            <a:r>
              <a:rPr lang="fr-FR" dirty="0" smtClean="0"/>
              <a:t>correspond à la démarche de </a:t>
            </a:r>
            <a:r>
              <a:rPr lang="fr-FR" i="1" dirty="0" smtClean="0"/>
              <a:t>schématisation, ne retenant que des données pertinentes</a:t>
            </a:r>
          </a:p>
          <a:p>
            <a:pPr>
              <a:defRPr/>
            </a:pPr>
            <a:r>
              <a:rPr lang="fr-FR" dirty="0" smtClean="0"/>
              <a:t>Toutes ces remarques peuvent être résumées dans l’idée que l’acquisition de compétences</a:t>
            </a:r>
          </a:p>
          <a:p>
            <a:pPr>
              <a:defRPr/>
            </a:pPr>
            <a:r>
              <a:rPr lang="fr-FR" dirty="0" smtClean="0"/>
              <a:t>correspond à l’élargissement de son champ de réflexion et d’action, à la mise en </a:t>
            </a:r>
            <a:r>
              <a:rPr lang="fr-FR" dirty="0" err="1" smtClean="0"/>
              <a:t>oeuvre</a:t>
            </a:r>
            <a:r>
              <a:rPr lang="fr-FR" dirty="0" smtClean="0"/>
              <a:t> de</a:t>
            </a:r>
          </a:p>
          <a:p>
            <a:pPr>
              <a:defRPr/>
            </a:pPr>
            <a:r>
              <a:rPr lang="fr-FR" dirty="0" smtClean="0"/>
              <a:t>capacités de transfert, à </a:t>
            </a:r>
            <a:r>
              <a:rPr lang="fr-FR" i="1" dirty="0" smtClean="0"/>
              <a:t>conceptualiser et à abstraire.</a:t>
            </a:r>
          </a:p>
          <a:p>
            <a:pPr>
              <a:defRPr/>
            </a:pPr>
            <a:endParaRPr lang="fr-FR" i="1" dirty="0" smtClean="0"/>
          </a:p>
          <a:p>
            <a:pPr>
              <a:defRPr/>
            </a:pPr>
            <a:r>
              <a:rPr lang="fr-FR" i="1" dirty="0" smtClean="0"/>
              <a:t>Cette référence au prototype est essentielle, Elle peut permettre de repérer les invariants , les spécificités, de repérer les écarts entre le prévisionnel et le réalisé (voir Fiche démarche Vidéo « </a:t>
            </a:r>
            <a:r>
              <a:rPr lang="fr-FR" i="1" dirty="0" err="1" smtClean="0"/>
              <a:t>chevrollier</a:t>
            </a:r>
            <a:r>
              <a:rPr lang="fr-FR" i="1" dirty="0" smtClean="0"/>
              <a:t> »)</a:t>
            </a:r>
            <a:endParaRPr lang="fr-FR" dirty="0" smtClean="0"/>
          </a:p>
          <a:p>
            <a:pPr>
              <a:defRPr/>
            </a:pPr>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17</a:t>
            </a:fld>
            <a:endParaRPr lang="fr-FR"/>
          </a:p>
        </p:txBody>
      </p:sp>
    </p:spTree>
    <p:extLst>
      <p:ext uri="{BB962C8B-B14F-4D97-AF65-F5344CB8AC3E}">
        <p14:creationId xmlns:p14="http://schemas.microsoft.com/office/powerpoint/2010/main" val="1149525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latin typeface="Arial" panose="020B0604020202020204" pitchFamily="34" charset="0"/>
                <a:ea typeface="ＭＳ Ｐゴシック" panose="020B0600070205080204" pitchFamily="34" charset="-128"/>
                <a:cs typeface="Arial" panose="020B0604020202020204" pitchFamily="34" charset="0"/>
              </a:rPr>
              <a:t>Tout est envisageable. En formation, les situations réelles peuvent être apportées par l’enseignant qui</a:t>
            </a:r>
          </a:p>
          <a:p>
            <a:r>
              <a:rPr lang="fr-FR" dirty="0" smtClean="0">
                <a:latin typeface="Arial" panose="020B0604020202020204" pitchFamily="34" charset="0"/>
                <a:ea typeface="ＭＳ Ｐゴシック" panose="020B0600070205080204" pitchFamily="34" charset="-128"/>
                <a:cs typeface="Arial" panose="020B0604020202020204" pitchFamily="34" charset="0"/>
              </a:rPr>
              <a:t>fonde alors son cours sur des exemples qu’il tire de la réalité et qui sont livrés tels quels ou </a:t>
            </a:r>
            <a:r>
              <a:rPr lang="fr-FR" dirty="0" err="1" smtClean="0">
                <a:latin typeface="Arial" panose="020B0604020202020204" pitchFamily="34" charset="0"/>
                <a:ea typeface="ＭＳ Ｐゴシック" panose="020B0600070205080204" pitchFamily="34" charset="-128"/>
                <a:cs typeface="Arial" panose="020B0604020202020204" pitchFamily="34" charset="0"/>
              </a:rPr>
              <a:t>didactisés</a:t>
            </a:r>
            <a:r>
              <a:rPr lang="fr-FR" dirty="0" smtClean="0">
                <a:latin typeface="Arial" panose="020B0604020202020204" pitchFamily="34" charset="0"/>
                <a:ea typeface="ＭＳ Ｐゴシック" panose="020B0600070205080204" pitchFamily="34" charset="-128"/>
                <a:cs typeface="Arial" panose="020B0604020202020204" pitchFamily="34" charset="0"/>
              </a:rPr>
              <a:t>.</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Les traditionnelles « études de cas » sont bien des situations simulées.</a:t>
            </a:r>
          </a:p>
          <a:p>
            <a:r>
              <a:rPr lang="fr-FR" dirty="0" smtClean="0">
                <a:latin typeface="Arial" panose="020B0604020202020204" pitchFamily="34" charset="0"/>
                <a:ea typeface="ＭＳ Ｐゴシック" panose="020B0600070205080204" pitchFamily="34" charset="-128"/>
                <a:cs typeface="Arial" panose="020B0604020202020204" pitchFamily="34" charset="0"/>
              </a:rPr>
              <a:t>Si l’analyse de situations réelles doit être privilégiée dès que possible dans la formation, les situations</a:t>
            </a:r>
          </a:p>
          <a:p>
            <a:r>
              <a:rPr lang="fr-FR" dirty="0" smtClean="0">
                <a:latin typeface="Arial" panose="020B0604020202020204" pitchFamily="34" charset="0"/>
                <a:ea typeface="ＭＳ Ｐゴシック" panose="020B0600070205080204" pitchFamily="34" charset="-128"/>
                <a:cs typeface="Arial" panose="020B0604020202020204" pitchFamily="34" charset="0"/>
              </a:rPr>
              <a:t>simulées, en classe, permettent aussi de préparer les étudiants à l’observation et l’analyse de situations</a:t>
            </a:r>
          </a:p>
          <a:p>
            <a:r>
              <a:rPr lang="fr-FR" dirty="0" smtClean="0">
                <a:latin typeface="Arial" panose="020B0604020202020204" pitchFamily="34" charset="0"/>
                <a:ea typeface="ＭＳ Ｐゴシック" panose="020B0600070205080204" pitchFamily="34" charset="-128"/>
                <a:cs typeface="Arial" panose="020B0604020202020204" pitchFamily="34" charset="0"/>
              </a:rPr>
              <a:t>réelles ensuite, lors des séquences en entreprise.</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L’épreuve E6 pose les bases de ce qui peut être demandé en stage : observer, caractériser, analyser un processus…</a:t>
            </a:r>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19</a:t>
            </a:fld>
            <a:endParaRPr lang="fr-FR"/>
          </a:p>
        </p:txBody>
      </p:sp>
    </p:spTree>
    <p:extLst>
      <p:ext uri="{BB962C8B-B14F-4D97-AF65-F5344CB8AC3E}">
        <p14:creationId xmlns:p14="http://schemas.microsoft.com/office/powerpoint/2010/main" val="8766371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latin typeface="Arial" panose="020B0604020202020204" pitchFamily="34" charset="0"/>
                <a:ea typeface="ＭＳ Ｐゴシック" panose="020B0600070205080204" pitchFamily="34" charset="-128"/>
                <a:cs typeface="Arial" panose="020B0604020202020204" pitchFamily="34" charset="0"/>
              </a:rPr>
              <a:t>Rôle du passeport :</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Traçabilité du parcours de formation,</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Suivi des étudiants</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 support de la formation (construction de compétence par l’explicitation)</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Développement de capacités de communication professionnelle : expliciter c’est également justifier, documenter ses choix</a:t>
            </a:r>
          </a:p>
          <a:p>
            <a:pPr>
              <a:buFontTx/>
              <a:buChar char="-"/>
            </a:pPr>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r>
              <a:rPr lang="fr-FR" dirty="0" smtClean="0">
                <a:latin typeface="Arial" panose="020B0604020202020204" pitchFamily="34" charset="0"/>
                <a:ea typeface="ＭＳ Ｐゴシック" panose="020B0600070205080204" pitchFamily="34" charset="-128"/>
                <a:cs typeface="Arial" panose="020B0604020202020204" pitchFamily="34" charset="0"/>
              </a:rPr>
              <a:t>Un passeport professionnel est un passeport, par les visas, il décrit les parcours. Un passeport professionnel permet de savoir quels sont les pays (les processus et activités visités par l’étudiant) sans pour autant garantir la qualité ou la profondeur de la visite.</a:t>
            </a: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r>
              <a:rPr lang="fr-FR" dirty="0" smtClean="0">
                <a:latin typeface="Arial" panose="020B0604020202020204" pitchFamily="34" charset="0"/>
                <a:ea typeface="ＭＳ Ｐゴシック" panose="020B0600070205080204" pitchFamily="34" charset="-128"/>
                <a:cs typeface="Arial" panose="020B0604020202020204" pitchFamily="34" charset="0"/>
              </a:rPr>
              <a:t>Par la validation (version tableur) ou l’évaluation (version Cerise), le professeur indique à l’étudiant que la situation est éligible pour l’examen</a:t>
            </a:r>
          </a:p>
          <a:p>
            <a:pPr>
              <a:buFontTx/>
              <a:buChar char="-"/>
            </a:pPr>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r>
              <a:rPr lang="fr-FR" dirty="0" smtClean="0">
                <a:latin typeface="Arial" panose="020B0604020202020204" pitchFamily="34" charset="0"/>
                <a:ea typeface="ＭＳ Ｐゴシック" panose="020B0600070205080204" pitchFamily="34" charset="-128"/>
                <a:cs typeface="Arial" panose="020B0604020202020204" pitchFamily="34" charset="0"/>
              </a:rPr>
              <a:t>Si le passeport est support pour les épreuves, il n’est pas évaluer en tant que tel. Son rôle est bien celui de la formation.</a:t>
            </a:r>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20</a:t>
            </a:fld>
            <a:endParaRPr lang="fr-FR"/>
          </a:p>
        </p:txBody>
      </p:sp>
    </p:spTree>
    <p:extLst>
      <p:ext uri="{BB962C8B-B14F-4D97-AF65-F5344CB8AC3E}">
        <p14:creationId xmlns:p14="http://schemas.microsoft.com/office/powerpoint/2010/main" val="306932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a:ln/>
        </p:spPr>
      </p:sp>
      <p:sp>
        <p:nvSpPr>
          <p:cNvPr id="4710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dirty="0" smtClean="0">
                <a:latin typeface="Arial" panose="020B0604020202020204" pitchFamily="34" charset="0"/>
                <a:ea typeface="ＭＳ Ｐゴシック" panose="020B0600070205080204" pitchFamily="34" charset="-128"/>
                <a:cs typeface="Arial" panose="020B0604020202020204" pitchFamily="34" charset="0"/>
              </a:rPr>
              <a:t>Ne pas confondre professionnalisation des diplômes, des formations, et </a:t>
            </a:r>
            <a:r>
              <a:rPr lang="fr-FR" dirty="0" err="1" smtClean="0">
                <a:latin typeface="Arial" panose="020B0604020202020204" pitchFamily="34" charset="0"/>
                <a:ea typeface="ＭＳ Ｐゴシック" panose="020B0600070205080204" pitchFamily="34" charset="-128"/>
                <a:cs typeface="Arial" panose="020B0604020202020204" pitchFamily="34" charset="0"/>
              </a:rPr>
              <a:t>adéquationnisme</a:t>
            </a:r>
            <a:r>
              <a:rPr lang="fr-FR" dirty="0" smtClean="0">
                <a:latin typeface="Arial" panose="020B0604020202020204" pitchFamily="34" charset="0"/>
                <a:ea typeface="ＭＳ Ｐゴシック" panose="020B0600070205080204" pitchFamily="34" charset="-128"/>
                <a:cs typeface="Arial" panose="020B0604020202020204" pitchFamily="34" charset="0"/>
              </a:rPr>
              <a:t>.</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Les intentions de professionnalisation des élèves, apprentis, visent à développer les capacités de « faire face » aux situations professionnelles qu’ils seront amenés à rencontrer et s’adapter aux évolutions de leur environnement de travail</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La notion de professionnalisation reste une notion ouverte mais nous pouvons néanmoins dégager quelques-unes de ses propriétés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La principale est de s’opposer à ce qu’on pourrait appeler la « scolarisation » de la formation professionnelle. Scolarisation signifie ici que les contenus, les modes d’enseignement et d’évaluation sont prioritairement référés aux savoirs disciplinaires, généraux, scientifiques, technologiques, découpés et organisés selon leur propre logique. </a:t>
            </a: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7108"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1DE3E1A-770A-4C7B-8BA5-9A598C7505EC}" type="slidenum">
              <a:rPr lang="fr-FR" altLang="fr-FR"/>
              <a:pPr eaLnBrk="1" hangingPunct="1"/>
              <a:t>3</a:t>
            </a:fld>
            <a:endParaRPr lang="fr-FR" altLang="fr-FR"/>
          </a:p>
        </p:txBody>
      </p:sp>
    </p:spTree>
    <p:extLst>
      <p:ext uri="{BB962C8B-B14F-4D97-AF65-F5344CB8AC3E}">
        <p14:creationId xmlns:p14="http://schemas.microsoft.com/office/powerpoint/2010/main" val="3344401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a:ln/>
        </p:spPr>
      </p:sp>
      <p:sp>
        <p:nvSpPr>
          <p:cNvPr id="4710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dirty="0" smtClean="0">
                <a:latin typeface="Arial" panose="020B0604020202020204" pitchFamily="34" charset="0"/>
                <a:ea typeface="ＭＳ Ｐゴシック" panose="020B0600070205080204" pitchFamily="34" charset="-128"/>
                <a:cs typeface="Arial" panose="020B0604020202020204" pitchFamily="34" charset="0"/>
              </a:rPr>
              <a:t>Ne pas confondre professionnalisation des diplômes, des formations, et </a:t>
            </a:r>
            <a:r>
              <a:rPr lang="fr-FR" dirty="0" err="1" smtClean="0">
                <a:latin typeface="Arial" panose="020B0604020202020204" pitchFamily="34" charset="0"/>
                <a:ea typeface="ＭＳ Ｐゴシック" panose="020B0600070205080204" pitchFamily="34" charset="-128"/>
                <a:cs typeface="Arial" panose="020B0604020202020204" pitchFamily="34" charset="0"/>
              </a:rPr>
              <a:t>adéquationnisme</a:t>
            </a:r>
            <a:r>
              <a:rPr lang="fr-FR" dirty="0" smtClean="0">
                <a:latin typeface="Arial" panose="020B0604020202020204" pitchFamily="34" charset="0"/>
                <a:ea typeface="ＭＳ Ｐゴシック" panose="020B0600070205080204" pitchFamily="34" charset="-128"/>
                <a:cs typeface="Arial" panose="020B0604020202020204" pitchFamily="34" charset="0"/>
              </a:rPr>
              <a:t>.</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Les intentions de professionnalisation des élèves, apprentis, visent à développer les capacités de « faire face » aux situations professionnelles qu’ils seront amenés à rencontrer et s’adapter aux évolutions de leur environnement de travail</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La notion de professionnalisation reste une notion ouverte mais nous pouvons néanmoins dégager quelques-unes de ses propriétés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La principale est de s’opposer à ce qu’on pourrait appeler la « scolarisation » de la formation professionnelle. Scolarisation signifie ici que les contenus, les modes d’enseignement et d’évaluation sont prioritairement référés aux savoirs disciplinaires, généraux, scientifiques, technologiques, découpés et organisés selon leur propre logique. </a:t>
            </a: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7108"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1DE3E1A-770A-4C7B-8BA5-9A598C7505EC}" type="slidenum">
              <a:rPr lang="fr-FR" altLang="fr-FR"/>
              <a:pPr eaLnBrk="1" hangingPunct="1"/>
              <a:t>4</a:t>
            </a:fld>
            <a:endParaRPr lang="fr-FR" altLang="fr-FR"/>
          </a:p>
        </p:txBody>
      </p:sp>
    </p:spTree>
    <p:extLst>
      <p:ext uri="{BB962C8B-B14F-4D97-AF65-F5344CB8AC3E}">
        <p14:creationId xmlns:p14="http://schemas.microsoft.com/office/powerpoint/2010/main" val="2599910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dirty="0" smtClean="0"/>
              <a:t>La structuration du référentiel en processus est essentielle. Un processus traduit la logique, la chronologie, les relations entre les activités liées au métier. Une activité produit un résultat qui est déclencheur d’une autre activité. Le référentiel traduit cette réalité professionnelle, il faut que les formations le fassent également pour que les étudiant acquièrent et développent cette logique. </a:t>
            </a:r>
          </a:p>
          <a:p>
            <a:pPr>
              <a:defRPr/>
            </a:pPr>
            <a:r>
              <a:rPr lang="fr-FR" dirty="0" smtClean="0"/>
              <a:t>Le processus est un ensemble d’activités organisées, de manière séquentielle ou parallèle, combinant et mettant en </a:t>
            </a:r>
            <a:r>
              <a:rPr lang="fr-FR" dirty="0" err="1" smtClean="0"/>
              <a:t>oeuvre</a:t>
            </a:r>
            <a:r>
              <a:rPr lang="fr-FR" dirty="0" smtClean="0"/>
              <a:t> de multiples ressources, des capacités et des compétences, pour produire un résultat ayant de la valeur pour un client externe. Il faut que les étudiants perçoivent cette organisation des activités, cette logique. Cette structuration du diplôme en processus est nécessaire afin de mettre en évidence l’organisation des activités et leurs relations. Cette logique processus doit donner sens aux activités, doit permettre de travailler l’autonomie des étudiants, de différencier, …</a:t>
            </a:r>
          </a:p>
          <a:p>
            <a:pPr>
              <a:defRPr/>
            </a:pPr>
            <a:r>
              <a:rPr lang="fr-FR" dirty="0" smtClean="0"/>
              <a:t>Choisir une entrée centrée sur la composante, traiter chaque composante par une « situation » (une composante </a:t>
            </a:r>
            <a:r>
              <a:rPr lang="fr-FR" dirty="0" smtClean="0">
                <a:sym typeface="Wingdings" pitchFamily="2" charset="2"/>
              </a:rPr>
              <a:t>- une situation)</a:t>
            </a:r>
            <a:r>
              <a:rPr lang="fr-FR" dirty="0" smtClean="0"/>
              <a:t> qui n’en serait pas une en réalité, conduirait à un émiettement du processus. On ne veut pas un tas de briques disjointes, mais bien un édifice logiquement construit.</a:t>
            </a:r>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5</a:t>
            </a:fld>
            <a:endParaRPr lang="fr-FR"/>
          </a:p>
        </p:txBody>
      </p:sp>
    </p:spTree>
    <p:extLst>
      <p:ext uri="{BB962C8B-B14F-4D97-AF65-F5344CB8AC3E}">
        <p14:creationId xmlns:p14="http://schemas.microsoft.com/office/powerpoint/2010/main" val="2393067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a:ln/>
        </p:spPr>
      </p:sp>
      <p:sp>
        <p:nvSpPr>
          <p:cNvPr id="4710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dirty="0" smtClean="0">
                <a:latin typeface="Arial" panose="020B0604020202020204" pitchFamily="34" charset="0"/>
                <a:ea typeface="ＭＳ Ｐゴシック" panose="020B0600070205080204" pitchFamily="34" charset="-128"/>
                <a:cs typeface="Arial" panose="020B0604020202020204" pitchFamily="34" charset="0"/>
              </a:rPr>
              <a:t>La compétence est encapsulée. L’activité est décrite le plus finement possible en composante. Bijection composante &lt;-&gt;compétence. Chaque composante est décrite à partir de données, des savoirs associés, des limites et des résultats attendus.</a:t>
            </a:r>
          </a:p>
          <a:p>
            <a:r>
              <a:rPr lang="fr-FR" dirty="0" smtClean="0">
                <a:latin typeface="Arial" panose="020B0604020202020204" pitchFamily="34" charset="0"/>
                <a:ea typeface="ＭＳ Ｐゴシック" panose="020B0600070205080204" pitchFamily="34" charset="-128"/>
                <a:cs typeface="Arial" panose="020B0604020202020204" pitchFamily="34" charset="0"/>
              </a:rPr>
              <a:t>-&gt; un objectif est de favoriser une construction des compétences, plutôt que des contenus.. Les contenus sont mobilisés dans le cadre d’activité. Quitter le statut des exercices.</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Le lien entre le processus support et les processus métier est assuré par les résultats attendus. Dans les processus métier, ces résultats sont de deux natures, des résultats spécifiques et des résultats (en italique) qui expriment la capacité des titulaires du diplôme à mobiliser les ressources du SI et des solutions numériques mises à disposition dans le cadre des activités du processus métier. Ces résultats se retrouvent dans P7 (Processus 7). Cela permet d’évaluer les compétences de P7 non pas seules, mais bien en relation avec les activités conduites dans les processus métier. Cette association entre les processus métier et le processus support est essentiellement effectuée dans le cadre des TD et surtout des ateliers professionnels.</a:t>
            </a: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7108"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1DE3E1A-770A-4C7B-8BA5-9A598C7505EC}" type="slidenum">
              <a:rPr lang="fr-FR" altLang="fr-FR"/>
              <a:pPr eaLnBrk="1" hangingPunct="1"/>
              <a:t>7</a:t>
            </a:fld>
            <a:endParaRPr lang="fr-FR" altLang="fr-FR"/>
          </a:p>
        </p:txBody>
      </p:sp>
    </p:spTree>
    <p:extLst>
      <p:ext uri="{BB962C8B-B14F-4D97-AF65-F5344CB8AC3E}">
        <p14:creationId xmlns:p14="http://schemas.microsoft.com/office/powerpoint/2010/main" val="1003552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dirty="0" smtClean="0"/>
              <a:t>Toutes ces questions se raccrochent à l’idée que l’on peut se faire d’une </a:t>
            </a:r>
            <a:r>
              <a:rPr lang="fr-FR" b="1" dirty="0" smtClean="0">
                <a:solidFill>
                  <a:schemeClr val="accent2"/>
                </a:solidFill>
              </a:rPr>
              <a:t>formation professionnelle</a:t>
            </a:r>
            <a:r>
              <a:rPr lang="fr-FR" dirty="0" smtClean="0"/>
              <a:t>.</a:t>
            </a:r>
          </a:p>
          <a:p>
            <a:pPr>
              <a:defRPr/>
            </a:pPr>
            <a:r>
              <a:rPr lang="fr-FR" dirty="0" smtClean="0"/>
              <a:t>Deux conceptions s’opposent</a:t>
            </a:r>
          </a:p>
          <a:p>
            <a:pPr>
              <a:defRPr/>
            </a:pPr>
            <a:r>
              <a:rPr lang="fr-FR" dirty="0" smtClean="0"/>
              <a:t>1 – conception </a:t>
            </a:r>
            <a:r>
              <a:rPr lang="fr-FR" b="1" dirty="0" smtClean="0"/>
              <a:t>centrée sur les savoirs</a:t>
            </a:r>
          </a:p>
          <a:p>
            <a:pPr>
              <a:defRPr/>
            </a:pPr>
            <a:r>
              <a:rPr lang="fr-FR" dirty="0" smtClean="0"/>
              <a:t>Dans ce sens, le </a:t>
            </a:r>
            <a:r>
              <a:rPr lang="fr-FR" b="1" dirty="0" smtClean="0"/>
              <a:t>terrain</a:t>
            </a:r>
            <a:r>
              <a:rPr lang="fr-FR" dirty="0" smtClean="0"/>
              <a:t>, le travail, les situations professionnelles, les </a:t>
            </a:r>
            <a:r>
              <a:rPr lang="fr-FR" b="1" dirty="0" smtClean="0"/>
              <a:t>épreuves d’évaluation en situation</a:t>
            </a:r>
            <a:r>
              <a:rPr lang="fr-FR" dirty="0" smtClean="0"/>
              <a:t>, les séquences en milieu professionnel sont souvent considérées comme l’espace et les occasions </a:t>
            </a:r>
            <a:r>
              <a:rPr lang="fr-FR" b="1" dirty="0" smtClean="0"/>
              <a:t>d’application des savoirs </a:t>
            </a:r>
            <a:r>
              <a:rPr lang="fr-FR" dirty="0" smtClean="0"/>
              <a:t>(théories, concepts, méthodes, etc.). Le </a:t>
            </a:r>
            <a:r>
              <a:rPr lang="fr-FR" b="1" dirty="0" smtClean="0"/>
              <a:t>travail se réduit à l’application  des savoirs</a:t>
            </a:r>
            <a:r>
              <a:rPr lang="fr-FR" dirty="0" smtClean="0"/>
              <a:t>. On passe là, </a:t>
            </a:r>
            <a:r>
              <a:rPr lang="fr-FR" b="1" dirty="0" smtClean="0"/>
              <a:t>à côté de ce qu’est la nature du travail</a:t>
            </a:r>
            <a:r>
              <a:rPr lang="fr-FR" dirty="0" smtClean="0"/>
              <a:t>, </a:t>
            </a:r>
            <a:r>
              <a:rPr lang="fr-FR" b="1" dirty="0" smtClean="0"/>
              <a:t>à côté de ce qu’est l’action en situation</a:t>
            </a:r>
            <a:r>
              <a:rPr lang="fr-FR" dirty="0" smtClean="0"/>
              <a:t>, de ses spécificités, de ce que sont les </a:t>
            </a:r>
            <a:r>
              <a:rPr lang="fr-FR" b="1" dirty="0" smtClean="0"/>
              <a:t>manières d’être, de penser et d’agir de réagir</a:t>
            </a:r>
            <a:r>
              <a:rPr lang="fr-FR" dirty="0" smtClean="0"/>
              <a:t> et de ce qui fait que quelqu’un est estimé ou se sent </a:t>
            </a:r>
            <a:r>
              <a:rPr lang="fr-FR" b="1" dirty="0" smtClean="0"/>
              <a:t>compétent</a:t>
            </a:r>
            <a:r>
              <a:rPr lang="fr-FR" dirty="0" smtClean="0"/>
              <a:t> pour y exercer ses activités. Du coup, l’autonomie des étudiants, la </a:t>
            </a:r>
            <a:r>
              <a:rPr lang="fr-FR" b="1" dirty="0" smtClean="0"/>
              <a:t>capacité à interroger leurs pratiques</a:t>
            </a:r>
            <a:r>
              <a:rPr lang="fr-FR" dirty="0" smtClean="0"/>
              <a:t>, leurs démarches, leur </a:t>
            </a:r>
            <a:r>
              <a:rPr lang="fr-FR" b="1" dirty="0" smtClean="0"/>
              <a:t>capacité à développer à travailler le potentiel d’adaptation</a:t>
            </a:r>
            <a:r>
              <a:rPr lang="fr-FR" dirty="0" smtClean="0"/>
              <a:t> ne sont pas travaillées.</a:t>
            </a:r>
          </a:p>
          <a:p>
            <a:pPr>
              <a:defRPr/>
            </a:pPr>
            <a:r>
              <a:rPr lang="fr-FR" dirty="0" smtClean="0"/>
              <a:t> </a:t>
            </a:r>
          </a:p>
          <a:p>
            <a:pPr>
              <a:defRPr/>
            </a:pPr>
            <a:r>
              <a:rPr lang="fr-FR" dirty="0" smtClean="0"/>
              <a:t>2 - Une conception prenant </a:t>
            </a:r>
            <a:r>
              <a:rPr lang="fr-FR" b="1" dirty="0" smtClean="0"/>
              <a:t>appui sur des situations professionnelles </a:t>
            </a:r>
            <a:r>
              <a:rPr lang="fr-FR" dirty="0" smtClean="0"/>
              <a:t>intégrant une complexité</a:t>
            </a:r>
          </a:p>
          <a:p>
            <a:pPr>
              <a:defRPr/>
            </a:pPr>
            <a:r>
              <a:rPr lang="fr-FR" dirty="0" smtClean="0"/>
              <a:t>Il existe une autre direction pour penser la formation professionnelle. Elle consiste </a:t>
            </a:r>
            <a:r>
              <a:rPr lang="fr-FR" b="1" dirty="0" smtClean="0"/>
              <a:t>à partir du travail, des situations professionnelles</a:t>
            </a:r>
            <a:r>
              <a:rPr lang="fr-FR" dirty="0" smtClean="0"/>
              <a:t> et, puisque nous traitons de ce sujet, des compétences. Cela ne signifie pas que l’on mette les savoirs au second plan. Cela signifie qu’on leur donne un sens différent au sein de l’activité humaine : celui d’instrumenter la compréhension des situations à partir de l’expérience des situations, celui d’instrumenter l’action en situation à partir des tâches et problèmes à résoudre. L’étudiant est alors devant des choix liés aux connaissances, aux outils aux démarches,..</a:t>
            </a:r>
          </a:p>
          <a:p>
            <a:pPr>
              <a:defRPr/>
            </a:pPr>
            <a:endParaRPr lang="fr-FR" dirty="0" smtClean="0"/>
          </a:p>
          <a:p>
            <a:pPr>
              <a:defRPr/>
            </a:pPr>
            <a:r>
              <a:rPr lang="fr-FR" dirty="0" smtClean="0"/>
              <a:t>C’est la deuxième conception qui doit s’imposer et pour plusieurs raisons présentées dans les diapositives suivantes : </a:t>
            </a:r>
          </a:p>
          <a:p>
            <a:pPr>
              <a:defRPr/>
            </a:pPr>
            <a:r>
              <a:rPr lang="fr-FR" dirty="0" smtClean="0"/>
              <a:t> </a:t>
            </a:r>
          </a:p>
          <a:p>
            <a:pPr>
              <a:defRPr/>
            </a:pPr>
            <a:r>
              <a:rPr lang="fr-FR" dirty="0" smtClean="0"/>
              <a:t>Cela pose également la question de ce qu’est apprendre, construire et développer des compétences. On sait depuis longtemps que la qualité de la restitution d’une connaissance est dépendante des conditions dans lesquelles elle a été apprise. Apprendre des savoirs et savoir-faire modulaires en dehors des situations dans lesquelles ils seraient amenés à être opérationnels et à servir d’instruments pour comprendre, raisonner et agir entraîne plusieurs problèmes : démotivation de ceux qui apprennent, difficultés à faire des liens entre formation et travail, risques de délégitimer les enseignements et la valeur des savoirs et méthodes acquis en formation, sentiment d’incompétence face aux situations professionnelles</a:t>
            </a:r>
          </a:p>
          <a:p>
            <a:pPr>
              <a:defRPr/>
            </a:pPr>
            <a:endParaRPr lang="fr-FR" dirty="0" smtClean="0"/>
          </a:p>
          <a:p>
            <a:pPr>
              <a:defRPr/>
            </a:pPr>
            <a:r>
              <a:rPr lang="fr-FR" i="1" dirty="0" smtClean="0"/>
              <a:t> Une des questions les plus essentielles qui se posent à la formation professionnelle consiste à se demander comment un individu devient un professionnel, c’est à  dire un professionnel expérimenté, et comment il peut continuer à l’être au fil des évolutions auxquelles il doit s’adapter tout au long de sa vie au travail. Poser la question dans ces termes conduit évidemment à accorder une place primordiale au caractère dynamique et vivant des compétences </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8</a:t>
            </a:fld>
            <a:endParaRPr lang="fr-FR"/>
          </a:p>
        </p:txBody>
      </p:sp>
    </p:spTree>
    <p:extLst>
      <p:ext uri="{BB962C8B-B14F-4D97-AF65-F5344CB8AC3E}">
        <p14:creationId xmlns:p14="http://schemas.microsoft.com/office/powerpoint/2010/main" val="3834152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r>
              <a:rPr lang="fr-FR" dirty="0" smtClean="0"/>
              <a:t>Pour justifier la nécessité de retenir la deuxième conception présentée en diapo 4, il nous faut repartir de la définition de la situation professionnelle donnée dans le référentiel </a:t>
            </a:r>
          </a:p>
          <a:p>
            <a:pPr>
              <a:defRPr/>
            </a:pPr>
            <a:r>
              <a:rPr lang="fr-FR" dirty="0" smtClean="0"/>
              <a:t>La situation professionnelle est caractérisée par la réalisation, ou l’observation de travaux</a:t>
            </a:r>
          </a:p>
          <a:p>
            <a:pPr>
              <a:defRPr/>
            </a:pPr>
            <a:r>
              <a:rPr lang="fr-FR" dirty="0" smtClean="0"/>
              <a:t>complémentaires répondant à un même problème de gestion ou à une même mission. Elle est réalisée</a:t>
            </a:r>
          </a:p>
          <a:p>
            <a:pPr>
              <a:defRPr/>
            </a:pPr>
            <a:r>
              <a:rPr lang="fr-FR" dirty="0" smtClean="0"/>
              <a:t>pendant une période donnée soit en milieu professionnel au sein d’une équipe ou d’un service, soit dans</a:t>
            </a:r>
          </a:p>
          <a:p>
            <a:pPr>
              <a:defRPr/>
            </a:pPr>
            <a:r>
              <a:rPr lang="fr-FR" dirty="0" smtClean="0"/>
              <a:t>l’établissement de formation. Elle est directement liée à une ou plusieurs activités d’un processus ou de</a:t>
            </a:r>
          </a:p>
          <a:p>
            <a:pPr>
              <a:defRPr/>
            </a:pPr>
            <a:r>
              <a:rPr lang="fr-FR" dirty="0" smtClean="0"/>
              <a:t>processus, explicitées dans le référentiel. La situation professionnelle se caractérise par une visée</a:t>
            </a:r>
          </a:p>
          <a:p>
            <a:pPr>
              <a:defRPr/>
            </a:pPr>
            <a:r>
              <a:rPr lang="fr-FR" dirty="0" smtClean="0"/>
              <a:t>opérationnelle. Elle nécessite de la part de l’étudiant la mise en place de démarches à la fois pour</a:t>
            </a:r>
          </a:p>
          <a:p>
            <a:pPr>
              <a:defRPr/>
            </a:pPr>
            <a:r>
              <a:rPr lang="fr-FR" dirty="0" smtClean="0"/>
              <a:t>s’adapter à l’environnement de travail et pour atteindre l’objectif fixé. Elle mobilise les ressources d’un</a:t>
            </a:r>
          </a:p>
          <a:p>
            <a:pPr>
              <a:defRPr/>
            </a:pPr>
            <a:r>
              <a:rPr lang="fr-FR" dirty="0" smtClean="0"/>
              <a:t>environnement numérique et notamment d’un PGI. La notion de situation professionnelle est au </a:t>
            </a:r>
            <a:r>
              <a:rPr lang="fr-FR" dirty="0" err="1" smtClean="0"/>
              <a:t>coeur</a:t>
            </a:r>
            <a:endParaRPr lang="fr-FR" dirty="0" smtClean="0"/>
          </a:p>
          <a:p>
            <a:pPr>
              <a:defRPr/>
            </a:pPr>
            <a:r>
              <a:rPr lang="fr-FR" dirty="0" smtClean="0"/>
              <a:t>de la professionnalisation, c'est-à-dire d’un processus visant l’acquisition des compétences attendues et</a:t>
            </a:r>
          </a:p>
          <a:p>
            <a:pPr>
              <a:defRPr/>
            </a:pPr>
            <a:r>
              <a:rPr lang="fr-FR" dirty="0" smtClean="0"/>
              <a:t>impliquant les enseignements, les stages ou encore les ateliers professionnels. Ces situations</a:t>
            </a:r>
          </a:p>
          <a:p>
            <a:pPr>
              <a:defRPr/>
            </a:pPr>
            <a:r>
              <a:rPr lang="fr-FR" dirty="0" smtClean="0"/>
              <a:t>professionnelles sont recensées dans un passeport professionnel, témoin du niveau de</a:t>
            </a:r>
          </a:p>
          <a:p>
            <a:pPr>
              <a:defRPr/>
            </a:pPr>
            <a:r>
              <a:rPr lang="fr-FR" dirty="0" smtClean="0"/>
              <a:t>professionnalisation. C’est grâce à ce passeport que le lien entre les situations professionnelles et les</a:t>
            </a:r>
          </a:p>
          <a:p>
            <a:pPr>
              <a:defRPr/>
            </a:pPr>
            <a:r>
              <a:rPr lang="fr-FR" dirty="0" smtClean="0"/>
              <a:t>activités du référentiel est décrit permettant ainsi de s’assurer que grâce à son parcours l’étudiant a pu</a:t>
            </a:r>
          </a:p>
          <a:p>
            <a:pPr>
              <a:defRPr/>
            </a:pPr>
            <a:r>
              <a:rPr lang="fr-FR" dirty="0" smtClean="0"/>
              <a:t>acquérir les compétences attendues.</a:t>
            </a:r>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solidFill>
                  <a:prstClr val="black"/>
                </a:solidFill>
              </a:rPr>
              <a:pPr/>
              <a:t>9</a:t>
            </a:fld>
            <a:endParaRPr lang="fr-FR">
              <a:solidFill>
                <a:prstClr val="black"/>
              </a:solidFill>
            </a:endParaRPr>
          </a:p>
        </p:txBody>
      </p:sp>
    </p:spTree>
    <p:extLst>
      <p:ext uri="{BB962C8B-B14F-4D97-AF65-F5344CB8AC3E}">
        <p14:creationId xmlns:p14="http://schemas.microsoft.com/office/powerpoint/2010/main" val="2762110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latin typeface="Arial" panose="020B0604020202020204" pitchFamily="34" charset="0"/>
                <a:ea typeface="ＭＳ Ｐゴシック" panose="020B0600070205080204" pitchFamily="34" charset="-128"/>
                <a:cs typeface="Arial" panose="020B0604020202020204" pitchFamily="34" charset="0"/>
              </a:rPr>
              <a:t>C’est conception de la formation centrée sur des situations professionnelles est d’abord justifiée par la didactique des sciences de gestion</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(le texte complet est sur le site du CRCF)</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La question posée est la granularité de la situation professionnelle</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Si le grain est trop fin, on perd la logique processus, on perd beaucoup de temps dans la multiplication des contextes</a:t>
            </a:r>
          </a:p>
          <a:p>
            <a:pPr>
              <a:buFontTx/>
              <a:buChar char="-"/>
            </a:pPr>
            <a:r>
              <a:rPr lang="fr-FR" dirty="0" smtClean="0">
                <a:latin typeface="Arial" panose="020B0604020202020204" pitchFamily="34" charset="0"/>
                <a:ea typeface="ＭＳ Ｐゴシック" panose="020B0600070205080204" pitchFamily="34" charset="-128"/>
                <a:cs typeface="Arial" panose="020B0604020202020204" pitchFamily="34" charset="0"/>
              </a:rPr>
              <a:t> si le grain est trop gros, l’ennui peut surgir, le manque de variété</a:t>
            </a:r>
          </a:p>
          <a:p>
            <a:r>
              <a:rPr lang="fr-FR" dirty="0" smtClean="0">
                <a:latin typeface="Arial" panose="020B0604020202020204" pitchFamily="34" charset="0"/>
                <a:ea typeface="ＭＳ Ｐゴシック" panose="020B0600070205080204" pitchFamily="34" charset="-128"/>
                <a:cs typeface="Arial" panose="020B0604020202020204" pitchFamily="34" charset="0"/>
              </a:rPr>
              <a:t>Pour un processus, le nombre de situations est donc ni trop ni trop mais avec un nombre qui doit être limité…..</a:t>
            </a:r>
          </a:p>
          <a:p>
            <a:r>
              <a:rPr lang="fr-FR" dirty="0" smtClean="0">
                <a:latin typeface="Arial" panose="020B0604020202020204" pitchFamily="34" charset="0"/>
                <a:ea typeface="ＭＳ Ｐゴシック" panose="020B0600070205080204" pitchFamily="34" charset="-128"/>
                <a:cs typeface="Arial" panose="020B0604020202020204" pitchFamily="34" charset="0"/>
              </a:rPr>
              <a:t>Et puis rappelons nous qu’il faudra nourrir le passeport avec des situations professionnelles, avec à chaque fois un travail d’explicitation. Si un processus est couvert par 10 situations professionnelles, il faudra 10 fiches dans le passeport pour ce processus. On mesure le travail pour l’ensemble des processus L’idée de Situations professionnelles « fil rouge » auxquelles on a recours de manière récurrente ou mobilisées pour traiter plusieurs activités peut être recommandée. L’idée est de diffuser l’esprit des APS de CGO sur l’ensemble des temps de formation.</a:t>
            </a:r>
          </a:p>
          <a:p>
            <a:r>
              <a:rPr lang="fr-FR" dirty="0" smtClean="0">
                <a:latin typeface="Arial" panose="020B0604020202020204" pitchFamily="34" charset="0"/>
                <a:ea typeface="ＭＳ Ｐゴシック" panose="020B0600070205080204" pitchFamily="34" charset="-128"/>
                <a:cs typeface="Arial" panose="020B0604020202020204" pitchFamily="34" charset="0"/>
              </a:rPr>
              <a:t>Les AP auront d’autres rôles que de traiter les situations professionnelles. Ils doivent permettre l’explicitation, la constitution du dossier, la valorisation des stages…..</a:t>
            </a:r>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10</a:t>
            </a:fld>
            <a:endParaRPr lang="fr-FR"/>
          </a:p>
        </p:txBody>
      </p:sp>
    </p:spTree>
    <p:extLst>
      <p:ext uri="{BB962C8B-B14F-4D97-AF65-F5344CB8AC3E}">
        <p14:creationId xmlns:p14="http://schemas.microsoft.com/office/powerpoint/2010/main" val="4185426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latin typeface="Arial" panose="020B0604020202020204" pitchFamily="34" charset="0"/>
                <a:ea typeface="ＭＳ Ｐゴシック" panose="020B0600070205080204" pitchFamily="34" charset="-128"/>
                <a:cs typeface="Arial" panose="020B0604020202020204" pitchFamily="34" charset="0"/>
              </a:rPr>
              <a:t>Ensuite, cette conception doit s’imposer par la définition </a:t>
            </a:r>
            <a:r>
              <a:rPr lang="fr-FR" dirty="0" err="1" smtClean="0">
                <a:latin typeface="Arial" panose="020B0604020202020204" pitchFamily="34" charset="0"/>
                <a:ea typeface="ＭＳ Ｐゴシック" panose="020B0600070205080204" pitchFamily="34" charset="-128"/>
                <a:cs typeface="Arial" panose="020B0604020202020204" pitchFamily="34" charset="0"/>
              </a:rPr>
              <a:t>meme</a:t>
            </a:r>
            <a:r>
              <a:rPr lang="fr-FR" dirty="0" smtClean="0">
                <a:latin typeface="Arial" panose="020B0604020202020204" pitchFamily="34" charset="0"/>
                <a:ea typeface="ＭＳ Ｐゴシック" panose="020B0600070205080204" pitchFamily="34" charset="-128"/>
                <a:cs typeface="Arial" panose="020B0604020202020204" pitchFamily="34" charset="0"/>
              </a:rPr>
              <a:t> de la compétence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Pour R. </a:t>
            </a:r>
            <a:r>
              <a:rPr lang="fr-FR" dirty="0" err="1" smtClean="0">
                <a:latin typeface="Arial" panose="020B0604020202020204" pitchFamily="34" charset="0"/>
                <a:ea typeface="ＭＳ Ｐゴシック" panose="020B0600070205080204" pitchFamily="34" charset="-128"/>
                <a:cs typeface="Arial" panose="020B0604020202020204" pitchFamily="34" charset="0"/>
              </a:rPr>
              <a:t>Wittorski</a:t>
            </a:r>
            <a:r>
              <a:rPr lang="fr-FR" dirty="0" smtClean="0">
                <a:latin typeface="Arial" panose="020B0604020202020204" pitchFamily="34" charset="0"/>
                <a:ea typeface="ＭＳ Ｐゴシック" panose="020B0600070205080204" pitchFamily="34" charset="-128"/>
                <a:cs typeface="Arial" panose="020B0604020202020204" pitchFamily="34" charset="0"/>
              </a:rPr>
              <a:t>, la compétence se situe à l’intersection de trois champs : le champ du parcours de socialisation/ de la biographie, le champ de l’expérience professionnelle, le champ de la formation. Les compétences se produisent et se transforment dans ces trois champs. De son point de vue, la compétence tient davantage du processus que de l’état. La compétence est le processus générateur du produit fini qu’est la performance (les outils d’évaluation permettent surtout de saisir les états). La compétence est toujours compétence d’un individu ou d’un ensemble d’individus en situation. Elle est finalisée, contextualisée, spécifique et contingente. Ajoutons dans la lignée des auteurs anglo-saxons de la science action (</a:t>
            </a:r>
            <a:r>
              <a:rPr lang="fr-FR" dirty="0" err="1" smtClean="0">
                <a:latin typeface="Arial" panose="020B0604020202020204" pitchFamily="34" charset="0"/>
                <a:ea typeface="ＭＳ Ｐゴシック" panose="020B0600070205080204" pitchFamily="34" charset="-128"/>
                <a:cs typeface="Arial" panose="020B0604020202020204" pitchFamily="34" charset="0"/>
              </a:rPr>
              <a:t>Argyris</a:t>
            </a:r>
            <a:r>
              <a:rPr lang="fr-FR" dirty="0" smtClean="0">
                <a:latin typeface="Arial" panose="020B0604020202020204" pitchFamily="34" charset="0"/>
                <a:ea typeface="ＭＳ Ｐゴシック" panose="020B0600070205080204" pitchFamily="34" charset="-128"/>
                <a:cs typeface="Arial" panose="020B0604020202020204" pitchFamily="34" charset="0"/>
              </a:rPr>
              <a:t> et </a:t>
            </a:r>
            <a:r>
              <a:rPr lang="fr-FR" dirty="0" err="1" smtClean="0">
                <a:latin typeface="Arial" panose="020B0604020202020204" pitchFamily="34" charset="0"/>
                <a:ea typeface="ＭＳ Ｐゴシック" panose="020B0600070205080204" pitchFamily="34" charset="-128"/>
                <a:cs typeface="Arial" panose="020B0604020202020204" pitchFamily="34" charset="0"/>
              </a:rPr>
              <a:t>Schön</a:t>
            </a:r>
            <a:r>
              <a:rPr lang="fr-FR" dirty="0" smtClean="0">
                <a:latin typeface="Arial" panose="020B0604020202020204" pitchFamily="34" charset="0"/>
                <a:ea typeface="ＭＳ Ｐゴシック" panose="020B0600070205080204" pitchFamily="34" charset="-128"/>
                <a:cs typeface="Arial" panose="020B0604020202020204" pitchFamily="34" charset="0"/>
              </a:rPr>
              <a:t>) qu’elle est produite en fonction non pas seulement des caractéristiques de la situation, mais aussi de la représentation qu’en fait la personne (sa production est dépendante des façons de voir et de penser la situation).</a:t>
            </a:r>
          </a:p>
          <a:p>
            <a:r>
              <a:rPr lang="fr-FR" dirty="0" smtClean="0">
                <a:latin typeface="Arial" panose="020B0604020202020204" pitchFamily="34" charset="0"/>
                <a:ea typeface="ＭＳ Ｐゴシック" panose="020B0600070205080204" pitchFamily="34" charset="-128"/>
                <a:cs typeface="Arial" panose="020B0604020202020204" pitchFamily="34" charset="0"/>
              </a:rPr>
              <a:t>R. </a:t>
            </a:r>
            <a:r>
              <a:rPr lang="fr-FR" dirty="0" err="1" smtClean="0">
                <a:latin typeface="Arial" panose="020B0604020202020204" pitchFamily="34" charset="0"/>
                <a:ea typeface="ＭＳ Ｐゴシック" panose="020B0600070205080204" pitchFamily="34" charset="-128"/>
                <a:cs typeface="Arial" panose="020B0604020202020204" pitchFamily="34" charset="0"/>
              </a:rPr>
              <a:t>Vittorki</a:t>
            </a:r>
            <a:r>
              <a:rPr lang="fr-FR" dirty="0" smtClean="0">
                <a:latin typeface="Arial" panose="020B0604020202020204" pitchFamily="34" charset="0"/>
                <a:ea typeface="ＭＳ Ｐゴシック" panose="020B0600070205080204" pitchFamily="34" charset="-128"/>
                <a:cs typeface="Arial" panose="020B0604020202020204" pitchFamily="34" charset="0"/>
              </a:rPr>
              <a:t>, de la fabrication de la compétence, Education permanente, Paris, la documentation française, 1998, 135, p 57 à 69. Archives ouvertes https://halshs.archives-ouvertes.fr/hal-00172696/document</a:t>
            </a:r>
          </a:p>
          <a:p>
            <a:endParaRPr lang="fr-FR" dirty="0" smtClean="0">
              <a:latin typeface="Arial" panose="020B0604020202020204" pitchFamily="34" charset="0"/>
              <a:ea typeface="ＭＳ Ｐゴシック" panose="020B0600070205080204" pitchFamily="34" charset="-128"/>
              <a:cs typeface="Arial" panose="020B0604020202020204" pitchFamily="34" charset="0"/>
            </a:endParaRPr>
          </a:p>
          <a:p>
            <a:r>
              <a:rPr lang="fr-FR" dirty="0" smtClean="0">
                <a:latin typeface="Arial" panose="020B0604020202020204" pitchFamily="34" charset="0"/>
                <a:ea typeface="ＭＳ Ｐゴシック" panose="020B0600070205080204" pitchFamily="34" charset="-128"/>
                <a:cs typeface="Arial" panose="020B0604020202020204" pitchFamily="34" charset="0"/>
              </a:rPr>
              <a:t>La compétence se « reconnaît » au travers des quatre points suivants :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 son rapport à l’action : elle se fabrique, se développe, s’actualise dans l’action, à travers la réalisation, la production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 son rapport au contexte et à la situation : on est compétent dans une situation donnée pour résoudre un problème donné et non pas en général. </a:t>
            </a:r>
          </a:p>
          <a:p>
            <a:r>
              <a:rPr lang="fr-FR" dirty="0" smtClean="0">
                <a:latin typeface="Arial" panose="020B0604020202020204" pitchFamily="34" charset="0"/>
                <a:ea typeface="ＭＳ Ｐゴシック" panose="020B0600070205080204" pitchFamily="34" charset="-128"/>
                <a:cs typeface="Arial" panose="020B0604020202020204" pitchFamily="34" charset="0"/>
              </a:rPr>
              <a:t>• La compétence est transférable à d’autres situations du transfert de la compétence est un problème encore mal cerné et non pas une évidence</a:t>
            </a:r>
          </a:p>
          <a:p>
            <a:r>
              <a:rPr lang="fr-FR" dirty="0" smtClean="0">
                <a:latin typeface="Arial" panose="020B0604020202020204" pitchFamily="34" charset="0"/>
                <a:ea typeface="ＭＳ Ｐゴシック" panose="020B0600070205080204" pitchFamily="34" charset="-128"/>
                <a:cs typeface="Arial" panose="020B0604020202020204" pitchFamily="34" charset="0"/>
              </a:rPr>
              <a:t>• sa nature, qui est la combinaison, l’intégration de différents éléments : des savoirs, de l’expérience certes, mais aussi des ressources inhérentes à la situation, des modes de coopération, des informations qui viennent caractériser telle situation par rapport à telle autre</a:t>
            </a:r>
          </a:p>
          <a:p>
            <a:endParaRPr lang="fr-FR" dirty="0"/>
          </a:p>
        </p:txBody>
      </p:sp>
      <p:sp>
        <p:nvSpPr>
          <p:cNvPr id="4" name="Espace réservé du numéro de diapositive 3"/>
          <p:cNvSpPr>
            <a:spLocks noGrp="1"/>
          </p:cNvSpPr>
          <p:nvPr>
            <p:ph type="sldNum" sz="quarter" idx="10"/>
          </p:nvPr>
        </p:nvSpPr>
        <p:spPr/>
        <p:txBody>
          <a:bodyPr/>
          <a:lstStyle/>
          <a:p>
            <a:fld id="{557E1A3B-94A9-489B-89FE-10E7095860BC}" type="slidenum">
              <a:rPr lang="fr-FR" smtClean="0"/>
              <a:t>11</a:t>
            </a:fld>
            <a:endParaRPr lang="fr-FR"/>
          </a:p>
        </p:txBody>
      </p:sp>
    </p:spTree>
    <p:extLst>
      <p:ext uri="{BB962C8B-B14F-4D97-AF65-F5344CB8AC3E}">
        <p14:creationId xmlns:p14="http://schemas.microsoft.com/office/powerpoint/2010/main" val="40732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374572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srgbClr val="F14124"/>
              </a:solidFill>
            </a:endParaRPr>
          </a:p>
        </p:txBody>
      </p:sp>
      <p:sp>
        <p:nvSpPr>
          <p:cNvPr id="7" name="Espace réservé du numéro de diapositive 6"/>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43216888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srgbClr val="F14124"/>
              </a:solidFill>
            </a:endParaRPr>
          </a:p>
        </p:txBody>
      </p:sp>
      <p:sp>
        <p:nvSpPr>
          <p:cNvPr id="9" name="Espace réservé du numéro de diapositive 8"/>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961403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srgbClr val="F14124"/>
              </a:solidFill>
            </a:endParaRPr>
          </a:p>
        </p:txBody>
      </p:sp>
      <p:sp>
        <p:nvSpPr>
          <p:cNvPr id="5" name="Espace réservé du numéro de diapositive 4"/>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431541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srgbClr val="F14124"/>
              </a:solidFill>
            </a:endParaRPr>
          </a:p>
        </p:txBody>
      </p:sp>
      <p:sp>
        <p:nvSpPr>
          <p:cNvPr id="4" name="Espace réservé du numéro de diapositive 3"/>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252381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srgbClr val="F14124"/>
              </a:solidFill>
            </a:endParaRPr>
          </a:p>
        </p:txBody>
      </p:sp>
      <p:sp>
        <p:nvSpPr>
          <p:cNvPr id="7" name="Espace réservé du numéro de diapositive 6"/>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685483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srgbClr val="F14124"/>
              </a:solidFill>
            </a:endParaRPr>
          </a:p>
        </p:txBody>
      </p:sp>
      <p:sp>
        <p:nvSpPr>
          <p:cNvPr id="7" name="Espace réservé du numéro de diapositive 6"/>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710204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srgbClr val="F14124"/>
              </a:solidFill>
            </a:endParaRPr>
          </a:p>
        </p:txBody>
      </p:sp>
      <p:sp>
        <p:nvSpPr>
          <p:cNvPr id="6" name="Espace réservé du numéro de diapositive 5"/>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813818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srgbClr val="F14124"/>
              </a:solidFill>
            </a:endParaRPr>
          </a:p>
        </p:txBody>
      </p:sp>
      <p:sp>
        <p:nvSpPr>
          <p:cNvPr id="6" name="Espace réservé du numéro de diapositive 5"/>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2247441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0056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Rectangle 5"/>
          <p:cNvSpPr>
            <a:spLocks noGrp="1" noChangeArrowheads="1"/>
          </p:cNvSpPr>
          <p:nvPr>
            <p:ph type="ftr" sz="quarter" idx="10"/>
          </p:nvPr>
        </p:nvSpPr>
        <p:spPr bwMode="gray">
          <a:xfrm>
            <a:off x="10608733" y="6408738"/>
            <a:ext cx="8636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fontAlgn="base">
              <a:spcBef>
                <a:spcPct val="0"/>
              </a:spcBef>
              <a:spcAft>
                <a:spcPct val="0"/>
              </a:spcAft>
              <a:defRPr/>
            </a:pPr>
            <a:endParaRPr lang="fr-FR">
              <a:solidFill>
                <a:srgbClr val="0062A8"/>
              </a:solidFill>
            </a:endParaRPr>
          </a:p>
        </p:txBody>
      </p:sp>
    </p:spTree>
    <p:extLst>
      <p:ext uri="{BB962C8B-B14F-4D97-AF65-F5344CB8AC3E}">
        <p14:creationId xmlns:p14="http://schemas.microsoft.com/office/powerpoint/2010/main" val="415196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sz="half" idx="1"/>
          </p:nvPr>
        </p:nvSpPr>
        <p:spPr>
          <a:xfrm>
            <a:off x="912285" y="1773238"/>
            <a:ext cx="5082116" cy="4248150"/>
          </a:xfrm>
        </p:spPr>
        <p:txBody>
          <a:bodyPr/>
          <a:lstStyle>
            <a:lvl1pPr>
              <a:defRPr sz="2000"/>
            </a:lvl1pPr>
            <a:lvl2pPr>
              <a:defRPr sz="2000"/>
            </a:lvl2pPr>
            <a:lvl3pPr>
              <a:defRPr sz="2000"/>
            </a:lvl3pPr>
            <a:lvl4pPr>
              <a:defRPr sz="1500"/>
            </a:lvl4pPr>
            <a:lvl5pPr>
              <a:defRPr sz="15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contenu 3"/>
          <p:cNvSpPr>
            <a:spLocks noGrp="1"/>
          </p:cNvSpPr>
          <p:nvPr>
            <p:ph sz="half" idx="2"/>
          </p:nvPr>
        </p:nvSpPr>
        <p:spPr>
          <a:xfrm>
            <a:off x="6197600" y="1773238"/>
            <a:ext cx="5082117" cy="4248150"/>
          </a:xfrm>
        </p:spPr>
        <p:txBody>
          <a:bodyPr/>
          <a:lstStyle>
            <a:lvl1pPr>
              <a:defRPr sz="2000"/>
            </a:lvl1pPr>
            <a:lvl2pPr>
              <a:defRPr sz="2000"/>
            </a:lvl2pPr>
            <a:lvl3pPr>
              <a:defRPr sz="2000"/>
            </a:lvl3pPr>
            <a:lvl4pPr>
              <a:defRPr sz="1500"/>
            </a:lvl4pPr>
            <a:lvl5pPr>
              <a:defRPr sz="15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u pied de page 4"/>
          <p:cNvSpPr>
            <a:spLocks noGrp="1" noChangeArrowheads="1"/>
          </p:cNvSpPr>
          <p:nvPr>
            <p:ph type="ftr" sz="quarter" idx="10"/>
          </p:nvPr>
        </p:nvSpPr>
        <p:spPr bwMode="gray">
          <a:xfrm>
            <a:off x="10608733" y="6408738"/>
            <a:ext cx="8636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fontAlgn="base">
              <a:spcBef>
                <a:spcPct val="0"/>
              </a:spcBef>
              <a:spcAft>
                <a:spcPct val="0"/>
              </a:spcAft>
              <a:defRPr/>
            </a:pPr>
            <a:endParaRPr lang="fr-FR">
              <a:solidFill>
                <a:srgbClr val="0062A8"/>
              </a:solidFill>
            </a:endParaRPr>
          </a:p>
        </p:txBody>
      </p:sp>
    </p:spTree>
    <p:extLst>
      <p:ext uri="{BB962C8B-B14F-4D97-AF65-F5344CB8AC3E}">
        <p14:creationId xmlns:p14="http://schemas.microsoft.com/office/powerpoint/2010/main" val="330126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7" name="ZoneTexte 6"/>
          <p:cNvSpPr txBox="1">
            <a:spLocks noChangeArrowheads="1"/>
          </p:cNvSpPr>
          <p:nvPr userDrawn="1"/>
        </p:nvSpPr>
        <p:spPr bwMode="auto">
          <a:xfrm>
            <a:off x="3312585" y="6381750"/>
            <a:ext cx="7200900" cy="230188"/>
          </a:xfrm>
          <a:prstGeom prst="rect">
            <a:avLst/>
          </a:prstGeom>
          <a:noFill/>
          <a:ln>
            <a:noFill/>
          </a:ln>
          <a:extLst/>
        </p:spPr>
        <p:txBody>
          <a:bodyPr>
            <a:spAutoFit/>
          </a:bodyPr>
          <a:lstStyle>
            <a:lvl1pPr eaLnBrk="0" hangingPunct="0">
              <a:defRPr sz="2400">
                <a:solidFill>
                  <a:schemeClr val="tx1"/>
                </a:solidFill>
                <a:latin typeface="Arial" pitchFamily="34" charset="0"/>
                <a:ea typeface="ＭＳ Ｐゴシック" pitchFamily="-84" charset="-128"/>
              </a:defRPr>
            </a:lvl1pPr>
            <a:lvl2pPr marL="742950" indent="-285750" eaLnBrk="0" hangingPunct="0">
              <a:defRPr sz="2400">
                <a:solidFill>
                  <a:schemeClr val="tx1"/>
                </a:solidFill>
                <a:latin typeface="Arial" pitchFamily="34" charset="0"/>
                <a:ea typeface="ＭＳ Ｐゴシック" pitchFamily="-84" charset="-128"/>
              </a:defRPr>
            </a:lvl2pPr>
            <a:lvl3pPr marL="1143000" indent="-228600" eaLnBrk="0" hangingPunct="0">
              <a:defRPr sz="2400">
                <a:solidFill>
                  <a:schemeClr val="tx1"/>
                </a:solidFill>
                <a:latin typeface="Arial" pitchFamily="34" charset="0"/>
                <a:ea typeface="ＭＳ Ｐゴシック" pitchFamily="-84" charset="-128"/>
              </a:defRPr>
            </a:lvl3pPr>
            <a:lvl4pPr marL="1600200" indent="-228600" eaLnBrk="0" hangingPunct="0">
              <a:defRPr sz="2400">
                <a:solidFill>
                  <a:schemeClr val="tx1"/>
                </a:solidFill>
                <a:latin typeface="Arial" pitchFamily="34" charset="0"/>
                <a:ea typeface="ＭＳ Ｐゴシック" pitchFamily="-84" charset="-128"/>
              </a:defRPr>
            </a:lvl4pPr>
            <a:lvl5pPr marL="2057400" indent="-228600" eaLnBrk="0" hangingPunct="0">
              <a:defRPr sz="24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eaLnBrk="1" fontAlgn="base" hangingPunct="1">
              <a:spcBef>
                <a:spcPct val="0"/>
              </a:spcBef>
              <a:spcAft>
                <a:spcPct val="0"/>
              </a:spcAft>
              <a:defRPr/>
            </a:pPr>
            <a:r>
              <a:rPr lang="fr-FR" altLang="fr-FR" sz="900" dirty="0" smtClean="0">
                <a:solidFill>
                  <a:srgbClr val="0062A8"/>
                </a:solidFill>
                <a:latin typeface="Calibri" pitchFamily="34" charset="0"/>
                <a:cs typeface="Calibri" pitchFamily="34" charset="0"/>
              </a:rPr>
              <a:t>Titre de la présentation &gt; date </a:t>
            </a:r>
          </a:p>
        </p:txBody>
      </p:sp>
      <p:sp>
        <p:nvSpPr>
          <p:cNvPr id="2" name="Titre 1"/>
          <p:cNvSpPr>
            <a:spLocks noGrp="1"/>
          </p:cNvSpPr>
          <p:nvPr>
            <p:ph type="title"/>
          </p:nvPr>
        </p:nvSpPr>
        <p:spPr/>
        <p:txBody>
          <a:bodyPr/>
          <a:lstStyle>
            <a:lvl1pPr>
              <a:defRPr baseline="0"/>
            </a:lvl1pPr>
          </a:lstStyle>
          <a:p>
            <a:r>
              <a:rPr lang="fr-FR" smtClean="0"/>
              <a:t>Cliquez et modifiez le titre</a:t>
            </a:r>
            <a:endParaRPr lang="fr-FR" dirty="0"/>
          </a:p>
        </p:txBody>
      </p:sp>
      <p:sp>
        <p:nvSpPr>
          <p:cNvPr id="5" name="Espace réservé pour une image  2"/>
          <p:cNvSpPr>
            <a:spLocks noGrp="1"/>
          </p:cNvSpPr>
          <p:nvPr>
            <p:ph type="pic" idx="1"/>
          </p:nvPr>
        </p:nvSpPr>
        <p:spPr>
          <a:xfrm>
            <a:off x="2447595" y="2348880"/>
            <a:ext cx="7315200" cy="36107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6" name="Espace réservé du texte 3"/>
          <p:cNvSpPr>
            <a:spLocks noGrp="1"/>
          </p:cNvSpPr>
          <p:nvPr>
            <p:ph type="body" sz="half" idx="2"/>
          </p:nvPr>
        </p:nvSpPr>
        <p:spPr>
          <a:xfrm>
            <a:off x="911424" y="1772816"/>
            <a:ext cx="7315200"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sp>
        <p:nvSpPr>
          <p:cNvPr id="8" name="Rectangle 5"/>
          <p:cNvSpPr>
            <a:spLocks noGrp="1" noChangeArrowheads="1"/>
          </p:cNvSpPr>
          <p:nvPr>
            <p:ph type="ftr" sz="quarter" idx="10"/>
          </p:nvPr>
        </p:nvSpPr>
        <p:spPr bwMode="gray">
          <a:xfrm>
            <a:off x="10608733" y="6408738"/>
            <a:ext cx="8636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fontAlgn="base">
              <a:spcBef>
                <a:spcPct val="0"/>
              </a:spcBef>
              <a:spcAft>
                <a:spcPct val="0"/>
              </a:spcAft>
              <a:defRPr/>
            </a:pPr>
            <a:endParaRPr lang="fr-FR">
              <a:solidFill>
                <a:srgbClr val="0062A8"/>
              </a:solidFill>
            </a:endParaRPr>
          </a:p>
        </p:txBody>
      </p:sp>
    </p:spTree>
    <p:extLst>
      <p:ext uri="{BB962C8B-B14F-4D97-AF65-F5344CB8AC3E}">
        <p14:creationId xmlns:p14="http://schemas.microsoft.com/office/powerpoint/2010/main" val="341672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5" name="Titre 1"/>
          <p:cNvSpPr txBox="1">
            <a:spLocks/>
          </p:cNvSpPr>
          <p:nvPr userDrawn="1"/>
        </p:nvSpPr>
        <p:spPr bwMode="gray">
          <a:xfrm>
            <a:off x="912285" y="131763"/>
            <a:ext cx="10367433" cy="1352550"/>
          </a:xfrm>
          <a:prstGeom prst="rect">
            <a:avLst/>
          </a:prstGeom>
          <a:noFill/>
          <a:ln>
            <a:noFill/>
          </a:ln>
          <a:extLst>
            <a:ext uri="{FAA26D3D-D897-4be2-8F04-BA451C77F1D7}"/>
          </a:extLst>
        </p:spPr>
        <p:txBody>
          <a:bodyPr lIns="0" tIns="0" rIns="0" bIns="0" anchor="ctr"/>
          <a:lstStyle>
            <a:lvl1pPr algn="l" rtl="0" eaLnBrk="0" fontAlgn="base" hangingPunct="0">
              <a:spcBef>
                <a:spcPct val="0"/>
              </a:spcBef>
              <a:spcAft>
                <a:spcPct val="0"/>
              </a:spcAft>
              <a:defRPr sz="2400" b="1" baseline="0">
                <a:solidFill>
                  <a:schemeClr val="tx2"/>
                </a:solidFill>
                <a:latin typeface="Calibri"/>
                <a:ea typeface="+mj-ea"/>
                <a:cs typeface="Calibri"/>
              </a:defRPr>
            </a:lvl1pPr>
            <a:lvl2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2pPr>
            <a:lvl3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3pPr>
            <a:lvl4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4pPr>
            <a:lvl5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5pPr>
            <a:lvl6pPr marL="457200" algn="l" rtl="0" fontAlgn="base">
              <a:spcBef>
                <a:spcPct val="0"/>
              </a:spcBef>
              <a:spcAft>
                <a:spcPct val="0"/>
              </a:spcAft>
              <a:defRPr sz="2400" b="1">
                <a:solidFill>
                  <a:schemeClr val="tx2"/>
                </a:solidFill>
                <a:latin typeface="Arial" charset="0"/>
                <a:ea typeface="Arial" charset="0"/>
                <a:cs typeface="Arial" charset="0"/>
              </a:defRPr>
            </a:lvl6pPr>
            <a:lvl7pPr marL="914400" algn="l" rtl="0" fontAlgn="base">
              <a:spcBef>
                <a:spcPct val="0"/>
              </a:spcBef>
              <a:spcAft>
                <a:spcPct val="0"/>
              </a:spcAft>
              <a:defRPr sz="2400" b="1">
                <a:solidFill>
                  <a:schemeClr val="tx2"/>
                </a:solidFill>
                <a:latin typeface="Arial" charset="0"/>
                <a:ea typeface="Arial" charset="0"/>
                <a:cs typeface="Arial" charset="0"/>
              </a:defRPr>
            </a:lvl7pPr>
            <a:lvl8pPr marL="1371600" algn="l" rtl="0" fontAlgn="base">
              <a:spcBef>
                <a:spcPct val="0"/>
              </a:spcBef>
              <a:spcAft>
                <a:spcPct val="0"/>
              </a:spcAft>
              <a:defRPr sz="2400" b="1">
                <a:solidFill>
                  <a:schemeClr val="tx2"/>
                </a:solidFill>
                <a:latin typeface="Arial" charset="0"/>
                <a:ea typeface="Arial" charset="0"/>
                <a:cs typeface="Arial" charset="0"/>
              </a:defRPr>
            </a:lvl8pPr>
            <a:lvl9pPr marL="1828800" algn="l" rtl="0" fontAlgn="base">
              <a:spcBef>
                <a:spcPct val="0"/>
              </a:spcBef>
              <a:spcAft>
                <a:spcPct val="0"/>
              </a:spcAft>
              <a:defRPr sz="2400" b="1">
                <a:solidFill>
                  <a:schemeClr val="tx2"/>
                </a:solidFill>
                <a:latin typeface="Arial" charset="0"/>
                <a:ea typeface="Arial" charset="0"/>
                <a:cs typeface="Arial" charset="0"/>
              </a:defRPr>
            </a:lvl9pPr>
          </a:lstStyle>
          <a:p>
            <a:pPr>
              <a:defRPr/>
            </a:pPr>
            <a:r>
              <a:rPr lang="fr-FR" sz="2400" dirty="0" smtClean="0">
                <a:solidFill>
                  <a:srgbClr val="3C3C3C"/>
                </a:solidFill>
              </a:rPr>
              <a:t>Titre de la page de contenu</a:t>
            </a:r>
            <a:endParaRPr lang="fr-FR" sz="2400" dirty="0">
              <a:solidFill>
                <a:srgbClr val="3C3C3C"/>
              </a:solidFill>
            </a:endParaRPr>
          </a:p>
        </p:txBody>
      </p:sp>
      <p:sp>
        <p:nvSpPr>
          <p:cNvPr id="3" name="Espace réservé du contenu 2"/>
          <p:cNvSpPr>
            <a:spLocks noGrp="1"/>
          </p:cNvSpPr>
          <p:nvPr>
            <p:ph idx="1"/>
          </p:nvPr>
        </p:nvSpPr>
        <p:spPr>
          <a:xfrm>
            <a:off x="4766733" y="1844824"/>
            <a:ext cx="6815667" cy="4209331"/>
          </a:xfrm>
        </p:spPr>
        <p:txBody>
          <a:bodyPr/>
          <a:lstStyle>
            <a:lvl1pPr>
              <a:defRPr sz="2000"/>
            </a:lvl1pPr>
            <a:lvl2pPr>
              <a:defRPr sz="2000"/>
            </a:lvl2pPr>
            <a:lvl3pPr>
              <a:defRPr sz="2000"/>
            </a:lvl3pPr>
            <a:lvl4pPr>
              <a:defRPr sz="1500"/>
            </a:lvl4pPr>
            <a:lvl5pPr>
              <a:defRPr sz="1500"/>
            </a:lvl5pPr>
            <a:lvl6pPr>
              <a:defRPr sz="2000"/>
            </a:lvl6pPr>
            <a:lvl7pPr>
              <a:defRPr sz="2000"/>
            </a:lvl7pPr>
            <a:lvl8pPr>
              <a:defRPr sz="2000"/>
            </a:lvl8pPr>
            <a:lvl9pPr>
              <a:defRPr sz="20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texte 3"/>
          <p:cNvSpPr>
            <a:spLocks noGrp="1"/>
          </p:cNvSpPr>
          <p:nvPr>
            <p:ph type="body" sz="half" idx="2"/>
          </p:nvPr>
        </p:nvSpPr>
        <p:spPr>
          <a:xfrm>
            <a:off x="911425" y="1844824"/>
            <a:ext cx="3709260"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Cliquez pour modifier les styles du texte du masque</a:t>
            </a:r>
          </a:p>
        </p:txBody>
      </p:sp>
      <p:sp>
        <p:nvSpPr>
          <p:cNvPr id="6" name="Espace réservé du pied de page 5"/>
          <p:cNvSpPr>
            <a:spLocks noGrp="1" noChangeArrowheads="1"/>
          </p:cNvSpPr>
          <p:nvPr>
            <p:ph type="ftr" sz="quarter" idx="10"/>
          </p:nvPr>
        </p:nvSpPr>
        <p:spPr bwMode="gray">
          <a:xfrm>
            <a:off x="10608733" y="6408738"/>
            <a:ext cx="8636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fontAlgn="base">
              <a:spcBef>
                <a:spcPct val="0"/>
              </a:spcBef>
              <a:spcAft>
                <a:spcPct val="0"/>
              </a:spcAft>
              <a:defRPr/>
            </a:pPr>
            <a:endParaRPr lang="fr-FR">
              <a:solidFill>
                <a:srgbClr val="0062A8"/>
              </a:solidFill>
            </a:endParaRPr>
          </a:p>
        </p:txBody>
      </p:sp>
    </p:spTree>
    <p:extLst>
      <p:ext uri="{BB962C8B-B14F-4D97-AF65-F5344CB8AC3E}">
        <p14:creationId xmlns:p14="http://schemas.microsoft.com/office/powerpoint/2010/main" val="4259576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80350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7" name="Espace réservé de la date 6"/>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r>
              <a:rPr lang="fr-FR" smtClean="0">
                <a:solidFill>
                  <a:srgbClr val="F14124"/>
                </a:solidFill>
              </a:rPr>
              <a:t>BTS CG</a:t>
            </a:r>
            <a:endParaRPr lang="fr-FR" dirty="0">
              <a:solidFill>
                <a:srgbClr val="F14124"/>
              </a:solidFill>
            </a:endParaRPr>
          </a:p>
        </p:txBody>
      </p:sp>
      <p:sp>
        <p:nvSpPr>
          <p:cNvPr id="9" name="Espace réservé du numéro de diapositive 8"/>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0735070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srgbClr val="F14124"/>
              </a:solidFill>
            </a:endParaRPr>
          </a:p>
        </p:txBody>
      </p:sp>
      <p:sp>
        <p:nvSpPr>
          <p:cNvPr id="6" name="Espace réservé du numéro de diapositive 5"/>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72340085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srgbClr val="F14124"/>
              </a:solidFill>
            </a:endParaRPr>
          </a:p>
        </p:txBody>
      </p:sp>
      <p:sp>
        <p:nvSpPr>
          <p:cNvPr id="6" name="Espace réservé du numéro de diapositive 5"/>
          <p:cNvSpPr>
            <a:spLocks noGrp="1"/>
          </p:cNvSpPr>
          <p:nvPr>
            <p:ph type="sldNum" sz="quarter" idx="12"/>
          </p:nvPr>
        </p:nvSpPr>
        <p:spPr/>
        <p:txBody>
          <a:body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9674522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Freeform 14"/>
          <p:cNvSpPr>
            <a:spLocks/>
          </p:cNvSpPr>
          <p:nvPr/>
        </p:nvSpPr>
        <p:spPr bwMode="gray">
          <a:xfrm>
            <a:off x="0" y="1"/>
            <a:ext cx="12192000" cy="1533525"/>
          </a:xfrm>
          <a:custGeom>
            <a:avLst/>
            <a:gdLst>
              <a:gd name="T0" fmla="*/ 2147483647 w 5760"/>
              <a:gd name="T1" fmla="*/ 0 h 966"/>
              <a:gd name="T2" fmla="*/ 0 w 5760"/>
              <a:gd name="T3" fmla="*/ 0 h 966"/>
              <a:gd name="T4" fmla="*/ 0 w 5760"/>
              <a:gd name="T5" fmla="*/ 2147483647 h 966"/>
              <a:gd name="T6" fmla="*/ 2147483647 w 5760"/>
              <a:gd name="T7" fmla="*/ 2147483647 h 966"/>
              <a:gd name="T8" fmla="*/ 2147483647 w 5760"/>
              <a:gd name="T9" fmla="*/ 2147483647 h 966"/>
              <a:gd name="T10" fmla="*/ 2147483647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w="9525">
            <a:noFill/>
            <a:round/>
            <a:headEnd/>
            <a:tailEnd/>
          </a:ln>
        </p:spPr>
        <p:txBody>
          <a:bodyPr/>
          <a:lstStyle/>
          <a:p>
            <a:pPr fontAlgn="base">
              <a:spcBef>
                <a:spcPct val="0"/>
              </a:spcBef>
              <a:spcAft>
                <a:spcPct val="0"/>
              </a:spcAft>
              <a:defRPr/>
            </a:pPr>
            <a:endParaRPr lang="fr-FR" sz="1800">
              <a:solidFill>
                <a:srgbClr val="000000"/>
              </a:solidFill>
              <a:ea typeface="ＭＳ Ｐゴシック" panose="020B0600070205080204" pitchFamily="34" charset="-128"/>
            </a:endParaRPr>
          </a:p>
        </p:txBody>
      </p:sp>
      <p:sp>
        <p:nvSpPr>
          <p:cNvPr id="5123" name="Rectangle 2"/>
          <p:cNvSpPr>
            <a:spLocks noGrp="1" noChangeArrowheads="1"/>
          </p:cNvSpPr>
          <p:nvPr>
            <p:ph type="title"/>
          </p:nvPr>
        </p:nvSpPr>
        <p:spPr bwMode="gray">
          <a:xfrm>
            <a:off x="912285" y="131763"/>
            <a:ext cx="10367433"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fr-FR" altLang="fr-FR" smtClean="0"/>
              <a:t>Titre de la page de contenu</a:t>
            </a:r>
          </a:p>
        </p:txBody>
      </p:sp>
      <p:sp>
        <p:nvSpPr>
          <p:cNvPr id="5124" name="Rectangle 3"/>
          <p:cNvSpPr>
            <a:spLocks noGrp="1" noChangeArrowheads="1"/>
          </p:cNvSpPr>
          <p:nvPr>
            <p:ph type="body" idx="1"/>
          </p:nvPr>
        </p:nvSpPr>
        <p:spPr bwMode="gray">
          <a:xfrm>
            <a:off x="912285" y="1773238"/>
            <a:ext cx="1036743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smtClean="0"/>
              <a:t>Texte premier niveau </a:t>
            </a:r>
          </a:p>
          <a:p>
            <a:pPr lvl="1"/>
            <a:r>
              <a:rPr lang="fr-FR" altLang="fr-FR" smtClean="0"/>
              <a:t>Texte deuxième niveau</a:t>
            </a:r>
          </a:p>
          <a:p>
            <a:pPr lvl="2"/>
            <a:r>
              <a:rPr lang="fr-FR" altLang="fr-FR" smtClean="0"/>
              <a:t>Texte troisième niveau</a:t>
            </a:r>
          </a:p>
          <a:p>
            <a:pPr lvl="3"/>
            <a:r>
              <a:rPr lang="fr-FR" altLang="fr-FR" smtClean="0"/>
              <a:t>Quatrième niveau</a:t>
            </a:r>
          </a:p>
          <a:p>
            <a:pPr lvl="4"/>
            <a:r>
              <a:rPr lang="fr-FR" altLang="fr-FR" smtClean="0"/>
              <a:t>Cinquième niveau</a:t>
            </a:r>
          </a:p>
        </p:txBody>
      </p:sp>
      <p:cxnSp>
        <p:nvCxnSpPr>
          <p:cNvPr id="5" name="Connecteur droit 4"/>
          <p:cNvCxnSpPr/>
          <p:nvPr/>
        </p:nvCxnSpPr>
        <p:spPr>
          <a:xfrm>
            <a:off x="3407834" y="6308725"/>
            <a:ext cx="8064500" cy="0"/>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
        <p:nvSpPr>
          <p:cNvPr id="10" name="Espace réservé du numéro de diapositive 5"/>
          <p:cNvSpPr txBox="1">
            <a:spLocks/>
          </p:cNvSpPr>
          <p:nvPr/>
        </p:nvSpPr>
        <p:spPr>
          <a:xfrm>
            <a:off x="10513485" y="6356350"/>
            <a:ext cx="1068916" cy="312738"/>
          </a:xfrm>
          <a:prstGeom prst="rect">
            <a:avLst/>
          </a:prstGeom>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fontAlgn="base" hangingPunct="1">
              <a:spcBef>
                <a:spcPct val="0"/>
              </a:spcBef>
              <a:spcAft>
                <a:spcPct val="0"/>
              </a:spcAft>
            </a:pPr>
            <a:r>
              <a:rPr lang="fr-FR" altLang="fr-FR" sz="900" smtClean="0">
                <a:solidFill>
                  <a:srgbClr val="0062A8"/>
                </a:solidFill>
                <a:latin typeface="Calibri" panose="020F0502020204030204" pitchFamily="34" charset="0"/>
              </a:rPr>
              <a:t>Page </a:t>
            </a:r>
            <a:fld id="{24CACB9E-7329-4279-AB5C-984E3EC4A4EA}" type="slidenum">
              <a:rPr lang="fr-FR" altLang="fr-FR" sz="900" smtClean="0">
                <a:solidFill>
                  <a:srgbClr val="0062A8"/>
                </a:solidFill>
                <a:latin typeface="Calibri" panose="020F0502020204030204" pitchFamily="34" charset="0"/>
              </a:rPr>
              <a:pPr algn="r" eaLnBrk="1" fontAlgn="base" hangingPunct="1">
                <a:spcBef>
                  <a:spcPct val="0"/>
                </a:spcBef>
                <a:spcAft>
                  <a:spcPct val="0"/>
                </a:spcAft>
              </a:pPr>
              <a:t>‹N°›</a:t>
            </a:fld>
            <a:endParaRPr lang="fr-FR" altLang="fr-FR" sz="900" smtClean="0">
              <a:solidFill>
                <a:srgbClr val="0062A8"/>
              </a:solidFill>
              <a:latin typeface="Calibri" panose="020F0502020204030204" pitchFamily="34" charset="0"/>
            </a:endParaRPr>
          </a:p>
        </p:txBody>
      </p:sp>
      <p:pic>
        <p:nvPicPr>
          <p:cNvPr id="5127" name="Image 1"/>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12285" y="6148388"/>
            <a:ext cx="1780116"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657128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2400" b="1">
          <a:solidFill>
            <a:schemeClr val="tx2"/>
          </a:solidFill>
          <a:latin typeface="Calibri"/>
          <a:ea typeface="+mj-ea"/>
          <a:cs typeface="Calibri"/>
        </a:defRPr>
      </a:lvl1pPr>
      <a:lvl2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2pPr>
      <a:lvl3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3pPr>
      <a:lvl4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4pPr>
      <a:lvl5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5pPr>
      <a:lvl6pPr marL="457200" algn="l" rtl="0" fontAlgn="base">
        <a:spcBef>
          <a:spcPct val="0"/>
        </a:spcBef>
        <a:spcAft>
          <a:spcPct val="0"/>
        </a:spcAft>
        <a:defRPr sz="2400" b="1">
          <a:solidFill>
            <a:schemeClr val="tx2"/>
          </a:solidFill>
          <a:latin typeface="Arial" charset="0"/>
          <a:ea typeface="Arial" charset="0"/>
          <a:cs typeface="Arial" charset="0"/>
        </a:defRPr>
      </a:lvl6pPr>
      <a:lvl7pPr marL="914400" algn="l" rtl="0" fontAlgn="base">
        <a:spcBef>
          <a:spcPct val="0"/>
        </a:spcBef>
        <a:spcAft>
          <a:spcPct val="0"/>
        </a:spcAft>
        <a:defRPr sz="2400" b="1">
          <a:solidFill>
            <a:schemeClr val="tx2"/>
          </a:solidFill>
          <a:latin typeface="Arial" charset="0"/>
          <a:ea typeface="Arial" charset="0"/>
          <a:cs typeface="Arial" charset="0"/>
        </a:defRPr>
      </a:lvl7pPr>
      <a:lvl8pPr marL="1371600" algn="l" rtl="0" fontAlgn="base">
        <a:spcBef>
          <a:spcPct val="0"/>
        </a:spcBef>
        <a:spcAft>
          <a:spcPct val="0"/>
        </a:spcAft>
        <a:defRPr sz="2400" b="1">
          <a:solidFill>
            <a:schemeClr val="tx2"/>
          </a:solidFill>
          <a:latin typeface="Arial" charset="0"/>
          <a:ea typeface="Arial" charset="0"/>
          <a:cs typeface="Arial" charset="0"/>
        </a:defRPr>
      </a:lvl8pPr>
      <a:lvl9pPr marL="1828800" algn="l" rtl="0" fontAlgn="base">
        <a:spcBef>
          <a:spcPct val="0"/>
        </a:spcBef>
        <a:spcAft>
          <a:spcPct val="0"/>
        </a:spcAft>
        <a:defRPr sz="2400" b="1">
          <a:solidFill>
            <a:schemeClr val="tx2"/>
          </a:solidFill>
          <a:latin typeface="Arial" charset="0"/>
          <a:ea typeface="Arial" charset="0"/>
          <a:cs typeface="Arial" charset="0"/>
        </a:defRPr>
      </a:lvl9pPr>
    </p:titleStyle>
    <p:body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1"/>
            <a:ext cx="9144189" cy="1458327"/>
          </a:xfrm>
          <a:prstGeom prst="rect">
            <a:avLst/>
          </a:prstGeom>
          <a:gradFill flip="none" rotWithShape="1">
            <a:gsLst>
              <a:gs pos="0">
                <a:schemeClr val="accent2">
                  <a:lumMod val="0"/>
                  <a:lumOff val="100000"/>
                </a:schemeClr>
              </a:gs>
              <a:gs pos="100000">
                <a:srgbClr val="8FCAF3"/>
              </a:gs>
              <a:gs pos="100000">
                <a:schemeClr val="accent1">
                  <a:tint val="44500"/>
                  <a:satMod val="160000"/>
                </a:schemeClr>
              </a:gs>
              <a:gs pos="100000">
                <a:schemeClr val="accent1">
                  <a:tint val="23500"/>
                  <a:satMod val="160000"/>
                </a:schemeClr>
              </a:gs>
            </a:gsLst>
            <a:path path="rect">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2" name="Espace réservé du titre 1"/>
          <p:cNvSpPr>
            <a:spLocks noGrp="1"/>
          </p:cNvSpPr>
          <p:nvPr>
            <p:ph type="title"/>
          </p:nvPr>
        </p:nvSpPr>
        <p:spPr>
          <a:xfrm>
            <a:off x="609600" y="274638"/>
            <a:ext cx="10972800" cy="1143000"/>
          </a:xfrm>
          <a:prstGeom prst="rect">
            <a:avLst/>
          </a:prstGeom>
          <a:noFill/>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82990-57D1-4A00-9146-0DA31F6501D6}" type="datetimeFigureOut">
              <a:rPr lang="fr-FR" smtClean="0">
                <a:solidFill>
                  <a:prstClr val="black">
                    <a:tint val="75000"/>
                  </a:prstClr>
                </a:solidFill>
              </a:rPr>
              <a:pPr/>
              <a:t>17/06/2015</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2000" b="1">
                <a:solidFill>
                  <a:schemeClr val="accent6"/>
                </a:solidFill>
              </a:defRPr>
            </a:lvl1pPr>
          </a:lstStyle>
          <a:p>
            <a:r>
              <a:rPr lang="fr-FR" dirty="0" smtClean="0">
                <a:solidFill>
                  <a:srgbClr val="F14124"/>
                </a:solidFill>
              </a:rPr>
              <a:t>BTS CG</a:t>
            </a:r>
            <a:endParaRPr lang="fr-FR" dirty="0">
              <a:solidFill>
                <a:srgbClr val="F14124"/>
              </a:solidFill>
            </a:endParaRP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F1E87-D35C-4E55-AE57-ABA6AC50BFDB}" type="slidenum">
              <a:rPr lang="fr-FR" smtClean="0">
                <a:solidFill>
                  <a:prstClr val="black">
                    <a:tint val="75000"/>
                  </a:prstClr>
                </a:solidFill>
              </a:rPr>
              <a:pPr/>
              <a:t>‹N°›</a:t>
            </a:fld>
            <a:endParaRPr lang="fr-FR">
              <a:solidFill>
                <a:prstClr val="black">
                  <a:tint val="75000"/>
                </a:prstClr>
              </a:solidFill>
            </a:endParaRPr>
          </a:p>
        </p:txBody>
      </p:sp>
      <p:pic>
        <p:nvPicPr>
          <p:cNvPr id="9" name="Imag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976320" y="1"/>
            <a:ext cx="3248707" cy="1469227"/>
          </a:xfrm>
          <a:prstGeom prst="rect">
            <a:avLst/>
          </a:prstGeom>
        </p:spPr>
      </p:pic>
    </p:spTree>
    <p:extLst>
      <p:ext uri="{BB962C8B-B14F-4D97-AF65-F5344CB8AC3E}">
        <p14:creationId xmlns:p14="http://schemas.microsoft.com/office/powerpoint/2010/main" val="351388789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iming>
    <p:tnLst>
      <p:par>
        <p:cTn id="1" dur="indefinite" restart="never" nodeType="tmRoot"/>
      </p:par>
    </p:tnLst>
  </p:timing>
  <p:txStyles>
    <p:titleStyle>
      <a:lvl1pPr algn="l" defTabSz="914400" rtl="0" eaLnBrk="1" latinLnBrk="0" hangingPunct="1">
        <a:spcBef>
          <a:spcPct val="0"/>
        </a:spcBef>
        <a:buNone/>
        <a:defRPr sz="4400" b="1" kern="1200">
          <a:solidFill>
            <a:schemeClr val="accent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b="1" kern="1200">
          <a:solidFill>
            <a:schemeClr val="accent3"/>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800" kern="1200">
          <a:solidFill>
            <a:schemeClr val="accent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accent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6"/>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customXml" Target="../ink/ink2.xml"/><Relationship Id="rId13" Type="http://schemas.openxmlformats.org/officeDocument/2006/relationships/image" Target="../media/image7.emf"/><Relationship Id="rId18" Type="http://schemas.openxmlformats.org/officeDocument/2006/relationships/customXml" Target="../ink/ink7.xml"/><Relationship Id="rId3" Type="http://schemas.openxmlformats.org/officeDocument/2006/relationships/image" Target="../media/image4.png"/><Relationship Id="rId7" Type="http://schemas.openxmlformats.org/officeDocument/2006/relationships/image" Target="../media/image4.emf"/><Relationship Id="rId12" Type="http://schemas.openxmlformats.org/officeDocument/2006/relationships/customXml" Target="../ink/ink4.xml"/><Relationship Id="rId17" Type="http://schemas.openxmlformats.org/officeDocument/2006/relationships/image" Target="../media/image9.emf"/><Relationship Id="rId2" Type="http://schemas.openxmlformats.org/officeDocument/2006/relationships/notesSlide" Target="../notesSlides/notesSlide5.xml"/><Relationship Id="rId16" Type="http://schemas.openxmlformats.org/officeDocument/2006/relationships/customXml" Target="../ink/ink6.xml"/><Relationship Id="rId1" Type="http://schemas.openxmlformats.org/officeDocument/2006/relationships/slideLayout" Target="../slideLayouts/slideLayout8.xml"/><Relationship Id="rId6" Type="http://schemas.openxmlformats.org/officeDocument/2006/relationships/customXml" Target="../ink/ink1.xml"/><Relationship Id="rId11" Type="http://schemas.openxmlformats.org/officeDocument/2006/relationships/image" Target="../media/image6.emf"/><Relationship Id="rId5" Type="http://schemas.openxmlformats.org/officeDocument/2006/relationships/image" Target="../media/image5.png"/><Relationship Id="rId15" Type="http://schemas.openxmlformats.org/officeDocument/2006/relationships/image" Target="../media/image8.emf"/><Relationship Id="rId10" Type="http://schemas.openxmlformats.org/officeDocument/2006/relationships/customXml" Target="../ink/ink3.xml"/><Relationship Id="rId19" Type="http://schemas.openxmlformats.org/officeDocument/2006/relationships/image" Target="../media/image10.emf"/><Relationship Id="rId4" Type="http://schemas.openxmlformats.org/officeDocument/2006/relationships/hyperlink" Target="Referentiel_BTSCG0709.doc" TargetMode="External"/><Relationship Id="rId9" Type="http://schemas.openxmlformats.org/officeDocument/2006/relationships/image" Target="../media/image5.emf"/><Relationship Id="rId14" Type="http://schemas.openxmlformats.org/officeDocument/2006/relationships/customXml" Target="../ink/ink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a:grpSpLocks/>
          </p:cNvGrpSpPr>
          <p:nvPr/>
        </p:nvGrpSpPr>
        <p:grpSpPr bwMode="auto">
          <a:xfrm>
            <a:off x="13393" y="1756380"/>
            <a:ext cx="8955946" cy="5106988"/>
            <a:chOff x="0" y="0"/>
            <a:chExt cx="5760" cy="3217"/>
          </a:xfrm>
          <a:solidFill>
            <a:srgbClr val="D7E3E8"/>
          </a:solidFill>
        </p:grpSpPr>
        <p:sp>
          <p:nvSpPr>
            <p:cNvPr id="5" name="Freeform 10"/>
            <p:cNvSpPr>
              <a:spLocks/>
            </p:cNvSpPr>
            <p:nvPr/>
          </p:nvSpPr>
          <p:spPr bwMode="gray">
            <a:xfrm>
              <a:off x="0" y="2251"/>
              <a:ext cx="5760" cy="966"/>
            </a:xfrm>
            <a:custGeom>
              <a:avLst/>
              <a:gdLst>
                <a:gd name="T0" fmla="*/ 5760 w 5760"/>
                <a:gd name="T1" fmla="*/ 0 h 966"/>
                <a:gd name="T2" fmla="*/ 0 w 5760"/>
                <a:gd name="T3" fmla="*/ 0 h 966"/>
                <a:gd name="T4" fmla="*/ 0 w 5760"/>
                <a:gd name="T5" fmla="*/ 966 h 966"/>
                <a:gd name="T6" fmla="*/ 4834 w 5760"/>
                <a:gd name="T7" fmla="*/ 966 h 966"/>
                <a:gd name="T8" fmla="*/ 5760 w 5760"/>
                <a:gd name="T9" fmla="*/ 434 h 966"/>
                <a:gd name="T10" fmla="*/ 5760 w 5760"/>
                <a:gd name="T11" fmla="*/ 0 h 9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60" h="966">
                  <a:moveTo>
                    <a:pt x="5760" y="0"/>
                  </a:moveTo>
                  <a:lnTo>
                    <a:pt x="0" y="0"/>
                  </a:lnTo>
                  <a:lnTo>
                    <a:pt x="0" y="966"/>
                  </a:lnTo>
                  <a:lnTo>
                    <a:pt x="4834" y="966"/>
                  </a:lnTo>
                  <a:lnTo>
                    <a:pt x="5760" y="434"/>
                  </a:lnTo>
                  <a:lnTo>
                    <a:pt x="5760" y="0"/>
                  </a:lnTo>
                </a:path>
              </a:pathLst>
            </a:custGeom>
            <a:solidFill>
              <a:srgbClr val="DEEEF8"/>
            </a:solidFill>
            <a:ln>
              <a:noFill/>
            </a:ln>
            <a:extLst/>
          </p:spPr>
          <p:txBody>
            <a:bodyPr/>
            <a:lstStyle/>
            <a:p>
              <a:pPr>
                <a:defRPr/>
              </a:pPr>
              <a:endParaRPr lang="fr-FR">
                <a:latin typeface="Arial" charset="0"/>
                <a:ea typeface="ＭＳ Ｐゴシック" charset="0"/>
                <a:cs typeface="ＭＳ Ｐゴシック" charset="0"/>
              </a:endParaRPr>
            </a:p>
          </p:txBody>
        </p:sp>
        <p:sp>
          <p:nvSpPr>
            <p:cNvPr id="6" name="Rectangle 11"/>
            <p:cNvSpPr>
              <a:spLocks noChangeArrowheads="1"/>
            </p:cNvSpPr>
            <p:nvPr/>
          </p:nvSpPr>
          <p:spPr bwMode="gray">
            <a:xfrm>
              <a:off x="0" y="0"/>
              <a:ext cx="5760" cy="2568"/>
            </a:xfrm>
            <a:prstGeom prst="rect">
              <a:avLst/>
            </a:prstGeom>
            <a:solidFill>
              <a:srgbClr val="DEEEF8"/>
            </a:solidFill>
            <a:ln>
              <a:noFill/>
            </a:ln>
            <a:extLst/>
          </p:spPr>
          <p:txBody>
            <a:bodyPr wrap="none" anchor="ctr"/>
            <a:lstStyle/>
            <a:p>
              <a:pPr>
                <a:defRPr/>
              </a:pPr>
              <a:endParaRPr lang="fr-FR" dirty="0">
                <a:latin typeface="Arial" charset="0"/>
                <a:ea typeface="ＭＳ Ｐゴシック" charset="0"/>
              </a:endParaRPr>
            </a:p>
          </p:txBody>
        </p:sp>
      </p:grpSp>
      <p:sp>
        <p:nvSpPr>
          <p:cNvPr id="19459" name="Rectangle 3"/>
          <p:cNvSpPr txBox="1">
            <a:spLocks noChangeArrowheads="1"/>
          </p:cNvSpPr>
          <p:nvPr/>
        </p:nvSpPr>
        <p:spPr bwMode="auto">
          <a:xfrm>
            <a:off x="2658836" y="2746074"/>
            <a:ext cx="6191250" cy="1079500"/>
          </a:xfrm>
          <a:prstGeom prst="rect">
            <a:avLst/>
          </a:prstGeom>
          <a:noFill/>
          <a:ln w="9525">
            <a:noFill/>
            <a:miter lim="800000"/>
            <a:headEnd/>
            <a:tailEnd/>
          </a:ln>
        </p:spPr>
        <p:txBody>
          <a:bodyPr/>
          <a:lstStyle/>
          <a:p>
            <a:pPr algn="ctr" defTabSz="457200">
              <a:defRPr/>
            </a:pPr>
            <a:r>
              <a:rPr lang="fr-FR" altLang="fr-FR" sz="3200" b="1" dirty="0" smtClean="0">
                <a:solidFill>
                  <a:schemeClr val="accent1">
                    <a:lumMod val="50000"/>
                  </a:schemeClr>
                </a:solidFill>
                <a:effectLst>
                  <a:outerShdw blurRad="38100" dist="38100" dir="2700000" algn="tl">
                    <a:srgbClr val="000000">
                      <a:alpha val="43137"/>
                    </a:srgbClr>
                  </a:outerShdw>
                </a:effectLst>
                <a:latin typeface="Calibri" pitchFamily="34" charset="0"/>
              </a:rPr>
              <a:t>Introduction : Les compétences à travers les situations professionnelles</a:t>
            </a:r>
            <a:endParaRPr lang="fr-FR" altLang="fr-FR" sz="3200" b="1"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19460" name="Rectangle 4"/>
          <p:cNvSpPr txBox="1">
            <a:spLocks noChangeArrowheads="1"/>
          </p:cNvSpPr>
          <p:nvPr/>
        </p:nvSpPr>
        <p:spPr bwMode="auto">
          <a:xfrm>
            <a:off x="2890157" y="2790490"/>
            <a:ext cx="6191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Font typeface="Wingdings" panose="05000000000000000000" pitchFamily="2" charset="2"/>
              <a:buNone/>
            </a:pPr>
            <a:endParaRPr lang="fr-FR" altLang="fr-FR" sz="1500">
              <a:solidFill>
                <a:srgbClr val="0062A8"/>
              </a:solidFill>
              <a:latin typeface="Calibri" panose="020F0502020204030204" pitchFamily="34" charset="0"/>
            </a:endParaRPr>
          </a:p>
        </p:txBody>
      </p:sp>
      <p:sp>
        <p:nvSpPr>
          <p:cNvPr id="10" name="Rectangle 4"/>
          <p:cNvSpPr txBox="1">
            <a:spLocks noChangeArrowheads="1"/>
          </p:cNvSpPr>
          <p:nvPr/>
        </p:nvSpPr>
        <p:spPr>
          <a:xfrm>
            <a:off x="719799" y="6407359"/>
            <a:ext cx="6118225" cy="315913"/>
          </a:xfrm>
          <a:prstGeom prst="rect">
            <a:avLst/>
          </a:prstGeom>
        </p:spPr>
        <p:txBody>
          <a:bodyPr/>
          <a:lstStyle>
            <a:lvl1pPr marL="0" indent="0" algn="l" defTabSz="457200" rtl="0" eaLnBrk="1" latinLnBrk="0" hangingPunct="1">
              <a:spcBef>
                <a:spcPct val="20000"/>
              </a:spcBef>
              <a:buFont typeface="Wingdings" charset="2"/>
              <a:buNone/>
              <a:defRPr sz="1100" b="0" kern="1200">
                <a:solidFill>
                  <a:srgbClr val="0062A8"/>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defRPr/>
            </a:pPr>
            <a:r>
              <a:rPr lang="fr-FR" sz="1600" dirty="0">
                <a:solidFill>
                  <a:schemeClr val="tx1">
                    <a:lumMod val="65000"/>
                    <a:lumOff val="35000"/>
                  </a:schemeClr>
                </a:solidFill>
              </a:rPr>
              <a:t>Formation du Vendredi 19 juin 2015, Lycée du </a:t>
            </a:r>
            <a:r>
              <a:rPr lang="fr-FR" sz="1600" dirty="0" err="1">
                <a:solidFill>
                  <a:schemeClr val="tx1">
                    <a:lumMod val="65000"/>
                    <a:lumOff val="35000"/>
                  </a:schemeClr>
                </a:solidFill>
              </a:rPr>
              <a:t>Granier</a:t>
            </a:r>
            <a:r>
              <a:rPr lang="fr-FR" sz="1600" dirty="0">
                <a:solidFill>
                  <a:schemeClr val="tx1">
                    <a:lumMod val="65000"/>
                    <a:lumOff val="35000"/>
                  </a:schemeClr>
                </a:solidFill>
              </a:rPr>
              <a:t>, La </a:t>
            </a:r>
            <a:r>
              <a:rPr lang="fr-FR" sz="1600" dirty="0" err="1" smtClean="0">
                <a:solidFill>
                  <a:schemeClr val="tx1">
                    <a:lumMod val="65000"/>
                    <a:lumOff val="35000"/>
                  </a:schemeClr>
                </a:solidFill>
              </a:rPr>
              <a:t>Ravoire</a:t>
            </a:r>
            <a:endParaRPr lang="fr-FR" sz="1600" dirty="0">
              <a:solidFill>
                <a:schemeClr val="tx1">
                  <a:lumMod val="65000"/>
                  <a:lumOff val="35000"/>
                </a:schemeClr>
              </a:solidFill>
            </a:endParaRPr>
          </a:p>
        </p:txBody>
      </p:sp>
      <p:cxnSp>
        <p:nvCxnSpPr>
          <p:cNvPr id="11" name="Connecteur droit 10"/>
          <p:cNvCxnSpPr/>
          <p:nvPr/>
        </p:nvCxnSpPr>
        <p:spPr>
          <a:xfrm>
            <a:off x="3086667" y="4605454"/>
            <a:ext cx="5566908" cy="1"/>
          </a:xfrm>
          <a:prstGeom prst="line">
            <a:avLst/>
          </a:prstGeom>
          <a:ln w="6350" cmpd="sng">
            <a:solidFill>
              <a:srgbClr val="7F7F7F"/>
            </a:solidFill>
            <a:prstDash val="solid"/>
          </a:ln>
          <a:effectLst/>
        </p:spPr>
        <p:style>
          <a:lnRef idx="2">
            <a:schemeClr val="accent1"/>
          </a:lnRef>
          <a:fillRef idx="0">
            <a:schemeClr val="accent1"/>
          </a:fillRef>
          <a:effectRef idx="1">
            <a:schemeClr val="accent1"/>
          </a:effectRef>
          <a:fontRef idx="minor">
            <a:schemeClr val="tx1"/>
          </a:fontRef>
        </p:style>
      </p:cxnSp>
      <p:sp>
        <p:nvSpPr>
          <p:cNvPr id="3" name="ZoneTexte 2"/>
          <p:cNvSpPr txBox="1"/>
          <p:nvPr/>
        </p:nvSpPr>
        <p:spPr>
          <a:xfrm>
            <a:off x="2890157" y="4907974"/>
            <a:ext cx="5959929" cy="461665"/>
          </a:xfrm>
          <a:prstGeom prst="rect">
            <a:avLst/>
          </a:prstGeom>
          <a:noFill/>
        </p:spPr>
        <p:txBody>
          <a:bodyPr wrap="square" rtlCol="0">
            <a:spAutoFit/>
          </a:bodyPr>
          <a:lstStyle/>
          <a:p>
            <a:pPr algn="ctr"/>
            <a:r>
              <a:rPr lang="fr-FR" sz="2400" dirty="0" smtClean="0"/>
              <a:t>Académie de Grenoble</a:t>
            </a:r>
            <a:endParaRPr lang="fr-FR" sz="2400" dirty="0"/>
          </a:p>
        </p:txBody>
      </p:sp>
      <p:pic>
        <p:nvPicPr>
          <p:cNvPr id="7" name="Image 6"/>
          <p:cNvPicPr>
            <a:picLocks noChangeAspect="1"/>
          </p:cNvPicPr>
          <p:nvPr/>
        </p:nvPicPr>
        <p:blipFill>
          <a:blip r:embed="rId3"/>
          <a:stretch>
            <a:fillRect/>
          </a:stretch>
        </p:blipFill>
        <p:spPr>
          <a:xfrm>
            <a:off x="10303246" y="4702597"/>
            <a:ext cx="1542857" cy="1704762"/>
          </a:xfrm>
          <a:prstGeom prst="rect">
            <a:avLst/>
          </a:prstGeom>
        </p:spPr>
      </p:pic>
      <p:sp>
        <p:nvSpPr>
          <p:cNvPr id="4" name="ZoneTexte 3"/>
          <p:cNvSpPr txBox="1"/>
          <p:nvPr/>
        </p:nvSpPr>
        <p:spPr>
          <a:xfrm>
            <a:off x="174661" y="318499"/>
            <a:ext cx="8517276" cy="584775"/>
          </a:xfrm>
          <a:prstGeom prst="rect">
            <a:avLst/>
          </a:prstGeom>
          <a:noFill/>
        </p:spPr>
        <p:txBody>
          <a:bodyPr wrap="square" rtlCol="0">
            <a:spAutoFit/>
          </a:bodyPr>
          <a:lstStyle/>
          <a:p>
            <a:r>
              <a:rPr lang="fr-FR" sz="3200" b="1" dirty="0" smtClean="0">
                <a:solidFill>
                  <a:srgbClr val="FF0000"/>
                </a:solidFill>
              </a:rPr>
              <a:t>Rénovation du BTS Comptabilité gestion</a:t>
            </a:r>
            <a:endParaRPr lang="fr-FR" sz="3200" b="1" dirty="0">
              <a:solidFill>
                <a:srgbClr val="FF0000"/>
              </a:solidFill>
            </a:endParaRPr>
          </a:p>
        </p:txBody>
      </p:sp>
    </p:spTree>
    <p:extLst>
      <p:ext uri="{BB962C8B-B14F-4D97-AF65-F5344CB8AC3E}">
        <p14:creationId xmlns:p14="http://schemas.microsoft.com/office/powerpoint/2010/main" val="3503988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bwMode="gray">
          <a:xfrm>
            <a:off x="684213" y="2643612"/>
            <a:ext cx="10650726" cy="3377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pPr marL="0" indent="0" algn="just">
              <a:buFont typeface="Wingdings" panose="05000000000000000000" pitchFamily="2" charset="2"/>
              <a:buNone/>
            </a:pPr>
            <a:r>
              <a:rPr lang="fr-FR" kern="0" dirty="0" smtClean="0">
                <a:latin typeface="Calibri" panose="020F0502020204030204" pitchFamily="34" charset="0"/>
                <a:cs typeface="Calibri" panose="020F0502020204030204" pitchFamily="34" charset="0"/>
              </a:rPr>
              <a:t>« Ainsi, donner envie aux apprenants de s’impliquer dans un monde professionnel, de découvrir l’esprit d’équipe et la dimension humaine du travail, de comprendre les contours de la situation de gestion dans laquelle ils seront placés... devient l'un des objectifs de l'enseignant en gestion.</a:t>
            </a:r>
            <a:r>
              <a:rPr lang="fr-FR" u="sng" kern="0" dirty="0" smtClean="0">
                <a:latin typeface="Calibri" panose="020F0502020204030204" pitchFamily="34" charset="0"/>
                <a:cs typeface="Calibri" panose="020F0502020204030204" pitchFamily="34" charset="0"/>
              </a:rPr>
              <a:t> A ce niveau, nous rejoignons L. Gautier (2000, p.18) dans la distinction qu’elle opère entre enseignement et formation. Selon elle, "l'enseignement dispense des connaissances à des personnes supposées égales face à cette transmission. Un échec dans l'acquisition des connaissances, considérée comme une fin, sera interprété comme le résultat de lacunes individuelles et non comme une position différente par rapport au savoir. Dans la formation, les connaissances ne constituent plus une fin mais un moyen, que chacun s'appropriera de manière singulière dans le but de réaliser son propre projet ». (G. </a:t>
            </a:r>
            <a:r>
              <a:rPr lang="fr-FR" u="sng" kern="0" dirty="0" err="1" smtClean="0">
                <a:latin typeface="Calibri" panose="020F0502020204030204" pitchFamily="34" charset="0"/>
                <a:cs typeface="Calibri" panose="020F0502020204030204" pitchFamily="34" charset="0"/>
              </a:rPr>
              <a:t>Solle</a:t>
            </a:r>
            <a:r>
              <a:rPr lang="fr-FR" u="sng" kern="0" dirty="0" smtClean="0">
                <a:latin typeface="Calibri" panose="020F0502020204030204" pitchFamily="34" charset="0"/>
                <a:cs typeface="Calibri" panose="020F0502020204030204" pitchFamily="34" charset="0"/>
              </a:rPr>
              <a:t> et E. </a:t>
            </a:r>
            <a:r>
              <a:rPr lang="fr-FR" u="sng" kern="0" dirty="0" err="1" smtClean="0">
                <a:latin typeface="Calibri" panose="020F0502020204030204" pitchFamily="34" charset="0"/>
                <a:cs typeface="Calibri" panose="020F0502020204030204" pitchFamily="34" charset="0"/>
              </a:rPr>
              <a:t>Rouby</a:t>
            </a:r>
            <a:r>
              <a:rPr lang="fr-FR" u="sng" kern="0" dirty="0" smtClean="0">
                <a:latin typeface="Calibri" panose="020F0502020204030204" pitchFamily="34" charset="0"/>
                <a:cs typeface="Calibri" panose="020F0502020204030204" pitchFamily="34" charset="0"/>
              </a:rPr>
              <a:t>)</a:t>
            </a:r>
            <a:endParaRPr lang="fr-FR" kern="0" dirty="0" smtClean="0">
              <a:latin typeface="Calibri" panose="020F0502020204030204" pitchFamily="34" charset="0"/>
              <a:cs typeface="Calibri" panose="020F0502020204030204" pitchFamily="34" charset="0"/>
            </a:endParaRPr>
          </a:p>
        </p:txBody>
      </p:sp>
      <p:sp>
        <p:nvSpPr>
          <p:cNvPr id="8" name="Rectangle 7"/>
          <p:cNvSpPr/>
          <p:nvPr/>
        </p:nvSpPr>
        <p:spPr>
          <a:xfrm>
            <a:off x="0" y="264772"/>
            <a:ext cx="8582025" cy="1077218"/>
          </a:xfrm>
          <a:prstGeom prst="rect">
            <a:avLst/>
          </a:prstGeom>
        </p:spPr>
        <p:txBody>
          <a:bodyPr wrap="square">
            <a:spAutoFit/>
          </a:bodyPr>
          <a:lstStyle/>
          <a:p>
            <a:pPr marL="0" lvl="2"/>
            <a:r>
              <a:rPr lang="fr-FR" sz="3200" b="1" kern="0" dirty="0">
                <a:solidFill>
                  <a:srgbClr val="FF0000"/>
                </a:solidFill>
                <a:latin typeface="Calibri" panose="020F0502020204030204" pitchFamily="34" charset="0"/>
              </a:rPr>
              <a:t>1.2. La didactique des Sciences de gestion ou comment enseigner les SDG</a:t>
            </a:r>
          </a:p>
        </p:txBody>
      </p:sp>
    </p:spTree>
    <p:extLst>
      <p:ext uri="{BB962C8B-B14F-4D97-AF65-F5344CB8AC3E}">
        <p14:creationId xmlns:p14="http://schemas.microsoft.com/office/powerpoint/2010/main" val="368751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nvSpPr>
        <p:spPr bwMode="gray">
          <a:xfrm>
            <a:off x="720427" y="2317688"/>
            <a:ext cx="10415336" cy="3384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pPr marL="0" indent="0" algn="just">
              <a:buFont typeface="Wingdings" panose="05000000000000000000" pitchFamily="2" charset="2"/>
              <a:buNone/>
            </a:pPr>
            <a:r>
              <a:rPr lang="fr-FR" kern="0" dirty="0" smtClean="0">
                <a:latin typeface="Calibri" panose="020F0502020204030204" pitchFamily="34" charset="0"/>
                <a:cs typeface="Calibri" panose="020F0502020204030204" pitchFamily="34" charset="0"/>
              </a:rPr>
              <a:t>La compétence est « </a:t>
            </a:r>
            <a:r>
              <a:rPr lang="fr-FR" kern="0" dirty="0" smtClean="0">
                <a:solidFill>
                  <a:srgbClr val="FF0000"/>
                </a:solidFill>
                <a:latin typeface="Calibri" panose="020F0502020204030204" pitchFamily="34" charset="0"/>
                <a:cs typeface="Calibri" panose="020F0502020204030204" pitchFamily="34" charset="0"/>
              </a:rPr>
              <a:t>située</a:t>
            </a:r>
            <a:r>
              <a:rPr lang="fr-FR" kern="0" dirty="0" smtClean="0">
                <a:latin typeface="Calibri" panose="020F0502020204030204" pitchFamily="34" charset="0"/>
                <a:cs typeface="Calibri" panose="020F0502020204030204" pitchFamily="34" charset="0"/>
              </a:rPr>
              <a:t> », rattachée à une situation de travail qui impose à chacun la nécessité d’accomplir une tâche, de gérer des contraintes, d’utiliser des outils, de mobiliser son «expérience » personnelle  (connaissances, situations vécues, observées, réseau, etc.) pour atteindre un résultat. De fait, la compétence construite est </a:t>
            </a:r>
            <a:r>
              <a:rPr lang="fr-FR" kern="0" dirty="0" smtClean="0">
                <a:solidFill>
                  <a:srgbClr val="FF0000"/>
                </a:solidFill>
                <a:latin typeface="Calibri" panose="020F0502020204030204" pitchFamily="34" charset="0"/>
                <a:cs typeface="Calibri" panose="020F0502020204030204" pitchFamily="34" charset="0"/>
              </a:rPr>
              <a:t>reproductible et transférable </a:t>
            </a:r>
            <a:r>
              <a:rPr lang="fr-FR" kern="0" dirty="0" smtClean="0">
                <a:latin typeface="Calibri" panose="020F0502020204030204" pitchFamily="34" charset="0"/>
                <a:cs typeface="Calibri" panose="020F0502020204030204" pitchFamily="34" charset="0"/>
              </a:rPr>
              <a:t>à d’autres situations de nature comparable.</a:t>
            </a:r>
          </a:p>
          <a:p>
            <a:pPr marL="0" indent="0" algn="just">
              <a:buFont typeface="Wingdings" panose="05000000000000000000" pitchFamily="2" charset="2"/>
              <a:buNone/>
            </a:pPr>
            <a:r>
              <a:rPr lang="fr-FR" kern="0" dirty="0" smtClean="0">
                <a:latin typeface="Calibri" panose="020F0502020204030204" pitchFamily="34" charset="0"/>
                <a:cs typeface="Calibri" panose="020F0502020204030204" pitchFamily="34" charset="0"/>
              </a:rPr>
              <a:t>La compétence  est </a:t>
            </a:r>
            <a:r>
              <a:rPr lang="fr-FR" kern="0" dirty="0" smtClean="0">
                <a:solidFill>
                  <a:srgbClr val="FF0000"/>
                </a:solidFill>
                <a:latin typeface="Calibri" panose="020F0502020204030204" pitchFamily="34" charset="0"/>
                <a:cs typeface="Calibri" panose="020F0502020204030204" pitchFamily="34" charset="0"/>
              </a:rPr>
              <a:t>imbriquée dans un contexte </a:t>
            </a:r>
            <a:r>
              <a:rPr lang="fr-FR" kern="0" dirty="0" smtClean="0">
                <a:latin typeface="Calibri" panose="020F0502020204030204" pitchFamily="34" charset="0"/>
                <a:cs typeface="Calibri" panose="020F0502020204030204" pitchFamily="34" charset="0"/>
              </a:rPr>
              <a:t>qu’il faut décrire afin de l’expliciter.</a:t>
            </a:r>
            <a:endParaRPr lang="fr-FR" kern="0" dirty="0" smtClean="0">
              <a:latin typeface="Calibri" panose="020F0502020204030204" pitchFamily="34" charset="0"/>
              <a:cs typeface="Calibri" panose="020F0502020204030204" pitchFamily="34" charset="0"/>
            </a:endParaRPr>
          </a:p>
        </p:txBody>
      </p:sp>
      <p:sp>
        <p:nvSpPr>
          <p:cNvPr id="7" name="Rectangle 6"/>
          <p:cNvSpPr/>
          <p:nvPr/>
        </p:nvSpPr>
        <p:spPr>
          <a:xfrm>
            <a:off x="-838201" y="368449"/>
            <a:ext cx="7877176" cy="584775"/>
          </a:xfrm>
          <a:prstGeom prst="rect">
            <a:avLst/>
          </a:prstGeom>
        </p:spPr>
        <p:txBody>
          <a:bodyPr wrap="square">
            <a:spAutoFit/>
          </a:bodyPr>
          <a:lstStyle/>
          <a:p>
            <a:pPr lvl="2"/>
            <a:r>
              <a:rPr lang="fr-FR" sz="3200" b="1" dirty="0">
                <a:solidFill>
                  <a:srgbClr val="FF0000"/>
                </a:solidFill>
                <a:latin typeface="Calibri" panose="020F0502020204030204" pitchFamily="34" charset="0"/>
              </a:rPr>
              <a:t>Comment construire des compétences</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651737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gray">
          <a:xfrm>
            <a:off x="765694" y="2507810"/>
            <a:ext cx="10333854" cy="5052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pPr marL="0" indent="0" algn="just">
              <a:buFont typeface="Wingdings" panose="05000000000000000000" pitchFamily="2" charset="2"/>
              <a:buNone/>
            </a:pPr>
            <a:r>
              <a:rPr lang="fr-FR" kern="0" dirty="0" smtClean="0">
                <a:latin typeface="Calibri" panose="020F0502020204030204" pitchFamily="34" charset="0"/>
                <a:cs typeface="Calibri" panose="020F0502020204030204" pitchFamily="34" charset="0"/>
              </a:rPr>
              <a:t>Pour </a:t>
            </a:r>
            <a:r>
              <a:rPr lang="fr-FR" kern="0" dirty="0" err="1" smtClean="0">
                <a:latin typeface="Calibri" panose="020F0502020204030204" pitchFamily="34" charset="0"/>
                <a:cs typeface="Calibri" panose="020F0502020204030204" pitchFamily="34" charset="0"/>
              </a:rPr>
              <a:t>P.Pastré</a:t>
            </a:r>
            <a:r>
              <a:rPr lang="fr-FR" kern="0" dirty="0" smtClean="0">
                <a:latin typeface="Calibri" panose="020F0502020204030204" pitchFamily="34" charset="0"/>
                <a:cs typeface="Calibri" panose="020F0502020204030204" pitchFamily="34" charset="0"/>
              </a:rPr>
              <a:t>, la notion de compétence« </a:t>
            </a:r>
            <a:r>
              <a:rPr lang="fr-FR" u="sng" kern="0" dirty="0" smtClean="0">
                <a:latin typeface="Calibri" panose="020F0502020204030204" pitchFamily="34" charset="0"/>
                <a:cs typeface="Calibri" panose="020F0502020204030204" pitchFamily="34" charset="0"/>
              </a:rPr>
              <a:t>met de plus en plus l’accent sur la </a:t>
            </a:r>
            <a:r>
              <a:rPr lang="fr-FR" u="sng" kern="0" dirty="0" smtClean="0">
                <a:solidFill>
                  <a:srgbClr val="FF0000"/>
                </a:solidFill>
                <a:latin typeface="Calibri" panose="020F0502020204030204" pitchFamily="34" charset="0"/>
                <a:cs typeface="Calibri" panose="020F0502020204030204" pitchFamily="34" charset="0"/>
              </a:rPr>
              <a:t>capacité d’adaptation à des situations variées</a:t>
            </a:r>
            <a:r>
              <a:rPr lang="fr-FR" u="sng" kern="0" dirty="0" smtClean="0">
                <a:latin typeface="Calibri" panose="020F0502020204030204" pitchFamily="34" charset="0"/>
                <a:cs typeface="Calibri" panose="020F0502020204030204" pitchFamily="34" charset="0"/>
              </a:rPr>
              <a:t> </a:t>
            </a:r>
            <a:r>
              <a:rPr lang="fr-FR" kern="0" dirty="0" smtClean="0">
                <a:latin typeface="Calibri" panose="020F0502020204030204" pitchFamily="34" charset="0"/>
                <a:cs typeface="Calibri" panose="020F0502020204030204" pitchFamily="34" charset="0"/>
              </a:rPr>
              <a:t>dans un même type de métier ». L’activité ne peut se penser sans développement. Elle est analysable, c’est-à-dire qu’il est possible d’identifier la charge épistémique que recèle toute pratique professionnelle. L’auteur marque enfin en quoi le courant de la conceptualisation dans l’action de </a:t>
            </a:r>
            <a:r>
              <a:rPr lang="fr-FR" kern="0" dirty="0" err="1" smtClean="0">
                <a:latin typeface="Calibri" panose="020F0502020204030204" pitchFamily="34" charset="0"/>
                <a:cs typeface="Calibri" panose="020F0502020204030204" pitchFamily="34" charset="0"/>
              </a:rPr>
              <a:t>Vergnaud</a:t>
            </a:r>
            <a:r>
              <a:rPr lang="fr-FR" kern="0" dirty="0" smtClean="0">
                <a:latin typeface="Calibri" panose="020F0502020204030204" pitchFamily="34" charset="0"/>
                <a:cs typeface="Calibri" panose="020F0502020204030204" pitchFamily="34" charset="0"/>
              </a:rPr>
              <a:t> permet de </a:t>
            </a:r>
            <a:r>
              <a:rPr lang="fr-FR" kern="0" dirty="0" smtClean="0">
                <a:solidFill>
                  <a:srgbClr val="FF0000"/>
                </a:solidFill>
                <a:latin typeface="Calibri" panose="020F0502020204030204" pitchFamily="34" charset="0"/>
                <a:cs typeface="Calibri" panose="020F0502020204030204" pitchFamily="34" charset="0"/>
              </a:rPr>
              <a:t>dépasser l’opposition toujours entretenue </a:t>
            </a:r>
            <a:r>
              <a:rPr lang="fr-FR" kern="0" dirty="0" smtClean="0">
                <a:latin typeface="Calibri" panose="020F0502020204030204" pitchFamily="34" charset="0"/>
                <a:cs typeface="Calibri" panose="020F0502020204030204" pitchFamily="34" charset="0"/>
              </a:rPr>
              <a:t>entre l’</a:t>
            </a:r>
            <a:r>
              <a:rPr lang="fr-FR" kern="0" dirty="0" err="1" smtClean="0">
                <a:latin typeface="Calibri" panose="020F0502020204030204" pitchFamily="34" charset="0"/>
                <a:cs typeface="Calibri" panose="020F0502020204030204" pitchFamily="34" charset="0"/>
              </a:rPr>
              <a:t>épistémé</a:t>
            </a:r>
            <a:r>
              <a:rPr lang="fr-FR" kern="0" dirty="0" smtClean="0">
                <a:latin typeface="Calibri" panose="020F0502020204030204" pitchFamily="34" charset="0"/>
                <a:cs typeface="Calibri" panose="020F0502020204030204" pitchFamily="34" charset="0"/>
              </a:rPr>
              <a:t> (science de l’être, </a:t>
            </a:r>
            <a:r>
              <a:rPr lang="fr-FR" kern="0" dirty="0" smtClean="0">
                <a:solidFill>
                  <a:srgbClr val="FF0000"/>
                </a:solidFill>
                <a:latin typeface="Calibri" panose="020F0502020204030204" pitchFamily="34" charset="0"/>
                <a:cs typeface="Calibri" panose="020F0502020204030204" pitchFamily="34" charset="0"/>
              </a:rPr>
              <a:t>théorie</a:t>
            </a:r>
            <a:r>
              <a:rPr lang="fr-FR" kern="0" dirty="0" smtClean="0">
                <a:latin typeface="Calibri" panose="020F0502020204030204" pitchFamily="34" charset="0"/>
                <a:cs typeface="Calibri" panose="020F0502020204030204" pitchFamily="34" charset="0"/>
              </a:rPr>
              <a:t>) et la métis (intelligence rusée, </a:t>
            </a:r>
            <a:r>
              <a:rPr lang="fr-FR" kern="0" dirty="0" smtClean="0">
                <a:solidFill>
                  <a:srgbClr val="FF0000"/>
                </a:solidFill>
                <a:latin typeface="Calibri" panose="020F0502020204030204" pitchFamily="34" charset="0"/>
                <a:cs typeface="Calibri" panose="020F0502020204030204" pitchFamily="34" charset="0"/>
              </a:rPr>
              <a:t>intelligence de la pratique</a:t>
            </a:r>
            <a:r>
              <a:rPr lang="fr-FR" kern="0" dirty="0" smtClean="0">
                <a:latin typeface="Calibri" panose="020F0502020204030204" pitchFamily="34" charset="0"/>
                <a:cs typeface="Calibri" panose="020F0502020204030204" pitchFamily="34" charset="0"/>
              </a:rPr>
              <a:t>) pour conclure sur la nécessité de rapprocher la notion de compétence de celle de schème, qui permet l’articulation entre le caractère adaptable de l’activité et les invariants propres à son organisation.</a:t>
            </a:r>
            <a:endParaRPr lang="fr-FR" kern="0" dirty="0" smtClean="0">
              <a:latin typeface="Calibri" panose="020F0502020204030204" pitchFamily="34" charset="0"/>
              <a:cs typeface="Calibri" panose="020F0502020204030204" pitchFamily="34" charset="0"/>
            </a:endParaRPr>
          </a:p>
        </p:txBody>
      </p:sp>
      <p:sp>
        <p:nvSpPr>
          <p:cNvPr id="8" name="Rectangle 7"/>
          <p:cNvSpPr/>
          <p:nvPr/>
        </p:nvSpPr>
        <p:spPr>
          <a:xfrm>
            <a:off x="-849180" y="349399"/>
            <a:ext cx="7745280" cy="584775"/>
          </a:xfrm>
          <a:prstGeom prst="rect">
            <a:avLst/>
          </a:prstGeom>
        </p:spPr>
        <p:txBody>
          <a:bodyPr wrap="square">
            <a:spAutoFit/>
          </a:bodyPr>
          <a:lstStyle/>
          <a:p>
            <a:pPr lvl="2"/>
            <a:r>
              <a:rPr lang="fr-FR" sz="3200" b="1" dirty="0">
                <a:solidFill>
                  <a:srgbClr val="FF0000"/>
                </a:solidFill>
                <a:latin typeface="Calibri" panose="020F0502020204030204" pitchFamily="34" charset="0"/>
              </a:rPr>
              <a:t>Comment construire des compétences</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803477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760" y="2094950"/>
            <a:ext cx="10270480" cy="2776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p:cNvSpPr>
            <a:spLocks noChangeArrowheads="1"/>
          </p:cNvSpPr>
          <p:nvPr/>
        </p:nvSpPr>
        <p:spPr bwMode="auto">
          <a:xfrm>
            <a:off x="960760" y="4937333"/>
            <a:ext cx="101206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spcAft>
                <a:spcPct val="40000"/>
              </a:spcAft>
              <a:buClr>
                <a:schemeClr val="hlink"/>
              </a:buClr>
              <a:buFont typeface="Wingdings" panose="05000000000000000000" pitchFamily="2" charset="2"/>
              <a:buChar char="n"/>
              <a:defRPr sz="2000">
                <a:solidFill>
                  <a:schemeClr val="accent1"/>
                </a:solidFill>
                <a:latin typeface="Calibri" panose="020F0502020204030204" pitchFamily="34" charset="0"/>
                <a:ea typeface="Arial" panose="020B0604020202020204" pitchFamily="34" charset="0"/>
                <a:cs typeface="Calibri" panose="020F0502020204030204" pitchFamily="34" charset="0"/>
              </a:defRPr>
            </a:lvl1pPr>
            <a:lvl2pPr marL="742950" indent="-285750">
              <a:spcBef>
                <a:spcPct val="20000"/>
              </a:spcBef>
              <a:buClr>
                <a:schemeClr val="accent1"/>
              </a:buClr>
              <a:buFont typeface="Wingdings" panose="05000000000000000000" pitchFamily="2" charset="2"/>
              <a:buChar char=""/>
              <a:defRPr sz="1500">
                <a:solidFill>
                  <a:schemeClr val="tx1"/>
                </a:solidFill>
                <a:latin typeface="Calibri" panose="020F0502020204030204" pitchFamily="34" charset="0"/>
                <a:ea typeface="Arial" panose="020B0604020202020204" pitchFamily="34" charset="0"/>
                <a:cs typeface="Calibri" panose="020F0502020204030204" pitchFamily="34" charset="0"/>
              </a:defRPr>
            </a:lvl2pPr>
            <a:lvl3pPr marL="1143000" indent="-228600">
              <a:spcBef>
                <a:spcPct val="20000"/>
              </a:spcBef>
              <a:defRPr sz="1500">
                <a:solidFill>
                  <a:schemeClr val="tx1"/>
                </a:solidFill>
                <a:latin typeface="Calibri" panose="020F0502020204030204" pitchFamily="34" charset="0"/>
                <a:ea typeface="Arial" panose="020B0604020202020204" pitchFamily="34" charset="0"/>
                <a:cs typeface="Calibri" panose="020F0502020204030204" pitchFamily="34" charset="0"/>
              </a:defRPr>
            </a:lvl3pPr>
            <a:lvl4pPr marL="1600200" indent="-228600">
              <a:spcBef>
                <a:spcPct val="20000"/>
              </a:spcBef>
              <a:buClr>
                <a:schemeClr val="accent1"/>
              </a:buClr>
              <a:buFont typeface="Arial" panose="020B0604020202020204" pitchFamily="34" charset="0"/>
              <a:buChar char="–"/>
              <a:defRPr sz="1100">
                <a:solidFill>
                  <a:schemeClr val="tx1"/>
                </a:solidFill>
                <a:latin typeface="Calibri" panose="020F0502020204030204" pitchFamily="34" charset="0"/>
                <a:ea typeface="Arial" panose="020B0604020202020204" pitchFamily="34" charset="0"/>
                <a:cs typeface="Calibri" panose="020F0502020204030204" pitchFamily="34" charset="0"/>
              </a:defRPr>
            </a:lvl4pPr>
            <a:lvl5pPr marL="2057400" indent="-228600">
              <a:spcBef>
                <a:spcPct val="20000"/>
              </a:spcBef>
              <a:defRPr sz="1100">
                <a:solidFill>
                  <a:schemeClr val="tx1"/>
                </a:solidFill>
                <a:latin typeface="Calibri" panose="020F0502020204030204" pitchFamily="34" charset="0"/>
                <a:ea typeface="Arial" panose="020B0604020202020204" pitchFamily="34" charset="0"/>
                <a:cs typeface="Calibri" panose="020F0502020204030204" pitchFamily="34" charset="0"/>
              </a:defRPr>
            </a:lvl5pPr>
            <a:lvl6pPr marL="2514600" indent="-228600" eaLnBrk="0" fontAlgn="base" hangingPunct="0">
              <a:spcBef>
                <a:spcPct val="20000"/>
              </a:spcBef>
              <a:spcAft>
                <a:spcPct val="0"/>
              </a:spcAft>
              <a:defRPr sz="1100">
                <a:solidFill>
                  <a:schemeClr val="tx1"/>
                </a:solidFill>
                <a:latin typeface="Calibri" panose="020F0502020204030204" pitchFamily="34" charset="0"/>
                <a:ea typeface="Arial" panose="020B0604020202020204" pitchFamily="34" charset="0"/>
                <a:cs typeface="Calibri" panose="020F0502020204030204" pitchFamily="34" charset="0"/>
              </a:defRPr>
            </a:lvl6pPr>
            <a:lvl7pPr marL="2971800" indent="-228600" eaLnBrk="0" fontAlgn="base" hangingPunct="0">
              <a:spcBef>
                <a:spcPct val="20000"/>
              </a:spcBef>
              <a:spcAft>
                <a:spcPct val="0"/>
              </a:spcAft>
              <a:defRPr sz="1100">
                <a:solidFill>
                  <a:schemeClr val="tx1"/>
                </a:solidFill>
                <a:latin typeface="Calibri" panose="020F0502020204030204" pitchFamily="34" charset="0"/>
                <a:ea typeface="Arial" panose="020B0604020202020204" pitchFamily="34" charset="0"/>
                <a:cs typeface="Calibri" panose="020F0502020204030204" pitchFamily="34" charset="0"/>
              </a:defRPr>
            </a:lvl7pPr>
            <a:lvl8pPr marL="3429000" indent="-228600" eaLnBrk="0" fontAlgn="base" hangingPunct="0">
              <a:spcBef>
                <a:spcPct val="20000"/>
              </a:spcBef>
              <a:spcAft>
                <a:spcPct val="0"/>
              </a:spcAft>
              <a:defRPr sz="1100">
                <a:solidFill>
                  <a:schemeClr val="tx1"/>
                </a:solidFill>
                <a:latin typeface="Calibri" panose="020F0502020204030204" pitchFamily="34" charset="0"/>
                <a:ea typeface="Arial" panose="020B0604020202020204" pitchFamily="34" charset="0"/>
                <a:cs typeface="Calibri" panose="020F0502020204030204" pitchFamily="34" charset="0"/>
              </a:defRPr>
            </a:lvl8pPr>
            <a:lvl9pPr marL="3886200" indent="-228600" eaLnBrk="0" fontAlgn="base" hangingPunct="0">
              <a:spcBef>
                <a:spcPct val="20000"/>
              </a:spcBef>
              <a:spcAft>
                <a:spcPct val="0"/>
              </a:spcAft>
              <a:defRPr sz="1100">
                <a:solidFill>
                  <a:schemeClr val="tx1"/>
                </a:solidFill>
                <a:latin typeface="Calibri" panose="020F0502020204030204" pitchFamily="34" charset="0"/>
                <a:ea typeface="Arial" panose="020B0604020202020204" pitchFamily="34" charset="0"/>
                <a:cs typeface="Calibri" panose="020F0502020204030204" pitchFamily="34" charset="0"/>
              </a:defRPr>
            </a:lvl9pPr>
          </a:lstStyle>
          <a:p>
            <a:pPr algn="ctr" fontAlgn="base">
              <a:spcBef>
                <a:spcPct val="0"/>
              </a:spcBef>
              <a:spcAft>
                <a:spcPct val="0"/>
              </a:spcAft>
              <a:buClrTx/>
              <a:buFontTx/>
              <a:buNone/>
            </a:pPr>
            <a:r>
              <a:rPr lang="fr-FR" sz="1800" b="1" dirty="0" smtClean="0">
                <a:solidFill>
                  <a:srgbClr val="0070C0"/>
                </a:solidFill>
                <a:latin typeface="Arial" panose="020B0604020202020204" pitchFamily="34" charset="0"/>
                <a:ea typeface="ＭＳ Ｐゴシック" panose="020B0600070205080204" pitchFamily="34" charset="-128"/>
                <a:cs typeface="Arial" panose="020B0604020202020204" pitchFamily="34" charset="0"/>
              </a:rPr>
              <a:t>La compétence se définit dans l’action (savoir agir), compétence en situation.</a:t>
            </a:r>
            <a:endParaRPr lang="fr-FR" sz="1800" dirty="0" smtClean="0">
              <a:solidFill>
                <a:srgbClr val="0070C0"/>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Rectangle 7"/>
          <p:cNvSpPr/>
          <p:nvPr/>
        </p:nvSpPr>
        <p:spPr>
          <a:xfrm>
            <a:off x="-901700" y="263674"/>
            <a:ext cx="7131050" cy="523220"/>
          </a:xfrm>
          <a:prstGeom prst="rect">
            <a:avLst/>
          </a:prstGeom>
        </p:spPr>
        <p:txBody>
          <a:bodyPr wrap="square">
            <a:spAutoFit/>
          </a:bodyPr>
          <a:lstStyle/>
          <a:p>
            <a:pPr lvl="2"/>
            <a:r>
              <a:rPr lang="fr-FR" sz="2800" b="1" dirty="0">
                <a:solidFill>
                  <a:srgbClr val="FF0000"/>
                </a:solidFill>
                <a:latin typeface="Calibri" panose="020F0502020204030204" pitchFamily="34" charset="0"/>
              </a:rPr>
              <a:t>Comment construire des compétences</a:t>
            </a:r>
            <a:endParaRPr lang="fr-FR" sz="28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089749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gray">
          <a:xfrm>
            <a:off x="838200" y="2580239"/>
            <a:ext cx="10252295" cy="427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pPr algn="just"/>
            <a:r>
              <a:rPr lang="fr-FR" kern="0" dirty="0" smtClean="0">
                <a:latin typeface="Calibri" panose="020F0502020204030204" pitchFamily="34" charset="0"/>
                <a:cs typeface="Calibri" panose="020F0502020204030204" pitchFamily="34" charset="0"/>
              </a:rPr>
              <a:t>Parler compétences, </a:t>
            </a:r>
            <a:r>
              <a:rPr lang="fr-FR" kern="0" dirty="0" smtClean="0">
                <a:solidFill>
                  <a:srgbClr val="FF0000"/>
                </a:solidFill>
                <a:latin typeface="Calibri" panose="020F0502020204030204" pitchFamily="34" charset="0"/>
                <a:cs typeface="Calibri" panose="020F0502020204030204" pitchFamily="34" charset="0"/>
              </a:rPr>
              <a:t>ne signifie pas que l’on mette les savoirs au second plan</a:t>
            </a:r>
            <a:r>
              <a:rPr lang="fr-FR" kern="0" dirty="0" smtClean="0">
                <a:latin typeface="Calibri" panose="020F0502020204030204" pitchFamily="34" charset="0"/>
                <a:cs typeface="Calibri" panose="020F0502020204030204" pitchFamily="34" charset="0"/>
              </a:rPr>
              <a:t>. Cela signifie qu’on leur donne un </a:t>
            </a:r>
            <a:r>
              <a:rPr lang="fr-FR" kern="0" dirty="0" smtClean="0">
                <a:solidFill>
                  <a:srgbClr val="FF0000"/>
                </a:solidFill>
                <a:latin typeface="Calibri" panose="020F0502020204030204" pitchFamily="34" charset="0"/>
                <a:cs typeface="Calibri" panose="020F0502020204030204" pitchFamily="34" charset="0"/>
              </a:rPr>
              <a:t>sens différent</a:t>
            </a:r>
            <a:r>
              <a:rPr lang="fr-FR" kern="0" dirty="0" smtClean="0">
                <a:latin typeface="Calibri" panose="020F0502020204030204" pitchFamily="34" charset="0"/>
                <a:cs typeface="Calibri" panose="020F0502020204030204" pitchFamily="34" charset="0"/>
              </a:rPr>
              <a:t> au sein de l’activité humaine : celui d’instrumenter la compréhension des situations à partir de l’expérience des situations, celui d’instrumenter l’action en situation à partir des tâches et problèmes à résoudre. </a:t>
            </a:r>
          </a:p>
          <a:p>
            <a:pPr algn="just">
              <a:buFont typeface="Wingdings" panose="05000000000000000000" pitchFamily="2" charset="2"/>
              <a:buNone/>
            </a:pPr>
            <a:endParaRPr lang="fr-FR" kern="0" dirty="0">
              <a:latin typeface="Calibri" panose="020F0502020204030204" pitchFamily="34" charset="0"/>
              <a:cs typeface="Calibri" panose="020F0502020204030204" pitchFamily="34" charset="0"/>
            </a:endParaRPr>
          </a:p>
          <a:p>
            <a:pPr algn="just"/>
            <a:r>
              <a:rPr lang="fr-FR" kern="0" dirty="0" smtClean="0">
                <a:latin typeface="Calibri" panose="020F0502020204030204" pitchFamily="34" charset="0"/>
                <a:cs typeface="Calibri" panose="020F0502020204030204" pitchFamily="34" charset="0"/>
              </a:rPr>
              <a:t>Des savoirs comme un moyen et non comme une fin</a:t>
            </a:r>
          </a:p>
          <a:p>
            <a:pPr algn="just"/>
            <a:r>
              <a:rPr lang="fr-FR" kern="0" dirty="0" smtClean="0">
                <a:latin typeface="Calibri" panose="020F0502020204030204" pitchFamily="34" charset="0"/>
                <a:cs typeface="Calibri" panose="020F0502020204030204" pitchFamily="34" charset="0"/>
              </a:rPr>
              <a:t>Différents types de savoirs</a:t>
            </a:r>
          </a:p>
          <a:p>
            <a:pPr algn="just"/>
            <a:r>
              <a:rPr lang="fr-FR" kern="0" dirty="0" smtClean="0">
                <a:latin typeface="Calibri" panose="020F0502020204030204" pitchFamily="34" charset="0"/>
                <a:cs typeface="Calibri" panose="020F0502020204030204" pitchFamily="34" charset="0"/>
              </a:rPr>
              <a:t>Mais des savoirs bien présents</a:t>
            </a:r>
            <a:endParaRPr lang="fr-FR" kern="0" dirty="0" smtClean="0">
              <a:latin typeface="Calibri" panose="020F0502020204030204" pitchFamily="34" charset="0"/>
              <a:cs typeface="Calibri" panose="020F0502020204030204" pitchFamily="34" charset="0"/>
            </a:endParaRPr>
          </a:p>
        </p:txBody>
      </p:sp>
      <p:sp>
        <p:nvSpPr>
          <p:cNvPr id="7" name="Rectangle 6"/>
          <p:cNvSpPr/>
          <p:nvPr/>
        </p:nvSpPr>
        <p:spPr>
          <a:xfrm>
            <a:off x="-876301" y="263674"/>
            <a:ext cx="7839075" cy="584775"/>
          </a:xfrm>
          <a:prstGeom prst="rect">
            <a:avLst/>
          </a:prstGeom>
        </p:spPr>
        <p:txBody>
          <a:bodyPr wrap="square">
            <a:spAutoFit/>
          </a:bodyPr>
          <a:lstStyle/>
          <a:p>
            <a:pPr lvl="2"/>
            <a:r>
              <a:rPr lang="fr-FR" sz="3200" b="1" dirty="0">
                <a:solidFill>
                  <a:srgbClr val="FF0000"/>
                </a:solidFill>
                <a:latin typeface="Calibri" panose="020F0502020204030204" pitchFamily="34" charset="0"/>
              </a:rPr>
              <a:t>Comment construire des compétences</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779824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nvSpPr>
        <p:spPr bwMode="gray">
          <a:xfrm>
            <a:off x="1074631" y="2523251"/>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r>
              <a:rPr lang="fr-FR" sz="2400" kern="0" dirty="0">
                <a:latin typeface="Calibri" panose="020F0502020204030204" pitchFamily="34" charset="0"/>
                <a:cs typeface="Calibri" panose="020F0502020204030204" pitchFamily="34" charset="0"/>
              </a:rPr>
              <a:t>Q</a:t>
            </a:r>
            <a:r>
              <a:rPr lang="fr-FR" sz="2400" kern="0" dirty="0" smtClean="0">
                <a:latin typeface="Calibri" panose="020F0502020204030204" pitchFamily="34" charset="0"/>
                <a:cs typeface="Calibri" panose="020F0502020204030204" pitchFamily="34" charset="0"/>
              </a:rPr>
              <a:t>uelle est la granularité de la situation professionnelle ?</a:t>
            </a:r>
          </a:p>
          <a:p>
            <a:r>
              <a:rPr lang="fr-FR" sz="2400" kern="0" dirty="0" smtClean="0">
                <a:latin typeface="Calibri" panose="020F0502020204030204" pitchFamily="34" charset="0"/>
                <a:cs typeface="Calibri" panose="020F0502020204030204" pitchFamily="34" charset="0"/>
              </a:rPr>
              <a:t>Combien de situations professionnelles ?</a:t>
            </a:r>
          </a:p>
          <a:p>
            <a:r>
              <a:rPr lang="fr-FR" sz="2400" kern="0" dirty="0" smtClean="0">
                <a:latin typeface="Calibri" panose="020F0502020204030204" pitchFamily="34" charset="0"/>
                <a:cs typeface="Calibri" panose="020F0502020204030204" pitchFamily="34" charset="0"/>
              </a:rPr>
              <a:t>Quelles contraintes pour les situations professionnelles ?</a:t>
            </a:r>
            <a:endParaRPr lang="fr-FR" sz="2400" kern="0" dirty="0" smtClean="0">
              <a:latin typeface="Calibri" panose="020F0502020204030204" pitchFamily="34" charset="0"/>
              <a:cs typeface="Calibri" panose="020F0502020204030204" pitchFamily="34" charset="0"/>
            </a:endParaRPr>
          </a:p>
        </p:txBody>
      </p:sp>
      <p:sp>
        <p:nvSpPr>
          <p:cNvPr id="7" name="Rectangle 6"/>
          <p:cNvSpPr/>
          <p:nvPr/>
        </p:nvSpPr>
        <p:spPr>
          <a:xfrm>
            <a:off x="-830263" y="263674"/>
            <a:ext cx="7831138" cy="584775"/>
          </a:xfrm>
          <a:prstGeom prst="rect">
            <a:avLst/>
          </a:prstGeom>
        </p:spPr>
        <p:txBody>
          <a:bodyPr wrap="square">
            <a:spAutoFit/>
          </a:bodyPr>
          <a:lstStyle/>
          <a:p>
            <a:pPr lvl="2"/>
            <a:r>
              <a:rPr lang="fr-FR" sz="3200" b="1" dirty="0">
                <a:solidFill>
                  <a:srgbClr val="FF0000"/>
                </a:solidFill>
                <a:latin typeface="Calibri" panose="020F0502020204030204" pitchFamily="34" charset="0"/>
              </a:rPr>
              <a:t>Comment construire des compétences</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679587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nvSpPr>
        <p:spPr bwMode="gray">
          <a:xfrm>
            <a:off x="684213" y="1773238"/>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r>
              <a:rPr lang="fr-FR" sz="2400" kern="0" dirty="0" smtClean="0">
                <a:solidFill>
                  <a:srgbClr val="0070C0"/>
                </a:solidFill>
                <a:latin typeface="Calibri" panose="020F0502020204030204" pitchFamily="34" charset="0"/>
                <a:cs typeface="Calibri" panose="020F0502020204030204" pitchFamily="34" charset="0"/>
              </a:rPr>
              <a:t>-&gt; quel est l’intérêt de l’analyse de situations de travail ?</a:t>
            </a:r>
          </a:p>
          <a:p>
            <a:pPr marL="0" indent="0">
              <a:buNone/>
            </a:pPr>
            <a:r>
              <a:rPr lang="fr-FR" sz="2400" kern="0" dirty="0" smtClean="0">
                <a:solidFill>
                  <a:srgbClr val="0070C0"/>
                </a:solidFill>
                <a:latin typeface="Calibri" panose="020F0502020204030204" pitchFamily="34" charset="0"/>
                <a:cs typeface="Calibri" panose="020F0502020204030204" pitchFamily="34" charset="0"/>
              </a:rPr>
              <a:t>Analyser pour comprendre :</a:t>
            </a:r>
          </a:p>
          <a:p>
            <a:pPr lvl="1"/>
            <a:r>
              <a:rPr lang="fr-FR" sz="2400" kern="0" dirty="0" smtClean="0">
                <a:solidFill>
                  <a:srgbClr val="0070C0"/>
                </a:solidFill>
                <a:latin typeface="Calibri" panose="020F0502020204030204" pitchFamily="34" charset="0"/>
                <a:cs typeface="Calibri" panose="020F0502020204030204" pitchFamily="34" charset="0"/>
              </a:rPr>
              <a:t>Comprendre pour agir</a:t>
            </a:r>
          </a:p>
          <a:p>
            <a:pPr lvl="1"/>
            <a:r>
              <a:rPr lang="fr-FR" sz="2400" kern="0" dirty="0" smtClean="0">
                <a:solidFill>
                  <a:srgbClr val="0070C0"/>
                </a:solidFill>
                <a:latin typeface="Calibri" panose="020F0502020204030204" pitchFamily="34" charset="0"/>
                <a:cs typeface="Calibri" panose="020F0502020204030204" pitchFamily="34" charset="0"/>
              </a:rPr>
              <a:t>Comprendre pour transférer</a:t>
            </a:r>
          </a:p>
          <a:p>
            <a:pPr lvl="1"/>
            <a:r>
              <a:rPr lang="fr-FR" sz="2400" kern="0" dirty="0" smtClean="0">
                <a:solidFill>
                  <a:srgbClr val="0070C0"/>
                </a:solidFill>
                <a:latin typeface="Calibri" panose="020F0502020204030204" pitchFamily="34" charset="0"/>
                <a:cs typeface="Calibri" panose="020F0502020204030204" pitchFamily="34" charset="0"/>
              </a:rPr>
              <a:t>Comprendre pour être autonome</a:t>
            </a:r>
          </a:p>
          <a:p>
            <a:pPr lvl="1"/>
            <a:r>
              <a:rPr lang="fr-FR" sz="2400" kern="0" dirty="0" smtClean="0">
                <a:solidFill>
                  <a:srgbClr val="0070C0"/>
                </a:solidFill>
                <a:latin typeface="Calibri" panose="020F0502020204030204" pitchFamily="34" charset="0"/>
                <a:cs typeface="Calibri" panose="020F0502020204030204" pitchFamily="34" charset="0"/>
              </a:rPr>
              <a:t>Comprendre pour s’adapter</a:t>
            </a:r>
          </a:p>
          <a:p>
            <a:endParaRPr lang="fr-FR" kern="0" dirty="0" smtClean="0">
              <a:latin typeface="Calibri" panose="020F0502020204030204" pitchFamily="34" charset="0"/>
              <a:cs typeface="Calibri" panose="020F0502020204030204" pitchFamily="34" charset="0"/>
            </a:endParaRPr>
          </a:p>
        </p:txBody>
      </p:sp>
      <p:sp>
        <p:nvSpPr>
          <p:cNvPr id="7" name="Rectangle 6"/>
          <p:cNvSpPr/>
          <p:nvPr/>
        </p:nvSpPr>
        <p:spPr>
          <a:xfrm>
            <a:off x="-838200" y="400655"/>
            <a:ext cx="9810750" cy="1077218"/>
          </a:xfrm>
          <a:prstGeom prst="rect">
            <a:avLst/>
          </a:prstGeom>
        </p:spPr>
        <p:txBody>
          <a:bodyPr wrap="square">
            <a:spAutoFit/>
          </a:bodyPr>
          <a:lstStyle/>
          <a:p>
            <a:pPr lvl="2"/>
            <a:r>
              <a:rPr lang="fr-FR" sz="3200" b="1" dirty="0">
                <a:solidFill>
                  <a:srgbClr val="FF0000"/>
                </a:solidFill>
                <a:latin typeface="Calibri" panose="020F0502020204030204" pitchFamily="34" charset="0"/>
              </a:rPr>
              <a:t>Modalités d’accès à la compétence : le rôle de l’explicitation</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053301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Comment analyser des situations professionnelles ?</a:t>
            </a:r>
          </a:p>
          <a:p>
            <a:endParaRPr lang="fr-FR" dirty="0"/>
          </a:p>
          <a:p>
            <a:pPr lvl="1"/>
            <a:r>
              <a:rPr lang="fr-FR" dirty="0" smtClean="0"/>
              <a:t>Décrire les situations</a:t>
            </a:r>
          </a:p>
          <a:p>
            <a:pPr lvl="1"/>
            <a:r>
              <a:rPr lang="fr-FR" dirty="0" smtClean="0"/>
              <a:t>Expliciter les situations</a:t>
            </a:r>
          </a:p>
          <a:p>
            <a:pPr lvl="1"/>
            <a:r>
              <a:rPr lang="fr-FR" dirty="0" smtClean="0"/>
              <a:t>Expliciter l’action</a:t>
            </a:r>
          </a:p>
          <a:p>
            <a:pPr lvl="1"/>
            <a:r>
              <a:rPr lang="fr-FR" dirty="0" smtClean="0"/>
              <a:t>Justifier les choix et démarches</a:t>
            </a:r>
          </a:p>
          <a:p>
            <a:pPr lvl="1"/>
            <a:r>
              <a:rPr lang="fr-FR" dirty="0" smtClean="0"/>
              <a:t>Contrôler les résultats</a:t>
            </a:r>
            <a:endParaRPr lang="fr-FR" dirty="0"/>
          </a:p>
        </p:txBody>
      </p:sp>
      <p:sp>
        <p:nvSpPr>
          <p:cNvPr id="6" name="Rectangle 5"/>
          <p:cNvSpPr/>
          <p:nvPr/>
        </p:nvSpPr>
        <p:spPr>
          <a:xfrm>
            <a:off x="-838200" y="48230"/>
            <a:ext cx="9601200" cy="1077218"/>
          </a:xfrm>
          <a:prstGeom prst="rect">
            <a:avLst/>
          </a:prstGeom>
        </p:spPr>
        <p:txBody>
          <a:bodyPr wrap="square">
            <a:spAutoFit/>
          </a:bodyPr>
          <a:lstStyle/>
          <a:p>
            <a:pPr lvl="2"/>
            <a:r>
              <a:rPr lang="fr-FR" sz="3200" b="1" dirty="0">
                <a:solidFill>
                  <a:srgbClr val="FF0000"/>
                </a:solidFill>
                <a:latin typeface="Calibri" panose="020F0502020204030204" pitchFamily="34" charset="0"/>
              </a:rPr>
              <a:t>Modalités d’accès à la compétence : le rôle de l’explicitation</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822139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nvSpPr>
        <p:spPr bwMode="gray">
          <a:xfrm>
            <a:off x="684213" y="1773238"/>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pPr marL="250825" marR="0" lvl="0" indent="-250825" algn="l" defTabSz="914400" rtl="0" eaLnBrk="0" fontAlgn="base" latinLnBrk="0" hangingPunct="0">
              <a:lnSpc>
                <a:spcPct val="100000"/>
              </a:lnSpc>
              <a:spcBef>
                <a:spcPct val="60000"/>
              </a:spcBef>
              <a:spcAft>
                <a:spcPct val="40000"/>
              </a:spcAft>
              <a:buClr>
                <a:srgbClr val="C9E8F7"/>
              </a:buClr>
              <a:buSzTx/>
              <a:buFont typeface="Wingdings" panose="05000000000000000000" pitchFamily="2" charset="2"/>
              <a:buChar char="n"/>
              <a:tabLst/>
              <a:defRPr/>
            </a:pPr>
            <a:r>
              <a:rPr kumimoji="0" lang="fr-FR" sz="2000" b="0" i="0" u="none" strike="noStrike" kern="0" cap="none" spc="0" normalizeH="0" baseline="0" noProof="0" dirty="0" smtClean="0">
                <a:ln>
                  <a:noFill/>
                </a:ln>
                <a:solidFill>
                  <a:srgbClr val="0062A8"/>
                </a:solidFill>
                <a:effectLst/>
                <a:uLnTx/>
                <a:uFillTx/>
                <a:latin typeface="Calibri" pitchFamily="34" charset="0"/>
                <a:cs typeface="Calibri" pitchFamily="34" charset="0"/>
              </a:rPr>
              <a:t>-&gt; </a:t>
            </a:r>
            <a:r>
              <a:rPr kumimoji="0" lang="fr-FR" sz="2000" b="1" i="0" u="none" strike="noStrike" kern="0" cap="none" spc="0" normalizeH="0" baseline="0" noProof="0" dirty="0" smtClean="0">
                <a:ln>
                  <a:noFill/>
                </a:ln>
                <a:solidFill>
                  <a:srgbClr val="0062A8"/>
                </a:solidFill>
                <a:effectLst/>
                <a:uLnTx/>
                <a:uFillTx/>
                <a:latin typeface="Calibri" pitchFamily="34" charset="0"/>
                <a:cs typeface="Calibri" pitchFamily="34" charset="0"/>
              </a:rPr>
              <a:t>Qui sont les professeurs qui pratiquent avec leurs étudiants l'analyse de situations professionnelles ?</a:t>
            </a:r>
          </a:p>
          <a:p>
            <a:pPr marL="250825" marR="0" lvl="0" indent="-250825" algn="l" defTabSz="914400" rtl="0" eaLnBrk="0" fontAlgn="base" latinLnBrk="0" hangingPunct="0">
              <a:lnSpc>
                <a:spcPct val="100000"/>
              </a:lnSpc>
              <a:spcBef>
                <a:spcPct val="60000"/>
              </a:spcBef>
              <a:spcAft>
                <a:spcPct val="40000"/>
              </a:spcAft>
              <a:buClr>
                <a:srgbClr val="C9E8F7"/>
              </a:buClr>
              <a:buSzTx/>
              <a:buFont typeface="Wingdings" panose="05000000000000000000" pitchFamily="2" charset="2"/>
              <a:buChar char="n"/>
              <a:tabLst/>
              <a:defRPr/>
            </a:pPr>
            <a:r>
              <a:rPr kumimoji="0" lang="fr-FR" sz="2000" b="1" i="0" u="none" strike="noStrike" kern="0" cap="none" spc="0" normalizeH="0" baseline="0" noProof="0" dirty="0" smtClean="0">
                <a:ln>
                  <a:noFill/>
                </a:ln>
                <a:solidFill>
                  <a:srgbClr val="0062A8"/>
                </a:solidFill>
                <a:effectLst/>
                <a:uLnTx/>
                <a:uFillTx/>
                <a:latin typeface="Calibri" pitchFamily="34" charset="0"/>
                <a:cs typeface="Calibri" pitchFamily="34" charset="0"/>
              </a:rPr>
              <a:t> Dans quels enseignements ?</a:t>
            </a:r>
          </a:p>
          <a:p>
            <a:pPr marL="250825" marR="0" lvl="0" indent="-250825" algn="l" defTabSz="914400" rtl="0" eaLnBrk="0" fontAlgn="base" latinLnBrk="0" hangingPunct="0">
              <a:lnSpc>
                <a:spcPct val="100000"/>
              </a:lnSpc>
              <a:spcBef>
                <a:spcPct val="60000"/>
              </a:spcBef>
              <a:spcAft>
                <a:spcPct val="40000"/>
              </a:spcAft>
              <a:buClr>
                <a:srgbClr val="C9E8F7"/>
              </a:buClr>
              <a:buSzTx/>
              <a:buFont typeface="Wingdings" panose="05000000000000000000" pitchFamily="2" charset="2"/>
              <a:buChar char="n"/>
              <a:tabLst/>
              <a:defRPr/>
            </a:pPr>
            <a:r>
              <a:rPr kumimoji="0" lang="fr-FR" sz="2000" b="1" i="0" u="none" strike="noStrike" kern="0" cap="none" spc="0" normalizeH="0" baseline="0" noProof="0" dirty="0" smtClean="0">
                <a:ln>
                  <a:noFill/>
                </a:ln>
                <a:solidFill>
                  <a:srgbClr val="0062A8"/>
                </a:solidFill>
                <a:effectLst/>
                <a:uLnTx/>
                <a:uFillTx/>
                <a:latin typeface="Calibri" pitchFamily="34" charset="0"/>
                <a:cs typeface="Calibri" pitchFamily="34" charset="0"/>
              </a:rPr>
              <a:t>Comment évaluer ?</a:t>
            </a:r>
          </a:p>
          <a:p>
            <a:pPr marL="423863" marR="0" lvl="1" indent="-171450" algn="l" defTabSz="914400" rtl="0" eaLnBrk="0" fontAlgn="base" latinLnBrk="0" hangingPunct="0">
              <a:lnSpc>
                <a:spcPct val="100000"/>
              </a:lnSpc>
              <a:spcBef>
                <a:spcPct val="20000"/>
              </a:spcBef>
              <a:spcAft>
                <a:spcPct val="0"/>
              </a:spcAft>
              <a:buClr>
                <a:srgbClr val="0062A8"/>
              </a:buClr>
              <a:buSzTx/>
              <a:buFont typeface="Wingdings" panose="05000000000000000000" pitchFamily="2" charset="2"/>
              <a:buChar char=""/>
              <a:tabLst/>
              <a:defRPr/>
            </a:pPr>
            <a:r>
              <a:rPr kumimoji="0" lang="fr-FR" sz="1800" b="0" i="0" u="none" strike="noStrike" kern="0" cap="none" spc="0" normalizeH="0" baseline="0" noProof="0" dirty="0" smtClean="0">
                <a:ln>
                  <a:noFill/>
                </a:ln>
                <a:solidFill>
                  <a:srgbClr val="0070C0"/>
                </a:solidFill>
                <a:effectLst/>
                <a:uLnTx/>
                <a:uFillTx/>
                <a:latin typeface="Calibri"/>
              </a:rPr>
              <a:t>1. Observation et analyse de situations de travail,</a:t>
            </a:r>
          </a:p>
          <a:p>
            <a:pPr marL="423863" marR="0" lvl="1" indent="-171450" algn="l" defTabSz="914400" rtl="0" eaLnBrk="0" fontAlgn="base" latinLnBrk="0" hangingPunct="0">
              <a:lnSpc>
                <a:spcPct val="100000"/>
              </a:lnSpc>
              <a:spcBef>
                <a:spcPct val="20000"/>
              </a:spcBef>
              <a:spcAft>
                <a:spcPct val="0"/>
              </a:spcAft>
              <a:buClr>
                <a:srgbClr val="0062A8"/>
              </a:buClr>
              <a:buSzTx/>
              <a:buFont typeface="Wingdings" panose="05000000000000000000" pitchFamily="2" charset="2"/>
              <a:buChar char=""/>
              <a:tabLst/>
              <a:defRPr/>
            </a:pPr>
            <a:r>
              <a:rPr kumimoji="0" lang="fr-FR" sz="1800" b="0" i="0" u="none" strike="noStrike" kern="0" cap="none" spc="0" normalizeH="0" baseline="0" noProof="0" dirty="0" smtClean="0">
                <a:ln>
                  <a:noFill/>
                </a:ln>
                <a:solidFill>
                  <a:srgbClr val="0070C0"/>
                </a:solidFill>
                <a:effectLst/>
                <a:uLnTx/>
                <a:uFillTx/>
                <a:latin typeface="Calibri"/>
              </a:rPr>
              <a:t>2. Installation de notions et repérage de compétences professionnelles,</a:t>
            </a:r>
          </a:p>
          <a:p>
            <a:pPr marL="423863" marR="0" lvl="1" indent="-171450" algn="l" defTabSz="914400" rtl="0" eaLnBrk="0" fontAlgn="base" latinLnBrk="0" hangingPunct="0">
              <a:lnSpc>
                <a:spcPct val="100000"/>
              </a:lnSpc>
              <a:spcBef>
                <a:spcPct val="20000"/>
              </a:spcBef>
              <a:spcAft>
                <a:spcPct val="0"/>
              </a:spcAft>
              <a:buClr>
                <a:srgbClr val="0062A8"/>
              </a:buClr>
              <a:buSzTx/>
              <a:buFont typeface="Wingdings" panose="05000000000000000000" pitchFamily="2" charset="2"/>
              <a:buChar char=""/>
              <a:tabLst/>
              <a:defRPr/>
            </a:pPr>
            <a:r>
              <a:rPr kumimoji="0" lang="fr-FR" sz="1800" b="0" i="0" u="none" strike="noStrike" kern="0" cap="none" spc="0" normalizeH="0" baseline="0" noProof="0" dirty="0" smtClean="0">
                <a:ln>
                  <a:noFill/>
                </a:ln>
                <a:solidFill>
                  <a:srgbClr val="0070C0"/>
                </a:solidFill>
                <a:effectLst/>
                <a:uLnTx/>
                <a:uFillTx/>
                <a:latin typeface="Calibri"/>
              </a:rPr>
              <a:t>3. Action et production,</a:t>
            </a:r>
          </a:p>
          <a:p>
            <a:pPr marL="423863" marR="0" lvl="1" indent="-171450" algn="l" defTabSz="914400" rtl="0" eaLnBrk="0" fontAlgn="base" latinLnBrk="0" hangingPunct="0">
              <a:lnSpc>
                <a:spcPct val="100000"/>
              </a:lnSpc>
              <a:spcBef>
                <a:spcPct val="20000"/>
              </a:spcBef>
              <a:spcAft>
                <a:spcPct val="0"/>
              </a:spcAft>
              <a:buClr>
                <a:srgbClr val="0062A8"/>
              </a:buClr>
              <a:buSzTx/>
              <a:buFont typeface="Wingdings" panose="05000000000000000000" pitchFamily="2" charset="2"/>
              <a:buChar char=""/>
              <a:tabLst/>
              <a:defRPr/>
            </a:pPr>
            <a:r>
              <a:rPr kumimoji="0" lang="fr-FR" sz="1800" b="0" i="0" u="none" strike="noStrike" kern="0" cap="none" spc="0" normalizeH="0" baseline="0" noProof="0" dirty="0" smtClean="0">
                <a:ln>
                  <a:noFill/>
                </a:ln>
                <a:solidFill>
                  <a:srgbClr val="0070C0"/>
                </a:solidFill>
                <a:effectLst/>
                <a:uLnTx/>
                <a:uFillTx/>
                <a:latin typeface="Calibri"/>
              </a:rPr>
              <a:t>4. Réflexivité sur sa propre action</a:t>
            </a:r>
          </a:p>
          <a:p>
            <a:pPr marL="423863" marR="0" lvl="1" indent="-171450" algn="l" defTabSz="914400" rtl="0" eaLnBrk="0" fontAlgn="base" latinLnBrk="0" hangingPunct="0">
              <a:lnSpc>
                <a:spcPct val="100000"/>
              </a:lnSpc>
              <a:spcBef>
                <a:spcPct val="20000"/>
              </a:spcBef>
              <a:spcAft>
                <a:spcPct val="0"/>
              </a:spcAft>
              <a:buClr>
                <a:srgbClr val="0062A8"/>
              </a:buClr>
              <a:buSzTx/>
              <a:buFont typeface="Wingdings" panose="05000000000000000000" pitchFamily="2" charset="2"/>
              <a:buChar char=""/>
              <a:tabLst/>
              <a:defRPr/>
            </a:pPr>
            <a:r>
              <a:rPr kumimoji="0" lang="fr-FR" sz="1800" b="0" i="0" u="none" strike="noStrike" kern="0" cap="none" spc="0" normalizeH="0" baseline="0" noProof="0" dirty="0" smtClean="0">
                <a:ln>
                  <a:noFill/>
                </a:ln>
                <a:solidFill>
                  <a:srgbClr val="0070C0"/>
                </a:solidFill>
                <a:effectLst/>
                <a:uLnTx/>
                <a:uFillTx/>
                <a:latin typeface="Calibri"/>
              </a:rPr>
              <a:t>5. Réutilisation des compétences et savoirs dans des situations semblables, de plus en plus complexes ou critiques.</a:t>
            </a:r>
          </a:p>
          <a:p>
            <a:pPr marL="423863" marR="0" lvl="1" indent="-171450" algn="l" defTabSz="914400" rtl="0" eaLnBrk="0" fontAlgn="base" latinLnBrk="0" hangingPunct="0">
              <a:lnSpc>
                <a:spcPct val="100000"/>
              </a:lnSpc>
              <a:spcBef>
                <a:spcPct val="20000"/>
              </a:spcBef>
              <a:spcAft>
                <a:spcPct val="0"/>
              </a:spcAft>
              <a:buClr>
                <a:srgbClr val="0062A8"/>
              </a:buClr>
              <a:buSzTx/>
              <a:buFont typeface="Wingdings" panose="05000000000000000000" pitchFamily="2" charset="2"/>
              <a:buChar char=""/>
              <a:tabLst/>
              <a:defRPr/>
            </a:pPr>
            <a:endParaRPr kumimoji="0" lang="fr-FR" sz="1500" b="0" i="0" u="none" strike="noStrike" kern="0" cap="none" spc="0" normalizeH="0" baseline="0" noProof="0" dirty="0" smtClean="0">
              <a:ln>
                <a:noFill/>
              </a:ln>
              <a:solidFill>
                <a:srgbClr val="000000"/>
              </a:solidFill>
              <a:effectLst/>
              <a:uLnTx/>
              <a:uFillTx/>
              <a:latin typeface="Calibri" pitchFamily="34" charset="0"/>
              <a:cs typeface="Calibri" pitchFamily="34" charset="0"/>
            </a:endParaRPr>
          </a:p>
        </p:txBody>
      </p:sp>
      <p:graphicFrame>
        <p:nvGraphicFramePr>
          <p:cNvPr id="7" name="Espace réservé du contenu 4"/>
          <p:cNvGraphicFramePr>
            <a:graphicFrameLocks/>
          </p:cNvGraphicFramePr>
          <p:nvPr>
            <p:extLst>
              <p:ext uri="{D42A27DB-BD31-4B8C-83A1-F6EECF244321}">
                <p14:modId xmlns:p14="http://schemas.microsoft.com/office/powerpoint/2010/main" val="3166583752"/>
              </p:ext>
            </p:extLst>
          </p:nvPr>
        </p:nvGraphicFramePr>
        <p:xfrm>
          <a:off x="7088863" y="1919334"/>
          <a:ext cx="5613148" cy="3440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831850" y="96461"/>
            <a:ext cx="9156700" cy="1077218"/>
          </a:xfrm>
          <a:prstGeom prst="rect">
            <a:avLst/>
          </a:prstGeom>
        </p:spPr>
        <p:txBody>
          <a:bodyPr wrap="square">
            <a:spAutoFit/>
          </a:bodyPr>
          <a:lstStyle/>
          <a:p>
            <a:pPr lvl="2"/>
            <a:r>
              <a:rPr lang="fr-FR" sz="3200" b="1" dirty="0">
                <a:solidFill>
                  <a:srgbClr val="FF0000"/>
                </a:solidFill>
                <a:latin typeface="Calibri" panose="020F0502020204030204" pitchFamily="34" charset="0"/>
              </a:rPr>
              <a:t>Modalités d’accès à la compétence : le rôle de l’explicitation</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298898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nvSpPr>
        <p:spPr bwMode="gray">
          <a:xfrm>
            <a:off x="684213" y="1773238"/>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r>
              <a:rPr lang="fr-FR" sz="2800" b="1" kern="0" dirty="0" smtClean="0">
                <a:solidFill>
                  <a:srgbClr val="0070C0"/>
                </a:solidFill>
                <a:latin typeface="Calibri" panose="020F0502020204030204" pitchFamily="34" charset="0"/>
                <a:cs typeface="Calibri" panose="020F0502020204030204" pitchFamily="34" charset="0"/>
              </a:rPr>
              <a:t>Analyse t on des situations réelles ou bien simulées ?</a:t>
            </a:r>
          </a:p>
          <a:p>
            <a:pPr lvl="1"/>
            <a:r>
              <a:rPr lang="fr-FR" sz="2800" b="1" kern="0" dirty="0" smtClean="0">
                <a:solidFill>
                  <a:srgbClr val="0070C0"/>
                </a:solidFill>
                <a:latin typeface="Calibri" panose="020F0502020204030204" pitchFamily="34" charset="0"/>
                <a:cs typeface="Calibri" panose="020F0502020204030204" pitchFamily="34" charset="0"/>
              </a:rPr>
              <a:t>Rôle des stages</a:t>
            </a:r>
          </a:p>
          <a:p>
            <a:pPr lvl="1"/>
            <a:r>
              <a:rPr lang="fr-FR" sz="2800" b="1" kern="0" dirty="0" smtClean="0">
                <a:solidFill>
                  <a:srgbClr val="0070C0"/>
                </a:solidFill>
                <a:latin typeface="Calibri" panose="020F0502020204030204" pitchFamily="34" charset="0"/>
                <a:cs typeface="Calibri" panose="020F0502020204030204" pitchFamily="34" charset="0"/>
              </a:rPr>
              <a:t>Rôle de l’atelier professionnel</a:t>
            </a:r>
          </a:p>
          <a:p>
            <a:pPr lvl="1"/>
            <a:r>
              <a:rPr lang="fr-FR" sz="2800" b="1" kern="0" dirty="0" smtClean="0">
                <a:solidFill>
                  <a:srgbClr val="0070C0"/>
                </a:solidFill>
                <a:latin typeface="Calibri" panose="020F0502020204030204" pitchFamily="34" charset="0"/>
                <a:cs typeface="Calibri" panose="020F0502020204030204" pitchFamily="34" charset="0"/>
              </a:rPr>
              <a:t>Rôle du passeport</a:t>
            </a:r>
          </a:p>
          <a:p>
            <a:pPr lvl="1"/>
            <a:endParaRPr lang="fr-FR" kern="0" dirty="0" smtClean="0">
              <a:latin typeface="Calibri" panose="020F0502020204030204" pitchFamily="34" charset="0"/>
              <a:cs typeface="Calibri" panose="020F0502020204030204" pitchFamily="34" charset="0"/>
            </a:endParaRPr>
          </a:p>
        </p:txBody>
      </p:sp>
      <p:sp>
        <p:nvSpPr>
          <p:cNvPr id="7" name="Rectangle 6"/>
          <p:cNvSpPr/>
          <p:nvPr/>
        </p:nvSpPr>
        <p:spPr>
          <a:xfrm>
            <a:off x="0" y="338465"/>
            <a:ext cx="4158511" cy="584775"/>
          </a:xfrm>
          <a:prstGeom prst="rect">
            <a:avLst/>
          </a:prstGeom>
        </p:spPr>
        <p:txBody>
          <a:bodyPr wrap="none">
            <a:spAutoFit/>
          </a:bodyPr>
          <a:lstStyle/>
          <a:p>
            <a:pPr marL="0" lvl="2"/>
            <a:r>
              <a:rPr lang="fr-FR" sz="3200" b="1" kern="0" dirty="0">
                <a:solidFill>
                  <a:srgbClr val="FF0000"/>
                </a:solidFill>
                <a:latin typeface="Calibri" panose="020F0502020204030204" pitchFamily="34" charset="0"/>
              </a:rPr>
              <a:t>1.2. Les questions vives</a:t>
            </a:r>
          </a:p>
        </p:txBody>
      </p:sp>
    </p:spTree>
    <p:extLst>
      <p:ext uri="{BB962C8B-B14F-4D97-AF65-F5344CB8AC3E}">
        <p14:creationId xmlns:p14="http://schemas.microsoft.com/office/powerpoint/2010/main" val="3337185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ZoneTexte 7"/>
          <p:cNvSpPr txBox="1">
            <a:spLocks noChangeArrowheads="1"/>
          </p:cNvSpPr>
          <p:nvPr/>
        </p:nvSpPr>
        <p:spPr bwMode="auto">
          <a:xfrm flipV="1">
            <a:off x="4008439" y="6611939"/>
            <a:ext cx="54006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900">
              <a:solidFill>
                <a:schemeClr val="accent1"/>
              </a:solidFill>
              <a:latin typeface="Calibri" panose="020F050202020403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2406028033"/>
              </p:ext>
            </p:extLst>
          </p:nvPr>
        </p:nvGraphicFramePr>
        <p:xfrm>
          <a:off x="827355" y="2005220"/>
          <a:ext cx="8128000" cy="4490720"/>
        </p:xfrm>
        <a:graphic>
          <a:graphicData uri="http://schemas.openxmlformats.org/drawingml/2006/table">
            <a:tbl>
              <a:tblPr firstRow="1" bandRow="1">
                <a:tableStyleId>{5C22544A-7EE6-4342-B048-85BDC9FD1C3A}</a:tableStyleId>
              </a:tblPr>
              <a:tblGrid>
                <a:gridCol w="4064000"/>
                <a:gridCol w="4064000"/>
              </a:tblGrid>
              <a:tr h="370840">
                <a:tc gridSpan="2">
                  <a:txBody>
                    <a:bodyPr/>
                    <a:lstStyle/>
                    <a:p>
                      <a:endParaRPr lang="fr-FR" dirty="0"/>
                    </a:p>
                  </a:txBody>
                  <a:tcPr>
                    <a:solidFill>
                      <a:schemeClr val="bg2">
                        <a:lumMod val="90000"/>
                      </a:schemeClr>
                    </a:solidFill>
                  </a:tcPr>
                </a:tc>
                <a:tc hMerge="1">
                  <a:txBody>
                    <a:bodyPr/>
                    <a:lstStyle/>
                    <a:p>
                      <a:endParaRPr lang="fr-FR" dirty="0"/>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smtClean="0">
                          <a:solidFill>
                            <a:srgbClr val="0062A8"/>
                          </a:solidFill>
                          <a:latin typeface="Calibri" panose="020F0502020204030204" pitchFamily="34" charset="0"/>
                          <a:cs typeface="Calibri" panose="020F0502020204030204" pitchFamily="34" charset="0"/>
                        </a:rPr>
                        <a:t>1. Quelques rappels des principes de la rénovation et questions vives : professionnalisation et compétences</a:t>
                      </a:r>
                    </a:p>
                    <a:p>
                      <a:endParaRPr lang="fr-FR" dirty="0"/>
                    </a:p>
                  </a:txBody>
                  <a:tcPr>
                    <a:solidFill>
                      <a:schemeClr val="accent2">
                        <a:lumMod val="20000"/>
                        <a:lumOff val="80000"/>
                      </a:schemeClr>
                    </a:solidFill>
                  </a:tcPr>
                </a:tc>
                <a:tc hMerge="1">
                  <a:txBody>
                    <a:bodyPr/>
                    <a:lstStyle/>
                    <a:p>
                      <a:endParaRPr lang="fr-FR" dirty="0"/>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smtClean="0">
                          <a:solidFill>
                            <a:srgbClr val="0062A8"/>
                          </a:solidFill>
                          <a:latin typeface="Calibri" panose="020F0502020204030204" pitchFamily="34" charset="0"/>
                          <a:cs typeface="Calibri" panose="020F0502020204030204" pitchFamily="34" charset="0"/>
                        </a:rPr>
                        <a:t>2. Equipements numériques et progiciels de gestion intégrée</a:t>
                      </a:r>
                    </a:p>
                    <a:p>
                      <a:endParaRPr lang="fr-FR" dirty="0"/>
                    </a:p>
                  </a:txBody>
                  <a:tcPr>
                    <a:solidFill>
                      <a:schemeClr val="accent2">
                        <a:lumMod val="20000"/>
                        <a:lumOff val="80000"/>
                      </a:schemeClr>
                    </a:solidFill>
                  </a:tcPr>
                </a:tc>
                <a:tc hMerge="1">
                  <a:txBody>
                    <a:bodyPr/>
                    <a:lstStyle/>
                    <a:p>
                      <a:endParaRPr lang="fr-FR" dirty="0"/>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smtClean="0">
                          <a:solidFill>
                            <a:srgbClr val="0062A8"/>
                          </a:solidFill>
                          <a:latin typeface="Calibri" panose="020F0502020204030204" pitchFamily="34" charset="0"/>
                          <a:cs typeface="Calibri" panose="020F0502020204030204" pitchFamily="34" charset="0"/>
                        </a:rPr>
                        <a:t>3. Observable et évaluation</a:t>
                      </a:r>
                      <a:r>
                        <a:rPr lang="fr-FR" altLang="fr-FR" baseline="0" dirty="0" smtClean="0">
                          <a:solidFill>
                            <a:srgbClr val="0062A8"/>
                          </a:solidFill>
                          <a:latin typeface="Calibri" panose="020F0502020204030204" pitchFamily="34" charset="0"/>
                          <a:cs typeface="Calibri" panose="020F0502020204030204" pitchFamily="34" charset="0"/>
                        </a:rPr>
                        <a:t> au fil de l’eau</a:t>
                      </a:r>
                      <a:endParaRPr lang="fr-FR" altLang="fr-FR" dirty="0" smtClean="0">
                        <a:solidFill>
                          <a:srgbClr val="0062A8"/>
                        </a:solidFill>
                        <a:latin typeface="Calibri" panose="020F0502020204030204" pitchFamily="34" charset="0"/>
                        <a:cs typeface="Calibri" panose="020F0502020204030204" pitchFamily="34" charset="0"/>
                      </a:endParaRPr>
                    </a:p>
                    <a:p>
                      <a:endParaRPr lang="fr-FR" dirty="0"/>
                    </a:p>
                  </a:txBody>
                  <a:tcPr>
                    <a:solidFill>
                      <a:schemeClr val="accent2">
                        <a:lumMod val="20000"/>
                        <a:lumOff val="80000"/>
                      </a:schemeClr>
                    </a:solidFill>
                  </a:tcPr>
                </a:tc>
                <a:tc hMerge="1">
                  <a:txBody>
                    <a:bodyPr/>
                    <a:lstStyle/>
                    <a:p>
                      <a:endParaRPr lang="fr-FR" dirty="0"/>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smtClean="0">
                          <a:solidFill>
                            <a:srgbClr val="0062A8"/>
                          </a:solidFill>
                          <a:latin typeface="Calibri" panose="020F0502020204030204" pitchFamily="34" charset="0"/>
                          <a:cs typeface="Calibri" panose="020F0502020204030204" pitchFamily="34" charset="0"/>
                        </a:rPr>
                        <a:t>4 . Enseignement par les contextes : Une démarche de construction de situation professionnelle appliquée au cas</a:t>
                      </a:r>
                      <a:r>
                        <a:rPr lang="fr-FR" altLang="fr-FR" baseline="0" dirty="0" smtClean="0">
                          <a:solidFill>
                            <a:srgbClr val="0062A8"/>
                          </a:solidFill>
                          <a:latin typeface="Calibri" panose="020F0502020204030204" pitchFamily="34" charset="0"/>
                          <a:cs typeface="Calibri" panose="020F0502020204030204" pitchFamily="34" charset="0"/>
                        </a:rPr>
                        <a:t> </a:t>
                      </a:r>
                      <a:r>
                        <a:rPr lang="fr-FR" altLang="fr-FR" baseline="0" dirty="0" err="1" smtClean="0">
                          <a:solidFill>
                            <a:srgbClr val="0062A8"/>
                          </a:solidFill>
                          <a:latin typeface="Calibri" panose="020F0502020204030204" pitchFamily="34" charset="0"/>
                          <a:cs typeface="Calibri" panose="020F0502020204030204" pitchFamily="34" charset="0"/>
                        </a:rPr>
                        <a:t>Nuprier</a:t>
                      </a:r>
                      <a:endParaRPr lang="fr-FR" altLang="fr-FR" dirty="0" smtClean="0">
                        <a:solidFill>
                          <a:srgbClr val="0062A8"/>
                        </a:solidFill>
                        <a:latin typeface="Calibri" panose="020F0502020204030204" pitchFamily="34" charset="0"/>
                        <a:cs typeface="Calibri" panose="020F0502020204030204" pitchFamily="34" charset="0"/>
                      </a:endParaRPr>
                    </a:p>
                    <a:p>
                      <a:endParaRPr lang="fr-FR" dirty="0"/>
                    </a:p>
                  </a:txBody>
                  <a:tcPr>
                    <a:solidFill>
                      <a:schemeClr val="accent2">
                        <a:lumMod val="20000"/>
                        <a:lumOff val="80000"/>
                      </a:schemeClr>
                    </a:solidFill>
                  </a:tcPr>
                </a:tc>
                <a:tc hMerge="1">
                  <a:txBody>
                    <a:bodyPr/>
                    <a:lstStyle/>
                    <a:p>
                      <a:endParaRPr lang="fr-FR"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kern="1200" dirty="0" smtClean="0">
                          <a:solidFill>
                            <a:srgbClr val="0062A8"/>
                          </a:solidFill>
                          <a:latin typeface="Calibri" panose="020F0502020204030204" pitchFamily="34" charset="0"/>
                          <a:ea typeface="+mn-ea"/>
                          <a:cs typeface="Calibri" panose="020F0502020204030204" pitchFamily="34" charset="0"/>
                        </a:rPr>
                        <a:t>5.1 Atelier 1</a:t>
                      </a:r>
                      <a:endParaRPr lang="fr-FR" sz="1800" kern="1200" dirty="0">
                        <a:solidFill>
                          <a:srgbClr val="0062A8"/>
                        </a:solidFill>
                        <a:latin typeface="Calibri" panose="020F0502020204030204" pitchFamily="34" charset="0"/>
                        <a:ea typeface="+mn-ea"/>
                        <a:cs typeface="Calibri" panose="020F0502020204030204" pitchFamily="34" charset="0"/>
                      </a:endParaRPr>
                    </a:p>
                  </a:txBody>
                  <a:tcP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kern="1200" dirty="0" smtClean="0">
                          <a:solidFill>
                            <a:srgbClr val="0062A8"/>
                          </a:solidFill>
                          <a:latin typeface="Calibri" panose="020F0502020204030204" pitchFamily="34" charset="0"/>
                          <a:ea typeface="+mn-ea"/>
                          <a:cs typeface="Calibri" panose="020F0502020204030204" pitchFamily="34" charset="0"/>
                        </a:rPr>
                        <a:t>5.2 Atelier 2</a:t>
                      </a:r>
                      <a:endParaRPr lang="fr-FR" sz="1800" kern="1200" dirty="0">
                        <a:solidFill>
                          <a:srgbClr val="0062A8"/>
                        </a:solidFill>
                        <a:latin typeface="Calibri" panose="020F0502020204030204" pitchFamily="34" charset="0"/>
                        <a:ea typeface="+mn-ea"/>
                        <a:cs typeface="Calibri" panose="020F0502020204030204" pitchFamily="34" charset="0"/>
                      </a:endParaRPr>
                    </a:p>
                  </a:txBody>
                  <a:tcPr>
                    <a:solidFill>
                      <a:schemeClr val="accent2">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kern="1200" dirty="0" smtClean="0">
                          <a:solidFill>
                            <a:srgbClr val="0062A8"/>
                          </a:solidFill>
                          <a:latin typeface="Calibri" panose="020F0502020204030204" pitchFamily="34" charset="0"/>
                          <a:ea typeface="+mn-ea"/>
                          <a:cs typeface="Calibri" panose="020F0502020204030204" pitchFamily="34" charset="0"/>
                        </a:rPr>
                        <a:t>Extraction et exploitation des données</a:t>
                      </a:r>
                    </a:p>
                    <a:p>
                      <a:pPr marL="0" marR="0" indent="0" algn="ctr" defTabSz="914400" rtl="0" eaLnBrk="1" fontAlgn="auto" latinLnBrk="0" hangingPunct="1">
                        <a:lnSpc>
                          <a:spcPct val="100000"/>
                        </a:lnSpc>
                        <a:spcBef>
                          <a:spcPts val="0"/>
                        </a:spcBef>
                        <a:spcAft>
                          <a:spcPts val="0"/>
                        </a:spcAft>
                        <a:buClrTx/>
                        <a:buSzTx/>
                        <a:buFontTx/>
                        <a:buNone/>
                        <a:tabLst/>
                        <a:defRPr/>
                      </a:pPr>
                      <a:r>
                        <a:rPr lang="fr-FR" sz="1800" kern="1200" dirty="0" smtClean="0">
                          <a:solidFill>
                            <a:srgbClr val="0062A8"/>
                          </a:solidFill>
                          <a:latin typeface="Calibri" panose="020F0502020204030204" pitchFamily="34" charset="0"/>
                          <a:ea typeface="+mn-ea"/>
                          <a:cs typeface="Calibri" panose="020F0502020204030204" pitchFamily="34" charset="0"/>
                        </a:rPr>
                        <a:t>PGI-tableur</a:t>
                      </a:r>
                      <a:endParaRPr lang="fr-FR" sz="1800" kern="1200" dirty="0">
                        <a:solidFill>
                          <a:srgbClr val="0062A8"/>
                        </a:solidFill>
                        <a:latin typeface="Calibri" panose="020F0502020204030204" pitchFamily="34" charset="0"/>
                        <a:ea typeface="+mn-ea"/>
                        <a:cs typeface="Calibri" panose="020F0502020204030204" pitchFamily="34" charset="0"/>
                      </a:endParaRPr>
                    </a:p>
                  </a:txBody>
                  <a:tcPr>
                    <a:solidFill>
                      <a:schemeClr val="accent2">
                        <a:lumMod val="20000"/>
                        <a:lumOff val="80000"/>
                      </a:schemeClr>
                    </a:solidFill>
                  </a:tcPr>
                </a:tc>
                <a:tc>
                  <a:txBody>
                    <a:bodyPr/>
                    <a:lstStyle/>
                    <a:p>
                      <a:pPr algn="ctr"/>
                      <a:r>
                        <a:rPr lang="fr-FR" sz="1800" kern="1200" dirty="0" smtClean="0">
                          <a:solidFill>
                            <a:srgbClr val="0062A8"/>
                          </a:solidFill>
                          <a:latin typeface="Calibri" panose="020F0502020204030204" pitchFamily="34" charset="0"/>
                          <a:ea typeface="+mn-ea"/>
                          <a:cs typeface="Calibri" panose="020F0502020204030204" pitchFamily="34" charset="0"/>
                        </a:rPr>
                        <a:t>Mise en œuvre du passeport professionnel</a:t>
                      </a:r>
                      <a:endParaRPr lang="fr-FR" sz="1800" kern="1200" dirty="0">
                        <a:solidFill>
                          <a:srgbClr val="0062A8"/>
                        </a:solidFill>
                        <a:latin typeface="Calibri" panose="020F0502020204030204" pitchFamily="34" charset="0"/>
                        <a:ea typeface="+mn-ea"/>
                        <a:cs typeface="Calibri" panose="020F0502020204030204" pitchFamily="34" charset="0"/>
                      </a:endParaRPr>
                    </a:p>
                  </a:txBody>
                  <a:tcPr>
                    <a:solidFill>
                      <a:schemeClr val="accent2">
                        <a:lumMod val="20000"/>
                        <a:lumOff val="80000"/>
                      </a:schemeClr>
                    </a:solidFill>
                  </a:tcPr>
                </a:tc>
              </a:tr>
            </a:tbl>
          </a:graphicData>
        </a:graphic>
      </p:graphicFrame>
      <p:sp>
        <p:nvSpPr>
          <p:cNvPr id="3" name="Rectangle 2"/>
          <p:cNvSpPr/>
          <p:nvPr/>
        </p:nvSpPr>
        <p:spPr>
          <a:xfrm>
            <a:off x="-770562" y="361261"/>
            <a:ext cx="5241956" cy="584775"/>
          </a:xfrm>
          <a:prstGeom prst="rect">
            <a:avLst/>
          </a:prstGeom>
        </p:spPr>
        <p:txBody>
          <a:bodyPr wrap="square">
            <a:spAutoFit/>
          </a:bodyPr>
          <a:lstStyle/>
          <a:p>
            <a:pPr lvl="2"/>
            <a:r>
              <a:rPr lang="fr-FR" altLang="fr-FR" sz="3200" b="1" dirty="0">
                <a:solidFill>
                  <a:srgbClr val="FF0000"/>
                </a:solidFill>
                <a:latin typeface="Calibri" panose="020F0502020204030204" pitchFamily="34" charset="0"/>
              </a:rPr>
              <a:t>Sommaire de la journée </a:t>
            </a:r>
            <a:endParaRPr lang="fr-FR" alt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28365099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gray">
          <a:xfrm>
            <a:off x="684213" y="1773238"/>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r>
              <a:rPr lang="fr-FR" sz="2800" b="1" kern="0" dirty="0" smtClean="0">
                <a:solidFill>
                  <a:srgbClr val="0070C0"/>
                </a:solidFill>
                <a:latin typeface="Calibri" panose="020F0502020204030204" pitchFamily="34" charset="0"/>
                <a:cs typeface="Calibri" panose="020F0502020204030204" pitchFamily="34" charset="0"/>
              </a:rPr>
              <a:t>La question de l’évaluation, le rôle du passeport comme support de l’explicitation</a:t>
            </a:r>
            <a:endParaRPr lang="fr-FR" sz="2800" b="1" kern="0" dirty="0" smtClean="0">
              <a:solidFill>
                <a:srgbClr val="0070C0"/>
              </a:solidFill>
              <a:latin typeface="Calibri" panose="020F0502020204030204" pitchFamily="34" charset="0"/>
              <a:cs typeface="Calibri" panose="020F0502020204030204" pitchFamily="34" charset="0"/>
            </a:endParaRPr>
          </a:p>
        </p:txBody>
      </p:sp>
      <p:sp>
        <p:nvSpPr>
          <p:cNvPr id="7" name="Rectangle 6"/>
          <p:cNvSpPr/>
          <p:nvPr/>
        </p:nvSpPr>
        <p:spPr>
          <a:xfrm>
            <a:off x="0" y="447675"/>
            <a:ext cx="4158511" cy="584775"/>
          </a:xfrm>
          <a:prstGeom prst="rect">
            <a:avLst/>
          </a:prstGeom>
        </p:spPr>
        <p:txBody>
          <a:bodyPr wrap="none">
            <a:spAutoFit/>
          </a:bodyPr>
          <a:lstStyle/>
          <a:p>
            <a:pPr marL="0" lvl="2"/>
            <a:r>
              <a:rPr lang="fr-FR" sz="3200" b="1" kern="0" dirty="0">
                <a:solidFill>
                  <a:srgbClr val="FF0000"/>
                </a:solidFill>
                <a:latin typeface="Calibri" panose="020F0502020204030204" pitchFamily="34" charset="0"/>
              </a:rPr>
              <a:t>1.2. Les questions vives</a:t>
            </a:r>
          </a:p>
        </p:txBody>
      </p:sp>
    </p:spTree>
    <p:extLst>
      <p:ext uri="{BB962C8B-B14F-4D97-AF65-F5344CB8AC3E}">
        <p14:creationId xmlns:p14="http://schemas.microsoft.com/office/powerpoint/2010/main" val="2160655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363200" cy="1470025"/>
          </a:xfrm>
        </p:spPr>
        <p:txBody>
          <a:bodyPr/>
          <a:lstStyle/>
          <a:p>
            <a:r>
              <a:rPr lang="fr-FR" dirty="0"/>
              <a:t>1.2. Les questions vives</a:t>
            </a:r>
            <a:br>
              <a:rPr lang="fr-FR" dirty="0"/>
            </a:br>
            <a:endParaRPr lang="fr-FR" dirty="0"/>
          </a:p>
        </p:txBody>
      </p:sp>
      <p:sp>
        <p:nvSpPr>
          <p:cNvPr id="4" name="Espace réservé du contenu 2"/>
          <p:cNvSpPr txBox="1">
            <a:spLocks/>
          </p:cNvSpPr>
          <p:nvPr/>
        </p:nvSpPr>
        <p:spPr bwMode="gray">
          <a:xfrm>
            <a:off x="1761576" y="2307394"/>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pPr>
              <a:buClr>
                <a:srgbClr val="0563C1"/>
              </a:buClr>
            </a:pPr>
            <a:r>
              <a:rPr lang="fr-FR" sz="2800" b="1" kern="0" dirty="0">
                <a:solidFill>
                  <a:srgbClr val="0062A8"/>
                </a:solidFill>
                <a:latin typeface="Calibri" panose="020F0502020204030204" pitchFamily="34" charset="0"/>
                <a:cs typeface="Calibri" panose="020F0502020204030204" pitchFamily="34" charset="0"/>
              </a:rPr>
              <a:t>Le rôle du professeur dans le recueil des informations (préparation de E4 – situation A) Vidéo</a:t>
            </a:r>
          </a:p>
          <a:p>
            <a:pPr>
              <a:buClr>
                <a:srgbClr val="0563C1"/>
              </a:buClr>
            </a:pPr>
            <a:r>
              <a:rPr lang="fr-FR" sz="2800" b="1" kern="0" dirty="0">
                <a:solidFill>
                  <a:srgbClr val="0062A8"/>
                </a:solidFill>
                <a:latin typeface="Calibri" panose="020F0502020204030204" pitchFamily="34" charset="0"/>
                <a:cs typeface="Calibri" panose="020F0502020204030204" pitchFamily="34" charset="0"/>
              </a:rPr>
              <a:t>Quels sont les observables ?</a:t>
            </a:r>
          </a:p>
          <a:p>
            <a:pPr>
              <a:buClr>
                <a:srgbClr val="0563C1"/>
              </a:buClr>
            </a:pPr>
            <a:r>
              <a:rPr lang="fr-FR" sz="2800" b="1" kern="0" dirty="0">
                <a:solidFill>
                  <a:srgbClr val="0062A8"/>
                </a:solidFill>
                <a:latin typeface="Calibri" panose="020F0502020204030204" pitchFamily="34" charset="0"/>
                <a:cs typeface="Calibri" panose="020F0502020204030204" pitchFamily="34" charset="0"/>
              </a:rPr>
              <a:t>Comment présenter le BTS CG aux tuteurs ?</a:t>
            </a:r>
          </a:p>
          <a:p>
            <a:pPr>
              <a:buClr>
                <a:srgbClr val="0563C1"/>
              </a:buClr>
            </a:pPr>
            <a:r>
              <a:rPr lang="fr-FR" sz="2800" b="1" kern="0" dirty="0">
                <a:solidFill>
                  <a:srgbClr val="0062A8"/>
                </a:solidFill>
                <a:latin typeface="Calibri" panose="020F0502020204030204" pitchFamily="34" charset="0"/>
                <a:cs typeface="Calibri" panose="020F0502020204030204" pitchFamily="34" charset="0"/>
              </a:rPr>
              <a:t>Quelle organisation des stages ?</a:t>
            </a:r>
          </a:p>
          <a:p>
            <a:pPr>
              <a:buClr>
                <a:srgbClr val="0563C1"/>
              </a:buClr>
            </a:pPr>
            <a:endParaRPr lang="fr-FR" b="1" kern="0" dirty="0" smtClean="0">
              <a:solidFill>
                <a:srgbClr val="5B9BD5"/>
              </a:solidFill>
              <a:latin typeface="Calibri" panose="020F0502020204030204" pitchFamily="34" charset="0"/>
              <a:cs typeface="Calibri" panose="020F0502020204030204" pitchFamily="34" charset="0"/>
            </a:endParaRPr>
          </a:p>
          <a:p>
            <a:pPr>
              <a:buClr>
                <a:srgbClr val="0563C1"/>
              </a:buClr>
              <a:buFont typeface="Wingdings" panose="05000000000000000000" pitchFamily="2" charset="2"/>
              <a:buNone/>
            </a:pPr>
            <a:endParaRPr lang="fr-FR" b="1" kern="0" dirty="0" smtClean="0">
              <a:solidFill>
                <a:srgbClr val="5B9BD5"/>
              </a:solidFill>
              <a:latin typeface="Calibri" panose="020F0502020204030204" pitchFamily="34" charset="0"/>
              <a:cs typeface="Calibri" panose="020F0502020204030204" pitchFamily="34" charset="0"/>
            </a:endParaRPr>
          </a:p>
          <a:p>
            <a:pPr>
              <a:buClr>
                <a:srgbClr val="0563C1"/>
              </a:buClr>
              <a:buFont typeface="Wingdings" panose="05000000000000000000" pitchFamily="2" charset="2"/>
              <a:buNone/>
            </a:pPr>
            <a:endParaRPr lang="fr-FR" b="1" kern="0" dirty="0" smtClean="0">
              <a:solidFill>
                <a:srgbClr val="5B9BD5"/>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8838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33101" y="2065106"/>
            <a:ext cx="10515600" cy="4573329"/>
          </a:xfrm>
        </p:spPr>
        <p:txBody>
          <a:bodyPr>
            <a:normAutofit/>
          </a:bodyPr>
          <a:lstStyle/>
          <a:p>
            <a:endParaRPr lang="fr-FR" dirty="0" smtClean="0"/>
          </a:p>
          <a:p>
            <a:pPr marL="250825" lvl="0" indent="-250825" eaLnBrk="0" fontAlgn="base" hangingPunct="0">
              <a:lnSpc>
                <a:spcPct val="100000"/>
              </a:lnSpc>
              <a:spcBef>
                <a:spcPct val="60000"/>
              </a:spcBef>
              <a:spcAft>
                <a:spcPct val="40000"/>
              </a:spcAft>
              <a:buClr>
                <a:srgbClr val="C9E8F7"/>
              </a:buClr>
              <a:buFont typeface="Wingdings" panose="05000000000000000000" pitchFamily="2" charset="2"/>
              <a:buChar char="n"/>
            </a:pPr>
            <a:r>
              <a:rPr lang="fr-FR" sz="2000" kern="0" dirty="0" smtClean="0">
                <a:solidFill>
                  <a:srgbClr val="0062A8"/>
                </a:solidFill>
                <a:latin typeface="Calibri" panose="020F0502020204030204" pitchFamily="34" charset="0"/>
                <a:cs typeface="Calibri" panose="020F0502020204030204" pitchFamily="34" charset="0"/>
              </a:rPr>
              <a:t>En </a:t>
            </a:r>
            <a:r>
              <a:rPr lang="fr-FR" sz="2000" kern="0" dirty="0">
                <a:solidFill>
                  <a:srgbClr val="0062A8"/>
                </a:solidFill>
                <a:latin typeface="Calibri" panose="020F0502020204030204" pitchFamily="34" charset="0"/>
                <a:cs typeface="Calibri" panose="020F0502020204030204" pitchFamily="34" charset="0"/>
              </a:rPr>
              <a:t>termes de contenus</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Recentrage sur un cœur de métier mieux identifié ; </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Renforcement des liens entre compétences SI (processus support) et les processus métier ; </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Intégration renforcée des outils informatiques : prégnance du Progiciel de Gestion Intégré, tableur pour traiter des informations issues d’extractions ;</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Prise en compte d’activités liées au métier : contrôle,  veille informationnelle, prise en compte des besoins de l’organisation ;</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Prise en compte d’un contexte relationnel/collectif ;</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Prise en compte du parcours de professionnalisation (passeport, E6) </a:t>
            </a:r>
            <a:endParaRPr lang="fr-FR" sz="2000" kern="0" dirty="0" smtClean="0">
              <a:solidFill>
                <a:schemeClr val="accent1">
                  <a:lumMod val="75000"/>
                </a:schemeClr>
              </a:solidFill>
              <a:latin typeface="Calibri" panose="020F0502020204030204" pitchFamily="34" charset="0"/>
              <a:cs typeface="Calibri" panose="020F0502020204030204" pitchFamily="34" charset="0"/>
            </a:endParaRPr>
          </a:p>
        </p:txBody>
      </p:sp>
      <p:sp>
        <p:nvSpPr>
          <p:cNvPr id="3" name="Rectangle 2"/>
          <p:cNvSpPr/>
          <p:nvPr/>
        </p:nvSpPr>
        <p:spPr>
          <a:xfrm>
            <a:off x="-760288" y="199531"/>
            <a:ext cx="8537825" cy="584775"/>
          </a:xfrm>
          <a:prstGeom prst="rect">
            <a:avLst/>
          </a:prstGeom>
        </p:spPr>
        <p:txBody>
          <a:bodyPr wrap="square">
            <a:spAutoFit/>
          </a:bodyPr>
          <a:lstStyle/>
          <a:p>
            <a:pPr lvl="2"/>
            <a:r>
              <a:rPr lang="fr-FR" sz="3200" b="1" dirty="0">
                <a:solidFill>
                  <a:srgbClr val="FF0000"/>
                </a:solidFill>
                <a:latin typeface="Calibri" panose="020F0502020204030204" pitchFamily="34" charset="0"/>
              </a:rPr>
              <a:t>1.1. rappels des principes de la rénovation</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408599438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055812"/>
            <a:ext cx="10515600" cy="4351338"/>
          </a:xfrm>
        </p:spPr>
        <p:txBody>
          <a:bodyPr>
            <a:normAutofit/>
          </a:bodyPr>
          <a:lstStyle/>
          <a:p>
            <a:pPr marL="250825" lvl="0" indent="-250825" eaLnBrk="0" fontAlgn="base" hangingPunct="0">
              <a:lnSpc>
                <a:spcPct val="100000"/>
              </a:lnSpc>
              <a:spcBef>
                <a:spcPct val="60000"/>
              </a:spcBef>
              <a:spcAft>
                <a:spcPct val="40000"/>
              </a:spcAft>
              <a:buClr>
                <a:srgbClr val="C9E8F7"/>
              </a:buClr>
              <a:buFont typeface="Wingdings" panose="05000000000000000000" pitchFamily="2" charset="2"/>
              <a:buChar char="n"/>
            </a:pPr>
            <a:r>
              <a:rPr lang="fr-FR" sz="2000" kern="0" dirty="0">
                <a:solidFill>
                  <a:srgbClr val="0062A8"/>
                </a:solidFill>
                <a:latin typeface="Calibri" panose="020F0502020204030204" pitchFamily="34" charset="0"/>
                <a:cs typeface="Calibri" panose="020F0502020204030204" pitchFamily="34" charset="0"/>
              </a:rPr>
              <a:t>En termes pédagogiques</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Rénovation essentiellement pédagogique, écriture du référentiel en activités professionnelles</a:t>
            </a:r>
          </a:p>
          <a:p>
            <a:pPr marL="423863" lvl="1" indent="-171450" eaLnBrk="0" fontAlgn="base" hangingPunct="0">
              <a:lnSpc>
                <a:spcPct val="100000"/>
              </a:lnSpc>
              <a:spcBef>
                <a:spcPct val="20000"/>
              </a:spcBef>
              <a:spcAft>
                <a:spcPct val="0"/>
              </a:spcAft>
              <a:buClr>
                <a:srgbClr val="0062A8"/>
              </a:buClr>
              <a:buFont typeface="Wingdings" panose="05000000000000000000" pitchFamily="2" charset="2"/>
              <a:buChar char=""/>
            </a:pPr>
            <a:r>
              <a:rPr lang="fr-FR" sz="2000" kern="0" dirty="0">
                <a:solidFill>
                  <a:schemeClr val="accent1">
                    <a:lumMod val="75000"/>
                  </a:schemeClr>
                </a:solidFill>
                <a:latin typeface="Calibri" panose="020F0502020204030204" pitchFamily="34" charset="0"/>
                <a:cs typeface="Calibri" panose="020F0502020204030204" pitchFamily="34" charset="0"/>
              </a:rPr>
              <a:t>Au service d’une </a:t>
            </a:r>
            <a:r>
              <a:rPr lang="fr-FR" sz="2000" u="sng" kern="0" dirty="0">
                <a:solidFill>
                  <a:schemeClr val="accent1">
                    <a:lumMod val="75000"/>
                  </a:schemeClr>
                </a:solidFill>
                <a:latin typeface="Calibri" panose="020F0502020204030204" pitchFamily="34" charset="0"/>
                <a:cs typeface="Calibri" panose="020F0502020204030204" pitchFamily="34" charset="0"/>
              </a:rPr>
              <a:t>professionnalisation</a:t>
            </a:r>
            <a:r>
              <a:rPr lang="fr-FR" sz="2000" kern="0" dirty="0">
                <a:solidFill>
                  <a:schemeClr val="accent1">
                    <a:lumMod val="75000"/>
                  </a:schemeClr>
                </a:solidFill>
                <a:latin typeface="Calibri" panose="020F0502020204030204" pitchFamily="34" charset="0"/>
                <a:cs typeface="Calibri" panose="020F0502020204030204" pitchFamily="34" charset="0"/>
              </a:rPr>
              <a:t> accrue pour la réussite des étudiants :</a:t>
            </a:r>
          </a:p>
          <a:p>
            <a:pPr marL="425450" lvl="2" indent="3175" fontAlgn="base">
              <a:lnSpc>
                <a:spcPct val="100000"/>
              </a:lnSpc>
              <a:spcBef>
                <a:spcPct val="20000"/>
              </a:spcBef>
              <a:spcAft>
                <a:spcPct val="0"/>
              </a:spcAft>
              <a:buNone/>
            </a:pPr>
            <a:r>
              <a:rPr lang="fr-FR" sz="2000" kern="0" dirty="0">
                <a:solidFill>
                  <a:schemeClr val="accent1">
                    <a:lumMod val="75000"/>
                  </a:schemeClr>
                </a:solidFill>
                <a:latin typeface="Calibri" panose="020F0502020204030204" pitchFamily="34" charset="0"/>
                <a:cs typeface="Calibri" panose="020F0502020204030204" pitchFamily="34" charset="0"/>
              </a:rPr>
              <a:t>-&gt; Didactique des sciences de gestion ;</a:t>
            </a:r>
          </a:p>
          <a:p>
            <a:pPr marL="425450" lvl="2" indent="3175" fontAlgn="base">
              <a:lnSpc>
                <a:spcPct val="100000"/>
              </a:lnSpc>
              <a:spcBef>
                <a:spcPct val="20000"/>
              </a:spcBef>
              <a:spcAft>
                <a:spcPct val="0"/>
              </a:spcAft>
              <a:buNone/>
            </a:pPr>
            <a:r>
              <a:rPr lang="fr-FR" sz="2000" kern="0" dirty="0">
                <a:solidFill>
                  <a:schemeClr val="accent1">
                    <a:lumMod val="75000"/>
                  </a:schemeClr>
                </a:solidFill>
                <a:latin typeface="Calibri" panose="020F0502020204030204" pitchFamily="34" charset="0"/>
                <a:cs typeface="Calibri" panose="020F0502020204030204" pitchFamily="34" charset="0"/>
              </a:rPr>
              <a:t>-&gt; Didactique professionnelle, construction de compétences ;</a:t>
            </a:r>
          </a:p>
          <a:p>
            <a:pPr marL="425450" lvl="2" indent="3175" fontAlgn="base">
              <a:lnSpc>
                <a:spcPct val="100000"/>
              </a:lnSpc>
              <a:spcBef>
                <a:spcPct val="20000"/>
              </a:spcBef>
              <a:spcAft>
                <a:spcPct val="0"/>
              </a:spcAft>
              <a:buNone/>
            </a:pPr>
            <a:r>
              <a:rPr lang="fr-FR" sz="2000" kern="0" dirty="0">
                <a:solidFill>
                  <a:schemeClr val="accent1">
                    <a:lumMod val="75000"/>
                  </a:schemeClr>
                </a:solidFill>
                <a:latin typeface="Calibri" panose="020F0502020204030204" pitchFamily="34" charset="0"/>
                <a:cs typeface="Calibri" panose="020F0502020204030204" pitchFamily="34" charset="0"/>
              </a:rPr>
              <a:t>-&gt; Apprendre à apprendre, actualisation des connaissances, rôle de la veille, </a:t>
            </a:r>
            <a:r>
              <a:rPr lang="fr-FR" sz="2000" u="sng" kern="0" dirty="0">
                <a:solidFill>
                  <a:schemeClr val="accent1">
                    <a:lumMod val="75000"/>
                  </a:schemeClr>
                </a:solidFill>
                <a:latin typeface="Calibri" panose="020F0502020204030204" pitchFamily="34" charset="0"/>
                <a:cs typeface="Calibri" panose="020F0502020204030204" pitchFamily="34" charset="0"/>
              </a:rPr>
              <a:t>différenciation pédagogique</a:t>
            </a:r>
            <a:r>
              <a:rPr lang="fr-FR" sz="2000" u="sng" kern="0" dirty="0">
                <a:solidFill>
                  <a:srgbClr val="000000"/>
                </a:solidFill>
                <a:latin typeface="Calibri" panose="020F0502020204030204" pitchFamily="34" charset="0"/>
                <a:cs typeface="Calibri" panose="020F0502020204030204" pitchFamily="34" charset="0"/>
              </a:rPr>
              <a:t>.</a:t>
            </a:r>
          </a:p>
          <a:p>
            <a:pPr marL="250825" lvl="0" indent="-250825" eaLnBrk="0" fontAlgn="base" hangingPunct="0">
              <a:lnSpc>
                <a:spcPct val="100000"/>
              </a:lnSpc>
              <a:spcBef>
                <a:spcPct val="60000"/>
              </a:spcBef>
              <a:spcAft>
                <a:spcPct val="40000"/>
              </a:spcAft>
              <a:buClr>
                <a:srgbClr val="C9E8F7"/>
              </a:buClr>
              <a:buFont typeface="Wingdings" panose="05000000000000000000" pitchFamily="2" charset="2"/>
              <a:buChar char="n"/>
            </a:pPr>
            <a:r>
              <a:rPr lang="fr-FR" sz="2000" kern="0" dirty="0" smtClean="0">
                <a:solidFill>
                  <a:srgbClr val="0062A8"/>
                </a:solidFill>
                <a:latin typeface="Calibri" panose="020F0502020204030204" pitchFamily="34" charset="0"/>
                <a:cs typeface="Calibri" panose="020F0502020204030204" pitchFamily="34" charset="0"/>
              </a:rPr>
              <a:t>Positionnement/DUT </a:t>
            </a:r>
            <a:r>
              <a:rPr lang="fr-FR" sz="2000" kern="0" dirty="0">
                <a:solidFill>
                  <a:srgbClr val="0062A8"/>
                </a:solidFill>
                <a:latin typeface="Calibri" panose="020F0502020204030204" pitchFamily="34" charset="0"/>
                <a:cs typeface="Calibri" panose="020F0502020204030204" pitchFamily="34" charset="0"/>
              </a:rPr>
              <a:t>perçu comme généraliste alors que le BTS est plus opérationnel</a:t>
            </a:r>
          </a:p>
          <a:p>
            <a:pPr marL="250825" lvl="0" indent="-250825" eaLnBrk="0" fontAlgn="base" hangingPunct="0">
              <a:lnSpc>
                <a:spcPct val="100000"/>
              </a:lnSpc>
              <a:spcBef>
                <a:spcPct val="60000"/>
              </a:spcBef>
              <a:spcAft>
                <a:spcPct val="40000"/>
              </a:spcAft>
              <a:buClr>
                <a:srgbClr val="C9E8F7"/>
              </a:buClr>
              <a:buFont typeface="Wingdings" panose="05000000000000000000" pitchFamily="2" charset="2"/>
              <a:buChar char="n"/>
            </a:pPr>
            <a:r>
              <a:rPr lang="fr-FR" sz="2000" kern="0" dirty="0" smtClean="0">
                <a:solidFill>
                  <a:srgbClr val="0062A8"/>
                </a:solidFill>
                <a:latin typeface="Calibri" panose="020F0502020204030204" pitchFamily="34" charset="0"/>
                <a:cs typeface="Calibri" panose="020F0502020204030204" pitchFamily="34" charset="0"/>
              </a:rPr>
              <a:t>DCG</a:t>
            </a:r>
            <a:endParaRPr lang="fr-FR" sz="2000" kern="0" dirty="0">
              <a:solidFill>
                <a:srgbClr val="0062A8"/>
              </a:solidFill>
              <a:latin typeface="Calibri" panose="020F0502020204030204" pitchFamily="34" charset="0"/>
              <a:cs typeface="Calibri" panose="020F0502020204030204" pitchFamily="34" charset="0"/>
            </a:endParaRPr>
          </a:p>
        </p:txBody>
      </p:sp>
      <p:sp>
        <p:nvSpPr>
          <p:cNvPr id="7" name="Rectangle 6"/>
          <p:cNvSpPr/>
          <p:nvPr/>
        </p:nvSpPr>
        <p:spPr>
          <a:xfrm>
            <a:off x="-760288" y="199531"/>
            <a:ext cx="8537825" cy="584775"/>
          </a:xfrm>
          <a:prstGeom prst="rect">
            <a:avLst/>
          </a:prstGeom>
        </p:spPr>
        <p:txBody>
          <a:bodyPr wrap="square">
            <a:spAutoFit/>
          </a:bodyPr>
          <a:lstStyle/>
          <a:p>
            <a:pPr lvl="2"/>
            <a:r>
              <a:rPr lang="fr-FR" sz="3200" b="1" dirty="0">
                <a:solidFill>
                  <a:srgbClr val="FF0000"/>
                </a:solidFill>
                <a:latin typeface="Calibri" panose="020F0502020204030204" pitchFamily="34" charset="0"/>
              </a:rPr>
              <a:t>1.1. rappels des principes de la rénovation</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69158709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236378889"/>
              </p:ext>
            </p:extLst>
          </p:nvPr>
        </p:nvGraphicFramePr>
        <p:xfrm>
          <a:off x="0" y="1625200"/>
          <a:ext cx="8979614" cy="52398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777446" y="356732"/>
            <a:ext cx="8185113" cy="584775"/>
          </a:xfrm>
          <a:prstGeom prst="rect">
            <a:avLst/>
          </a:prstGeom>
        </p:spPr>
        <p:txBody>
          <a:bodyPr wrap="square">
            <a:spAutoFit/>
          </a:bodyPr>
          <a:lstStyle/>
          <a:p>
            <a:pPr lvl="2"/>
            <a:r>
              <a:rPr lang="fr-FR" sz="3200" b="1" kern="0" dirty="0">
                <a:solidFill>
                  <a:srgbClr val="FF0000"/>
                </a:solidFill>
                <a:latin typeface="Calibri" panose="020F0502020204030204" pitchFamily="34" charset="0"/>
              </a:rPr>
              <a:t>Trois entrées pour</a:t>
            </a:r>
            <a:r>
              <a:rPr lang="fr-FR" sz="3200" b="1" kern="0" dirty="0">
                <a:solidFill>
                  <a:srgbClr val="FF0000"/>
                </a:solidFill>
                <a:latin typeface="Calibri" panose="020F0502020204030204" pitchFamily="34" charset="0"/>
                <a:cs typeface="Calibri" panose="020F0502020204030204" pitchFamily="34" charset="0"/>
              </a:rPr>
              <a:t> lire le référentiel  </a:t>
            </a:r>
          </a:p>
        </p:txBody>
      </p:sp>
    </p:spTree>
    <p:extLst>
      <p:ext uri="{BB962C8B-B14F-4D97-AF65-F5344CB8AC3E}">
        <p14:creationId xmlns:p14="http://schemas.microsoft.com/office/powerpoint/2010/main" val="2977319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12750934"/>
              </p:ext>
            </p:extLst>
          </p:nvPr>
        </p:nvGraphicFramePr>
        <p:xfrm>
          <a:off x="838200" y="1825626"/>
          <a:ext cx="10515600" cy="3780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838200" y="5776957"/>
            <a:ext cx="10613164" cy="646331"/>
          </a:xfrm>
          <a:prstGeom prst="rect">
            <a:avLst/>
          </a:prstGeom>
          <a:noFill/>
        </p:spPr>
        <p:txBody>
          <a:bodyPr wrap="square" rtlCol="0">
            <a:spAutoFit/>
          </a:bodyPr>
          <a:lstStyle/>
          <a:p>
            <a:pPr algn="ctr"/>
            <a:r>
              <a:rPr lang="fr-FR" b="1" dirty="0" smtClean="0">
                <a:solidFill>
                  <a:srgbClr val="0070C0"/>
                </a:solidFill>
              </a:rPr>
              <a:t>Tout au long du processus, croisement ACTIVITES – SITUATIONS PROFESSIONNELLES – COMPETENCES à travers le passeport professionnel</a:t>
            </a:r>
            <a:endParaRPr lang="fr-FR" b="1" dirty="0">
              <a:solidFill>
                <a:srgbClr val="0070C0"/>
              </a:solidFill>
            </a:endParaRPr>
          </a:p>
        </p:txBody>
      </p:sp>
      <p:sp>
        <p:nvSpPr>
          <p:cNvPr id="7" name="Rectangle 6"/>
          <p:cNvSpPr/>
          <p:nvPr/>
        </p:nvSpPr>
        <p:spPr>
          <a:xfrm>
            <a:off x="0" y="476143"/>
            <a:ext cx="8484951" cy="584775"/>
          </a:xfrm>
          <a:prstGeom prst="rect">
            <a:avLst/>
          </a:prstGeom>
        </p:spPr>
        <p:txBody>
          <a:bodyPr wrap="none">
            <a:spAutoFit/>
          </a:bodyPr>
          <a:lstStyle/>
          <a:p>
            <a:r>
              <a:rPr lang="fr-FR" sz="3200" b="1" dirty="0">
                <a:solidFill>
                  <a:srgbClr val="FF0000"/>
                </a:solidFill>
              </a:rPr>
              <a:t>Comment lire et mettre en œuvre le référentiel ?</a:t>
            </a:r>
            <a:endParaRPr lang="fr-FR" sz="3200" b="1" dirty="0">
              <a:solidFill>
                <a:srgbClr val="FF0000"/>
              </a:solidFill>
            </a:endParaRPr>
          </a:p>
        </p:txBody>
      </p:sp>
    </p:spTree>
    <p:extLst>
      <p:ext uri="{BB962C8B-B14F-4D97-AF65-F5344CB8AC3E}">
        <p14:creationId xmlns:p14="http://schemas.microsoft.com/office/powerpoint/2010/main" val="1078351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Imag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57708" y="16374"/>
            <a:ext cx="1976064" cy="13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re 1"/>
          <p:cNvSpPr txBox="1">
            <a:spLocks/>
          </p:cNvSpPr>
          <p:nvPr/>
        </p:nvSpPr>
        <p:spPr bwMode="gray">
          <a:xfrm>
            <a:off x="0" y="0"/>
            <a:ext cx="9215919" cy="1181528"/>
          </a:xfrm>
          <a:prstGeom prst="rect">
            <a:avLst/>
          </a:prstGeom>
          <a:solidFill>
            <a:schemeClr val="accent1">
              <a:lumMod val="20000"/>
              <a:lumOff val="80000"/>
            </a:schemeClr>
          </a:solidFill>
          <a:ln>
            <a:noFill/>
          </a:ln>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400" b="1">
                <a:solidFill>
                  <a:schemeClr val="tx2"/>
                </a:solidFill>
                <a:latin typeface="Calibri"/>
                <a:ea typeface="+mj-ea"/>
                <a:cs typeface="Calibri"/>
              </a:defRPr>
            </a:lvl1pPr>
            <a:lvl2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2pPr>
            <a:lvl3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3pPr>
            <a:lvl4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4pPr>
            <a:lvl5pPr algn="l" rtl="0" eaLnBrk="0" fontAlgn="base" hangingPunct="0">
              <a:spcBef>
                <a:spcPct val="0"/>
              </a:spcBef>
              <a:spcAft>
                <a:spcPct val="0"/>
              </a:spcAft>
              <a:defRPr sz="2400" b="1">
                <a:solidFill>
                  <a:schemeClr val="tx2"/>
                </a:solidFill>
                <a:latin typeface="Calibri" charset="0"/>
                <a:ea typeface="Arial" charset="0"/>
                <a:cs typeface="Calibri" pitchFamily="34" charset="0"/>
              </a:defRPr>
            </a:lvl5pPr>
            <a:lvl6pPr marL="457200" algn="l" rtl="0" fontAlgn="base">
              <a:spcBef>
                <a:spcPct val="0"/>
              </a:spcBef>
              <a:spcAft>
                <a:spcPct val="0"/>
              </a:spcAft>
              <a:defRPr sz="2400" b="1">
                <a:solidFill>
                  <a:schemeClr val="tx2"/>
                </a:solidFill>
                <a:latin typeface="Arial" charset="0"/>
                <a:ea typeface="Arial" charset="0"/>
                <a:cs typeface="Arial" charset="0"/>
              </a:defRPr>
            </a:lvl6pPr>
            <a:lvl7pPr marL="914400" algn="l" rtl="0" fontAlgn="base">
              <a:spcBef>
                <a:spcPct val="0"/>
              </a:spcBef>
              <a:spcAft>
                <a:spcPct val="0"/>
              </a:spcAft>
              <a:defRPr sz="2400" b="1">
                <a:solidFill>
                  <a:schemeClr val="tx2"/>
                </a:solidFill>
                <a:latin typeface="Arial" charset="0"/>
                <a:ea typeface="Arial" charset="0"/>
                <a:cs typeface="Arial" charset="0"/>
              </a:defRPr>
            </a:lvl7pPr>
            <a:lvl8pPr marL="1371600" algn="l" rtl="0" fontAlgn="base">
              <a:spcBef>
                <a:spcPct val="0"/>
              </a:spcBef>
              <a:spcAft>
                <a:spcPct val="0"/>
              </a:spcAft>
              <a:defRPr sz="2400" b="1">
                <a:solidFill>
                  <a:schemeClr val="tx2"/>
                </a:solidFill>
                <a:latin typeface="Arial" charset="0"/>
                <a:ea typeface="Arial" charset="0"/>
                <a:cs typeface="Arial" charset="0"/>
              </a:defRPr>
            </a:lvl8pPr>
            <a:lvl9pPr marL="1828800" algn="l" rtl="0" fontAlgn="base">
              <a:spcBef>
                <a:spcPct val="0"/>
              </a:spcBef>
              <a:spcAft>
                <a:spcPct val="0"/>
              </a:spcAft>
              <a:defRPr sz="2400" b="1">
                <a:solidFill>
                  <a:schemeClr val="tx2"/>
                </a:solidFill>
                <a:latin typeface="Arial" charset="0"/>
                <a:ea typeface="Arial" charset="0"/>
                <a:cs typeface="Arial" charset="0"/>
              </a:defRPr>
            </a:lvl9pPr>
          </a:lstStyle>
          <a:p>
            <a:pPr lvl="2"/>
            <a:r>
              <a:rPr lang="fr-FR" sz="2800" dirty="0" smtClean="0">
                <a:latin typeface="Calibri" panose="020F0502020204030204" pitchFamily="34" charset="0"/>
              </a:rPr>
              <a:t>1.1</a:t>
            </a:r>
            <a:r>
              <a:rPr lang="fr-FR" sz="2800" dirty="0">
                <a:latin typeface="Calibri" panose="020F0502020204030204" pitchFamily="34" charset="0"/>
              </a:rPr>
              <a:t>. rappels des principes de la rénovation</a:t>
            </a:r>
          </a:p>
          <a:p>
            <a:pPr lvl="2"/>
            <a:endParaRPr lang="fr-FR" sz="2800" kern="0" dirty="0" smtClean="0">
              <a:latin typeface="Calibri" panose="020F0502020204030204" pitchFamily="34" charset="0"/>
              <a:cs typeface="Calibri" panose="020F0502020204030204" pitchFamily="34" charset="0"/>
            </a:endParaRPr>
          </a:p>
        </p:txBody>
      </p:sp>
      <p:pic>
        <p:nvPicPr>
          <p:cNvPr id="7" name="Picture 2">
            <a:hlinkClick r:id="rId4" action="ppaction://hlinkfile"/>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330183" y="0"/>
            <a:ext cx="12700268" cy="695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p14="http://schemas.microsoft.com/office/powerpoint/2010/main">
        <mc:Choice Requires="p14">
          <p:contentPart p14:bwMode="auto" r:id="rId6">
            <p14:nvContentPartPr>
              <p14:cNvPr id="5" name="Encre 4"/>
              <p14:cNvContentPartPr/>
              <p14:nvPr/>
            </p14:nvContentPartPr>
            <p14:xfrm>
              <a:off x="-16766" y="477202"/>
              <a:ext cx="5049360" cy="350280"/>
            </p14:xfrm>
          </p:contentPart>
        </mc:Choice>
        <mc:Fallback xmlns="">
          <p:pic>
            <p:nvPicPr>
              <p:cNvPr id="5" name="Encre 4"/>
              <p:cNvPicPr/>
              <p:nvPr/>
            </p:nvPicPr>
            <p:blipFill>
              <a:blip r:embed="rId7"/>
              <a:stretch>
                <a:fillRect/>
              </a:stretch>
            </p:blipFill>
            <p:spPr>
              <a:xfrm>
                <a:off x="-39446" y="455962"/>
                <a:ext cx="5097240" cy="3949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Encre 10"/>
              <p14:cNvContentPartPr/>
              <p14:nvPr/>
            </p14:nvContentPartPr>
            <p14:xfrm>
              <a:off x="5829994" y="166522"/>
              <a:ext cx="4272120" cy="780480"/>
            </p14:xfrm>
          </p:contentPart>
        </mc:Choice>
        <mc:Fallback xmlns="">
          <p:pic>
            <p:nvPicPr>
              <p:cNvPr id="11" name="Encre 10"/>
              <p:cNvPicPr/>
              <p:nvPr/>
            </p:nvPicPr>
            <p:blipFill>
              <a:blip r:embed="rId9"/>
              <a:stretch>
                <a:fillRect/>
              </a:stretch>
            </p:blipFill>
            <p:spPr>
              <a:xfrm>
                <a:off x="5805514" y="148162"/>
                <a:ext cx="4311000" cy="8233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1513" name="Encre 21512"/>
              <p14:cNvContentPartPr/>
              <p14:nvPr/>
            </p14:nvContentPartPr>
            <p14:xfrm>
              <a:off x="18514" y="3966322"/>
              <a:ext cx="139680" cy="213480"/>
            </p14:xfrm>
          </p:contentPart>
        </mc:Choice>
        <mc:Fallback xmlns="">
          <p:pic>
            <p:nvPicPr>
              <p:cNvPr id="21513" name="Encre 21512"/>
              <p:cNvPicPr/>
              <p:nvPr/>
            </p:nvPicPr>
            <p:blipFill>
              <a:blip r:embed="rId11"/>
              <a:stretch>
                <a:fillRect/>
              </a:stretch>
            </p:blipFill>
            <p:spPr>
              <a:xfrm>
                <a:off x="-926" y="3948682"/>
                <a:ext cx="17640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1514" name="Encre 21513"/>
              <p14:cNvContentPartPr/>
              <p14:nvPr/>
            </p14:nvContentPartPr>
            <p14:xfrm>
              <a:off x="179794" y="3946522"/>
              <a:ext cx="1199520" cy="307440"/>
            </p14:xfrm>
          </p:contentPart>
        </mc:Choice>
        <mc:Fallback xmlns="">
          <p:pic>
            <p:nvPicPr>
              <p:cNvPr id="21514" name="Encre 21513"/>
              <p:cNvPicPr/>
              <p:nvPr/>
            </p:nvPicPr>
            <p:blipFill>
              <a:blip r:embed="rId13"/>
              <a:stretch>
                <a:fillRect/>
              </a:stretch>
            </p:blipFill>
            <p:spPr>
              <a:xfrm>
                <a:off x="163594" y="3926002"/>
                <a:ext cx="1236960" cy="3366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517" name="Encre 21516"/>
              <p14:cNvContentPartPr/>
              <p14:nvPr/>
            </p14:nvContentPartPr>
            <p14:xfrm>
              <a:off x="345034" y="6488334"/>
              <a:ext cx="10162440" cy="429480"/>
            </p14:xfrm>
          </p:contentPart>
        </mc:Choice>
        <mc:Fallback xmlns="">
          <p:pic>
            <p:nvPicPr>
              <p:cNvPr id="21517" name="Encre 21516"/>
              <p:cNvPicPr/>
              <p:nvPr/>
            </p:nvPicPr>
            <p:blipFill>
              <a:blip r:embed="rId15"/>
              <a:stretch>
                <a:fillRect/>
              </a:stretch>
            </p:blipFill>
            <p:spPr>
              <a:xfrm>
                <a:off x="324154" y="6469254"/>
                <a:ext cx="10194120" cy="4734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1548" name="Encre 21547"/>
              <p14:cNvContentPartPr/>
              <p14:nvPr/>
            </p14:nvContentPartPr>
            <p14:xfrm>
              <a:off x="7325434" y="7091482"/>
              <a:ext cx="846000" cy="68040"/>
            </p14:xfrm>
          </p:contentPart>
        </mc:Choice>
        <mc:Fallback xmlns="">
          <p:pic>
            <p:nvPicPr>
              <p:cNvPr id="21548" name="Encre 21547"/>
              <p:cNvPicPr/>
              <p:nvPr/>
            </p:nvPicPr>
            <p:blipFill>
              <a:blip r:embed="rId17"/>
              <a:stretch>
                <a:fillRect/>
              </a:stretch>
            </p:blipFill>
            <p:spPr>
              <a:xfrm>
                <a:off x="7302754" y="7081762"/>
                <a:ext cx="88776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1550" name="Encre 21549"/>
              <p14:cNvContentPartPr/>
              <p14:nvPr/>
            </p14:nvContentPartPr>
            <p14:xfrm>
              <a:off x="708994" y="7109842"/>
              <a:ext cx="906120" cy="74160"/>
            </p14:xfrm>
          </p:contentPart>
        </mc:Choice>
        <mc:Fallback xmlns="">
          <p:pic>
            <p:nvPicPr>
              <p:cNvPr id="21550" name="Encre 21549"/>
              <p:cNvPicPr/>
              <p:nvPr/>
            </p:nvPicPr>
            <p:blipFill>
              <a:blip r:embed="rId19"/>
              <a:stretch>
                <a:fillRect/>
              </a:stretch>
            </p:blipFill>
            <p:spPr>
              <a:xfrm>
                <a:off x="684874" y="7099042"/>
                <a:ext cx="944640" cy="103320"/>
              </a:xfrm>
              <a:prstGeom prst="rect">
                <a:avLst/>
              </a:prstGeom>
            </p:spPr>
          </p:pic>
        </mc:Fallback>
      </mc:AlternateContent>
    </p:spTree>
    <p:extLst>
      <p:ext uri="{BB962C8B-B14F-4D97-AF65-F5344CB8AC3E}">
        <p14:creationId xmlns:p14="http://schemas.microsoft.com/office/powerpoint/2010/main" val="24971259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bwMode="gray">
          <a:xfrm>
            <a:off x="756133" y="2502704"/>
            <a:ext cx="7775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0825" indent="-250825" algn="l" rtl="0" eaLnBrk="0" fontAlgn="base" hangingPunct="0">
              <a:spcBef>
                <a:spcPct val="60000"/>
              </a:spcBef>
              <a:spcAft>
                <a:spcPct val="40000"/>
              </a:spcAft>
              <a:buClr>
                <a:schemeClr val="hlink"/>
              </a:buClr>
              <a:buFont typeface="Wingdings" panose="05000000000000000000" pitchFamily="2" charset="2"/>
              <a:buChar char="n"/>
              <a:defRPr sz="2000">
                <a:solidFill>
                  <a:schemeClr val="accent1"/>
                </a:solidFill>
                <a:latin typeface="Calibri"/>
                <a:ea typeface="+mn-ea"/>
                <a:cs typeface="Calibri"/>
              </a:defRPr>
            </a:lvl1pPr>
            <a:lvl2pPr marL="423863" indent="-171450" algn="l" rtl="0" eaLnBrk="0" fontAlgn="base" hangingPunct="0">
              <a:spcBef>
                <a:spcPct val="20000"/>
              </a:spcBef>
              <a:spcAft>
                <a:spcPct val="0"/>
              </a:spcAft>
              <a:buClr>
                <a:schemeClr val="accent1"/>
              </a:buClr>
              <a:buFont typeface="Wingdings" panose="05000000000000000000" pitchFamily="2" charset="2"/>
              <a:buChar char=""/>
              <a:defRPr sz="1500">
                <a:solidFill>
                  <a:schemeClr val="tx1"/>
                </a:solidFill>
                <a:latin typeface="Calibri"/>
                <a:ea typeface="+mn-ea"/>
                <a:cs typeface="Calibri"/>
              </a:defRPr>
            </a:lvl2pPr>
            <a:lvl3pPr marL="425450" indent="3175" algn="l" rtl="0" eaLnBrk="0" fontAlgn="base" hangingPunct="0">
              <a:spcBef>
                <a:spcPct val="20000"/>
              </a:spcBef>
              <a:spcAft>
                <a:spcPct val="0"/>
              </a:spcAft>
              <a:defRPr sz="1500">
                <a:solidFill>
                  <a:schemeClr val="tx1"/>
                </a:solidFill>
                <a:latin typeface="Calibri"/>
                <a:ea typeface="+mn-ea"/>
                <a:cs typeface="Calibri"/>
              </a:defRPr>
            </a:lvl3pPr>
            <a:lvl4pPr marL="617538" indent="-187325" algn="l" rtl="0" eaLnBrk="0" fontAlgn="base" hangingPunct="0">
              <a:spcBef>
                <a:spcPct val="20000"/>
              </a:spcBef>
              <a:spcAft>
                <a:spcPct val="0"/>
              </a:spcAft>
              <a:buClr>
                <a:schemeClr val="accent1"/>
              </a:buClr>
              <a:buFont typeface="Arial" panose="020B0604020202020204" pitchFamily="34" charset="0"/>
              <a:buChar char="–"/>
              <a:defRPr sz="1100">
                <a:solidFill>
                  <a:schemeClr val="tx1"/>
                </a:solidFill>
                <a:latin typeface="Calibri"/>
                <a:ea typeface="+mn-ea"/>
                <a:cs typeface="Calibri"/>
              </a:defRPr>
            </a:lvl4pPr>
            <a:lvl5pPr marL="619125" indent="1209675" algn="l" rtl="0" eaLnBrk="0" fontAlgn="base" hangingPunct="0">
              <a:spcBef>
                <a:spcPct val="20000"/>
              </a:spcBef>
              <a:spcAft>
                <a:spcPct val="0"/>
              </a:spcAft>
              <a:defRPr sz="1100">
                <a:solidFill>
                  <a:schemeClr val="tx1"/>
                </a:solidFill>
                <a:latin typeface="Calibri"/>
                <a:ea typeface="+mn-ea"/>
                <a:cs typeface="Calibri"/>
              </a:defRPr>
            </a:lvl5pPr>
            <a:lvl6pPr marL="1076325" algn="l" rtl="0" fontAlgn="base">
              <a:spcBef>
                <a:spcPct val="20000"/>
              </a:spcBef>
              <a:spcAft>
                <a:spcPct val="0"/>
              </a:spcAft>
              <a:defRPr sz="1100">
                <a:solidFill>
                  <a:schemeClr val="tx1"/>
                </a:solidFill>
                <a:latin typeface="+mn-lt"/>
                <a:ea typeface="+mn-ea"/>
                <a:cs typeface="+mn-cs"/>
              </a:defRPr>
            </a:lvl6pPr>
            <a:lvl7pPr marL="1533525" algn="l" rtl="0" fontAlgn="base">
              <a:spcBef>
                <a:spcPct val="20000"/>
              </a:spcBef>
              <a:spcAft>
                <a:spcPct val="0"/>
              </a:spcAft>
              <a:defRPr sz="1100">
                <a:solidFill>
                  <a:schemeClr val="tx1"/>
                </a:solidFill>
                <a:latin typeface="+mn-lt"/>
                <a:ea typeface="+mn-ea"/>
                <a:cs typeface="+mn-cs"/>
              </a:defRPr>
            </a:lvl7pPr>
            <a:lvl8pPr marL="1990725" algn="l" rtl="0" fontAlgn="base">
              <a:spcBef>
                <a:spcPct val="20000"/>
              </a:spcBef>
              <a:spcAft>
                <a:spcPct val="0"/>
              </a:spcAft>
              <a:defRPr sz="1100">
                <a:solidFill>
                  <a:schemeClr val="tx1"/>
                </a:solidFill>
                <a:latin typeface="+mn-lt"/>
                <a:ea typeface="+mn-ea"/>
                <a:cs typeface="+mn-cs"/>
              </a:defRPr>
            </a:lvl8pPr>
            <a:lvl9pPr marL="2447925" algn="l" rtl="0" fontAlgn="base">
              <a:spcBef>
                <a:spcPct val="20000"/>
              </a:spcBef>
              <a:spcAft>
                <a:spcPct val="0"/>
              </a:spcAft>
              <a:defRPr sz="1100">
                <a:solidFill>
                  <a:schemeClr val="tx1"/>
                </a:solidFill>
                <a:latin typeface="+mn-lt"/>
                <a:ea typeface="+mn-ea"/>
                <a:cs typeface="+mn-cs"/>
              </a:defRPr>
            </a:lvl9pPr>
          </a:lstStyle>
          <a:p>
            <a:r>
              <a:rPr lang="fr-FR" b="1" kern="0" dirty="0" smtClean="0">
                <a:latin typeface="Calibri" panose="020F0502020204030204" pitchFamily="34" charset="0"/>
                <a:cs typeface="Calibri" panose="020F0502020204030204" pitchFamily="34" charset="0"/>
              </a:rPr>
              <a:t>Compétences, situations professionnelles, de quoi s’agit-il ?</a:t>
            </a:r>
          </a:p>
          <a:p>
            <a:r>
              <a:rPr lang="fr-FR" b="1" kern="0" dirty="0" smtClean="0">
                <a:latin typeface="Calibri" panose="020F0502020204030204" pitchFamily="34" charset="0"/>
                <a:cs typeface="Calibri" panose="020F0502020204030204" pitchFamily="34" charset="0"/>
              </a:rPr>
              <a:t>Quel est le rôle des savoirs ?</a:t>
            </a:r>
          </a:p>
          <a:p>
            <a:r>
              <a:rPr lang="fr-FR" b="1" kern="0" dirty="0" smtClean="0">
                <a:latin typeface="Calibri" panose="020F0502020204030204" pitchFamily="34" charset="0"/>
                <a:cs typeface="Calibri" panose="020F0502020204030204" pitchFamily="34" charset="0"/>
              </a:rPr>
              <a:t>Quel est le rôle du professeur ?</a:t>
            </a:r>
          </a:p>
          <a:p>
            <a:r>
              <a:rPr lang="fr-FR" b="1" kern="0" dirty="0" smtClean="0">
                <a:latin typeface="Calibri" panose="020F0502020204030204" pitchFamily="34" charset="0"/>
                <a:cs typeface="Calibri" panose="020F0502020204030204" pitchFamily="34" charset="0"/>
              </a:rPr>
              <a:t>En quoi consiste l’évaluation, le rôle du passeport ?</a:t>
            </a:r>
          </a:p>
        </p:txBody>
      </p:sp>
      <p:sp>
        <p:nvSpPr>
          <p:cNvPr id="3" name="Rectangle 2"/>
          <p:cNvSpPr/>
          <p:nvPr/>
        </p:nvSpPr>
        <p:spPr>
          <a:xfrm>
            <a:off x="-767017" y="458570"/>
            <a:ext cx="5073440" cy="584775"/>
          </a:xfrm>
          <a:prstGeom prst="rect">
            <a:avLst/>
          </a:prstGeom>
        </p:spPr>
        <p:txBody>
          <a:bodyPr wrap="none">
            <a:spAutoFit/>
          </a:bodyPr>
          <a:lstStyle/>
          <a:p>
            <a:pPr lvl="2"/>
            <a:r>
              <a:rPr lang="fr-FR" sz="3200" b="1" dirty="0">
                <a:solidFill>
                  <a:srgbClr val="FF0000"/>
                </a:solidFill>
                <a:latin typeface="Calibri" panose="020F0502020204030204" pitchFamily="34" charset="0"/>
              </a:rPr>
              <a:t>1.2. Les questions vives</a:t>
            </a:r>
            <a:endParaRPr lang="fr-FR" sz="32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67337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p:txBody>
          <a:bodyPr/>
          <a:lstStyle/>
          <a:p>
            <a:r>
              <a:rPr lang="fr-FR" b="0" dirty="0" smtClean="0">
                <a:solidFill>
                  <a:srgbClr val="0070C0"/>
                </a:solidFill>
                <a:latin typeface="Calibri" panose="020F0502020204030204" pitchFamily="34" charset="0"/>
                <a:cs typeface="Calibri" panose="020F0502020204030204" pitchFamily="34" charset="0"/>
              </a:rPr>
              <a:t>Compétences, situations professionnelles, quelques éléments de clarification </a:t>
            </a:r>
          </a:p>
          <a:p>
            <a:pPr lvl="1"/>
            <a:r>
              <a:rPr lang="fr-FR" b="0" dirty="0" smtClean="0">
                <a:solidFill>
                  <a:srgbClr val="0070C0"/>
                </a:solidFill>
                <a:latin typeface="Calibri" panose="020F0502020204030204" pitchFamily="34" charset="0"/>
                <a:cs typeface="Calibri" panose="020F0502020204030204" pitchFamily="34" charset="0"/>
              </a:rPr>
              <a:t>situation </a:t>
            </a:r>
            <a:r>
              <a:rPr lang="fr-FR" b="0" dirty="0" smtClean="0">
                <a:solidFill>
                  <a:srgbClr val="0070C0"/>
                </a:solidFill>
                <a:latin typeface="Calibri" panose="020F0502020204030204" pitchFamily="34" charset="0"/>
                <a:cs typeface="Calibri" panose="020F0502020204030204" pitchFamily="34" charset="0"/>
              </a:rPr>
              <a:t>professionnelle définie p 113</a:t>
            </a:r>
          </a:p>
          <a:p>
            <a:pPr lvl="1"/>
            <a:r>
              <a:rPr lang="fr-FR" b="0" dirty="0" smtClean="0">
                <a:solidFill>
                  <a:srgbClr val="0070C0"/>
                </a:solidFill>
                <a:latin typeface="Calibri" panose="020F0502020204030204" pitchFamily="34" charset="0"/>
                <a:cs typeface="Calibri" panose="020F0502020204030204" pitchFamily="34" charset="0"/>
              </a:rPr>
              <a:t>qu’est-ce </a:t>
            </a:r>
            <a:r>
              <a:rPr lang="fr-FR" b="0" dirty="0" smtClean="0">
                <a:solidFill>
                  <a:srgbClr val="0070C0"/>
                </a:solidFill>
                <a:latin typeface="Calibri" panose="020F0502020204030204" pitchFamily="34" charset="0"/>
                <a:cs typeface="Calibri" panose="020F0502020204030204" pitchFamily="34" charset="0"/>
              </a:rPr>
              <a:t>qu’une compétence ?</a:t>
            </a:r>
          </a:p>
          <a:p>
            <a:pPr lvl="1"/>
            <a:r>
              <a:rPr lang="fr-FR" b="0" dirty="0" smtClean="0">
                <a:solidFill>
                  <a:srgbClr val="0070C0"/>
                </a:solidFill>
                <a:latin typeface="Calibri" panose="020F0502020204030204" pitchFamily="34" charset="0"/>
                <a:cs typeface="Calibri" panose="020F0502020204030204" pitchFamily="34" charset="0"/>
              </a:rPr>
              <a:t>pourquoi </a:t>
            </a:r>
            <a:r>
              <a:rPr lang="fr-FR" b="0" dirty="0" smtClean="0">
                <a:solidFill>
                  <a:srgbClr val="0070C0"/>
                </a:solidFill>
                <a:latin typeface="Calibri" panose="020F0502020204030204" pitchFamily="34" charset="0"/>
                <a:cs typeface="Calibri" panose="020F0502020204030204" pitchFamily="34" charset="0"/>
              </a:rPr>
              <a:t>est-il préconisé d’assurer un enseignement prenant appui sur des situations professionnelles ?</a:t>
            </a:r>
          </a:p>
          <a:p>
            <a:pPr lvl="1"/>
            <a:r>
              <a:rPr lang="fr-FR" dirty="0" smtClean="0">
                <a:solidFill>
                  <a:srgbClr val="0070C0"/>
                </a:solidFill>
                <a:latin typeface="Calibri" panose="020F0502020204030204" pitchFamily="34" charset="0"/>
                <a:cs typeface="Calibri" panose="020F0502020204030204" pitchFamily="34" charset="0"/>
              </a:rPr>
              <a:t>q</a:t>
            </a:r>
            <a:r>
              <a:rPr lang="fr-FR" b="0" dirty="0" smtClean="0">
                <a:solidFill>
                  <a:srgbClr val="0070C0"/>
                </a:solidFill>
                <a:latin typeface="Calibri" panose="020F0502020204030204" pitchFamily="34" charset="0"/>
                <a:cs typeface="Calibri" panose="020F0502020204030204" pitchFamily="34" charset="0"/>
              </a:rPr>
              <a:t>uel </a:t>
            </a:r>
            <a:r>
              <a:rPr lang="fr-FR" b="0" dirty="0" smtClean="0">
                <a:solidFill>
                  <a:srgbClr val="0070C0"/>
                </a:solidFill>
                <a:latin typeface="Calibri" panose="020F0502020204030204" pitchFamily="34" charset="0"/>
                <a:cs typeface="Calibri" panose="020F0502020204030204" pitchFamily="34" charset="0"/>
              </a:rPr>
              <a:t>est le rôle des savoirs ?</a:t>
            </a:r>
          </a:p>
          <a:p>
            <a:pPr>
              <a:buFont typeface="Wingdings" panose="05000000000000000000" pitchFamily="2" charset="2"/>
              <a:buNone/>
            </a:pPr>
            <a:endParaRPr lang="fr-FR" b="1" dirty="0" smtClean="0">
              <a:latin typeface="Calibri" panose="020F0502020204030204" pitchFamily="34" charset="0"/>
              <a:cs typeface="Calibri" panose="020F0502020204030204" pitchFamily="34" charset="0"/>
            </a:endParaRPr>
          </a:p>
          <a:p>
            <a:pPr>
              <a:buFont typeface="Wingdings" panose="05000000000000000000" pitchFamily="2" charset="2"/>
              <a:buNone/>
            </a:pPr>
            <a:endParaRPr lang="fr-FR" b="1" dirty="0" smtClean="0">
              <a:latin typeface="Calibri" panose="020F0502020204030204" pitchFamily="34" charset="0"/>
              <a:cs typeface="Calibri" panose="020F0502020204030204" pitchFamily="34" charset="0"/>
            </a:endParaRPr>
          </a:p>
        </p:txBody>
      </p:sp>
      <p:sp>
        <p:nvSpPr>
          <p:cNvPr id="3" name="Rectangle 2"/>
          <p:cNvSpPr/>
          <p:nvPr/>
        </p:nvSpPr>
        <p:spPr>
          <a:xfrm>
            <a:off x="0" y="406081"/>
            <a:ext cx="4158511" cy="584775"/>
          </a:xfrm>
          <a:prstGeom prst="rect">
            <a:avLst/>
          </a:prstGeom>
        </p:spPr>
        <p:txBody>
          <a:bodyPr wrap="none">
            <a:spAutoFit/>
          </a:bodyPr>
          <a:lstStyle/>
          <a:p>
            <a:pPr marL="0" lvl="2"/>
            <a:r>
              <a:rPr lang="fr-FR" sz="3200" b="1" kern="0" dirty="0">
                <a:solidFill>
                  <a:srgbClr val="FF0000"/>
                </a:solidFill>
                <a:latin typeface="Calibri" panose="020F0502020204030204" pitchFamily="34" charset="0"/>
              </a:rPr>
              <a:t>1.2. Les questions vives</a:t>
            </a:r>
          </a:p>
        </p:txBody>
      </p:sp>
    </p:spTree>
    <p:extLst>
      <p:ext uri="{BB962C8B-B14F-4D97-AF65-F5344CB8AC3E}">
        <p14:creationId xmlns:p14="http://schemas.microsoft.com/office/powerpoint/2010/main" val="3980859656"/>
      </p:ext>
    </p:extLst>
  </p:cSld>
  <p:clrMapOvr>
    <a:masterClrMapping/>
  </p:clrMapOvr>
</p:sld>
</file>

<file path=ppt/theme/theme1.xml><?xml version="1.0" encoding="utf-8"?>
<a:theme xmlns:a="http://schemas.openxmlformats.org/drawingml/2006/main" name="Pages de contenu">
  <a:themeElements>
    <a:clrScheme name="masque MENJVA_masque bleu ciel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fontScheme name="masque MENJVA_masque bleu ciel">
      <a:majorFont>
        <a:latin typeface="Arial"/>
        <a:ea typeface="Arial"/>
        <a:cs typeface="Arial"/>
      </a:majorFont>
      <a:minorFont>
        <a:latin typeface="Arial"/>
        <a:ea typeface="Arial"/>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masque MENJVA_masque bleu ciel 1">
        <a:dk1>
          <a:srgbClr val="000000"/>
        </a:dk1>
        <a:lt1>
          <a:srgbClr val="FFFFFF"/>
        </a:lt1>
        <a:dk2>
          <a:srgbClr val="3C3C3C"/>
        </a:dk2>
        <a:lt2>
          <a:srgbClr val="646464"/>
        </a:lt2>
        <a:accent1>
          <a:srgbClr val="0062A8"/>
        </a:accent1>
        <a:accent2>
          <a:srgbClr val="3671B2"/>
        </a:accent2>
        <a:accent3>
          <a:srgbClr val="FFFFFF"/>
        </a:accent3>
        <a:accent4>
          <a:srgbClr val="000000"/>
        </a:accent4>
        <a:accent5>
          <a:srgbClr val="AAB7D1"/>
        </a:accent5>
        <a:accent6>
          <a:srgbClr val="3066A1"/>
        </a:accent6>
        <a:hlink>
          <a:srgbClr val="C9E8F7"/>
        </a:hlink>
        <a:folHlink>
          <a:srgbClr val="DEEE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ème Offic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824</TotalTime>
  <Words>3475</Words>
  <Application>Microsoft Office PowerPoint</Application>
  <PresentationFormat>Grand écran</PresentationFormat>
  <Paragraphs>294</Paragraphs>
  <Slides>21</Slides>
  <Notes>16</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21</vt:i4>
      </vt:variant>
    </vt:vector>
  </HeadingPairs>
  <TitlesOfParts>
    <vt:vector size="28" baseType="lpstr">
      <vt:lpstr>ＭＳ Ｐゴシック</vt:lpstr>
      <vt:lpstr>Arial</vt:lpstr>
      <vt:lpstr>Calibri</vt:lpstr>
      <vt:lpstr>Courier New</vt:lpstr>
      <vt:lpstr>Wingdings</vt:lpstr>
      <vt:lpstr>Pages de contenu</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1.2. Les questions vives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yves arrieumerlou</dc:creator>
  <cp:lastModifiedBy>yves arrieumerlou</cp:lastModifiedBy>
  <cp:revision>47</cp:revision>
  <dcterms:created xsi:type="dcterms:W3CDTF">2015-06-15T14:08:37Z</dcterms:created>
  <dcterms:modified xsi:type="dcterms:W3CDTF">2015-06-17T15:32:39Z</dcterms:modified>
</cp:coreProperties>
</file>