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4" r:id="rId2"/>
  </p:sldMasterIdLst>
  <p:notesMasterIdLst>
    <p:notesMasterId r:id="rId12"/>
  </p:notesMasterIdLst>
  <p:sldIdLst>
    <p:sldId id="256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eu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B68442-5E86-41C5-A53B-74E593031DE7}" type="datetimeFigureOut">
              <a:rPr lang="fr-FR"/>
              <a:pPr>
                <a:defRPr/>
              </a:pPr>
              <a:t>13/05/2013</a:t>
            </a:fld>
            <a:endParaRPr lang="fr-FR"/>
          </a:p>
        </p:txBody>
      </p:sp>
      <p:sp>
        <p:nvSpPr>
          <p:cNvPr id="22532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292103-5649-4C3E-AA1B-65B8F82960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5665-19CB-45F4-A2DB-344BD382B4D0}" type="datetime2">
              <a:rPr lang="en-US"/>
              <a:pPr>
                <a:defRPr/>
              </a:pPr>
              <a:t>Monday, May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6C8CB8-E93D-40A5-86AD-1EDFF30149C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E20E6-3513-407C-A687-8760B2CB7E62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BB905-D296-4CB7-9188-2F83B015A9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C400A-83DE-43E7-BE63-09AE68C392BC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F2E73-F569-4E1F-A016-135DA30A3A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E87A2-BC91-47CB-A7A7-BDBE2D2FD9BA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B1C5F-5AD1-4F7E-8C33-BEE9459713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C5A18-E090-4AD4-A7FC-4543FDF6F335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B391B-5658-4DE8-9205-90C6AE301D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8DC97-5283-4DB1-87C0-DC68698E95B3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6A8F-8E45-40E9-8B59-8A3912B38B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F8F4B-D771-4D84-8503-7B841DB318D1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2EA18-FBF8-4CF4-A258-F02511249B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17FB-46F1-4948-A832-507CC49E3C00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1CE78-74F1-4222-B0C1-D5675B1BA5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A80E8-0856-4F70-A207-23966E479E2B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0C9BB-E814-4841-8605-3C9AAF59DB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5A4BE-7D83-49F6-BF2A-D919B7F77BA7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66ED5-F80E-41E2-968C-D91E78406C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1ECA-CBDD-4952-9AD7-ABCFC187C2A3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B4A95-287E-4EA5-96C1-406D38D7C1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97216-A60A-4290-B6A4-D28D31E9654E}" type="datetime2">
              <a:rPr lang="en-US"/>
              <a:pPr>
                <a:defRPr/>
              </a:pPr>
              <a:t>Monday, May 13, 2013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58DF551-0D41-4658-8C84-EB14DBC5BCB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CCD0D-79FF-4B95-B118-1E097C17D9C7}" type="datetime2">
              <a:rPr lang="en-US"/>
              <a:pPr>
                <a:defRPr/>
              </a:pPr>
              <a:t>Monday, May 13,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39E5C06-A556-4D28-AF69-4F81FF7C8CE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36937-A720-4EE5-B89F-39203E7C6630}" type="datetime2">
              <a:rPr lang="en-US"/>
              <a:pPr>
                <a:defRPr/>
              </a:pPr>
              <a:t>Monday, May 13,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1A4ECB3-44D8-4DFE-8960-A2DEFE2077C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D947F-74FA-4D0B-9DAB-371784B2C036}" type="datetime2">
              <a:rPr lang="en-US"/>
              <a:pPr>
                <a:defRPr/>
              </a:pPr>
              <a:t>Monday, May 13, 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C6BD1C0-426F-46E0-AB37-9FC28139D03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E92C3-04D7-4792-A5C4-4974F41A4F02}" type="datetime2">
              <a:rPr lang="en-US"/>
              <a:pPr>
                <a:defRPr/>
              </a:pPr>
              <a:t>Monday, May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018436-82AE-4333-8435-4D191F21C7D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E1D2C-4C03-440B-9DBA-E481EF05F2ED}" type="datetime2">
              <a:rPr lang="en-US"/>
              <a:pPr>
                <a:defRPr/>
              </a:pPr>
              <a:t>Monday, May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EF7385-8605-4047-9AD4-6179D0582DE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6F3F4-C9AC-4437-9139-BD30867B9FA9}" type="datetime2">
              <a:rPr lang="en-US"/>
              <a:pPr>
                <a:defRPr/>
              </a:pPr>
              <a:t>Monday, May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5B7CB9-BD15-46B3-8DC7-5350F3EE331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pic>
        <p:nvPicPr>
          <p:cNvPr id="13" name="Imag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66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392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0864-AF28-4A24-93FE-62FB23CF2792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4369-05C8-4B42-93A1-0F66869478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25" y="6529388"/>
            <a:ext cx="2895600" cy="328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CD7449E-ABC9-4A61-8939-735C77F80C78}" type="datetime2">
              <a:rPr lang="en-US"/>
              <a:pPr>
                <a:defRPr/>
              </a:pPr>
              <a:t>Monday, May 13,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1225" y="6529388"/>
            <a:ext cx="4114800" cy="328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Image 8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1366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38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10251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3824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3824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0C152CF5-BC3C-4244-992D-ECB5FFCDBB57}" type="datetime2">
              <a:rPr lang="en-US"/>
              <a:pPr>
                <a:defRPr/>
              </a:pPr>
              <a:t>Monday, May 13, 2013</a:t>
            </a:fld>
            <a:endParaRPr lang="fr-FR"/>
          </a:p>
        </p:txBody>
      </p:sp>
      <p:sp>
        <p:nvSpPr>
          <p:cNvPr id="138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8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67372F3-470A-4D6E-A48C-D08133656D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382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10249" name="Image 8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1366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3" r:id="rId2"/>
    <p:sldLayoutId id="2147483992" r:id="rId3"/>
    <p:sldLayoutId id="2147483991" r:id="rId4"/>
    <p:sldLayoutId id="2147483990" r:id="rId5"/>
    <p:sldLayoutId id="2147483989" r:id="rId6"/>
    <p:sldLayoutId id="2147483988" r:id="rId7"/>
    <p:sldLayoutId id="2147483987" r:id="rId8"/>
    <p:sldLayoutId id="2147483986" r:id="rId9"/>
    <p:sldLayoutId id="2147483985" r:id="rId10"/>
    <p:sldLayoutId id="21474839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bep_msa_grille_ep1_ccf_a_compter_de_2014.pdf" TargetMode="Externa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BEP_msa_grille_evaluation_ep2_ccf.pdf" TargetMode="Externa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ctrTitle" idx="4294967295"/>
          </p:nvPr>
        </p:nvSpPr>
        <p:spPr>
          <a:xfrm>
            <a:off x="539750" y="2133600"/>
            <a:ext cx="8604250" cy="1927225"/>
          </a:xfrm>
        </p:spPr>
        <p:txBody>
          <a:bodyPr anchor="b"/>
          <a:lstStyle/>
          <a:p>
            <a:pPr algn="ctr" eaLnBrk="1" hangingPunct="1"/>
            <a:r>
              <a:rPr lang="fr-FR" sz="3600" b="1" smtClean="0">
                <a:solidFill>
                  <a:schemeClr val="hlink"/>
                </a:solidFill>
              </a:rPr>
              <a:t>BACCALAUREAT PROFESSIONNEL </a:t>
            </a:r>
            <a:br>
              <a:rPr lang="fr-FR" sz="3600" b="1" smtClean="0">
                <a:solidFill>
                  <a:schemeClr val="hlink"/>
                </a:solidFill>
              </a:rPr>
            </a:br>
            <a:r>
              <a:rPr lang="fr-FR" sz="3600" b="1" smtClean="0">
                <a:solidFill>
                  <a:schemeClr val="hlink"/>
                </a:solidFill>
              </a:rPr>
              <a:t>GESTION-DMINISTRATION</a:t>
            </a:r>
          </a:p>
        </p:txBody>
      </p:sp>
      <p:pic>
        <p:nvPicPr>
          <p:cNvPr id="23554" name="Picture 4" descr="D:\Mes Documents\dossiers professionnels\Dossier TICE\Salles\St Jo auxerre\lp22008 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22725"/>
            <a:ext cx="37798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D:\Mes Documents\dossiers professionnels\Dossier TICE\Salles\St Jo auxerre\lp22008 0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0"/>
            <a:ext cx="3563937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188913"/>
            <a:ext cx="7786688" cy="1160462"/>
          </a:xfrm>
        </p:spPr>
        <p:txBody>
          <a:bodyPr/>
          <a:lstStyle/>
          <a:p>
            <a:pPr eaLnBrk="1" hangingPunct="1"/>
            <a:r>
              <a:rPr lang="fr-FR" smtClean="0"/>
              <a:t>Mots clés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FR" smtClean="0"/>
              <a:t>Professionnalisation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			</a:t>
            </a:r>
          </a:p>
          <a:p>
            <a:pPr eaLnBrk="1" hangingPunct="1"/>
            <a:r>
              <a:rPr lang="fr-FR" smtClean="0"/>
              <a:t>Mutualisation/échanges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  <a:p>
            <a:pPr eaLnBrk="1" hangingPunct="1"/>
            <a:r>
              <a:rPr lang="fr-FR" smtClean="0"/>
              <a:t>Travail d’équipe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Passeport professionnel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333375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/>
              <a:t>Professionnalisation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pPr eaLnBrk="1" hangingPunct="1"/>
            <a:r>
              <a:rPr lang="fr-FR" smtClean="0"/>
              <a:t>Univers professionnel dans la classe</a:t>
            </a:r>
          </a:p>
          <a:p>
            <a:pPr eaLnBrk="1" hangingPunct="1"/>
            <a:r>
              <a:rPr lang="fr-FR" smtClean="0"/>
              <a:t>Scenario professionnel</a:t>
            </a:r>
          </a:p>
          <a:p>
            <a:pPr eaLnBrk="1" hangingPunct="1"/>
            <a:r>
              <a:rPr lang="fr-FR" smtClean="0"/>
              <a:t>Intégration des PFMP dans le parcours de formation</a:t>
            </a:r>
          </a:p>
          <a:p>
            <a:pPr eaLnBrk="1" hangingPunct="1"/>
            <a:r>
              <a:rPr lang="fr-FR" smtClean="0"/>
              <a:t>Liens avec le monde professionnel </a:t>
            </a:r>
          </a:p>
          <a:p>
            <a:pPr eaLnBrk="1" hangingPunct="1"/>
            <a:r>
              <a:rPr lang="fr-FR" smtClean="0"/>
              <a:t>Tenue professionnelle</a:t>
            </a:r>
          </a:p>
          <a:p>
            <a:pPr eaLnBrk="1" hangingPunct="1"/>
            <a:r>
              <a:rPr lang="fr-FR" smtClean="0"/>
              <a:t>Changement de posture de l’enseignant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333375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/>
              <a:t>Mutualisation/échanges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smtClean="0"/>
              <a:t>Mise en commun de scenarii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400" smtClean="0"/>
          </a:p>
          <a:p>
            <a:pPr eaLnBrk="1" hangingPunct="1">
              <a:lnSpc>
                <a:spcPct val="90000"/>
              </a:lnSpc>
            </a:pPr>
            <a:r>
              <a:rPr lang="fr-FR" sz="2400" smtClean="0"/>
              <a:t>Recueil relatif aux PFMP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400" smtClean="0"/>
          </a:p>
          <a:p>
            <a:pPr eaLnBrk="1" hangingPunct="1">
              <a:lnSpc>
                <a:spcPct val="90000"/>
              </a:lnSpc>
            </a:pPr>
            <a:r>
              <a:rPr lang="fr-FR" sz="2400" smtClean="0"/>
              <a:t>Informations sur la liste</a:t>
            </a:r>
          </a:p>
          <a:p>
            <a:pPr eaLnBrk="1" hangingPunct="1">
              <a:lnSpc>
                <a:spcPct val="90000"/>
              </a:lnSpc>
            </a:pPr>
            <a:endParaRPr lang="fr-FR" sz="2400" smtClean="0"/>
          </a:p>
          <a:p>
            <a:pPr eaLnBrk="1" hangingPunct="1">
              <a:lnSpc>
                <a:spcPct val="90000"/>
              </a:lnSpc>
            </a:pPr>
            <a:r>
              <a:rPr lang="fr-FR" sz="2400" smtClean="0"/>
              <a:t>Forum/Cerise Pro et Forum site Economie gestion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400" smtClean="0"/>
          </a:p>
          <a:p>
            <a:pPr eaLnBrk="1" hangingPunct="1">
              <a:lnSpc>
                <a:spcPct val="90000"/>
              </a:lnSpc>
            </a:pPr>
            <a:r>
              <a:rPr lang="fr-FR" sz="2400" smtClean="0"/>
              <a:t>Ressources nationales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260350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/>
              <a:t>Travail d’équipe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Au sein de l’établissement</a:t>
            </a:r>
          </a:p>
          <a:p>
            <a:pPr lvl="1" eaLnBrk="1" hangingPunct="1"/>
            <a:r>
              <a:rPr lang="fr-FR" smtClean="0"/>
              <a:t>Binôme professionnel/partenaire de la formation</a:t>
            </a:r>
          </a:p>
          <a:p>
            <a:pPr lvl="1" eaLnBrk="1" hangingPunct="1"/>
            <a:r>
              <a:rPr lang="fr-FR" smtClean="0"/>
              <a:t>Binôme lettres/ ens.prof pour les ateliers rédactionnels</a:t>
            </a:r>
          </a:p>
          <a:p>
            <a:pPr lvl="1" eaLnBrk="1" hangingPunct="1"/>
            <a:r>
              <a:rPr lang="fr-FR" smtClean="0"/>
              <a:t>Une équipe pour l’accompagnement personnalisé</a:t>
            </a:r>
          </a:p>
          <a:p>
            <a:pPr lvl="1" eaLnBrk="1" hangingPunct="1"/>
            <a:r>
              <a:rPr lang="fr-FR" smtClean="0"/>
              <a:t>Partage d’expériences (2</a:t>
            </a:r>
            <a:r>
              <a:rPr lang="fr-FR" baseline="30000" smtClean="0"/>
              <a:t>nde</a:t>
            </a:r>
            <a:r>
              <a:rPr lang="fr-FR" smtClean="0"/>
              <a:t>/1</a:t>
            </a:r>
            <a:r>
              <a:rPr lang="fr-FR" baseline="30000" smtClean="0"/>
              <a:t>ère</a:t>
            </a:r>
            <a:r>
              <a:rPr lang="fr-FR" smtClean="0"/>
              <a:t>)</a:t>
            </a:r>
          </a:p>
          <a:p>
            <a:pPr lvl="1" eaLnBrk="1" hangingPunct="1"/>
            <a:endParaRPr lang="fr-F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260350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/>
              <a:t>Passeport professionnel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mtClean="0"/>
              <a:t>Comme outil de formation</a:t>
            </a:r>
          </a:p>
          <a:p>
            <a:pPr eaLnBrk="1" hangingPunct="1">
              <a:lnSpc>
                <a:spcPct val="90000"/>
              </a:lnSpc>
            </a:pPr>
            <a:endParaRPr lang="fr-FR" smtClean="0"/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Comme outil de certification</a:t>
            </a:r>
          </a:p>
          <a:p>
            <a:pPr eaLnBrk="1" hangingPunct="1">
              <a:lnSpc>
                <a:spcPct val="90000"/>
              </a:lnSpc>
            </a:pPr>
            <a:endParaRPr lang="fr-FR" smtClean="0"/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Comme outil de communication pour l’élève</a:t>
            </a:r>
          </a:p>
          <a:p>
            <a:pPr eaLnBrk="1" hangingPunct="1">
              <a:lnSpc>
                <a:spcPct val="90000"/>
              </a:lnSpc>
            </a:pPr>
            <a:endParaRPr lang="fr-FR" smtClean="0"/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Cerise Pro : formations et ressources</a:t>
            </a:r>
          </a:p>
          <a:p>
            <a:pPr eaLnBrk="1" hangingPunct="1">
              <a:lnSpc>
                <a:spcPct val="90000"/>
              </a:lnSpc>
            </a:pPr>
            <a:endParaRPr lang="fr-FR" smtClean="0"/>
          </a:p>
          <a:p>
            <a:pPr eaLnBrk="1" hangingPunct="1">
              <a:lnSpc>
                <a:spcPct val="90000"/>
              </a:lnSpc>
            </a:pPr>
            <a:endParaRPr lang="fr-F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333375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/>
              <a:t>BEP M.S.A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FR" u="sng" smtClean="0">
                <a:hlinkClick r:id="rId2" action="ppaction://hlinkfile"/>
              </a:rPr>
              <a:t>EP1</a:t>
            </a:r>
            <a:endParaRPr lang="fr-FR" u="sng" smtClean="0"/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L’évaluation se fonde sur un suivi régulier à partir :</a:t>
            </a:r>
          </a:p>
          <a:p>
            <a:pPr lvl="1" eaLnBrk="1" hangingPunct="1"/>
            <a:r>
              <a:rPr lang="fr-FR" smtClean="0"/>
              <a:t>De l’extrait du passeport comprenant au minimum 9 activités</a:t>
            </a:r>
          </a:p>
          <a:p>
            <a:pPr lvl="1" eaLnBrk="1" hangingPunct="1"/>
            <a:r>
              <a:rPr lang="fr-FR" smtClean="0"/>
              <a:t>Des comptes rendus des PFMP</a:t>
            </a:r>
          </a:p>
          <a:p>
            <a:pPr lvl="1" eaLnBrk="1" hangingPunct="1"/>
            <a:r>
              <a:rPr lang="fr-FR" smtClean="0"/>
              <a:t>Eventuellement d’autres documents</a:t>
            </a:r>
          </a:p>
          <a:p>
            <a:pPr lvl="1"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404813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/>
              <a:t>BEP M.S.A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FR" u="sng" smtClean="0">
                <a:hlinkClick r:id="rId2" action="ppaction://hlinkfile"/>
              </a:rPr>
              <a:t>EP2</a:t>
            </a:r>
            <a:endParaRPr lang="fr-FR" u="sng" smtClean="0"/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Elle porte sur les activités réalisées en PFMP. C’est un entretien mené à partir du passeport professionnel qui comprend :</a:t>
            </a:r>
          </a:p>
          <a:p>
            <a:pPr eaLnBrk="1" hangingPunct="1"/>
            <a:r>
              <a:rPr lang="fr-FR" smtClean="0"/>
              <a:t>Le descriptif de l’organisation</a:t>
            </a:r>
          </a:p>
          <a:p>
            <a:pPr eaLnBrk="1" hangingPunct="1"/>
            <a:r>
              <a:rPr lang="fr-FR" smtClean="0"/>
              <a:t>Les productions ou descriptifs de productions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2 phases : présentation 5 min entretien 15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404813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/>
              <a:t>Perspectives 2013/2014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Formations au PAF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Accompagnement des établissements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Stages en entreprise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Le Projet Prévisionnel de Formation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uches">
  <a:themeElements>
    <a:clrScheme name="Couche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ouch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che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226</TotalTime>
  <Words>194</Words>
  <Application>Microsoft Office PowerPoint</Application>
  <PresentationFormat>Affichage à l'écran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11</vt:i4>
      </vt:variant>
      <vt:variant>
        <vt:lpstr>Titres des diapositives</vt:lpstr>
      </vt:variant>
      <vt:variant>
        <vt:i4>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Clarté</vt:lpstr>
      <vt:lpstr>Couches</vt:lpstr>
      <vt:lpstr>Clarté</vt:lpstr>
      <vt:lpstr>Clarté</vt:lpstr>
      <vt:lpstr>Clarté</vt:lpstr>
      <vt:lpstr>Clarté</vt:lpstr>
      <vt:lpstr>Clarté</vt:lpstr>
      <vt:lpstr>Clarté</vt:lpstr>
      <vt:lpstr>Clarté</vt:lpstr>
      <vt:lpstr>Clarté</vt:lpstr>
      <vt:lpstr>Couches</vt:lpstr>
      <vt:lpstr>BACCALAUREAT PROFESSIONNEL  GESTION-DMINISTRATION</vt:lpstr>
      <vt:lpstr>Mots clés</vt:lpstr>
      <vt:lpstr>Professionnalisation</vt:lpstr>
      <vt:lpstr>Mutualisation/échanges</vt:lpstr>
      <vt:lpstr>Travail d’équipe</vt:lpstr>
      <vt:lpstr>Passeport professionnel</vt:lpstr>
      <vt:lpstr>BEP M.S.A</vt:lpstr>
      <vt:lpstr>BEP M.S.A</vt:lpstr>
      <vt:lpstr>Perspectives 2013/2014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Baccalureat professionnel Gestion-administration</dc:title>
  <dc:creator>guest2</dc:creator>
  <cp:lastModifiedBy>Administrateur</cp:lastModifiedBy>
  <cp:revision>33</cp:revision>
  <dcterms:created xsi:type="dcterms:W3CDTF">2012-10-25T06:20:41Z</dcterms:created>
  <dcterms:modified xsi:type="dcterms:W3CDTF">2013-05-13T19:04:14Z</dcterms:modified>
</cp:coreProperties>
</file>