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62" r:id="rId4"/>
    <p:sldId id="275" r:id="rId5"/>
    <p:sldId id="269" r:id="rId6"/>
    <p:sldId id="266" r:id="rId7"/>
    <p:sldId id="279" r:id="rId8"/>
    <p:sldId id="278" r:id="rId9"/>
    <p:sldId id="281" r:id="rId10"/>
  </p:sldIdLst>
  <p:sldSz cx="9144000" cy="6858000" type="screen4x3"/>
  <p:notesSz cx="6735763" cy="98694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6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2E83E-4E3B-4C98-844A-4DE3407093E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7133CBF-7BB9-412F-AA81-8E99ED5F6DD1}">
      <dgm:prSet phldrT="[Texte]" custT="1"/>
      <dgm:spPr/>
      <dgm:t>
        <a:bodyPr/>
        <a:lstStyle/>
        <a:p>
          <a:pPr algn="just"/>
          <a:r>
            <a:rPr lang="fr-FR" sz="2800" dirty="0"/>
            <a:t>Partir du concept</a:t>
          </a:r>
        </a:p>
      </dgm:t>
    </dgm:pt>
    <dgm:pt modelId="{08DA0650-49E5-49AD-8778-FC158B81475F}" type="parTrans" cxnId="{0ACFCAEF-A56B-4027-AED1-9ED2BD19CE21}">
      <dgm:prSet/>
      <dgm:spPr/>
      <dgm:t>
        <a:bodyPr/>
        <a:lstStyle/>
        <a:p>
          <a:endParaRPr lang="fr-FR"/>
        </a:p>
      </dgm:t>
    </dgm:pt>
    <dgm:pt modelId="{42DBA7B2-F8EA-4468-836D-E2C3CC9CE59C}" type="sibTrans" cxnId="{0ACFCAEF-A56B-4027-AED1-9ED2BD19CE21}">
      <dgm:prSet/>
      <dgm:spPr/>
      <dgm:t>
        <a:bodyPr/>
        <a:lstStyle/>
        <a:p>
          <a:endParaRPr lang="fr-FR"/>
        </a:p>
      </dgm:t>
    </dgm:pt>
    <dgm:pt modelId="{B786B437-F479-4228-B7BE-0BD78F1C246C}">
      <dgm:prSet phldrT="[Texte]" custT="1"/>
      <dgm:spPr/>
      <dgm:t>
        <a:bodyPr/>
        <a:lstStyle/>
        <a:p>
          <a:pPr algn="just"/>
          <a:r>
            <a:rPr lang="fr-FR" sz="2800" dirty="0"/>
            <a:t>Définir l'objectif principal</a:t>
          </a:r>
        </a:p>
      </dgm:t>
    </dgm:pt>
    <dgm:pt modelId="{7655612C-4A99-4443-92F9-B91AB588A2B4}" type="parTrans" cxnId="{2296248D-0E77-4CA4-A989-35D1C72E6026}">
      <dgm:prSet/>
      <dgm:spPr/>
      <dgm:t>
        <a:bodyPr/>
        <a:lstStyle/>
        <a:p>
          <a:endParaRPr lang="fr-FR"/>
        </a:p>
      </dgm:t>
    </dgm:pt>
    <dgm:pt modelId="{41CEB2AB-E5BB-42CE-8396-46DF5CFB85C1}" type="sibTrans" cxnId="{2296248D-0E77-4CA4-A989-35D1C72E6026}">
      <dgm:prSet/>
      <dgm:spPr/>
      <dgm:t>
        <a:bodyPr/>
        <a:lstStyle/>
        <a:p>
          <a:endParaRPr lang="fr-FR"/>
        </a:p>
      </dgm:t>
    </dgm:pt>
    <dgm:pt modelId="{BC12D6E3-D593-4AEC-A8A7-29B5E9BDBE6A}">
      <dgm:prSet phldrT="[Texte]" custT="1"/>
      <dgm:spPr/>
      <dgm:t>
        <a:bodyPr/>
        <a:lstStyle/>
        <a:p>
          <a:r>
            <a:rPr lang="fr-FR" sz="2800" dirty="0"/>
            <a:t>Définir les missions </a:t>
          </a:r>
        </a:p>
      </dgm:t>
    </dgm:pt>
    <dgm:pt modelId="{796E1040-4882-417A-923A-6D1FAF0A4D91}" type="parTrans" cxnId="{B186E1BF-AB0D-4AB8-B010-76D516DB2083}">
      <dgm:prSet/>
      <dgm:spPr/>
      <dgm:t>
        <a:bodyPr/>
        <a:lstStyle/>
        <a:p>
          <a:endParaRPr lang="fr-FR"/>
        </a:p>
      </dgm:t>
    </dgm:pt>
    <dgm:pt modelId="{7E3229FD-5BE1-44BD-816F-4014A7C02731}" type="sibTrans" cxnId="{B186E1BF-AB0D-4AB8-B010-76D516DB2083}">
      <dgm:prSet/>
      <dgm:spPr/>
      <dgm:t>
        <a:bodyPr/>
        <a:lstStyle/>
        <a:p>
          <a:endParaRPr lang="fr-FR"/>
        </a:p>
      </dgm:t>
    </dgm:pt>
    <dgm:pt modelId="{D7415713-106F-499F-89E5-F03CBB2C72DA}">
      <dgm:prSet custT="1"/>
      <dgm:spPr/>
      <dgm:t>
        <a:bodyPr/>
        <a:lstStyle/>
        <a:p>
          <a:r>
            <a:rPr lang="fr-FR" sz="2800" dirty="0"/>
            <a:t>Définir les tâches</a:t>
          </a:r>
        </a:p>
      </dgm:t>
    </dgm:pt>
    <dgm:pt modelId="{94001D2E-5EA2-4D56-A5C6-48D68206059E}" type="parTrans" cxnId="{DE55AF52-57C9-4663-8602-C722A94CA417}">
      <dgm:prSet/>
      <dgm:spPr/>
      <dgm:t>
        <a:bodyPr/>
        <a:lstStyle/>
        <a:p>
          <a:endParaRPr lang="fr-FR"/>
        </a:p>
      </dgm:t>
    </dgm:pt>
    <dgm:pt modelId="{D4A28230-4639-4929-8973-7968C1F00130}" type="sibTrans" cxnId="{DE55AF52-57C9-4663-8602-C722A94CA417}">
      <dgm:prSet/>
      <dgm:spPr/>
      <dgm:t>
        <a:bodyPr/>
        <a:lstStyle/>
        <a:p>
          <a:endParaRPr lang="fr-FR"/>
        </a:p>
      </dgm:t>
    </dgm:pt>
    <dgm:pt modelId="{701E2BD9-1467-4788-A675-7CD9CE12BD78}" type="pres">
      <dgm:prSet presAssocID="{5702E83E-4E3B-4C98-844A-4DE3407093E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A4D9F9C0-A461-4F1E-90FB-10E0494C2733}" type="pres">
      <dgm:prSet presAssocID="{87133CBF-7BB9-412F-AA81-8E99ED5F6DD1}" presName="composite" presStyleCnt="0"/>
      <dgm:spPr/>
      <dgm:t>
        <a:bodyPr/>
        <a:lstStyle/>
        <a:p>
          <a:endParaRPr lang="fr-FR"/>
        </a:p>
      </dgm:t>
    </dgm:pt>
    <dgm:pt modelId="{C0031885-061E-485F-8CE7-6C3025E37AB0}" type="pres">
      <dgm:prSet presAssocID="{87133CBF-7BB9-412F-AA81-8E99ED5F6DD1}" presName="LShape" presStyleLbl="alignNode1" presStyleIdx="0" presStyleCnt="7"/>
      <dgm:spPr/>
      <dgm:t>
        <a:bodyPr/>
        <a:lstStyle/>
        <a:p>
          <a:endParaRPr lang="fr-FR"/>
        </a:p>
      </dgm:t>
    </dgm:pt>
    <dgm:pt modelId="{A67B0A14-CC58-4CA8-A5AD-9A2EADAA7752}" type="pres">
      <dgm:prSet presAssocID="{87133CBF-7BB9-412F-AA81-8E99ED5F6DD1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FB014A-3E80-41E7-8125-92DB4479E6E9}" type="pres">
      <dgm:prSet presAssocID="{87133CBF-7BB9-412F-AA81-8E99ED5F6DD1}" presName="Triangle" presStyleLbl="alignNode1" presStyleIdx="1" presStyleCnt="7"/>
      <dgm:spPr/>
      <dgm:t>
        <a:bodyPr/>
        <a:lstStyle/>
        <a:p>
          <a:endParaRPr lang="fr-FR"/>
        </a:p>
      </dgm:t>
    </dgm:pt>
    <dgm:pt modelId="{0D25FA16-66B5-4E63-A460-66494A547C1C}" type="pres">
      <dgm:prSet presAssocID="{42DBA7B2-F8EA-4468-836D-E2C3CC9CE59C}" presName="sibTrans" presStyleCnt="0"/>
      <dgm:spPr/>
      <dgm:t>
        <a:bodyPr/>
        <a:lstStyle/>
        <a:p>
          <a:endParaRPr lang="fr-FR"/>
        </a:p>
      </dgm:t>
    </dgm:pt>
    <dgm:pt modelId="{CDC4B384-391C-4E29-8055-DCCEE9BFE124}" type="pres">
      <dgm:prSet presAssocID="{42DBA7B2-F8EA-4468-836D-E2C3CC9CE59C}" presName="space" presStyleCnt="0"/>
      <dgm:spPr/>
      <dgm:t>
        <a:bodyPr/>
        <a:lstStyle/>
        <a:p>
          <a:endParaRPr lang="fr-FR"/>
        </a:p>
      </dgm:t>
    </dgm:pt>
    <dgm:pt modelId="{12B43CEF-4098-4BEE-8CAF-7C53511A87DE}" type="pres">
      <dgm:prSet presAssocID="{B786B437-F479-4228-B7BE-0BD78F1C246C}" presName="composite" presStyleCnt="0"/>
      <dgm:spPr/>
      <dgm:t>
        <a:bodyPr/>
        <a:lstStyle/>
        <a:p>
          <a:endParaRPr lang="fr-FR"/>
        </a:p>
      </dgm:t>
    </dgm:pt>
    <dgm:pt modelId="{06350427-6D84-4115-BBD9-D1CFD5A26211}" type="pres">
      <dgm:prSet presAssocID="{B786B437-F479-4228-B7BE-0BD78F1C246C}" presName="LShape" presStyleLbl="alignNode1" presStyleIdx="2" presStyleCnt="7"/>
      <dgm:spPr/>
      <dgm:t>
        <a:bodyPr/>
        <a:lstStyle/>
        <a:p>
          <a:endParaRPr lang="fr-FR"/>
        </a:p>
      </dgm:t>
    </dgm:pt>
    <dgm:pt modelId="{3B45DCFC-8DB6-4F5B-BACE-B5D001A5F224}" type="pres">
      <dgm:prSet presAssocID="{B786B437-F479-4228-B7BE-0BD78F1C246C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C6571C-8F2E-414C-9C66-90965DBCDE0D}" type="pres">
      <dgm:prSet presAssocID="{B786B437-F479-4228-B7BE-0BD78F1C246C}" presName="Triangle" presStyleLbl="alignNode1" presStyleIdx="3" presStyleCnt="7"/>
      <dgm:spPr/>
      <dgm:t>
        <a:bodyPr/>
        <a:lstStyle/>
        <a:p>
          <a:endParaRPr lang="fr-FR"/>
        </a:p>
      </dgm:t>
    </dgm:pt>
    <dgm:pt modelId="{5CD78075-AE67-4826-9153-9DDF8B01D20B}" type="pres">
      <dgm:prSet presAssocID="{41CEB2AB-E5BB-42CE-8396-46DF5CFB85C1}" presName="sibTrans" presStyleCnt="0"/>
      <dgm:spPr/>
      <dgm:t>
        <a:bodyPr/>
        <a:lstStyle/>
        <a:p>
          <a:endParaRPr lang="fr-FR"/>
        </a:p>
      </dgm:t>
    </dgm:pt>
    <dgm:pt modelId="{056B06C2-062D-4211-AF95-8C81904B0952}" type="pres">
      <dgm:prSet presAssocID="{41CEB2AB-E5BB-42CE-8396-46DF5CFB85C1}" presName="space" presStyleCnt="0"/>
      <dgm:spPr/>
      <dgm:t>
        <a:bodyPr/>
        <a:lstStyle/>
        <a:p>
          <a:endParaRPr lang="fr-FR"/>
        </a:p>
      </dgm:t>
    </dgm:pt>
    <dgm:pt modelId="{D0785577-0A72-42F9-832C-C95AE1DB45FE}" type="pres">
      <dgm:prSet presAssocID="{BC12D6E3-D593-4AEC-A8A7-29B5E9BDBE6A}" presName="composite" presStyleCnt="0"/>
      <dgm:spPr/>
      <dgm:t>
        <a:bodyPr/>
        <a:lstStyle/>
        <a:p>
          <a:endParaRPr lang="fr-FR"/>
        </a:p>
      </dgm:t>
    </dgm:pt>
    <dgm:pt modelId="{F04971F3-16E2-4BDD-8547-D1F29C49EB31}" type="pres">
      <dgm:prSet presAssocID="{BC12D6E3-D593-4AEC-A8A7-29B5E9BDBE6A}" presName="LShape" presStyleLbl="alignNode1" presStyleIdx="4" presStyleCnt="7"/>
      <dgm:spPr/>
      <dgm:t>
        <a:bodyPr/>
        <a:lstStyle/>
        <a:p>
          <a:endParaRPr lang="fr-FR"/>
        </a:p>
      </dgm:t>
    </dgm:pt>
    <dgm:pt modelId="{1003A541-19CE-4D75-9BDD-CA23DED5D4B8}" type="pres">
      <dgm:prSet presAssocID="{BC12D6E3-D593-4AEC-A8A7-29B5E9BDBE6A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1839EB-46FB-460C-B9C0-47B0403E5D4C}" type="pres">
      <dgm:prSet presAssocID="{BC12D6E3-D593-4AEC-A8A7-29B5E9BDBE6A}" presName="Triangle" presStyleLbl="alignNode1" presStyleIdx="5" presStyleCnt="7"/>
      <dgm:spPr/>
      <dgm:t>
        <a:bodyPr/>
        <a:lstStyle/>
        <a:p>
          <a:endParaRPr lang="fr-FR"/>
        </a:p>
      </dgm:t>
    </dgm:pt>
    <dgm:pt modelId="{B3D7481E-F51F-4981-8210-92279B45CE06}" type="pres">
      <dgm:prSet presAssocID="{7E3229FD-5BE1-44BD-816F-4014A7C02731}" presName="sibTrans" presStyleCnt="0"/>
      <dgm:spPr/>
      <dgm:t>
        <a:bodyPr/>
        <a:lstStyle/>
        <a:p>
          <a:endParaRPr lang="fr-FR"/>
        </a:p>
      </dgm:t>
    </dgm:pt>
    <dgm:pt modelId="{48C7ECB3-F294-4C8C-953D-000E75F34EDE}" type="pres">
      <dgm:prSet presAssocID="{7E3229FD-5BE1-44BD-816F-4014A7C02731}" presName="space" presStyleCnt="0"/>
      <dgm:spPr/>
      <dgm:t>
        <a:bodyPr/>
        <a:lstStyle/>
        <a:p>
          <a:endParaRPr lang="fr-FR"/>
        </a:p>
      </dgm:t>
    </dgm:pt>
    <dgm:pt modelId="{E30F7342-42FB-4C92-AFC0-E32C28C2DDEB}" type="pres">
      <dgm:prSet presAssocID="{D7415713-106F-499F-89E5-F03CBB2C72DA}" presName="composite" presStyleCnt="0"/>
      <dgm:spPr/>
      <dgm:t>
        <a:bodyPr/>
        <a:lstStyle/>
        <a:p>
          <a:endParaRPr lang="fr-FR"/>
        </a:p>
      </dgm:t>
    </dgm:pt>
    <dgm:pt modelId="{78A7D413-1687-4276-B8BD-A3E7FFDBC4D8}" type="pres">
      <dgm:prSet presAssocID="{D7415713-106F-499F-89E5-F03CBB2C72DA}" presName="LShape" presStyleLbl="alignNode1" presStyleIdx="6" presStyleCnt="7"/>
      <dgm:spPr/>
      <dgm:t>
        <a:bodyPr/>
        <a:lstStyle/>
        <a:p>
          <a:endParaRPr lang="fr-FR"/>
        </a:p>
      </dgm:t>
    </dgm:pt>
    <dgm:pt modelId="{33BFEFD1-4C64-46C4-9ED9-6180D986A75E}" type="pres">
      <dgm:prSet presAssocID="{D7415713-106F-499F-89E5-F03CBB2C72DA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ACFCAEF-A56B-4027-AED1-9ED2BD19CE21}" srcId="{5702E83E-4E3B-4C98-844A-4DE3407093E0}" destId="{87133CBF-7BB9-412F-AA81-8E99ED5F6DD1}" srcOrd="0" destOrd="0" parTransId="{08DA0650-49E5-49AD-8778-FC158B81475F}" sibTransId="{42DBA7B2-F8EA-4468-836D-E2C3CC9CE59C}"/>
    <dgm:cxn modelId="{2296248D-0E77-4CA4-A989-35D1C72E6026}" srcId="{5702E83E-4E3B-4C98-844A-4DE3407093E0}" destId="{B786B437-F479-4228-B7BE-0BD78F1C246C}" srcOrd="1" destOrd="0" parTransId="{7655612C-4A99-4443-92F9-B91AB588A2B4}" sibTransId="{41CEB2AB-E5BB-42CE-8396-46DF5CFB85C1}"/>
    <dgm:cxn modelId="{DE55AF52-57C9-4663-8602-C722A94CA417}" srcId="{5702E83E-4E3B-4C98-844A-4DE3407093E0}" destId="{D7415713-106F-499F-89E5-F03CBB2C72DA}" srcOrd="3" destOrd="0" parTransId="{94001D2E-5EA2-4D56-A5C6-48D68206059E}" sibTransId="{D4A28230-4639-4929-8973-7968C1F00130}"/>
    <dgm:cxn modelId="{90FD6086-2037-498D-9083-BB6CA0CCD16B}" type="presOf" srcId="{5702E83E-4E3B-4C98-844A-4DE3407093E0}" destId="{701E2BD9-1467-4788-A675-7CD9CE12BD78}" srcOrd="0" destOrd="0" presId="urn:microsoft.com/office/officeart/2009/3/layout/StepUpProcess"/>
    <dgm:cxn modelId="{18A1BEBD-0E40-4D0E-A83D-6D8BA52985D8}" type="presOf" srcId="{87133CBF-7BB9-412F-AA81-8E99ED5F6DD1}" destId="{A67B0A14-CC58-4CA8-A5AD-9A2EADAA7752}" srcOrd="0" destOrd="0" presId="urn:microsoft.com/office/officeart/2009/3/layout/StepUpProcess"/>
    <dgm:cxn modelId="{21EDFEE2-4941-4CDE-B81E-BAA87F2DF643}" type="presOf" srcId="{D7415713-106F-499F-89E5-F03CBB2C72DA}" destId="{33BFEFD1-4C64-46C4-9ED9-6180D986A75E}" srcOrd="0" destOrd="0" presId="urn:microsoft.com/office/officeart/2009/3/layout/StepUpProcess"/>
    <dgm:cxn modelId="{F6380FD9-29FC-483B-96BB-6341E51EA155}" type="presOf" srcId="{BC12D6E3-D593-4AEC-A8A7-29B5E9BDBE6A}" destId="{1003A541-19CE-4D75-9BDD-CA23DED5D4B8}" srcOrd="0" destOrd="0" presId="urn:microsoft.com/office/officeart/2009/3/layout/StepUpProcess"/>
    <dgm:cxn modelId="{B186E1BF-AB0D-4AB8-B010-76D516DB2083}" srcId="{5702E83E-4E3B-4C98-844A-4DE3407093E0}" destId="{BC12D6E3-D593-4AEC-A8A7-29B5E9BDBE6A}" srcOrd="2" destOrd="0" parTransId="{796E1040-4882-417A-923A-6D1FAF0A4D91}" sibTransId="{7E3229FD-5BE1-44BD-816F-4014A7C02731}"/>
    <dgm:cxn modelId="{D7A075B6-4D00-4A42-876D-6E7409A2940C}" type="presOf" srcId="{B786B437-F479-4228-B7BE-0BD78F1C246C}" destId="{3B45DCFC-8DB6-4F5B-BACE-B5D001A5F224}" srcOrd="0" destOrd="0" presId="urn:microsoft.com/office/officeart/2009/3/layout/StepUpProcess"/>
    <dgm:cxn modelId="{44E4ECB6-60AF-4811-B257-2834D5CD57E1}" type="presParOf" srcId="{701E2BD9-1467-4788-A675-7CD9CE12BD78}" destId="{A4D9F9C0-A461-4F1E-90FB-10E0494C2733}" srcOrd="0" destOrd="0" presId="urn:microsoft.com/office/officeart/2009/3/layout/StepUpProcess"/>
    <dgm:cxn modelId="{810F473D-5E64-44E2-9FBD-DBE8F22CBBFE}" type="presParOf" srcId="{A4D9F9C0-A461-4F1E-90FB-10E0494C2733}" destId="{C0031885-061E-485F-8CE7-6C3025E37AB0}" srcOrd="0" destOrd="0" presId="urn:microsoft.com/office/officeart/2009/3/layout/StepUpProcess"/>
    <dgm:cxn modelId="{E05B77BA-260D-4A61-ABDB-42119E023940}" type="presParOf" srcId="{A4D9F9C0-A461-4F1E-90FB-10E0494C2733}" destId="{A67B0A14-CC58-4CA8-A5AD-9A2EADAA7752}" srcOrd="1" destOrd="0" presId="urn:microsoft.com/office/officeart/2009/3/layout/StepUpProcess"/>
    <dgm:cxn modelId="{6B593A48-8F3E-4269-9707-ADC5643FB8F1}" type="presParOf" srcId="{A4D9F9C0-A461-4F1E-90FB-10E0494C2733}" destId="{0BFB014A-3E80-41E7-8125-92DB4479E6E9}" srcOrd="2" destOrd="0" presId="urn:microsoft.com/office/officeart/2009/3/layout/StepUpProcess"/>
    <dgm:cxn modelId="{A58CD599-FB45-4AC9-AF05-F968C25B73C1}" type="presParOf" srcId="{701E2BD9-1467-4788-A675-7CD9CE12BD78}" destId="{0D25FA16-66B5-4E63-A460-66494A547C1C}" srcOrd="1" destOrd="0" presId="urn:microsoft.com/office/officeart/2009/3/layout/StepUpProcess"/>
    <dgm:cxn modelId="{0A067D93-D998-4C02-BDC2-B79A92D47EF8}" type="presParOf" srcId="{0D25FA16-66B5-4E63-A460-66494A547C1C}" destId="{CDC4B384-391C-4E29-8055-DCCEE9BFE124}" srcOrd="0" destOrd="0" presId="urn:microsoft.com/office/officeart/2009/3/layout/StepUpProcess"/>
    <dgm:cxn modelId="{6F7AD4C0-8AA6-4C14-B1BE-414CD2A15594}" type="presParOf" srcId="{701E2BD9-1467-4788-A675-7CD9CE12BD78}" destId="{12B43CEF-4098-4BEE-8CAF-7C53511A87DE}" srcOrd="2" destOrd="0" presId="urn:microsoft.com/office/officeart/2009/3/layout/StepUpProcess"/>
    <dgm:cxn modelId="{82F5A9B6-6CF9-4702-AFDE-BA40A3C32596}" type="presParOf" srcId="{12B43CEF-4098-4BEE-8CAF-7C53511A87DE}" destId="{06350427-6D84-4115-BBD9-D1CFD5A26211}" srcOrd="0" destOrd="0" presId="urn:microsoft.com/office/officeart/2009/3/layout/StepUpProcess"/>
    <dgm:cxn modelId="{55ECEDB1-224C-44EB-AFA1-5FE13E11ED24}" type="presParOf" srcId="{12B43CEF-4098-4BEE-8CAF-7C53511A87DE}" destId="{3B45DCFC-8DB6-4F5B-BACE-B5D001A5F224}" srcOrd="1" destOrd="0" presId="urn:microsoft.com/office/officeart/2009/3/layout/StepUpProcess"/>
    <dgm:cxn modelId="{9BBCAF45-568F-477C-A7A5-8E30DBB7A972}" type="presParOf" srcId="{12B43CEF-4098-4BEE-8CAF-7C53511A87DE}" destId="{A3C6571C-8F2E-414C-9C66-90965DBCDE0D}" srcOrd="2" destOrd="0" presId="urn:microsoft.com/office/officeart/2009/3/layout/StepUpProcess"/>
    <dgm:cxn modelId="{F870BBC2-BE8E-4231-AE89-BB75DE448F57}" type="presParOf" srcId="{701E2BD9-1467-4788-A675-7CD9CE12BD78}" destId="{5CD78075-AE67-4826-9153-9DDF8B01D20B}" srcOrd="3" destOrd="0" presId="urn:microsoft.com/office/officeart/2009/3/layout/StepUpProcess"/>
    <dgm:cxn modelId="{8278CC62-D2A4-4A9B-939D-ABA04869D716}" type="presParOf" srcId="{5CD78075-AE67-4826-9153-9DDF8B01D20B}" destId="{056B06C2-062D-4211-AF95-8C81904B0952}" srcOrd="0" destOrd="0" presId="urn:microsoft.com/office/officeart/2009/3/layout/StepUpProcess"/>
    <dgm:cxn modelId="{0A11CFB2-B702-4FE5-9AE1-2AD85EFE5043}" type="presParOf" srcId="{701E2BD9-1467-4788-A675-7CD9CE12BD78}" destId="{D0785577-0A72-42F9-832C-C95AE1DB45FE}" srcOrd="4" destOrd="0" presId="urn:microsoft.com/office/officeart/2009/3/layout/StepUpProcess"/>
    <dgm:cxn modelId="{50AFC254-D9D4-4D07-8AC6-69B6C81B6A85}" type="presParOf" srcId="{D0785577-0A72-42F9-832C-C95AE1DB45FE}" destId="{F04971F3-16E2-4BDD-8547-D1F29C49EB31}" srcOrd="0" destOrd="0" presId="urn:microsoft.com/office/officeart/2009/3/layout/StepUpProcess"/>
    <dgm:cxn modelId="{B2025449-64E2-4026-A427-35DB6DB656F2}" type="presParOf" srcId="{D0785577-0A72-42F9-832C-C95AE1DB45FE}" destId="{1003A541-19CE-4D75-9BDD-CA23DED5D4B8}" srcOrd="1" destOrd="0" presId="urn:microsoft.com/office/officeart/2009/3/layout/StepUpProcess"/>
    <dgm:cxn modelId="{0C1DB522-A720-48D3-BD7B-020B2F304344}" type="presParOf" srcId="{D0785577-0A72-42F9-832C-C95AE1DB45FE}" destId="{AA1839EB-46FB-460C-B9C0-47B0403E5D4C}" srcOrd="2" destOrd="0" presId="urn:microsoft.com/office/officeart/2009/3/layout/StepUpProcess"/>
    <dgm:cxn modelId="{F29C5BED-C11D-4E9D-B78B-3E0088377EEE}" type="presParOf" srcId="{701E2BD9-1467-4788-A675-7CD9CE12BD78}" destId="{B3D7481E-F51F-4981-8210-92279B45CE06}" srcOrd="5" destOrd="0" presId="urn:microsoft.com/office/officeart/2009/3/layout/StepUpProcess"/>
    <dgm:cxn modelId="{62D16C43-A0C0-43DB-B718-66EB2A018101}" type="presParOf" srcId="{B3D7481E-F51F-4981-8210-92279B45CE06}" destId="{48C7ECB3-F294-4C8C-953D-000E75F34EDE}" srcOrd="0" destOrd="0" presId="urn:microsoft.com/office/officeart/2009/3/layout/StepUpProcess"/>
    <dgm:cxn modelId="{3896F948-26FF-4600-86B0-CF93CA04471E}" type="presParOf" srcId="{701E2BD9-1467-4788-A675-7CD9CE12BD78}" destId="{E30F7342-42FB-4C92-AFC0-E32C28C2DDEB}" srcOrd="6" destOrd="0" presId="urn:microsoft.com/office/officeart/2009/3/layout/StepUpProcess"/>
    <dgm:cxn modelId="{B6E8BDE3-E3CA-4F0F-87B2-5E468520CCD7}" type="presParOf" srcId="{E30F7342-42FB-4C92-AFC0-E32C28C2DDEB}" destId="{78A7D413-1687-4276-B8BD-A3E7FFDBC4D8}" srcOrd="0" destOrd="0" presId="urn:microsoft.com/office/officeart/2009/3/layout/StepUpProcess"/>
    <dgm:cxn modelId="{17243EF5-5A89-4A48-BAE2-98F94008A08E}" type="presParOf" srcId="{E30F7342-42FB-4C92-AFC0-E32C28C2DDEB}" destId="{33BFEFD1-4C64-46C4-9ED9-6180D986A75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31885-061E-485F-8CE7-6C3025E37AB0}">
      <dsp:nvSpPr>
        <dsp:cNvPr id="0" name=""/>
        <dsp:cNvSpPr/>
      </dsp:nvSpPr>
      <dsp:spPr>
        <a:xfrm rot="5400000">
          <a:off x="888205" y="1109413"/>
          <a:ext cx="1072762" cy="17850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B0A14-CC58-4CA8-A5AD-9A2EADAA7752}">
      <dsp:nvSpPr>
        <dsp:cNvPr id="0" name=""/>
        <dsp:cNvSpPr/>
      </dsp:nvSpPr>
      <dsp:spPr>
        <a:xfrm>
          <a:off x="709134" y="1642759"/>
          <a:ext cx="1611555" cy="14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Partir du concept</a:t>
          </a:r>
        </a:p>
      </dsp:txBody>
      <dsp:txXfrm>
        <a:off x="709134" y="1642759"/>
        <a:ext cx="1611555" cy="1412622"/>
      </dsp:txXfrm>
    </dsp:sp>
    <dsp:sp modelId="{0BFB014A-3E80-41E7-8125-92DB4479E6E9}">
      <dsp:nvSpPr>
        <dsp:cNvPr id="0" name=""/>
        <dsp:cNvSpPr/>
      </dsp:nvSpPr>
      <dsp:spPr>
        <a:xfrm>
          <a:off x="2016622" y="977996"/>
          <a:ext cx="304066" cy="30406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50427-6D84-4115-BBD9-D1CFD5A26211}">
      <dsp:nvSpPr>
        <dsp:cNvPr id="0" name=""/>
        <dsp:cNvSpPr/>
      </dsp:nvSpPr>
      <dsp:spPr>
        <a:xfrm rot="5400000">
          <a:off x="2861063" y="621228"/>
          <a:ext cx="1072762" cy="17850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5DCFC-8DB6-4F5B-BACE-B5D001A5F224}">
      <dsp:nvSpPr>
        <dsp:cNvPr id="0" name=""/>
        <dsp:cNvSpPr/>
      </dsp:nvSpPr>
      <dsp:spPr>
        <a:xfrm>
          <a:off x="2681992" y="1154574"/>
          <a:ext cx="1611555" cy="14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Définir l'objectif principal</a:t>
          </a:r>
        </a:p>
      </dsp:txBody>
      <dsp:txXfrm>
        <a:off x="2681992" y="1154574"/>
        <a:ext cx="1611555" cy="1412622"/>
      </dsp:txXfrm>
    </dsp:sp>
    <dsp:sp modelId="{A3C6571C-8F2E-414C-9C66-90965DBCDE0D}">
      <dsp:nvSpPr>
        <dsp:cNvPr id="0" name=""/>
        <dsp:cNvSpPr/>
      </dsp:nvSpPr>
      <dsp:spPr>
        <a:xfrm>
          <a:off x="3989480" y="489810"/>
          <a:ext cx="304066" cy="30406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971F3-16E2-4BDD-8547-D1F29C49EB31}">
      <dsp:nvSpPr>
        <dsp:cNvPr id="0" name=""/>
        <dsp:cNvSpPr/>
      </dsp:nvSpPr>
      <dsp:spPr>
        <a:xfrm rot="5400000">
          <a:off x="4833921" y="133042"/>
          <a:ext cx="1072762" cy="17850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3A541-19CE-4D75-9BDD-CA23DED5D4B8}">
      <dsp:nvSpPr>
        <dsp:cNvPr id="0" name=""/>
        <dsp:cNvSpPr/>
      </dsp:nvSpPr>
      <dsp:spPr>
        <a:xfrm>
          <a:off x="4654850" y="666388"/>
          <a:ext cx="1611555" cy="14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Définir les missions </a:t>
          </a:r>
        </a:p>
      </dsp:txBody>
      <dsp:txXfrm>
        <a:off x="4654850" y="666388"/>
        <a:ext cx="1611555" cy="1412622"/>
      </dsp:txXfrm>
    </dsp:sp>
    <dsp:sp modelId="{AA1839EB-46FB-460C-B9C0-47B0403E5D4C}">
      <dsp:nvSpPr>
        <dsp:cNvPr id="0" name=""/>
        <dsp:cNvSpPr/>
      </dsp:nvSpPr>
      <dsp:spPr>
        <a:xfrm>
          <a:off x="5962338" y="1624"/>
          <a:ext cx="304066" cy="30406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7D413-1687-4276-B8BD-A3E7FFDBC4D8}">
      <dsp:nvSpPr>
        <dsp:cNvPr id="0" name=""/>
        <dsp:cNvSpPr/>
      </dsp:nvSpPr>
      <dsp:spPr>
        <a:xfrm rot="5400000">
          <a:off x="6806779" y="-355143"/>
          <a:ext cx="1072762" cy="178505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FEFD1-4C64-46C4-9ED9-6180D986A75E}">
      <dsp:nvSpPr>
        <dsp:cNvPr id="0" name=""/>
        <dsp:cNvSpPr/>
      </dsp:nvSpPr>
      <dsp:spPr>
        <a:xfrm>
          <a:off x="6627708" y="178202"/>
          <a:ext cx="1611555" cy="14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Définir les tâches</a:t>
          </a:r>
        </a:p>
      </dsp:txBody>
      <dsp:txXfrm>
        <a:off x="6627708" y="178202"/>
        <a:ext cx="1611555" cy="1412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347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C5B04E26-85DF-4102-9A84-B2E949BA098D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4302"/>
            <a:ext cx="2918831" cy="49347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4302"/>
            <a:ext cx="2918831" cy="49347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50F6FA6-C991-436B-ACD8-9307F8FD9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602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3D4C5-56B6-4B2D-A4DD-8B090AE1614D}" type="datetimeFigureOut">
              <a:rPr lang="fr-FR" smtClean="0"/>
              <a:t>20/12/2014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E9D8B-1E3D-4054-A80E-709E915839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4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E9D8B-1E3D-4054-A80E-709E9158393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553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E9D8B-1E3D-4054-A80E-709E9158393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83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2F7853-2009-475A-AFBF-F8176E15ED64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1170136-DD5B-4512-A6AE-3A6C107407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568952" cy="1152128"/>
          </a:xfrm>
        </p:spPr>
        <p:txBody>
          <a:bodyPr>
            <a:normAutofit fontScale="92500"/>
          </a:bodyPr>
          <a:lstStyle/>
          <a:p>
            <a:r>
              <a:rPr lang="fr-FR"/>
              <a:t>BACCALAUREAT PROFESSIONNEL GESTION ET ADMINISTRATION</a:t>
            </a:r>
            <a:endParaRPr lang="fr-FR" dirty="0" smtClean="0"/>
          </a:p>
          <a:p>
            <a:r>
              <a:rPr lang="fr-FR" dirty="0" smtClean="0"/>
              <a:t>BTS ASSISTANT DE MANAGER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Du projet de journal à sa présentation au séminaire </a:t>
            </a:r>
            <a:r>
              <a:rPr lang="fr-FR" dirty="0" smtClean="0"/>
              <a:t>BAC </a:t>
            </a:r>
            <a:r>
              <a:rPr lang="fr-FR" dirty="0" smtClean="0"/>
              <a:t>pro GA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051720" y="342900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 smtClean="0"/>
              <a:t> </a:t>
            </a:r>
            <a:r>
              <a:rPr lang="fr-FR" sz="2600" i="1" dirty="0" smtClean="0">
                <a:latin typeface="Algerian" pitchFamily="82" charset="0"/>
              </a:rPr>
              <a:t> </a:t>
            </a:r>
            <a:r>
              <a:rPr lang="fr-FR" sz="2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Algerian" pitchFamily="82" charset="0"/>
              </a:rPr>
              <a:t>Les </a:t>
            </a:r>
            <a:r>
              <a:rPr lang="fr-FR" sz="2600" b="1" dirty="0" smtClean="0">
                <a:solidFill>
                  <a:srgbClr val="EC7614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Algerian" pitchFamily="82" charset="0"/>
              </a:rPr>
              <a:t>a</a:t>
            </a:r>
            <a:r>
              <a:rPr lang="fr-FR" sz="2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Algerian" pitchFamily="82" charset="0"/>
              </a:rPr>
              <a:t>ctus des </a:t>
            </a:r>
            <a:r>
              <a:rPr lang="fr-FR" sz="2600" b="1" dirty="0" smtClean="0">
                <a:solidFill>
                  <a:srgbClr val="EC7614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Algerian" pitchFamily="82" charset="0"/>
              </a:rPr>
              <a:t>G</a:t>
            </a:r>
            <a:r>
              <a:rPr lang="fr-FR" sz="2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Algerian" pitchFamily="82" charset="0"/>
              </a:rPr>
              <a:t>-</a:t>
            </a:r>
            <a:r>
              <a:rPr lang="fr-FR" sz="2600" b="1" dirty="0" smtClean="0">
                <a:solidFill>
                  <a:srgbClr val="EC7614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Algerian" pitchFamily="82" charset="0"/>
              </a:rPr>
              <a:t>A</a:t>
            </a:r>
            <a:r>
              <a:rPr lang="fr-FR" sz="2600" i="1" dirty="0" smtClean="0">
                <a:latin typeface="Algerian" pitchFamily="82" charset="0"/>
              </a:rPr>
              <a:t>  </a:t>
            </a:r>
            <a:endParaRPr lang="fr-FR" sz="2600" i="1" dirty="0">
              <a:latin typeface="Algerian" pitchFamily="82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22110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4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Autofit/>
          </a:bodyPr>
          <a:lstStyle/>
          <a:p>
            <a:pPr marL="857250" indent="-857250" algn="ctr">
              <a:buFont typeface="+mj-lt"/>
              <a:buAutoNum type="romanUcPeriod"/>
            </a:pPr>
            <a:r>
              <a:rPr lang="fr-FR" b="1" dirty="0" smtClean="0">
                <a:solidFill>
                  <a:srgbClr val="EC7614"/>
                </a:solidFill>
              </a:rPr>
              <a:t>Naissance du projet</a:t>
            </a:r>
            <a:br>
              <a:rPr lang="fr-FR" b="1" dirty="0" smtClean="0">
                <a:solidFill>
                  <a:srgbClr val="EC7614"/>
                </a:solidFill>
              </a:rPr>
            </a:br>
            <a:endParaRPr lang="fr-FR" b="1" dirty="0">
              <a:solidFill>
                <a:srgbClr val="EC761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EC7614"/>
                </a:solidFill>
                <a:latin typeface="Franklin Gothic Book"/>
                <a:ea typeface="+mj-ea"/>
                <a:cs typeface="+mj-cs"/>
              </a:rPr>
              <a:t>La </a:t>
            </a:r>
            <a:r>
              <a:rPr lang="fr-FR" sz="3600" b="1" dirty="0">
                <a:solidFill>
                  <a:srgbClr val="EC7614"/>
                </a:solidFill>
                <a:latin typeface="Franklin Gothic Book"/>
                <a:ea typeface="+mj-ea"/>
                <a:cs typeface="+mj-cs"/>
              </a:rPr>
              <a:t>présentation du projet de </a:t>
            </a:r>
            <a:r>
              <a:rPr lang="fr-FR" sz="3600" b="1" dirty="0" smtClean="0">
                <a:solidFill>
                  <a:srgbClr val="EC7614"/>
                </a:solidFill>
                <a:latin typeface="Franklin Gothic Book"/>
                <a:ea typeface="+mj-ea"/>
                <a:cs typeface="+mj-cs"/>
              </a:rPr>
              <a:t>journal aux élèves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Présentation du projet journal par les professeurs de BTS et de BAC Pro</a:t>
            </a:r>
          </a:p>
          <a:p>
            <a:pPr>
              <a:buFont typeface="Wingdings" pitchFamily="2" charset="2"/>
              <a:buChar char="q"/>
            </a:pP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Recherche d’informations sur le thème du journalisme : la structuration, comment réaliser un journal ? Quels éléments doivent être présents ? Quelles contraintes ?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106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II</a:t>
            </a:r>
            <a:r>
              <a:rPr lang="fr-FR" b="1" dirty="0" smtClean="0">
                <a:solidFill>
                  <a:srgbClr val="EC7614"/>
                </a:solidFill>
              </a:rPr>
              <a:t>.  Définition de la charte graphique du journal</a:t>
            </a:r>
            <a:endParaRPr lang="fr-FR" b="1" dirty="0">
              <a:solidFill>
                <a:srgbClr val="EC761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Mise au point de l’aspect de la charte graphique du journal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Réflexion sur le nom, logo, couleurs, police, etc.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Réalisation du tableau récapitulatif sur la charte graphique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Réalisation d’un support numérique et présentation aux Bac Pro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97151"/>
            <a:ext cx="2724150" cy="125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70" y="4725144"/>
            <a:ext cx="2952750" cy="1264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3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 algn="ctr">
              <a:buFont typeface="+mj-lt"/>
              <a:buAutoNum type="romanUcPeriod" startAt="3"/>
            </a:pPr>
            <a:r>
              <a:rPr lang="fr-FR" b="1" dirty="0" smtClean="0">
                <a:solidFill>
                  <a:srgbClr val="EC7614"/>
                </a:solidFill>
              </a:rPr>
              <a:t>Ecriture des articles</a:t>
            </a:r>
            <a:br>
              <a:rPr lang="fr-FR" b="1" dirty="0" smtClean="0">
                <a:solidFill>
                  <a:srgbClr val="EC7614"/>
                </a:solidFill>
              </a:rPr>
            </a:br>
            <a:endParaRPr lang="fr-FR" b="1" dirty="0">
              <a:solidFill>
                <a:srgbClr val="EC761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72400" cy="5111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EC7614"/>
                </a:solidFill>
                <a:latin typeface="Franklin Gothic Book"/>
                <a:ea typeface="+mj-ea"/>
                <a:cs typeface="+mj-cs"/>
              </a:rPr>
              <a:t>La rédaction des articles </a:t>
            </a:r>
            <a:endParaRPr lang="fr-FR" sz="2800" b="1" dirty="0" smtClean="0">
              <a:solidFill>
                <a:srgbClr val="EC7614"/>
              </a:solidFill>
              <a:latin typeface="Franklin Gothic Book"/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2200" u="sng" dirty="0" smtClean="0"/>
              <a:t>Les </a:t>
            </a:r>
            <a:r>
              <a:rPr lang="fr-FR" sz="2200" u="sng" dirty="0" smtClean="0"/>
              <a:t>classes de </a:t>
            </a:r>
            <a:r>
              <a:rPr lang="fr-FR" sz="2200" u="sng" dirty="0" smtClean="0"/>
              <a:t>1ère et </a:t>
            </a:r>
            <a:r>
              <a:rPr lang="fr-FR" sz="2200" u="sng" dirty="0" smtClean="0"/>
              <a:t>Seconde Bac Pro GA </a:t>
            </a:r>
            <a:r>
              <a:rPr lang="fr-FR" sz="2200" dirty="0" smtClean="0"/>
              <a:t>:</a:t>
            </a:r>
          </a:p>
          <a:p>
            <a:pPr marL="0" indent="0">
              <a:buNone/>
            </a:pPr>
            <a:endParaRPr lang="fr-FR" sz="2200" dirty="0" smtClean="0"/>
          </a:p>
          <a:p>
            <a:r>
              <a:rPr lang="fr-FR" sz="2400" dirty="0" smtClean="0"/>
              <a:t>Choix des articles à présenter</a:t>
            </a:r>
          </a:p>
          <a:p>
            <a:pPr>
              <a:buFont typeface="Wingdings" pitchFamily="2" charset="2"/>
              <a:buChar char="v"/>
            </a:pPr>
            <a:endParaRPr lang="fr-FR" sz="2400" dirty="0" smtClean="0"/>
          </a:p>
          <a:p>
            <a:r>
              <a:rPr lang="fr-FR" sz="2400" dirty="0" smtClean="0"/>
              <a:t>Choix des équipes pour la réalisation de ces articles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Réalisation des articles</a:t>
            </a:r>
            <a:endParaRPr lang="fr-FR" sz="2400" dirty="0"/>
          </a:p>
          <a:p>
            <a:pPr>
              <a:buFont typeface="Wingdings" pitchFamily="2" charset="2"/>
              <a:buChar char="v"/>
            </a:pPr>
            <a:endParaRPr lang="fr-FR" sz="2400" dirty="0" smtClean="0"/>
          </a:p>
          <a:p>
            <a:r>
              <a:rPr lang="fr-FR" sz="2400" dirty="0" smtClean="0"/>
              <a:t>Mise en forme des articles en fonction de la charte graphique établie par les élèves de BTS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9960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724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IV.  </a:t>
            </a:r>
            <a:r>
              <a:rPr lang="fr-FR" sz="4400" b="1" dirty="0" smtClean="0">
                <a:solidFill>
                  <a:srgbClr val="EC7614"/>
                </a:solidFill>
              </a:rPr>
              <a:t>Mise en page de la Une du journal</a:t>
            </a:r>
            <a:endParaRPr lang="fr-FR" sz="4400" b="1" dirty="0">
              <a:solidFill>
                <a:srgbClr val="EC761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Réalisation de la Une du journal des lycéens.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75" y="4149080"/>
            <a:ext cx="28194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10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359024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V. </a:t>
            </a:r>
            <a:r>
              <a:rPr lang="fr-FR" b="1" dirty="0" smtClean="0">
                <a:solidFill>
                  <a:srgbClr val="EC7614"/>
                </a:solidFill>
              </a:rPr>
              <a:t>Témoignages à propos de ce projet</a:t>
            </a:r>
            <a:r>
              <a:rPr lang="fr-FR" sz="3600" b="1" dirty="0" smtClean="0">
                <a:solidFill>
                  <a:srgbClr val="EC7614"/>
                </a:solidFill>
              </a:rPr>
              <a:t>…</a:t>
            </a:r>
            <a:endParaRPr lang="fr-FR" sz="3600" b="1" dirty="0">
              <a:solidFill>
                <a:srgbClr val="EC761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Réalisation de vidéos de témoignage des BTS et des bac pro sur le projet 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61048"/>
            <a:ext cx="19431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27723"/>
            <a:ext cx="24384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49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79695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EC7614"/>
                </a:solidFill>
              </a:rPr>
              <a:t>VI. Pôles concernés</a:t>
            </a:r>
            <a:endParaRPr lang="fr-FR" dirty="0">
              <a:solidFill>
                <a:srgbClr val="EC761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85000" lnSpcReduction="20000"/>
          </a:bodyPr>
          <a:lstStyle/>
          <a:p>
            <a:r>
              <a:rPr lang="fr-FR" sz="3400" b="1" dirty="0" smtClean="0"/>
              <a:t>Pôle 3 Gestion administration interne</a:t>
            </a:r>
          </a:p>
          <a:p>
            <a:pPr lvl="1"/>
            <a:r>
              <a:rPr lang="fr-FR" sz="2600" b="1" dirty="0"/>
              <a:t>3.1.1 Collecte et recherche d’informations</a:t>
            </a:r>
            <a:endParaRPr lang="fr-FR" sz="2600" dirty="0"/>
          </a:p>
          <a:p>
            <a:pPr lvl="3"/>
            <a:r>
              <a:rPr lang="fr-FR" dirty="0"/>
              <a:t>Comprendre l’organisation d’un journal</a:t>
            </a:r>
          </a:p>
          <a:p>
            <a:pPr lvl="3"/>
            <a:r>
              <a:rPr lang="fr-FR" dirty="0"/>
              <a:t>Découvrir les contraintes liées à la création et publication d’un journal</a:t>
            </a:r>
          </a:p>
          <a:p>
            <a:pPr lvl="1"/>
            <a:r>
              <a:rPr lang="fr-FR" b="1" dirty="0"/>
              <a:t>3.1.2</a:t>
            </a:r>
            <a:r>
              <a:rPr lang="fr-FR" sz="2600" b="1" dirty="0"/>
              <a:t>. Production d’informations structurées</a:t>
            </a:r>
            <a:endParaRPr lang="fr-FR" sz="2600" dirty="0"/>
          </a:p>
          <a:p>
            <a:pPr lvl="3"/>
            <a:r>
              <a:rPr lang="fr-FR" dirty="0"/>
              <a:t>Savoirs juridiques et économiques</a:t>
            </a:r>
          </a:p>
          <a:p>
            <a:pPr lvl="4"/>
            <a:r>
              <a:rPr lang="fr-FR" dirty="0"/>
              <a:t>Le droit à l’image, la propriété intellectuelle, </a:t>
            </a:r>
            <a:r>
              <a:rPr lang="fr-FR" dirty="0" smtClean="0"/>
              <a:t>déontologie</a:t>
            </a:r>
            <a:endParaRPr lang="fr-FR" dirty="0"/>
          </a:p>
          <a:p>
            <a:pPr lvl="4"/>
            <a:r>
              <a:rPr lang="fr-FR" dirty="0"/>
              <a:t>Etudes d’articles économiques et ou juridiques pour rédiger un article</a:t>
            </a:r>
          </a:p>
          <a:p>
            <a:pPr lvl="3"/>
            <a:r>
              <a:rPr lang="fr-FR" dirty="0"/>
              <a:t>Savoir rédactionnels </a:t>
            </a:r>
            <a:r>
              <a:rPr lang="fr-FR" dirty="0">
                <a:sym typeface="Wingdings"/>
              </a:rPr>
              <a:t></a:t>
            </a:r>
            <a:r>
              <a:rPr lang="fr-FR" dirty="0"/>
              <a:t> Production d’articles </a:t>
            </a:r>
            <a:r>
              <a:rPr lang="fr-FR" dirty="0">
                <a:sym typeface="Wingdings"/>
              </a:rPr>
              <a:t></a:t>
            </a:r>
            <a:r>
              <a:rPr lang="fr-FR" dirty="0"/>
              <a:t> ATELIERS REDACTIONNELS</a:t>
            </a:r>
          </a:p>
          <a:p>
            <a:pPr lvl="4"/>
            <a:r>
              <a:rPr lang="fr-FR" dirty="0"/>
              <a:t>Lecture et écriture</a:t>
            </a:r>
          </a:p>
          <a:p>
            <a:pPr lvl="4"/>
            <a:r>
              <a:rPr lang="fr-FR" dirty="0"/>
              <a:t>Procédés d’écriture : prise de note, la reformulation</a:t>
            </a:r>
          </a:p>
          <a:p>
            <a:r>
              <a:rPr lang="fr-FR" sz="3700" b="1" dirty="0"/>
              <a:t>Pôle 4 Gestion administrative des projets</a:t>
            </a:r>
            <a:endParaRPr lang="fr-FR" sz="3700" dirty="0"/>
          </a:p>
          <a:p>
            <a:pPr lvl="1"/>
            <a:r>
              <a:rPr lang="fr-FR" sz="2600" b="1" dirty="0"/>
              <a:t>4.1.1Suivi opérationnel du </a:t>
            </a:r>
            <a:r>
              <a:rPr lang="fr-FR" sz="2600" b="1" dirty="0" smtClean="0"/>
              <a:t>projet</a:t>
            </a:r>
          </a:p>
          <a:p>
            <a:pPr lvl="2"/>
            <a:r>
              <a:rPr lang="fr-FR" dirty="0" smtClean="0"/>
              <a:t>Descriptif du projet, tableau d’organisation sur Excel </a:t>
            </a:r>
          </a:p>
          <a:p>
            <a:pPr lvl="1"/>
            <a:r>
              <a:rPr lang="fr-FR" sz="2600" b="1" dirty="0" smtClean="0"/>
              <a:t>4.1.5 </a:t>
            </a:r>
            <a:r>
              <a:rPr lang="fr-FR" sz="2600" b="1" dirty="0"/>
              <a:t>Suivi du planning de réalisation du projet</a:t>
            </a:r>
            <a:endParaRPr lang="fr-FR" sz="2600" dirty="0"/>
          </a:p>
          <a:p>
            <a:pPr lvl="3"/>
            <a:r>
              <a:rPr lang="fr-FR" dirty="0"/>
              <a:t>Suivre</a:t>
            </a:r>
            <a:r>
              <a:rPr lang="fr-FR" b="1" dirty="0"/>
              <a:t> </a:t>
            </a:r>
            <a:r>
              <a:rPr lang="fr-FR" dirty="0"/>
              <a:t>le déroulement du projet</a:t>
            </a:r>
          </a:p>
          <a:p>
            <a:pPr lvl="1"/>
            <a:r>
              <a:rPr lang="fr-FR" sz="2600" b="1" dirty="0"/>
              <a:t>4.1.6 Mise en relation des acteurs du </a:t>
            </a:r>
            <a:r>
              <a:rPr lang="fr-FR" sz="2600" b="1" dirty="0" smtClean="0"/>
              <a:t>projet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142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EC7614"/>
                </a:solidFill>
              </a:rPr>
              <a:t>VII. Les </a:t>
            </a:r>
            <a:r>
              <a:rPr lang="fr-FR" b="1" dirty="0">
                <a:solidFill>
                  <a:srgbClr val="EC7614"/>
                </a:solidFill>
              </a:rPr>
              <a:t>apports de l’expérience des Actus des </a:t>
            </a:r>
            <a:r>
              <a:rPr lang="fr-FR" b="1" dirty="0" smtClean="0">
                <a:solidFill>
                  <a:srgbClr val="EC7614"/>
                </a:solidFill>
              </a:rPr>
              <a:t>GA</a:t>
            </a:r>
            <a:endParaRPr lang="fr-FR" dirty="0">
              <a:solidFill>
                <a:srgbClr val="EC761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824536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/>
              <a:t>Mise en valeur de la filière GA et des établissements</a:t>
            </a:r>
          </a:p>
          <a:p>
            <a:r>
              <a:rPr lang="fr-FR" b="1" dirty="0" smtClean="0"/>
              <a:t>Pour </a:t>
            </a:r>
            <a:r>
              <a:rPr lang="fr-FR" b="1" dirty="0"/>
              <a:t>les Bac pro et les </a:t>
            </a:r>
            <a:r>
              <a:rPr lang="fr-FR" b="1" dirty="0" smtClean="0"/>
              <a:t>BTS</a:t>
            </a:r>
          </a:p>
          <a:p>
            <a:pPr lvl="1">
              <a:buFont typeface="Wingdings" pitchFamily="2" charset="2"/>
              <a:buChar char="Ø"/>
            </a:pPr>
            <a:r>
              <a:rPr lang="fr-FR" sz="2100" dirty="0" smtClean="0"/>
              <a:t>Concret</a:t>
            </a:r>
            <a:endParaRPr lang="fr-FR" sz="2100" dirty="0"/>
          </a:p>
          <a:p>
            <a:pPr lvl="1">
              <a:buFont typeface="Wingdings" pitchFamily="2" charset="2"/>
              <a:buChar char="Ø"/>
            </a:pPr>
            <a:r>
              <a:rPr lang="fr-FR" sz="2100" dirty="0"/>
              <a:t>Facteur de motivation </a:t>
            </a:r>
            <a:endParaRPr lang="fr-FR" sz="2100" dirty="0" smtClean="0"/>
          </a:p>
          <a:p>
            <a:pPr lvl="1">
              <a:buFont typeface="Wingdings" pitchFamily="2" charset="2"/>
              <a:buChar char="Ø"/>
            </a:pPr>
            <a:r>
              <a:rPr lang="fr-FR" sz="2100" dirty="0" smtClean="0"/>
              <a:t>Travail en groupe, Autonomie</a:t>
            </a:r>
            <a:endParaRPr lang="fr-FR" sz="2100" dirty="0"/>
          </a:p>
          <a:p>
            <a:pPr lvl="1">
              <a:buFont typeface="Wingdings" pitchFamily="2" charset="2"/>
              <a:buChar char="Ø"/>
            </a:pPr>
            <a:r>
              <a:rPr lang="fr-FR" sz="2100" dirty="0" smtClean="0"/>
              <a:t>Permet </a:t>
            </a:r>
            <a:r>
              <a:rPr lang="fr-FR" sz="2100" dirty="0"/>
              <a:t>à l’élève de faire des choix sur les activités et d’exprimer pleinement son potentiel </a:t>
            </a:r>
            <a:endParaRPr lang="fr-FR" sz="2100" dirty="0" smtClean="0"/>
          </a:p>
          <a:p>
            <a:pPr lvl="1">
              <a:buFont typeface="Wingdings" pitchFamily="2" charset="2"/>
              <a:buChar char="Ø"/>
            </a:pPr>
            <a:r>
              <a:rPr lang="fr-FR" sz="2100" dirty="0" smtClean="0"/>
              <a:t>Une </a:t>
            </a:r>
            <a:r>
              <a:rPr lang="fr-FR" sz="2100" dirty="0"/>
              <a:t>autre façon d’enseigner </a:t>
            </a:r>
            <a:endParaRPr lang="fr-FR" sz="2100" dirty="0" smtClean="0"/>
          </a:p>
          <a:p>
            <a:pPr marL="342900" lvl="1" indent="-342900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800" b="1" dirty="0"/>
              <a:t>Passerelle Bac Pro vers </a:t>
            </a:r>
            <a:r>
              <a:rPr lang="fr-FR" sz="2800" b="1" dirty="0" smtClean="0"/>
              <a:t>BTS</a:t>
            </a:r>
          </a:p>
          <a:p>
            <a:pPr marL="560070" lvl="2" indent="-28575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100" dirty="0"/>
              <a:t>Echanges, rencontres entre élèves de Bac pro et de BTS </a:t>
            </a:r>
            <a:endParaRPr lang="fr-FR" sz="2100" dirty="0" smtClean="0"/>
          </a:p>
          <a:p>
            <a:pPr marL="560070" lvl="2" indent="-28575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100" dirty="0" smtClean="0"/>
              <a:t>Tutorat </a:t>
            </a:r>
            <a:r>
              <a:rPr lang="fr-FR" sz="2100" dirty="0"/>
              <a:t>pour l’accueil jeux de rôle, vidéo</a:t>
            </a:r>
          </a:p>
          <a:p>
            <a:pPr lvl="1">
              <a:buFont typeface="Wingdings" pitchFamily="2" charset="2"/>
              <a:buChar char="ü"/>
            </a:pPr>
            <a:r>
              <a:rPr lang="fr-FR" sz="2100" dirty="0"/>
              <a:t>Diaporama fait en commun</a:t>
            </a:r>
          </a:p>
          <a:p>
            <a:pPr lvl="1">
              <a:buFont typeface="Wingdings" pitchFamily="2" charset="2"/>
              <a:buChar char="ü"/>
            </a:pPr>
            <a:r>
              <a:rPr lang="fr-FR" sz="2100" dirty="0"/>
              <a:t>Rencontre avec un élève de bac pro compta actuellement en </a:t>
            </a:r>
            <a:r>
              <a:rPr lang="fr-FR" sz="2100" dirty="0" smtClean="0"/>
              <a:t>BTS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ysClr val="windowText" lastClr="000000"/>
                </a:solidFill>
              </a:rPr>
              <a:t>Pour les </a:t>
            </a:r>
            <a:r>
              <a:rPr lang="fr-FR" sz="2800" b="1" dirty="0" smtClean="0">
                <a:solidFill>
                  <a:sysClr val="windowText" lastClr="000000"/>
                </a:solidFill>
              </a:rPr>
              <a:t>BTS</a:t>
            </a:r>
          </a:p>
          <a:p>
            <a:pPr marL="617220" lvl="1" indent="-342900">
              <a:lnSpc>
                <a:spcPct val="107000"/>
              </a:lnSpc>
              <a:buFont typeface="Wingdings"/>
              <a:buChar char=""/>
            </a:pPr>
            <a:r>
              <a:rPr lang="fr-FR" sz="2300" dirty="0" smtClean="0">
                <a:solidFill>
                  <a:sysClr val="windowText" lastClr="000000"/>
                </a:solidFill>
              </a:rPr>
              <a:t>Transversalité  des programmes </a:t>
            </a:r>
            <a:endParaRPr lang="fr-FR" sz="2300" dirty="0">
              <a:solidFill>
                <a:sysClr val="windowText" lastClr="000000"/>
              </a:solidFill>
            </a:endParaRPr>
          </a:p>
          <a:p>
            <a:pPr marL="617220" lvl="1" indent="-342900">
              <a:lnSpc>
                <a:spcPct val="107000"/>
              </a:lnSpc>
              <a:buFont typeface="Wingdings"/>
              <a:buChar char=""/>
            </a:pPr>
            <a:r>
              <a:rPr lang="fr-FR" sz="2300" dirty="0" smtClean="0">
                <a:solidFill>
                  <a:sysClr val="windowText" lastClr="000000"/>
                </a:solidFill>
              </a:rPr>
              <a:t>Management des Bac Pro</a:t>
            </a:r>
            <a:endParaRPr lang="fr-FR" sz="2300" dirty="0" smtClean="0"/>
          </a:p>
          <a:p>
            <a:pPr marL="617220" lvl="2" indent="-34290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fr-FR" sz="1600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fr-FR" sz="1600" dirty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629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6144" y="188640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EC7614"/>
                </a:solidFill>
              </a:rPr>
              <a:t>VIII. De </a:t>
            </a:r>
            <a:r>
              <a:rPr lang="fr-FR" sz="4000" b="1" dirty="0">
                <a:solidFill>
                  <a:srgbClr val="EC7614"/>
                </a:solidFill>
              </a:rPr>
              <a:t>la conception à la réalisation d’un scénario</a:t>
            </a:r>
            <a:endParaRPr lang="fr-FR" sz="4000" dirty="0">
              <a:solidFill>
                <a:srgbClr val="EC7614"/>
              </a:solidFill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048671381"/>
              </p:ext>
            </p:extLst>
          </p:nvPr>
        </p:nvGraphicFramePr>
        <p:xfrm>
          <a:off x="258346" y="1412776"/>
          <a:ext cx="8771324" cy="30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avec flèche vers le haut 3"/>
          <p:cNvSpPr/>
          <p:nvPr/>
        </p:nvSpPr>
        <p:spPr>
          <a:xfrm>
            <a:off x="539552" y="4077072"/>
            <a:ext cx="1828800" cy="2404745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effectLst/>
                <a:ea typeface="PMingLiU"/>
                <a:cs typeface="Times New Roman"/>
              </a:rPr>
              <a:t>Un journal de filière</a:t>
            </a:r>
            <a:endParaRPr lang="fr-FR" sz="1600" dirty="0">
              <a:effectLst/>
              <a:ea typeface="PMingLiU"/>
              <a:cs typeface="Times New Roman"/>
            </a:endParaRPr>
          </a:p>
        </p:txBody>
      </p:sp>
      <p:sp>
        <p:nvSpPr>
          <p:cNvPr id="5" name="Rectangle avec flèche vers le haut 4"/>
          <p:cNvSpPr/>
          <p:nvPr/>
        </p:nvSpPr>
        <p:spPr>
          <a:xfrm>
            <a:off x="2483768" y="4088502"/>
            <a:ext cx="1828800" cy="2404745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dirty="0"/>
              <a:t>Faire concevoir un journal de filière par les élèves</a:t>
            </a:r>
            <a:endParaRPr lang="fr-FR" sz="1600" dirty="0"/>
          </a:p>
        </p:txBody>
      </p:sp>
      <p:sp>
        <p:nvSpPr>
          <p:cNvPr id="6" name="Rectangle avec flèche vers le haut 5"/>
          <p:cNvSpPr/>
          <p:nvPr/>
        </p:nvSpPr>
        <p:spPr>
          <a:xfrm>
            <a:off x="4644008" y="2737401"/>
            <a:ext cx="1828800" cy="3816424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90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dirty="0"/>
              <a:t>Mission </a:t>
            </a:r>
            <a:r>
              <a:rPr lang="fr-FR" sz="1600" dirty="0">
                <a:sym typeface="Wingdings"/>
              </a:rPr>
              <a:t></a:t>
            </a:r>
            <a:r>
              <a:rPr lang="fr-FR" sz="1600" dirty="0"/>
              <a:t> Créer le contenu du journal</a:t>
            </a:r>
          </a:p>
          <a:p>
            <a:r>
              <a:rPr lang="fr-FR" sz="1600" dirty="0"/>
              <a:t>Mission </a:t>
            </a:r>
            <a:r>
              <a:rPr lang="fr-FR" sz="1600" dirty="0">
                <a:sym typeface="Wingdings"/>
              </a:rPr>
              <a:t></a:t>
            </a:r>
            <a:r>
              <a:rPr lang="fr-FR" sz="1600" dirty="0"/>
              <a:t> S’approprier les notions de droits et déontologie du journaliste</a:t>
            </a:r>
          </a:p>
          <a:p>
            <a:r>
              <a:rPr lang="fr-FR" sz="1600" dirty="0"/>
              <a:t>Mission </a:t>
            </a:r>
            <a:r>
              <a:rPr lang="fr-FR" sz="1600" dirty="0">
                <a:sym typeface="Wingdings"/>
              </a:rPr>
              <a:t></a:t>
            </a:r>
            <a:r>
              <a:rPr lang="fr-FR" sz="1600" dirty="0"/>
              <a:t> Réaliser la maquette du journal</a:t>
            </a:r>
          </a:p>
          <a:p>
            <a:r>
              <a:rPr lang="fr-FR" sz="1600" dirty="0"/>
              <a:t>Mission </a:t>
            </a:r>
            <a:r>
              <a:rPr lang="fr-FR" sz="1600" dirty="0">
                <a:sym typeface="Wingdings"/>
              </a:rPr>
              <a:t></a:t>
            </a:r>
            <a:r>
              <a:rPr lang="fr-FR" sz="1600" dirty="0"/>
              <a:t> Diffuser le journal</a:t>
            </a:r>
          </a:p>
        </p:txBody>
      </p:sp>
      <p:sp>
        <p:nvSpPr>
          <p:cNvPr id="8" name="Rectangle avec flèche vers le haut 7"/>
          <p:cNvSpPr/>
          <p:nvPr/>
        </p:nvSpPr>
        <p:spPr>
          <a:xfrm>
            <a:off x="6660232" y="2707685"/>
            <a:ext cx="1828800" cy="3816424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90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dirty="0"/>
              <a:t>Dans la Mission </a:t>
            </a:r>
            <a:r>
              <a:rPr lang="fr-FR" sz="1600" dirty="0">
                <a:sym typeface="Wingdings"/>
              </a:rPr>
              <a:t></a:t>
            </a:r>
            <a:endParaRPr lang="fr-FR" sz="1600" dirty="0"/>
          </a:p>
          <a:p>
            <a:r>
              <a:rPr lang="fr-FR" sz="1600" dirty="0">
                <a:sym typeface="Wingdings"/>
              </a:rPr>
              <a:t></a:t>
            </a:r>
            <a:r>
              <a:rPr lang="fr-FR" sz="1600" dirty="0"/>
              <a:t> Découvrir un journal de lycée</a:t>
            </a:r>
          </a:p>
          <a:p>
            <a:r>
              <a:rPr lang="fr-FR" sz="1600" dirty="0">
                <a:sym typeface="Wingdings"/>
              </a:rPr>
              <a:t></a:t>
            </a:r>
            <a:r>
              <a:rPr lang="fr-FR" sz="1600" dirty="0"/>
              <a:t> S’approprier la présentation d’un journal</a:t>
            </a:r>
          </a:p>
          <a:p>
            <a:r>
              <a:rPr lang="fr-FR" sz="1600" dirty="0">
                <a:sym typeface="Wingdings"/>
              </a:rPr>
              <a:t></a:t>
            </a:r>
            <a:r>
              <a:rPr lang="fr-FR" sz="1600" dirty="0"/>
              <a:t> Savoir comment s’organise le travail dans un journal</a:t>
            </a:r>
          </a:p>
          <a:p>
            <a:r>
              <a:rPr lang="fr-FR" sz="1600" dirty="0">
                <a:sym typeface="Wingdings"/>
              </a:rPr>
              <a:t></a:t>
            </a:r>
            <a:r>
              <a:rPr lang="fr-FR" sz="1600" dirty="0"/>
              <a:t> Répartir le travail d’écriture et réaliser un article</a:t>
            </a:r>
          </a:p>
        </p:txBody>
      </p:sp>
    </p:spTree>
    <p:extLst>
      <p:ext uri="{BB962C8B-B14F-4D97-AF65-F5344CB8AC3E}">
        <p14:creationId xmlns:p14="http://schemas.microsoft.com/office/powerpoint/2010/main" val="31364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403</TotalTime>
  <Words>440</Words>
  <Application>Microsoft Office PowerPoint</Application>
  <PresentationFormat>Affichage à l'écran (4:3)</PresentationFormat>
  <Paragraphs>82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Capitaux</vt:lpstr>
      <vt:lpstr>Du projet de journal à sa présentation au séminaire BAC pro GA</vt:lpstr>
      <vt:lpstr>Naissance du projet </vt:lpstr>
      <vt:lpstr>II.  Définition de la charte graphique du journal</vt:lpstr>
      <vt:lpstr>Ecriture des articles </vt:lpstr>
      <vt:lpstr>IV.  Mise en page de la Une du journal</vt:lpstr>
      <vt:lpstr>V. Témoignages à propos de ce projet…</vt:lpstr>
      <vt:lpstr>VI. Pôles concernés</vt:lpstr>
      <vt:lpstr>VII. Les apports de l’expérience des Actus des GA</vt:lpstr>
      <vt:lpstr>Présentation PowerPoint</vt:lpstr>
    </vt:vector>
  </TitlesOfParts>
  <Company>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de journal</dc:title>
  <dc:creator>instadm</dc:creator>
  <cp:lastModifiedBy>guestabc</cp:lastModifiedBy>
  <cp:revision>73</cp:revision>
  <cp:lastPrinted>2014-12-17T13:23:26Z</cp:lastPrinted>
  <dcterms:created xsi:type="dcterms:W3CDTF">2014-12-04T12:24:47Z</dcterms:created>
  <dcterms:modified xsi:type="dcterms:W3CDTF">2014-12-20T07:45:10Z</dcterms:modified>
</cp:coreProperties>
</file>