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81" r:id="rId11"/>
    <p:sldId id="262" r:id="rId12"/>
    <p:sldId id="282" r:id="rId13"/>
    <p:sldId id="272" r:id="rId14"/>
    <p:sldId id="276" r:id="rId15"/>
    <p:sldId id="279" r:id="rId16"/>
    <p:sldId id="280" r:id="rId17"/>
    <p:sldId id="266" r:id="rId18"/>
    <p:sldId id="267" r:id="rId19"/>
    <p:sldId id="268" r:id="rId20"/>
    <p:sldId id="269" r:id="rId21"/>
    <p:sldId id="271" r:id="rId22"/>
    <p:sldId id="273" r:id="rId23"/>
    <p:sldId id="275" r:id="rId24"/>
    <p:sldId id="270" r:id="rId25"/>
    <p:sldId id="274" r:id="rId26"/>
    <p:sldId id="278" r:id="rId27"/>
    <p:sldId id="277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stabc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53" autoAdjust="0"/>
  </p:normalViewPr>
  <p:slideViewPr>
    <p:cSldViewPr>
      <p:cViewPr>
        <p:scale>
          <a:sx n="78" d="100"/>
          <a:sy n="78" d="100"/>
        </p:scale>
        <p:origin x="-930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39C314-38DF-48DE-8049-7967D7648147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4A2654-0975-4729-97D4-DA0B61A4D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Différence entres compétences et capacités : la capacité n’est pas située.</a:t>
            </a:r>
          </a:p>
          <a:p>
            <a:pPr>
              <a:spcBef>
                <a:spcPct val="0"/>
              </a:spcBef>
            </a:pPr>
            <a:r>
              <a:rPr lang="fr-FR" smtClean="0"/>
              <a:t>Les deux expriment des potentiels d’individus</a:t>
            </a:r>
          </a:p>
          <a:p>
            <a:pPr>
              <a:spcBef>
                <a:spcPct val="0"/>
              </a:spcBef>
            </a:pPr>
            <a:r>
              <a:rPr lang="fr-FR" smtClean="0"/>
              <a:t>Elles se rejoignent dans le sens où elles sont </a:t>
            </a:r>
            <a:r>
              <a:rPr lang="fr-FR" u="sng" smtClean="0"/>
              <a:t>combinatoires de ressources</a:t>
            </a:r>
            <a:r>
              <a:rPr lang="fr-FR" smtClean="0"/>
              <a:t> : </a:t>
            </a:r>
          </a:p>
          <a:p>
            <a:pPr>
              <a:spcBef>
                <a:spcPct val="0"/>
              </a:spcBef>
            </a:pPr>
            <a:r>
              <a:rPr lang="fr-FR" smtClean="0"/>
              <a:t>Internes : connaissances, expériences passées, schémes de réflexion, dispositions psychologiques, émotionnelles….</a:t>
            </a:r>
          </a:p>
          <a:p>
            <a:pPr>
              <a:spcBef>
                <a:spcPct val="0"/>
              </a:spcBef>
            </a:pPr>
            <a:r>
              <a:rPr lang="fr-FR" smtClean="0"/>
              <a:t>Externes : personnes ressources, systèmes d’informations, procédures, outils, environnement technologique, documentaire etc….</a:t>
            </a:r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r>
              <a:rPr lang="fr-FR" smtClean="0"/>
              <a:t>Une compétence est située, rattachée à une situation de travail qui impose à chacun de réaliser une tâche, de gérer des contraintes, d’utiliser des outils , de mobiliser son « sac à dos » pour atteindre un résultat avec des objectifs de performance.</a:t>
            </a:r>
          </a:p>
          <a:p>
            <a:pPr>
              <a:spcBef>
                <a:spcPct val="0"/>
              </a:spcBef>
            </a:pPr>
            <a:endParaRPr lang="fr-FR" smtClean="0"/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81DA37-FCD6-4105-962A-9AB7243FB94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fr-FR" smtClean="0"/>
              <a:t>Pourvoir conserver « les traces » des observations, les indices servant l’évaluation. L’explicitation constitue un moment clé de la construction de la compétence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574666-DC13-49C0-A02A-967F4FC5081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fr-FR" smtClean="0"/>
              <a:t>Pourvoir conserver « les traces » des observations, les indices servant l’évaluation. L’explicitation constitue un moment clé de la construction de la compétence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DF93AF-333F-4A70-B284-34264B1045F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fr-FR" smtClean="0"/>
              <a:t>Pourvoir conserver « les traces » des observations, les indices servant l’évaluation. L’explicitation constitue un moment clé de la construction de la compétence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09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3F47AB-199D-4054-862D-708CD453B53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fr-FR" smtClean="0"/>
              <a:t>Pourvoir conserver « les traces » des observations, les indices servant l’évaluation. L’explicitation constitue un moment clé de la construction de la compétence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3FB99-1866-43C7-B5C6-6331124C5BA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fr-FR" smtClean="0"/>
              <a:t>Pourvoir conserver « les traces » des observations, les indices servant l’évaluation. L’explicitation constitue un moment clé de la construction de la compétence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5F272-2984-4A0D-BAA9-828CA5BAE41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Littératie : aptitude à comprendre et à utiliser l’information écrite dans le travail…..</a:t>
            </a: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2C162C-1708-436E-BA85-572758238F5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Littératie : aptitude à comprendre et à utiliser l’information écrite dans le travail…..</a:t>
            </a:r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D14BF-8CD1-40BA-8EF7-4BFC68A058B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30872F-603E-496A-ACFB-EFA354665E5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F483F-D588-4162-9966-C8710D89078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C0A94-1EAD-4812-B71D-1E044568E4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909B4-ACE1-46CF-A31E-60FE72247AC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B29EF5-C023-49D1-BCC8-42E17968B1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L’analyse réflexive accompagne l’action</a:t>
            </a:r>
          </a:p>
          <a:p>
            <a:pPr>
              <a:spcBef>
                <a:spcPct val="0"/>
              </a:spcBef>
            </a:pPr>
            <a:r>
              <a:rPr lang="fr-FR" smtClean="0"/>
              <a:t>Être capable de surmonter les obstacles : la complexité de la tâche, les aléas (origine : l’organisation elle-même ou l’environnement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0DCA3-5E1E-47C1-BFFA-3F9CF821912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L’analyse réflexive accompagne l’action</a:t>
            </a:r>
          </a:p>
          <a:p>
            <a:pPr>
              <a:spcBef>
                <a:spcPct val="0"/>
              </a:spcBef>
            </a:pPr>
            <a:r>
              <a:rPr lang="fr-FR" smtClean="0"/>
              <a:t>Être capable de surmonter les obstacles : la complexité de la tâche, les aléas (origine : l’organisation elle-même ou l’environnement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7836FC-FA4B-47F0-9106-6271B5B44C1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L’analyse réflexive accompagne l’action</a:t>
            </a:r>
          </a:p>
          <a:p>
            <a:pPr>
              <a:spcBef>
                <a:spcPct val="0"/>
              </a:spcBef>
            </a:pPr>
            <a:r>
              <a:rPr lang="fr-FR" smtClean="0"/>
              <a:t>Être capable de surmonter les obstacles : la complexité de la tâche, les aléas (origine : l’organisation elle-même ou l’environnement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73E291-5863-4840-9216-F539F3AE417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D11D-A456-458B-A841-3422F8FC3A64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3283-528E-40C1-8968-E06F43A044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2853-A268-41A4-810E-065C2004D399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F20B-F03F-4606-9EB0-B646656116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4A0EB-BFCE-46D6-BA00-EFF38E7B97A6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BF8E-CDE3-4079-85E7-DF3EAF4293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6BD8-F5FF-4A9B-A531-8407477692D5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BBA2-0D7A-4DE8-9EFA-C7D7D67CB1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162C6-F5A4-4F1F-A183-14985C0B59DB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AE9DB-F842-476D-881E-B919D469D9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BE62-3885-427F-A0D3-AD3A2C1BFB0F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14DB-4DD2-4097-8B1F-86F8C4FCDA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1059-C01A-4A24-810B-25B5424D59D0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7680-4007-43C9-AE96-0BF5554C8B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2CB8-0653-4498-90A4-1FE5CB54E70F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FCD3-8C57-4FE0-B105-B1625FF08B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E74C-3724-4FD7-A988-832FD010ACAA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386B-8806-466B-AF64-BC02E7919A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C561-5580-4A1A-B686-409ACD62F957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64F5-3F83-495A-9F62-96755A53F1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516438" y="993775"/>
            <a:ext cx="1846262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95E5-3288-437E-9165-4718D3F3CFA4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3CF2A-4D9C-459E-BFCB-36A39765DE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113" y="4941888"/>
            <a:ext cx="611187" cy="611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400" y="482600"/>
            <a:ext cx="598488" cy="904875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475" y="1887538"/>
            <a:ext cx="609600" cy="60960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588" y="282575"/>
            <a:ext cx="1128712" cy="11287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775" y="1327150"/>
            <a:ext cx="608013" cy="6080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525" y="5611813"/>
            <a:ext cx="738188" cy="7381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588" y="4927600"/>
            <a:ext cx="738187" cy="73818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9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1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E49D6-E155-43E1-B9EB-7349F556D0E0}" type="datetimeFigureOut">
              <a:rPr lang="fr-FR"/>
              <a:pPr>
                <a:defRPr/>
              </a:pPr>
              <a:t>25/03/2016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00A6B3-41A6-4ADD-87E6-07F53D5727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3988" y="2698750"/>
            <a:ext cx="468312" cy="4683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663" y="3167063"/>
            <a:ext cx="458787" cy="45878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r>
              <a:rPr lang="fr-FR" smtClean="0"/>
              <a:t>L’évaluation des compétences professionnelles par l’explicitation</a:t>
            </a:r>
          </a:p>
        </p:txBody>
      </p:sp>
      <p:sp>
        <p:nvSpPr>
          <p:cNvPr id="14338" name="Sous-titre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r>
              <a:rPr lang="fr-FR" smtClean="0"/>
              <a:t>Baccalauréat Gestion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aux compétences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78374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aux 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Processus d’acquisition des compétences</a:t>
            </a:r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Accumuler les situations (matières premières…)</a:t>
            </a:r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Faire expliciter</a:t>
            </a:r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Multiplier les postes réflexives</a:t>
            </a:r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Travailler la variabilité des situations</a:t>
            </a:r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Faire conceptualiser</a:t>
            </a:r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Enrichir la base d’orientation (Multiplier les situations)</a:t>
            </a: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38" y="1889125"/>
            <a:ext cx="7124700" cy="4051300"/>
          </a:xfrm>
        </p:spPr>
        <p:txBody>
          <a:bodyPr rtlCol="0">
            <a:normAutofit fontScale="85000" lnSpcReduction="20000"/>
          </a:bodyPr>
          <a:lstStyle/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Le rôle de l’évaluation :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Evaluer pour quoi faire ? Remédiations/consolidations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Notation/sanction (faible valeur pédagogique)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Evaluation positive, simple et lisible  valorisant les progrès, encourageant les initiatives…. Pour mesurer le degré d’acquisition des compétences et la progression de l’élève</a:t>
            </a:r>
          </a:p>
          <a:p>
            <a:pPr lvl="1" fontAlgn="auto">
              <a:buFontTx/>
              <a:buChar char="-"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Apprécier le niveau de maitrise :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Maitrise insuffisante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Maitrise fragile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Maitrise satisfaisante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Très bonne maitrise</a:t>
            </a:r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« décret du 31/12/2015 – Evaluation des acquis scolaires des élèves et livret scolaire, à l’école et au collège ».</a:t>
            </a: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lvl="1" fontAlgn="auto">
              <a:buFontTx/>
              <a:buChar char="-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  <a:br>
              <a:rPr lang="fr-FR" smtClean="0"/>
            </a:br>
            <a:r>
              <a:rPr lang="fr-FR" smtClean="0"/>
              <a:t>Et que nous dit la recherche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638" y="1889125"/>
            <a:ext cx="8816975" cy="4051300"/>
          </a:xfrm>
        </p:spPr>
        <p:txBody>
          <a:bodyPr rtlCol="0">
            <a:normAutofit fontScale="85000" lnSpcReduction="10000"/>
          </a:bodyPr>
          <a:lstStyle/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Professeur Michel GRANGEAT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Evaluer </a:t>
            </a:r>
            <a:r>
              <a:rPr lang="fr-FR" dirty="0"/>
              <a:t>pour apprendre : des informations pour réguler et valider les </a:t>
            </a:r>
            <a:r>
              <a:rPr lang="fr-FR" dirty="0" smtClean="0"/>
              <a:t>apprentissages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Le développement des compétences est fait d’avancées, de reculs, de sauts, de paliers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Identification des paliers : entre novice et expert, il existe des paliers de développement professionnel</a:t>
            </a:r>
          </a:p>
          <a:p>
            <a:pPr lvl="2" fontAlgn="auto">
              <a:buFont typeface="Wingdings 2" charset="2"/>
              <a:buChar char=""/>
              <a:defRPr/>
            </a:pPr>
            <a:r>
              <a:rPr lang="fr-FR" dirty="0" smtClean="0"/>
              <a:t>Novice,</a:t>
            </a:r>
          </a:p>
          <a:p>
            <a:pPr lvl="2" fontAlgn="auto">
              <a:buFont typeface="Wingdings 2" charset="2"/>
              <a:buChar char=""/>
              <a:defRPr/>
            </a:pPr>
            <a:r>
              <a:rPr lang="fr-FR" dirty="0" smtClean="0"/>
              <a:t>Débrouillé,</a:t>
            </a:r>
          </a:p>
          <a:p>
            <a:pPr lvl="2" fontAlgn="auto">
              <a:buFont typeface="Wingdings 2" charset="2"/>
              <a:buChar char=""/>
              <a:defRPr/>
            </a:pPr>
            <a:r>
              <a:rPr lang="fr-FR" dirty="0" smtClean="0"/>
              <a:t>Averti</a:t>
            </a:r>
          </a:p>
          <a:p>
            <a:pPr lvl="2" fontAlgn="auto">
              <a:buFont typeface="Wingdings 2" charset="2"/>
              <a:buChar char=""/>
              <a:defRPr/>
            </a:pPr>
            <a:r>
              <a:rPr lang="fr-FR" dirty="0" smtClean="0"/>
              <a:t>Expert</a:t>
            </a:r>
          </a:p>
          <a:p>
            <a:pPr lvl="2" fontAlgn="auto">
              <a:buFont typeface="Wingdings 2" charset="2"/>
              <a:buChar char=""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Devant une situation </a:t>
            </a:r>
            <a:r>
              <a:rPr lang="fr-FR" u="sng" dirty="0" smtClean="0"/>
              <a:t>nouvelle</a:t>
            </a:r>
            <a:r>
              <a:rPr lang="fr-FR" dirty="0" smtClean="0"/>
              <a:t> : les experts peuvent se comporter comme des novices</a:t>
            </a:r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Dans un contexte favorable (climat d’apprentissage) : les débutants peuvent rapidement atteindre un niveau expert</a:t>
            </a:r>
            <a:endParaRPr lang="fr-FR" dirty="0"/>
          </a:p>
          <a:p>
            <a:pPr lvl="1" fontAlgn="auto">
              <a:buFontTx/>
              <a:buChar char="-"/>
              <a:defRPr/>
            </a:pPr>
            <a:endParaRPr lang="fr-FR" dirty="0" smtClean="0"/>
          </a:p>
        </p:txBody>
      </p:sp>
      <p:sp>
        <p:nvSpPr>
          <p:cNvPr id="37891" name="ZoneTexte 3"/>
          <p:cNvSpPr txBox="1">
            <a:spLocks noChangeArrowheads="1"/>
          </p:cNvSpPr>
          <p:nvPr/>
        </p:nvSpPr>
        <p:spPr bwMode="auto">
          <a:xfrm>
            <a:off x="684213" y="6092825"/>
            <a:ext cx="626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>
                <a:latin typeface="Verdana" pitchFamily="34" charset="0"/>
              </a:rPr>
              <a:t>Professeur Michel GRANGEAT – séminaire 2014</a:t>
            </a:r>
          </a:p>
          <a:p>
            <a:endParaRPr lang="fr-FR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  <a:br>
              <a:rPr lang="fr-FR" smtClean="0"/>
            </a:br>
            <a:r>
              <a:rPr lang="fr-FR" smtClean="0"/>
              <a:t>Et que nous dit la recherche ?</a:t>
            </a:r>
          </a:p>
        </p:txBody>
      </p:sp>
      <p:sp>
        <p:nvSpPr>
          <p:cNvPr id="39938" name="Espace réservé du contenu 2"/>
          <p:cNvSpPr>
            <a:spLocks noGrp="1"/>
          </p:cNvSpPr>
          <p:nvPr>
            <p:ph idx="1"/>
          </p:nvPr>
        </p:nvSpPr>
        <p:spPr>
          <a:xfrm>
            <a:off x="147638" y="1889125"/>
            <a:ext cx="8816975" cy="40513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fr-FR" smtClean="0"/>
          </a:p>
          <a:p>
            <a:pPr lvl="1">
              <a:buFontTx/>
              <a:buChar char="-"/>
            </a:pPr>
            <a:endParaRPr lang="fr-FR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700213"/>
            <a:ext cx="86042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ZoneTexte 3"/>
          <p:cNvSpPr txBox="1">
            <a:spLocks noChangeArrowheads="1"/>
          </p:cNvSpPr>
          <p:nvPr/>
        </p:nvSpPr>
        <p:spPr bwMode="auto">
          <a:xfrm>
            <a:off x="1042988" y="5445125"/>
            <a:ext cx="6408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>
                <a:latin typeface="Verdana" pitchFamily="34" charset="0"/>
              </a:rPr>
              <a:t>Professeur Michel GRANGEAT – séminaire 2014</a:t>
            </a:r>
          </a:p>
          <a:p>
            <a:endParaRPr lang="fr-FR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  <a:br>
              <a:rPr lang="fr-FR" smtClean="0"/>
            </a:br>
            <a:r>
              <a:rPr lang="fr-FR" smtClean="0"/>
              <a:t>Et que nous dit la recherche 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7025" y="2708275"/>
            <a:ext cx="8816975" cy="4051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Evaluer c’est :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Recueillir des informations, des indices…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Interpréter ces informations en comparant à des objectifs définis à l’avance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Donner une appréciation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Prendre des décisions en fonction de cette appréciation</a:t>
            </a: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Professeur Michel GRANGEAT – séminaire 2014</a:t>
            </a: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lvl="1" fontAlgn="auto">
              <a:buFontTx/>
              <a:buChar char="-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lvl="1" indent="0" fontAlgn="auto">
              <a:buFont typeface="Wingdings 2" charset="2"/>
              <a:buNone/>
              <a:defRPr/>
            </a:pPr>
            <a:r>
              <a:rPr lang="fr-FR" dirty="0" smtClean="0"/>
              <a:t>La compétence professionnelle est approchée à partir de l’activité d’un individu qui , placé en situation de travail, à partir d’une tâche qui lui est confiée, doit produire des résultats attendus.</a:t>
            </a:r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L’activité de l’élève…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Les traces de l’activité de l’élève : le résultat mais plus encore….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Apprécier la situation de travail (complexités, aléas)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La poste réflexive : le degré de conceptualisation : capacité à quitter le discours descriptif…</a:t>
            </a:r>
          </a:p>
          <a:p>
            <a:pPr lvl="1" fontAlgn="auto">
              <a:buFontTx/>
              <a:buChar char="-"/>
              <a:defRPr/>
            </a:pPr>
            <a:r>
              <a:rPr lang="fr-FR" dirty="0" smtClean="0"/>
              <a:t>Le critère d’évaluation / résultat attendu</a:t>
            </a:r>
          </a:p>
          <a:p>
            <a:pPr lvl="1" fontAlgn="auto">
              <a:buFontTx/>
              <a:buChar char="-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à partir d’un exemple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t="19618" b="19881"/>
          <a:stretch>
            <a:fillRect/>
          </a:stretch>
        </p:blipFill>
        <p:spPr bwMode="auto">
          <a:xfrm>
            <a:off x="26988" y="2060575"/>
            <a:ext cx="63293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3573463"/>
            <a:ext cx="5648325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ZoneTexte 3"/>
          <p:cNvSpPr txBox="1"/>
          <p:nvPr/>
        </p:nvSpPr>
        <p:spPr>
          <a:xfrm>
            <a:off x="6340475" y="1196975"/>
            <a:ext cx="28971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+mn-lt"/>
              </a:rPr>
              <a:t>Tâche : créer les utilisateurs et les droits d’accès correspondants.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+mn-lt"/>
              </a:rPr>
              <a:t>Résultat attendu  : L’espace est opérationnel, fiable et actualisé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46086" name="ZoneTexte 4"/>
          <p:cNvSpPr txBox="1">
            <a:spLocks noChangeArrowheads="1"/>
          </p:cNvSpPr>
          <p:nvPr/>
        </p:nvSpPr>
        <p:spPr bwMode="auto">
          <a:xfrm>
            <a:off x="179388" y="1557338"/>
            <a:ext cx="496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Verdana" pitchFamily="34" charset="0"/>
              </a:rPr>
              <a:t>Le résultat de l’activité de l’élève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L’évaluation des compétences</a:t>
            </a:r>
            <a:br>
              <a:rPr lang="fr-FR" smtClean="0"/>
            </a:br>
            <a:r>
              <a:rPr lang="fr-FR" smtClean="0"/>
              <a:t>… suite de l’exemple</a:t>
            </a:r>
          </a:p>
        </p:txBody>
      </p:sp>
      <p:pic>
        <p:nvPicPr>
          <p:cNvPr id="4710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b="62627"/>
          <a:stretch>
            <a:fillRect/>
          </a:stretch>
        </p:blipFill>
        <p:spPr>
          <a:xfrm>
            <a:off x="900113" y="2133600"/>
            <a:ext cx="6840537" cy="3538538"/>
          </a:xfrm>
        </p:spPr>
      </p:pic>
      <p:sp>
        <p:nvSpPr>
          <p:cNvPr id="47107" name="ZoneTexte 4"/>
          <p:cNvSpPr txBox="1">
            <a:spLocks noChangeArrowheads="1"/>
          </p:cNvSpPr>
          <p:nvPr/>
        </p:nvSpPr>
        <p:spPr bwMode="auto">
          <a:xfrm>
            <a:off x="176213" y="1741488"/>
            <a:ext cx="496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Verdana" pitchFamily="34" charset="0"/>
              </a:rPr>
              <a:t>L’analyse réflexive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Comment se développent les compétences ?</a:t>
            </a:r>
          </a:p>
          <a:p>
            <a:r>
              <a:rPr lang="fr-FR" smtClean="0"/>
              <a:t>Comment forme-t-on aux compétences?</a:t>
            </a:r>
          </a:p>
          <a:p>
            <a:r>
              <a:rPr lang="fr-FR" smtClean="0"/>
              <a:t>Comment évalue-t-on une compétence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126287" cy="923925"/>
          </a:xfrm>
        </p:spPr>
        <p:txBody>
          <a:bodyPr/>
          <a:lstStyle/>
          <a:p>
            <a:r>
              <a:rPr lang="fr-FR" smtClean="0"/>
              <a:t>L’évaluation des compétences</a:t>
            </a:r>
            <a:br>
              <a:rPr lang="fr-FR" smtClean="0"/>
            </a:br>
            <a:r>
              <a:rPr lang="fr-FR" smtClean="0"/>
              <a:t>… suite de l’exemple</a:t>
            </a:r>
          </a:p>
        </p:txBody>
      </p:sp>
      <p:pic>
        <p:nvPicPr>
          <p:cNvPr id="48130" name="Espace réservé du contenu 3"/>
          <p:cNvPicPr>
            <a:picLocks noChangeAspect="1"/>
          </p:cNvPicPr>
          <p:nvPr/>
        </p:nvPicPr>
        <p:blipFill>
          <a:blip r:embed="rId2"/>
          <a:srcRect t="37393" b="6612"/>
          <a:stretch>
            <a:fillRect/>
          </a:stretch>
        </p:blipFill>
        <p:spPr bwMode="auto">
          <a:xfrm>
            <a:off x="539750" y="1916113"/>
            <a:ext cx="74168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ZoneTexte 3"/>
          <p:cNvSpPr txBox="1">
            <a:spLocks noChangeArrowheads="1"/>
          </p:cNvSpPr>
          <p:nvPr/>
        </p:nvSpPr>
        <p:spPr bwMode="auto">
          <a:xfrm>
            <a:off x="355600" y="1412875"/>
            <a:ext cx="496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>
                <a:latin typeface="Verdana" pitchFamily="34" charset="0"/>
              </a:rPr>
              <a:t>L’analyse réflexive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>
          <a:xfrm>
            <a:off x="476250" y="260350"/>
            <a:ext cx="7954963" cy="925513"/>
          </a:xfrm>
        </p:spPr>
        <p:txBody>
          <a:bodyPr/>
          <a:lstStyle/>
          <a:p>
            <a:r>
              <a:rPr lang="fr-FR" smtClean="0"/>
              <a:t>Multiplier les espaces de verbalisation</a:t>
            </a:r>
            <a:br>
              <a:rPr lang="fr-FR" smtClean="0"/>
            </a:br>
            <a:r>
              <a:rPr lang="fr-FR" smtClean="0">
                <a:sym typeface="Wingdings" pitchFamily="2" charset="2"/>
              </a:rPr>
              <a:t> En établissement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Par un questionnement approprié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Progressivement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Entre pairs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vers le passeport </a:t>
            </a:r>
            <a:r>
              <a:rPr lang="fr-FR" dirty="0"/>
              <a:t>professionnel  </a:t>
            </a:r>
            <a:r>
              <a:rPr lang="fr-FR" dirty="0" smtClean="0"/>
              <a:t>: il permet </a:t>
            </a:r>
            <a:r>
              <a:rPr lang="fr-FR" dirty="0"/>
              <a:t>d’expliciter </a:t>
            </a:r>
            <a:r>
              <a:rPr lang="fr-FR" dirty="0" smtClean="0"/>
              <a:t>les </a:t>
            </a:r>
            <a:r>
              <a:rPr lang="fr-FR" dirty="0"/>
              <a:t>situations en passant progressivement d’un registre purement descriptif à une conceptualisation de leur activité de </a:t>
            </a:r>
            <a:r>
              <a:rPr lang="fr-FR" dirty="0" smtClean="0"/>
              <a:t>travail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Après la verbalisation, il est important de faire émerger les invariants qui pourraient mis en jeu dans d’autres situations</a:t>
            </a:r>
          </a:p>
          <a:p>
            <a:pPr fontAlgn="auto">
              <a:buFont typeface="Wingdings 2" charset="2"/>
              <a:buChar char=""/>
              <a:defRPr/>
            </a:pPr>
            <a:endParaRPr lang="fr-FR" dirty="0"/>
          </a:p>
          <a:p>
            <a:pPr marL="0" indent="0" fontAlgn="auto">
              <a:buFont typeface="Wingdings 2" charset="2"/>
              <a:buNone/>
              <a:defRPr/>
            </a:pPr>
            <a:r>
              <a:rPr lang="fr-FR" dirty="0" smtClean="0"/>
              <a:t>….. Ecouter la compétence….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fr-FR" dirty="0"/>
          </a:p>
          <a:p>
            <a:pPr fontAlgn="auto">
              <a:buFont typeface="Wingdings 2" charset="2"/>
              <a:buChar char="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476250" y="260350"/>
            <a:ext cx="7954963" cy="925513"/>
          </a:xfrm>
        </p:spPr>
        <p:txBody>
          <a:bodyPr/>
          <a:lstStyle/>
          <a:p>
            <a:r>
              <a:rPr lang="fr-FR" smtClean="0"/>
              <a:t>Multiplier les espaces de verbalisation</a:t>
            </a:r>
            <a:br>
              <a:rPr lang="fr-FR" smtClean="0"/>
            </a:br>
            <a:r>
              <a:rPr lang="fr-FR" smtClean="0">
                <a:sym typeface="Wingdings" pitchFamily="2" charset="2"/>
              </a:rPr>
              <a:t> En établissement</a:t>
            </a:r>
            <a:endParaRPr lang="fr-FR" smtClean="0"/>
          </a:p>
        </p:txBody>
      </p:sp>
      <p:sp>
        <p:nvSpPr>
          <p:cNvPr id="50178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Vidéo entre pairs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>
          <a:xfrm>
            <a:off x="476250" y="260350"/>
            <a:ext cx="7954963" cy="925513"/>
          </a:xfrm>
        </p:spPr>
        <p:txBody>
          <a:bodyPr/>
          <a:lstStyle/>
          <a:p>
            <a:r>
              <a:rPr lang="fr-FR" smtClean="0"/>
              <a:t>Multiplier les espaces de verbalisation</a:t>
            </a:r>
            <a:br>
              <a:rPr lang="fr-FR" smtClean="0"/>
            </a:br>
            <a:r>
              <a:rPr lang="fr-FR" smtClean="0">
                <a:sym typeface="Wingdings" pitchFamily="2" charset="2"/>
              </a:rPr>
              <a:t> En établissement</a:t>
            </a:r>
            <a:endParaRPr lang="fr-FR" smtClean="0"/>
          </a:p>
        </p:txBody>
      </p:sp>
      <p:sp>
        <p:nvSpPr>
          <p:cNvPr id="51202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Vidéo d’une élève en activité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>
          <a:xfrm>
            <a:off x="476250" y="260350"/>
            <a:ext cx="7954963" cy="925513"/>
          </a:xfrm>
        </p:spPr>
        <p:txBody>
          <a:bodyPr/>
          <a:lstStyle/>
          <a:p>
            <a:r>
              <a:rPr lang="fr-FR" smtClean="0"/>
              <a:t>Multiplier les espaces de verbalisation</a:t>
            </a:r>
            <a:br>
              <a:rPr lang="fr-FR" smtClean="0"/>
            </a:br>
            <a:r>
              <a:rPr lang="fr-FR" smtClean="0">
                <a:sym typeface="Wingdings" pitchFamily="2" charset="2"/>
              </a:rPr>
              <a:t> EN PFMP et au retour….</a:t>
            </a:r>
            <a:r>
              <a:rPr lang="fr-FR" smtClean="0"/>
              <a:t>  </a:t>
            </a:r>
          </a:p>
        </p:txBody>
      </p:sp>
      <p:sp>
        <p:nvSpPr>
          <p:cNvPr id="52226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5471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…. … l’écrit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Défi du métier : nos métiers sont explosés plus que d’autres – forte pression sociale sur l’écrit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Défi de l’alternance : lieux et espaces différents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Défi par l’acquisition des compétences : écrire, formaliser c’est la condition sine qua none à l’acquisition de la compétence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Les compétences rédactionnelles et langagières : des compétences de littératie.</a:t>
            </a:r>
          </a:p>
          <a:p>
            <a:pPr fontAlgn="auto">
              <a:buFont typeface="Wingdings 2" charset="2"/>
              <a:buChar char=""/>
              <a:defRPr/>
            </a:pPr>
            <a:endParaRPr lang="fr-FR" dirty="0"/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Agir ou écrire 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Agir donc écrire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Ecrire c’est agir</a:t>
            </a:r>
          </a:p>
          <a:p>
            <a:pPr fontAlgn="auto">
              <a:buFont typeface="Wingdings 2" charset="2"/>
              <a:buChar char=""/>
              <a:defRPr/>
            </a:pPr>
            <a:endParaRPr lang="fr-FR" dirty="0"/>
          </a:p>
          <a:p>
            <a:pPr marL="0" indent="0" fontAlgn="auto">
              <a:buFont typeface="Wingdings 2" charset="2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124700" cy="925512"/>
          </a:xfrm>
        </p:spPr>
        <p:txBody>
          <a:bodyPr/>
          <a:lstStyle/>
          <a:p>
            <a:r>
              <a:rPr lang="fr-FR" smtClean="0"/>
              <a:t>…. … l’écrit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806575"/>
            <a:ext cx="7594600" cy="45751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buFont typeface="Wingdings 2" charset="2"/>
              <a:buNone/>
              <a:defRPr/>
            </a:pPr>
            <a:r>
              <a:rPr lang="fr-FR" dirty="0" smtClean="0"/>
              <a:t>Eclairage de la recherche sur l’orthographe et son appropriation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fr-FR" dirty="0" smtClean="0"/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Une confusion l’orthographe, c’est la langue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Une forte pression sociale, le poids de la </a:t>
            </a:r>
            <a:r>
              <a:rPr lang="fr-FR" dirty="0" err="1" smtClean="0"/>
              <a:t>surnorme</a:t>
            </a:r>
            <a:r>
              <a:rPr lang="fr-FR" dirty="0" smtClean="0"/>
              <a:t> qui continue à s’imposer</a:t>
            </a:r>
          </a:p>
          <a:p>
            <a:pPr fontAlgn="auto">
              <a:buFont typeface="Wingdings 2" charset="2"/>
              <a:buChar char=""/>
              <a:defRPr/>
            </a:pPr>
            <a:endParaRPr lang="fr-FR" dirty="0" smtClean="0"/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en lycée professionnel : une relation conflictuelle avec l’orthographe ; élèves conscients des difficultés.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fr-FR" dirty="0" smtClean="0"/>
              <a:t>Penser différemment l’apprentissage de l’orthographe</a:t>
            </a:r>
            <a:endParaRPr lang="fr-FR" dirty="0"/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Adopter une posture face aux erreurs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Activités préparatoires (échange entre pairs….), aides à l’écriture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Entrainer les élèves à raisonner sur l’orthographe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Brouillon collaboratif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Mise en avant des réussites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….</a:t>
            </a:r>
          </a:p>
          <a:p>
            <a:pPr fontAlgn="auto">
              <a:buFont typeface="Wingdings 2" charset="2"/>
              <a:buChar char=""/>
              <a:defRPr/>
            </a:pPr>
            <a:endParaRPr lang="fr-FR" dirty="0" smtClean="0"/>
          </a:p>
          <a:p>
            <a:pPr fontAlgn="auto">
              <a:buFont typeface="Wingdings 2" charset="2"/>
              <a:buChar char=""/>
              <a:defRPr/>
            </a:pPr>
            <a:endParaRPr lang="fr-FR" dirty="0" smtClean="0"/>
          </a:p>
          <a:p>
            <a:pPr fontAlgn="auto">
              <a:buFont typeface="Wingdings 2" charset="2"/>
              <a:buChar char=""/>
              <a:defRPr/>
            </a:pPr>
            <a:endParaRPr lang="fr-FR" dirty="0"/>
          </a:p>
          <a:p>
            <a:pPr marL="0" indent="0" fontAlgn="auto">
              <a:buFont typeface="Wingdings 2" charset="2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« La façon de penser l’évaluation a plus de répercussions qu’on ne peut le penser »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fr-FR" dirty="0" smtClean="0"/>
              <a:t>Catherine BRISSAUX – Séminaire sur les ateliers rédactionnels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compétence est omniprésente et instable</a:t>
            </a:r>
          </a:p>
          <a:p>
            <a:r>
              <a:rPr lang="fr-FR" smtClean="0"/>
              <a:t>Remonter à sa formation pour la comprendre</a:t>
            </a:r>
          </a:p>
          <a:p>
            <a:r>
              <a:rPr lang="fr-FR" smtClean="0"/>
              <a:t>La comprendre pour former et évaluer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La compétence est située, rattachée à une situation de travail</a:t>
            </a:r>
          </a:p>
          <a:p>
            <a:pPr fontAlgn="auto">
              <a:buFont typeface="Wingdings 2" charset="2"/>
              <a:buChar char=""/>
              <a:defRPr/>
            </a:pPr>
            <a:r>
              <a:rPr lang="fr-FR" dirty="0" smtClean="0"/>
              <a:t>Composantes des situations de travail : 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La tâche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Les données de la situation professionnelle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Les savoirs associés</a:t>
            </a:r>
          </a:p>
          <a:p>
            <a:pPr lvl="1" fontAlgn="auto">
              <a:buFont typeface="Wingdings 2" charset="2"/>
              <a:buChar char=""/>
              <a:defRPr/>
            </a:pPr>
            <a:r>
              <a:rPr lang="fr-FR" dirty="0" smtClean="0"/>
              <a:t>La performance attendue</a:t>
            </a:r>
          </a:p>
          <a:p>
            <a:pPr marL="361950" lvl="1" fontAlgn="auto">
              <a:buFont typeface="Wingdings 2" charset="2"/>
              <a:buChar char=""/>
              <a:defRPr/>
            </a:pPr>
            <a:r>
              <a:rPr lang="fr-FR" sz="1800" dirty="0" smtClean="0"/>
              <a:t>Ces composantes constituent des points d’appui pour l’acquisition et l’évaluation des composantes</a:t>
            </a:r>
            <a:endParaRPr lang="fr-FR" sz="1800" dirty="0"/>
          </a:p>
          <a:p>
            <a:pPr marL="457200" lvl="1" indent="0" fontAlgn="auto">
              <a:buFont typeface="Wingdings 2" charset="2"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851025"/>
            <a:ext cx="869950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014413" y="188913"/>
            <a:ext cx="7124700" cy="923925"/>
          </a:xfrm>
        </p:spPr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 typeface="Wingdings 2" pitchFamily="18" charset="2"/>
              <a:buNone/>
            </a:pPr>
            <a:endParaRPr lang="fr-FR" smtClean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051050" y="5229225"/>
            <a:ext cx="576263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1" name="ZoneTexte 5"/>
          <p:cNvSpPr txBox="1">
            <a:spLocks noChangeArrowheads="1"/>
          </p:cNvSpPr>
          <p:nvPr/>
        </p:nvSpPr>
        <p:spPr bwMode="auto">
          <a:xfrm>
            <a:off x="1763713" y="6092825"/>
            <a:ext cx="4103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Verdana" pitchFamily="34" charset="0"/>
              </a:rPr>
              <a:t>Les verbes d’action attachée à la compétence </a:t>
            </a:r>
          </a:p>
        </p:txBody>
      </p:sp>
      <p:sp>
        <p:nvSpPr>
          <p:cNvPr id="19462" name="ZoneTexte 7"/>
          <p:cNvSpPr txBox="1">
            <a:spLocks noChangeArrowheads="1"/>
          </p:cNvSpPr>
          <p:nvPr/>
        </p:nvSpPr>
        <p:spPr bwMode="auto">
          <a:xfrm>
            <a:off x="4784725" y="1077913"/>
            <a:ext cx="4105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Verdana" pitchFamily="34" charset="0"/>
              </a:rPr>
              <a:t>La situation professionnelle attachée à la compétence</a:t>
            </a:r>
          </a:p>
        </p:txBody>
      </p:sp>
      <p:cxnSp>
        <p:nvCxnSpPr>
          <p:cNvPr id="9" name="Connecteur droit avec flèche 8"/>
          <p:cNvCxnSpPr>
            <a:stCxn id="19462" idx="1"/>
          </p:cNvCxnSpPr>
          <p:nvPr/>
        </p:nvCxnSpPr>
        <p:spPr>
          <a:xfrm flipH="1">
            <a:off x="3803650" y="1400175"/>
            <a:ext cx="981075" cy="40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4" name="ZoneTexte 11"/>
          <p:cNvSpPr txBox="1">
            <a:spLocks noChangeArrowheads="1"/>
          </p:cNvSpPr>
          <p:nvPr/>
        </p:nvSpPr>
        <p:spPr bwMode="auto">
          <a:xfrm>
            <a:off x="190500" y="1319213"/>
            <a:ext cx="410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Verdana" pitchFamily="34" charset="0"/>
              </a:rPr>
              <a:t>Conditions de réalisation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763713" y="1689100"/>
            <a:ext cx="0" cy="731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292725" y="2179638"/>
            <a:ext cx="358775" cy="366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67" name="ZoneTexte 16"/>
          <p:cNvSpPr txBox="1">
            <a:spLocks noChangeArrowheads="1"/>
          </p:cNvSpPr>
          <p:nvPr/>
        </p:nvSpPr>
        <p:spPr bwMode="auto">
          <a:xfrm>
            <a:off x="5867400" y="1806575"/>
            <a:ext cx="327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Verdana" pitchFamily="34" charset="0"/>
              </a:rPr>
              <a:t>Les savoirs susceptibles d’être mobilisés</a:t>
            </a:r>
          </a:p>
        </p:txBody>
      </p:sp>
      <p:sp>
        <p:nvSpPr>
          <p:cNvPr id="19468" name="ZoneTexte 18"/>
          <p:cNvSpPr txBox="1">
            <a:spLocks noChangeArrowheads="1"/>
          </p:cNvSpPr>
          <p:nvPr/>
        </p:nvSpPr>
        <p:spPr bwMode="auto">
          <a:xfrm>
            <a:off x="5651500" y="4227513"/>
            <a:ext cx="4105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Verdana" pitchFamily="34" charset="0"/>
              </a:rPr>
              <a:t>La performance et résultat attendus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7335838" y="3871913"/>
            <a:ext cx="341312" cy="282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7704138" y="3213100"/>
            <a:ext cx="385762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9468" idx="0"/>
          </p:cNvCxnSpPr>
          <p:nvPr/>
        </p:nvCxnSpPr>
        <p:spPr>
          <a:xfrm flipH="1">
            <a:off x="7164388" y="4227513"/>
            <a:ext cx="539750" cy="698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compétence est la capacité à faire face aux situations</a:t>
            </a:r>
          </a:p>
          <a:p>
            <a:r>
              <a:rPr lang="fr-FR" smtClean="0"/>
              <a:t>La tâche : ce qui est prescrit</a:t>
            </a:r>
          </a:p>
          <a:p>
            <a:r>
              <a:rPr lang="fr-FR" smtClean="0"/>
              <a:t>L’activité : démarche de l’élève pour réaliser cette tâche</a:t>
            </a:r>
          </a:p>
          <a:p>
            <a:r>
              <a:rPr lang="fr-FR" smtClean="0"/>
              <a:t>Processus d’action : Orientation, exécution, contrôle</a:t>
            </a:r>
          </a:p>
          <a:p>
            <a:r>
              <a:rPr lang="fr-FR" smtClean="0"/>
              <a:t>La base d’orientation : connaissances, mémoire, personnes ressources, discours, échanges, outils, situations vécues…</a:t>
            </a:r>
          </a:p>
          <a:p>
            <a:endParaRPr lang="fr-FR" smtClean="0"/>
          </a:p>
          <a:p>
            <a:pPr marL="457200" lvl="1" indent="0">
              <a:buFont typeface="Wingdings 2" pitchFamily="18" charset="2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Un exemple de situation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marL="457200" lvl="1" indent="0"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8651875" cy="358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13" name="Connecteur droit avec flèche 12"/>
          <p:cNvCxnSpPr/>
          <p:nvPr/>
        </p:nvCxnSpPr>
        <p:spPr>
          <a:xfrm flipH="1">
            <a:off x="5148263" y="2759075"/>
            <a:ext cx="5762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57" name="ZoneTexte 13"/>
          <p:cNvSpPr txBox="1">
            <a:spLocks noChangeArrowheads="1"/>
          </p:cNvSpPr>
          <p:nvPr/>
        </p:nvSpPr>
        <p:spPr bwMode="auto">
          <a:xfrm>
            <a:off x="5724525" y="2489200"/>
            <a:ext cx="3887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C00000"/>
                </a:solidFill>
                <a:latin typeface="Verdana" pitchFamily="34" charset="0"/>
              </a:rPr>
              <a:t>La situation professionnelle</a:t>
            </a:r>
          </a:p>
        </p:txBody>
      </p:sp>
      <p:sp>
        <p:nvSpPr>
          <p:cNvPr id="23558" name="ZoneTexte 14"/>
          <p:cNvSpPr txBox="1">
            <a:spLocks noChangeArrowheads="1"/>
          </p:cNvSpPr>
          <p:nvPr/>
        </p:nvSpPr>
        <p:spPr bwMode="auto">
          <a:xfrm>
            <a:off x="323850" y="4868863"/>
            <a:ext cx="3887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C00000"/>
                </a:solidFill>
                <a:latin typeface="Verdana" pitchFamily="34" charset="0"/>
              </a:rPr>
              <a:t>La compétence attachée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116013" y="5207000"/>
            <a:ext cx="287337" cy="309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7235825" y="4652963"/>
            <a:ext cx="1008063" cy="725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243888" y="3695700"/>
            <a:ext cx="195262" cy="957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62" name="ZoneTexte 24"/>
          <p:cNvSpPr txBox="1">
            <a:spLocks noChangeArrowheads="1"/>
          </p:cNvSpPr>
          <p:nvPr/>
        </p:nvSpPr>
        <p:spPr bwMode="auto">
          <a:xfrm>
            <a:off x="5724525" y="4868863"/>
            <a:ext cx="3887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C00000"/>
                </a:solidFill>
                <a:latin typeface="Verdana" pitchFamily="34" charset="0"/>
              </a:rPr>
              <a:t>Ce qui est attendu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tâche à réaliser : le prescrit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marL="457200" lvl="1" indent="0"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598738"/>
            <a:ext cx="8785225" cy="399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1403350" y="4508500"/>
            <a:ext cx="504825" cy="5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605" name="ZoneTexte 6"/>
          <p:cNvSpPr txBox="1">
            <a:spLocks noChangeArrowheads="1"/>
          </p:cNvSpPr>
          <p:nvPr/>
        </p:nvSpPr>
        <p:spPr bwMode="auto">
          <a:xfrm>
            <a:off x="1936750" y="4140200"/>
            <a:ext cx="3887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C00000"/>
                </a:solidFill>
                <a:latin typeface="Verdana" pitchFamily="34" charset="0"/>
              </a:rPr>
              <a:t>La tâche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formation des compétences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Les données de la situation : la liste des droits de chaque utilisateur, un site collaboratif, la procédure de création d’un groupe, d’un utilisateur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pPr marL="457200" lvl="1" indent="0"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38400"/>
            <a:ext cx="315277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3068638"/>
            <a:ext cx="8345488" cy="302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4538" y="2524125"/>
            <a:ext cx="2968625" cy="327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2519363"/>
            <a:ext cx="39973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été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</Template>
  <TotalTime>333</TotalTime>
  <Words>1138</Words>
  <Application>Microsoft Office PowerPoint</Application>
  <PresentationFormat>Affichage à l'écran (4:3)</PresentationFormat>
  <Paragraphs>217</Paragraphs>
  <Slides>27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Verdana</vt:lpstr>
      <vt:lpstr>Arial</vt:lpstr>
      <vt:lpstr>Wingdings 2</vt:lpstr>
      <vt:lpstr>Calibri</vt:lpstr>
      <vt:lpstr>Wingdings</vt:lpstr>
      <vt:lpstr>été</vt:lpstr>
      <vt:lpstr>été</vt:lpstr>
      <vt:lpstr>L’évaluation des compétences professionnelles par l’explicitation</vt:lpstr>
      <vt:lpstr>Sommaire</vt:lpstr>
      <vt:lpstr>La formation des compétences</vt:lpstr>
      <vt:lpstr>La formation des compétences</vt:lpstr>
      <vt:lpstr>La formation des compétences</vt:lpstr>
      <vt:lpstr>La formation des compétences</vt:lpstr>
      <vt:lpstr>La formation des compétences</vt:lpstr>
      <vt:lpstr>La formation des compétences</vt:lpstr>
      <vt:lpstr>La formation des compétences</vt:lpstr>
      <vt:lpstr>La formation aux compétences</vt:lpstr>
      <vt:lpstr>La formation aux compétences</vt:lpstr>
      <vt:lpstr>L’évaluation des compétences</vt:lpstr>
      <vt:lpstr>L’évaluation des compétences</vt:lpstr>
      <vt:lpstr>L’évaluation des compétences Et que nous dit la recherche ?</vt:lpstr>
      <vt:lpstr>L’évaluation des compétences Et que nous dit la recherche ?</vt:lpstr>
      <vt:lpstr>L’évaluation des compétences Et que nous dit la recherche ?</vt:lpstr>
      <vt:lpstr>L’évaluation des compétences</vt:lpstr>
      <vt:lpstr>L’évaluation à partir d’un exemple</vt:lpstr>
      <vt:lpstr>L’évaluation des compétences … suite de l’exemple</vt:lpstr>
      <vt:lpstr>L’évaluation des compétences … suite de l’exemple</vt:lpstr>
      <vt:lpstr>Multiplier les espaces de verbalisation  En établissement</vt:lpstr>
      <vt:lpstr>Multiplier les espaces de verbalisation  En établissement</vt:lpstr>
      <vt:lpstr>Multiplier les espaces de verbalisation  En établissement</vt:lpstr>
      <vt:lpstr>Multiplier les espaces de verbalisation  EN PFMP et au retour….  </vt:lpstr>
      <vt:lpstr>…. … l’écrit</vt:lpstr>
      <vt:lpstr>…. … l’écrit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</dc:creator>
  <cp:lastModifiedBy>LYCEE MONTGOLFIER</cp:lastModifiedBy>
  <cp:revision>35</cp:revision>
  <dcterms:created xsi:type="dcterms:W3CDTF">2016-01-31T08:48:09Z</dcterms:created>
  <dcterms:modified xsi:type="dcterms:W3CDTF">2016-03-25T13:44:48Z</dcterms:modified>
</cp:coreProperties>
</file>