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75" r:id="rId3"/>
    <p:sldId id="260" r:id="rId4"/>
    <p:sldId id="261" r:id="rId5"/>
    <p:sldId id="265" r:id="rId6"/>
    <p:sldId id="266" r:id="rId7"/>
    <p:sldId id="263" r:id="rId8"/>
    <p:sldId id="280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E97C4"/>
    <a:srgbClr val="3D97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45E33-D217-4C65-B2EB-2A7E6465BAA2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30D48-602D-414E-9EAE-44AC8B5405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2814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Ce choix traduit la volonté de donner du sens aux apprentissages des élèves en soulignant, par-delà des spécificités de chacun des deux domaines, l’existence d’objets d’études et d’objectifs communs, en particulier : répondre aux attentes des clients, disposer d’un personnel compétent et créer de la valeur.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30D48-602D-414E-9EAE-44AC8B5405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555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434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7053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204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72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505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120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4824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0206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7247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A62-9153-482A-952D-B9044C065B6C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9245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EA62-9153-482A-952D-B9044C065B6C}" type="datetimeFigureOut">
              <a:rPr lang="fr-FR" smtClean="0"/>
              <a:pPr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B48C4-65CC-4699-B2CB-CC378BAABA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834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alphaModFix amt="25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368300"/>
            <a:ext cx="9144000" cy="60990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8002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3366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Sciences et technologies des services (STS)</a:t>
            </a:r>
            <a:endParaRPr lang="fr-FR" sz="3600" b="1" dirty="0">
              <a:solidFill>
                <a:srgbClr val="3366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4509120"/>
            <a:ext cx="7448872" cy="1752600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Présentation du programme</a:t>
            </a:r>
          </a:p>
          <a:p>
            <a:endParaRPr lang="fr-FR" sz="1600" b="1" dirty="0">
              <a:solidFill>
                <a:schemeClr val="bg1">
                  <a:lumMod val="5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fr-FR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Grenoble – 29 avril 2015</a:t>
            </a:r>
            <a:endParaRPr lang="fr-FR" sz="2800" b="1" dirty="0">
              <a:solidFill>
                <a:schemeClr val="bg1">
                  <a:lumMod val="5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27584" y="188640"/>
            <a:ext cx="782334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Baccalauréat technologique - série STHR </a:t>
            </a:r>
          </a:p>
          <a:p>
            <a:pPr algn="ctr"/>
            <a:r>
              <a:rPr lang="fr-FR" sz="2800" dirty="0" smtClean="0"/>
              <a:t>(</a:t>
            </a:r>
            <a:r>
              <a:rPr lang="fr-FR" sz="28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Sciences </a:t>
            </a:r>
            <a:r>
              <a:rPr lang="fr-FR" sz="2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et </a:t>
            </a:r>
            <a:r>
              <a:rPr lang="fr-FR" sz="28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Technologies </a:t>
            </a:r>
          </a:p>
          <a:p>
            <a:pPr algn="ctr"/>
            <a:r>
              <a:rPr lang="fr-FR" sz="28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 l’Hôtellerie </a:t>
            </a:r>
            <a:r>
              <a:rPr lang="fr-FR" sz="2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et de la </a:t>
            </a:r>
            <a:r>
              <a:rPr lang="fr-FR" sz="28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Restauration)</a:t>
            </a:r>
            <a:endParaRPr lang="fr-FR" sz="28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2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Finalités du programme</a:t>
            </a:r>
            <a:b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de STS en classe de Seconde STHR</a:t>
            </a:r>
            <a:endParaRPr lang="fr-FR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060848"/>
            <a:ext cx="83736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À l’issue de la classe de seconde, l’élève aura découvert la diversité</a:t>
            </a:r>
            <a:r>
              <a:rPr lang="fr-FR" dirty="0" smtClean="0"/>
              <a:t> :</a:t>
            </a:r>
          </a:p>
          <a:p>
            <a:pPr lvl="0"/>
            <a:r>
              <a:rPr lang="fr-FR" dirty="0" smtClean="0"/>
              <a:t>des organisations du secteur ; </a:t>
            </a:r>
          </a:p>
          <a:p>
            <a:pPr lvl="0"/>
            <a:r>
              <a:rPr lang="fr-FR" dirty="0" smtClean="0"/>
              <a:t>des acteurs de la production de service ;</a:t>
            </a:r>
          </a:p>
          <a:p>
            <a:r>
              <a:rPr lang="fr-FR" dirty="0" smtClean="0"/>
              <a:t>des produits et des services créateurs de valeur.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088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Logique d’articulation du programme</a:t>
            </a:r>
            <a:endParaRPr lang="fr-FR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algn="just"/>
            <a:r>
              <a:rPr lang="fr-FR" dirty="0" smtClean="0"/>
              <a:t>Un programme structuré autour des composantes du système  de servuction ;</a:t>
            </a:r>
          </a:p>
          <a:p>
            <a:pPr algn="just"/>
            <a:r>
              <a:rPr lang="fr-FR" dirty="0" smtClean="0"/>
              <a:t>Un programme qui intègre le service en salle et en hébergement ;</a:t>
            </a:r>
            <a:endParaRPr lang="fr-FR" dirty="0"/>
          </a:p>
          <a:p>
            <a:pPr algn="just"/>
            <a:r>
              <a:rPr lang="fr-FR" b="1" dirty="0" smtClean="0"/>
              <a:t>Trois</a:t>
            </a:r>
            <a:r>
              <a:rPr lang="fr-FR" dirty="0" smtClean="0"/>
              <a:t> thèmes pour découvrir la diversité des servuctions en hôtellerie :</a:t>
            </a:r>
          </a:p>
          <a:p>
            <a:pPr algn="just">
              <a:buNone/>
            </a:pP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11560" y="4869160"/>
            <a:ext cx="2520280" cy="143260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3419872" y="4869160"/>
            <a:ext cx="2520280" cy="143260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6084168" y="4869160"/>
            <a:ext cx="2520280" cy="143260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55576" y="4869160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FF"/>
                </a:solidFill>
              </a:rPr>
              <a:t>Des contextes de services adaptés aux attentes des clients </a:t>
            </a:r>
            <a:endParaRPr lang="fr-FR" sz="2000" b="1" dirty="0">
              <a:solidFill>
                <a:srgbClr val="FFFF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19872" y="4869160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FF"/>
                </a:solidFill>
              </a:rPr>
              <a:t>Des acteurs dans des contextes de production de services </a:t>
            </a:r>
            <a:endParaRPr lang="fr-FR" sz="2000" b="1" dirty="0">
              <a:solidFill>
                <a:srgbClr val="FFFF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84168" y="4869160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FFFF"/>
                </a:solidFill>
              </a:rPr>
              <a:t>Des produits et des services créateurs de valeur </a:t>
            </a:r>
            <a:endParaRPr lang="fr-FR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66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217024" cy="968152"/>
          </a:xfrm>
        </p:spPr>
        <p:txBody>
          <a:bodyPr>
            <a:normAutofit fontScale="90000"/>
          </a:bodyPr>
          <a:lstStyle/>
          <a:p>
            <a:pPr lvl="0"/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Thème </a:t>
            </a:r>
            <a:r>
              <a:rPr lang="fr-FR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contextes de services adaptés aux attentes des clients (environ 30 % du temps)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fr-FR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51125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fr-FR" b="1" dirty="0" smtClean="0">
              <a:solidFill>
                <a:srgbClr val="3366FF"/>
              </a:solidFill>
            </a:endParaRPr>
          </a:p>
          <a:p>
            <a:pPr marL="0" indent="0" algn="just">
              <a:buNone/>
            </a:pPr>
            <a:r>
              <a:rPr lang="fr-FR" b="1" u="sng" dirty="0" smtClean="0">
                <a:solidFill>
                  <a:srgbClr val="3366FF"/>
                </a:solidFill>
              </a:rPr>
              <a:t>3 QUESTIONS :</a:t>
            </a:r>
          </a:p>
          <a:p>
            <a:pPr marL="0" indent="0" algn="just">
              <a:buFont typeface="Wingdings" pitchFamily="2" charset="2"/>
              <a:buChar char="Ø"/>
            </a:pPr>
            <a:endParaRPr lang="fr-FR" sz="2800" b="1" dirty="0" smtClean="0">
              <a:solidFill>
                <a:srgbClr val="3366FF"/>
              </a:solidFill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fr-FR" sz="3000" b="1" dirty="0" smtClean="0">
                <a:solidFill>
                  <a:srgbClr val="3366FF"/>
                </a:solidFill>
              </a:rPr>
              <a:t>L’offre de services : un modèle unique ?</a:t>
            </a:r>
          </a:p>
          <a:p>
            <a:pPr marL="0" indent="0" algn="just">
              <a:buNone/>
            </a:pPr>
            <a:endParaRPr lang="fr-FR" sz="3000" b="1" dirty="0" smtClean="0">
              <a:solidFill>
                <a:srgbClr val="3366FF"/>
              </a:solidFill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fr-FR" sz="3000" b="1" dirty="0" smtClean="0">
                <a:solidFill>
                  <a:srgbClr val="3366FF"/>
                </a:solidFill>
              </a:rPr>
              <a:t> Quels services pour quels établissements ?</a:t>
            </a:r>
            <a:r>
              <a:rPr lang="fr-FR" sz="3000" b="1" dirty="0">
                <a:solidFill>
                  <a:srgbClr val="3366FF"/>
                </a:solidFill>
              </a:rPr>
              <a:t>	</a:t>
            </a:r>
            <a:endParaRPr lang="fr-FR" sz="3000" b="1" dirty="0" smtClean="0">
              <a:solidFill>
                <a:srgbClr val="3366FF"/>
              </a:solidFill>
            </a:endParaRPr>
          </a:p>
          <a:p>
            <a:pPr marL="0" indent="0" algn="just">
              <a:buNone/>
            </a:pPr>
            <a:endParaRPr lang="fr-FR" sz="3000" b="1" dirty="0">
              <a:solidFill>
                <a:srgbClr val="3366FF"/>
              </a:solidFill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fr-FR" sz="3000" b="1" dirty="0" smtClean="0">
                <a:solidFill>
                  <a:srgbClr val="3366FF"/>
                </a:solidFill>
              </a:rPr>
              <a:t> Le parcours client, quels enjeux ?</a:t>
            </a:r>
          </a:p>
          <a:p>
            <a:pPr marL="0" indent="0" algn="just">
              <a:buNone/>
            </a:pPr>
            <a:r>
              <a:rPr lang="fr-FR" sz="3000" b="1" dirty="0">
                <a:solidFill>
                  <a:srgbClr val="3366FF"/>
                </a:solidFill>
              </a:rPr>
              <a:t>	</a:t>
            </a:r>
            <a:endParaRPr lang="fr-FR" sz="3000" b="1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3366FF"/>
                </a:solidFill>
              </a:rPr>
              <a:t>	</a:t>
            </a:r>
          </a:p>
          <a:p>
            <a:pPr marL="0" indent="0">
              <a:buNone/>
            </a:pPr>
            <a:r>
              <a:rPr lang="fr-FR" dirty="0"/>
              <a:t>	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93718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296144"/>
          </a:xfrm>
        </p:spPr>
        <p:txBody>
          <a:bodyPr>
            <a:normAutofit fontScale="90000"/>
          </a:bodyPr>
          <a:lstStyle/>
          <a:p>
            <a:pPr lvl="0"/>
            <a:r>
              <a:rPr lang="fr-FR" sz="2700" dirty="0" smtClean="0"/>
              <a:t> </a:t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3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Thème </a:t>
            </a:r>
            <a:r>
              <a:rPr lang="fr-FR" sz="36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</a:t>
            </a:r>
            <a:br>
              <a:rPr lang="fr-FR" sz="36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acteurs dans des contextes de production de services (environ 20 % du temps)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31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sz="31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fr-FR" sz="31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3012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000" b="1" dirty="0" smtClean="0">
              <a:solidFill>
                <a:srgbClr val="3366FF"/>
              </a:solidFill>
            </a:endParaRPr>
          </a:p>
          <a:p>
            <a:pPr marL="0" indent="0" algn="just">
              <a:buNone/>
            </a:pPr>
            <a:r>
              <a:rPr lang="fr-FR" sz="3000" b="1" u="sng" dirty="0" smtClean="0">
                <a:solidFill>
                  <a:srgbClr val="3366FF"/>
                </a:solidFill>
              </a:rPr>
              <a:t>2 QUESTIONS :</a:t>
            </a:r>
          </a:p>
          <a:p>
            <a:pPr marL="0" indent="0" algn="just">
              <a:buNone/>
            </a:pPr>
            <a:endParaRPr lang="fr-FR" sz="3000" b="1" dirty="0" smtClean="0">
              <a:solidFill>
                <a:srgbClr val="3366FF"/>
              </a:solidFill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fr-FR" sz="2800" b="1" dirty="0" smtClean="0">
                <a:solidFill>
                  <a:srgbClr val="3366FF"/>
                </a:solidFill>
              </a:rPr>
              <a:t>Quels sont les  métiers de service en hôtellerie -restauration ? 	</a:t>
            </a:r>
          </a:p>
          <a:p>
            <a:pPr marL="0" indent="0" algn="just">
              <a:buNone/>
            </a:pPr>
            <a:endParaRPr lang="fr-FR" sz="2800" b="1" dirty="0" smtClean="0">
              <a:solidFill>
                <a:srgbClr val="3366FF"/>
              </a:solidFill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fr-FR" sz="2800" b="1" dirty="0" smtClean="0">
                <a:solidFill>
                  <a:srgbClr val="3366FF"/>
                </a:solidFill>
              </a:rPr>
              <a:t> La relation de service, facteur clef du succès de l’établissement  d’hôtellerie -restauration ?</a:t>
            </a:r>
          </a:p>
          <a:p>
            <a:pPr marL="0" indent="0">
              <a:buNone/>
            </a:pPr>
            <a:endParaRPr lang="fr-FR" sz="3600" b="1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765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34400" cy="864096"/>
          </a:xfrm>
        </p:spPr>
        <p:txBody>
          <a:bodyPr>
            <a:normAutofit fontScale="90000"/>
          </a:bodyPr>
          <a:lstStyle/>
          <a:p>
            <a:pPr lvl="0"/>
            <a:r>
              <a:rPr lang="fr-FR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Thème 3 </a:t>
            </a:r>
            <a:br>
              <a:rPr lang="fr-FR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produits et des services créateurs de valeur </a:t>
            </a:r>
            <a:b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(environ 50 % du temps)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060849"/>
            <a:ext cx="8712968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u="sng" dirty="0" smtClean="0">
                <a:solidFill>
                  <a:srgbClr val="3366FF"/>
                </a:solidFill>
              </a:rPr>
              <a:t>3 QUESTIONS :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3366FF"/>
                </a:solidFill>
              </a:rPr>
              <a:t> </a:t>
            </a:r>
            <a:r>
              <a:rPr lang="fr-FR" sz="2800" b="1" dirty="0" smtClean="0">
                <a:solidFill>
                  <a:srgbClr val="3366FF"/>
                </a:solidFill>
              </a:rPr>
              <a:t>Comment le support  physique contribue-t-il à  la création de  valeur ?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fr-FR" sz="2800" b="1" dirty="0">
                <a:solidFill>
                  <a:srgbClr val="3366FF"/>
                </a:solidFill>
              </a:rPr>
              <a:t>	</a:t>
            </a:r>
            <a:r>
              <a:rPr lang="fr-FR" sz="2800" b="1" dirty="0" smtClean="0">
                <a:solidFill>
                  <a:srgbClr val="3366FF"/>
                </a:solidFill>
              </a:rPr>
              <a:t>Comment le service peut-il contribuer à créer de la valeur ?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fr-FR" sz="2800" b="1" dirty="0" smtClean="0">
                <a:solidFill>
                  <a:srgbClr val="3366FF"/>
                </a:solidFill>
              </a:rPr>
              <a:t> Comment les produits peuvent-ils être mis au service de la création de valeur ?</a:t>
            </a:r>
            <a:endParaRPr lang="fr-FR" sz="28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233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9512" y="1844824"/>
            <a:ext cx="1046271" cy="36004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9296" cy="1143000"/>
          </a:xfrm>
        </p:spPr>
        <p:txBody>
          <a:bodyPr>
            <a:normAutofit/>
          </a:bodyPr>
          <a:lstStyle/>
          <a:p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Progression pédagogique</a:t>
            </a:r>
            <a:endParaRPr lang="fr-FR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48860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/>
              <a:t>	   </a:t>
            </a:r>
            <a:r>
              <a:rPr lang="fr-FR" b="1" dirty="0" smtClean="0"/>
              <a:t>Les</a:t>
            </a:r>
            <a:r>
              <a:rPr lang="fr-FR" dirty="0" smtClean="0"/>
              <a:t> t</a:t>
            </a:r>
            <a:r>
              <a:rPr lang="fr-FR" b="1" dirty="0" smtClean="0"/>
              <a:t>hèmes 1, 2 et 3 </a:t>
            </a:r>
            <a:r>
              <a:rPr lang="fr-FR" dirty="0" smtClean="0"/>
              <a:t> n’ont pas été conçus pour  </a:t>
            </a:r>
          </a:p>
          <a:p>
            <a:pPr marL="0" indent="0">
              <a:buNone/>
            </a:pPr>
            <a:r>
              <a:rPr lang="fr-FR" dirty="0" smtClean="0"/>
              <a:t>        être traités de façon linéaire…</a:t>
            </a:r>
          </a:p>
          <a:p>
            <a:endParaRPr lang="fr-FR" sz="1900" dirty="0" smtClean="0"/>
          </a:p>
          <a:p>
            <a:pPr marL="0" indent="0">
              <a:buNone/>
            </a:pPr>
            <a:r>
              <a:rPr lang="fr-FR" dirty="0" smtClean="0"/>
              <a:t>	   </a:t>
            </a:r>
            <a:r>
              <a:rPr lang="fr-FR" b="1" dirty="0" smtClean="0"/>
              <a:t>on pourra mixer thèmes et questions </a:t>
            </a:r>
            <a:r>
              <a:rPr lang="fr-FR" dirty="0" smtClean="0"/>
              <a:t>en fonction :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De la progression choisie,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de l’avancée des autres enseignements technologiques, 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des choix argumentés de l’enseignant en liaison avec l’équipe pédagogique.</a:t>
            </a:r>
          </a:p>
          <a:p>
            <a:pPr marL="0" indent="0">
              <a:buNone/>
            </a:pPr>
            <a:endParaRPr lang="fr-FR" sz="1900" dirty="0" smtClean="0"/>
          </a:p>
          <a:p>
            <a:pPr marL="0" indent="0" algn="ctr">
              <a:buNone/>
            </a:pPr>
            <a:r>
              <a:rPr lang="fr-FR" b="1" dirty="0" smtClean="0">
                <a:solidFill>
                  <a:srgbClr val="3366FF"/>
                </a:solidFill>
              </a:rPr>
              <a:t>Exploitation des </a:t>
            </a:r>
            <a:r>
              <a:rPr lang="fr-FR" b="1" i="1" dirty="0" smtClean="0">
                <a:solidFill>
                  <a:srgbClr val="3366FF"/>
                </a:solidFill>
              </a:rPr>
              <a:t>liens</a:t>
            </a:r>
            <a:r>
              <a:rPr lang="fr-FR" b="1" dirty="0" smtClean="0">
                <a:solidFill>
                  <a:srgbClr val="3366FF"/>
                </a:solidFill>
              </a:rPr>
              <a:t> avec les autres enseignements (</a:t>
            </a:r>
            <a:r>
              <a:rPr lang="fr-FR" b="1" i="1" dirty="0" smtClean="0">
                <a:solidFill>
                  <a:srgbClr val="3366FF"/>
                </a:solidFill>
              </a:rPr>
              <a:t>en italiques </a:t>
            </a:r>
            <a:r>
              <a:rPr lang="fr-FR" b="1" dirty="0" smtClean="0">
                <a:solidFill>
                  <a:srgbClr val="3366FF"/>
                </a:solidFill>
              </a:rPr>
              <a:t>dans la colonne « mise en œuvre »)</a:t>
            </a:r>
            <a:endParaRPr lang="fr-FR" b="1" dirty="0">
              <a:solidFill>
                <a:srgbClr val="3366FF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7504" y="2852936"/>
            <a:ext cx="1046271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039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3840" y="5796"/>
            <a:ext cx="8229600" cy="66019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La logique de lecture du programme </a:t>
            </a:r>
            <a:endParaRPr lang="fr-FR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27" name="Espace réservé du contenu 26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964488" cy="5805264"/>
        </p:xfrm>
        <a:graphic>
          <a:graphicData uri="http://schemas.openxmlformats.org/drawingml/2006/table">
            <a:tbl>
              <a:tblPr/>
              <a:tblGrid>
                <a:gridCol w="1368152"/>
                <a:gridCol w="1728192"/>
                <a:gridCol w="2088232"/>
                <a:gridCol w="3779912"/>
              </a:tblGrid>
              <a:tr h="5805264">
                <a:tc>
                  <a:txBody>
                    <a:bodyPr/>
                    <a:lstStyle/>
                    <a:p>
                      <a:pPr marR="98425"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</a:rPr>
                        <a:t>Quels services pour quels </a:t>
                      </a:r>
                      <a:r>
                        <a:rPr lang="fr-FR" sz="1200" b="1" dirty="0" smtClean="0">
                          <a:latin typeface="Arial"/>
                          <a:ea typeface="Times New Roman"/>
                        </a:rPr>
                        <a:t>établissements</a:t>
                      </a:r>
                      <a:r>
                        <a:rPr lang="fr-FR" sz="1200" b="1" dirty="0"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fr-FR" sz="1200" b="1" dirty="0" smtClean="0">
                          <a:latin typeface="Arial"/>
                          <a:ea typeface="Times New Roman"/>
                        </a:rPr>
                        <a:t>?</a:t>
                      </a: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b="1" dirty="0" smtClean="0">
                        <a:latin typeface="Arial"/>
                        <a:ea typeface="Times New Roman"/>
                      </a:endParaRPr>
                    </a:p>
                    <a:p>
                      <a:pPr marR="98425"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Comparer les services offerts par les établissements de l’hôtellerie </a:t>
                      </a:r>
                      <a:r>
                        <a:rPr lang="fr-FR" sz="1200" dirty="0" smtClean="0">
                          <a:latin typeface="Arial"/>
                          <a:ea typeface="Times New Roman"/>
                        </a:rPr>
                        <a:t>–restauration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Montrer en quoi ils répondent aux besoins des </a:t>
                      </a:r>
                      <a:r>
                        <a:rPr lang="fr-FR" sz="1200" dirty="0" smtClean="0">
                          <a:latin typeface="Arial"/>
                          <a:ea typeface="Times New Roman"/>
                        </a:rPr>
                        <a:t>clients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Arial"/>
                          <a:ea typeface="Times New Roman"/>
                        </a:rPr>
                        <a:t>  Les différents services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Arial"/>
                          <a:ea typeface="Times New Roman"/>
                        </a:rPr>
                        <a:t>  offerts à la clientèle 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Arial"/>
                          <a:ea typeface="Times New Roman"/>
                        </a:rPr>
                        <a:t>  restauration et en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Arial"/>
                          <a:ea typeface="Times New Roman"/>
                        </a:rPr>
                        <a:t>  hébergement</a:t>
                      </a:r>
                      <a:endParaRPr lang="fr-FR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À l’aide de situations observées et/ou vécues, on montrera que l’offre de services s’adapte aux besoins des clients et que les formes de service diffèrent en fonction du type d’établissement.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Arial"/>
                          <a:ea typeface="Times New Roman"/>
                        </a:rPr>
                        <a:t>On veillera à mettre systématiquement en lien le type d’établissement, sa cible et son concept de restauration.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Arial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Times New Roman"/>
                          <a:ea typeface="Times New Roman"/>
                        </a:rPr>
                        <a:t>   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Parenthèses 12"/>
          <p:cNvSpPr/>
          <p:nvPr/>
        </p:nvSpPr>
        <p:spPr>
          <a:xfrm>
            <a:off x="1547664" y="1124744"/>
            <a:ext cx="1656184" cy="2376264"/>
          </a:xfrm>
          <a:prstGeom prst="bracketPair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Parenthèses 21"/>
          <p:cNvSpPr/>
          <p:nvPr/>
        </p:nvSpPr>
        <p:spPr>
          <a:xfrm>
            <a:off x="3347864" y="1268760"/>
            <a:ext cx="1872208" cy="1368152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Parenthèses 23"/>
          <p:cNvSpPr/>
          <p:nvPr/>
        </p:nvSpPr>
        <p:spPr>
          <a:xfrm>
            <a:off x="5364088" y="1268760"/>
            <a:ext cx="3779912" cy="2520280"/>
          </a:xfrm>
          <a:prstGeom prst="bracketPair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964488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Parenthèses 40"/>
          <p:cNvSpPr/>
          <p:nvPr/>
        </p:nvSpPr>
        <p:spPr>
          <a:xfrm>
            <a:off x="179512" y="1412776"/>
            <a:ext cx="1296144" cy="914400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827584" y="4149080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chemeClr val="accent1"/>
                </a:solidFill>
              </a:rPr>
              <a:t>1</a:t>
            </a:r>
            <a:endParaRPr lang="fr-FR" sz="4800" dirty="0">
              <a:solidFill>
                <a:schemeClr val="accent1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2267744" y="4149080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00B050"/>
                </a:solidFill>
              </a:rPr>
              <a:t>3</a:t>
            </a:r>
            <a:endParaRPr lang="fr-FR" sz="4800" dirty="0">
              <a:solidFill>
                <a:srgbClr val="00B05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851920" y="4149080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4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7020272" y="4221088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FF00"/>
                </a:solidFill>
              </a:rPr>
              <a:t>2</a:t>
            </a:r>
            <a:endParaRPr lang="fr-FR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824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24" grpId="0" animBg="1"/>
      <p:bldP spid="41" grpId="0" animBg="1"/>
      <p:bldP spid="42" grpId="0"/>
      <p:bldP spid="45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Le guide d’accompagnement pédagogique  </a:t>
            </a:r>
            <a:b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fr-FR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sz="6700" b="1" dirty="0" smtClean="0">
                <a:solidFill>
                  <a:schemeClr val="accent5">
                    <a:lumMod val="50000"/>
                  </a:schemeClr>
                </a:solidFill>
              </a:rPr>
              <a:t>Exemple d’un</a:t>
            </a:r>
            <a:endParaRPr lang="fr-FR" sz="67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4077072"/>
            <a:ext cx="612068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40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297</Words>
  <Application>Microsoft Office PowerPoint</Application>
  <PresentationFormat>Affichage à l'écran (4:3)</PresentationFormat>
  <Paragraphs>111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Sciences et technologies des services (STS)</vt:lpstr>
      <vt:lpstr>Finalités du programme  de STS en classe de Seconde STHR</vt:lpstr>
      <vt:lpstr>Logique d’articulation du programme</vt:lpstr>
      <vt:lpstr> Thème 1  Des contextes de services adaptés aux attentes des clients (environ 30 % du temps)  </vt:lpstr>
      <vt:lpstr>   Thème 2  Des acteurs dans des contextes de production de services (environ 20 % du temps)  </vt:lpstr>
      <vt:lpstr>Thème 3  Des produits et des services créateurs de valeur  (environ 50 % du temps)</vt:lpstr>
      <vt:lpstr>Progression pédagogique</vt:lpstr>
      <vt:lpstr>La logique de lecture du programme </vt:lpstr>
      <vt:lpstr>     Le guide d’accompagnement pédagogique      Exemple d’un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EGH</dc:title>
  <dc:creator>Reunion</dc:creator>
  <cp:lastModifiedBy>prof</cp:lastModifiedBy>
  <cp:revision>125</cp:revision>
  <dcterms:created xsi:type="dcterms:W3CDTF">2015-03-18T11:30:36Z</dcterms:created>
  <dcterms:modified xsi:type="dcterms:W3CDTF">2015-04-29T11:31:22Z</dcterms:modified>
</cp:coreProperties>
</file>