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47" r:id="rId3"/>
    <p:sldId id="346" r:id="rId4"/>
    <p:sldId id="328" r:id="rId5"/>
    <p:sldId id="329" r:id="rId6"/>
    <p:sldId id="330" r:id="rId7"/>
    <p:sldId id="331" r:id="rId8"/>
    <p:sldId id="343" r:id="rId9"/>
    <p:sldId id="332" r:id="rId10"/>
    <p:sldId id="285" r:id="rId11"/>
    <p:sldId id="286" r:id="rId12"/>
    <p:sldId id="352" r:id="rId13"/>
    <p:sldId id="333" r:id="rId14"/>
    <p:sldId id="344" r:id="rId15"/>
    <p:sldId id="345" r:id="rId16"/>
    <p:sldId id="336" r:id="rId17"/>
    <p:sldId id="338" r:id="rId18"/>
    <p:sldId id="339" r:id="rId19"/>
    <p:sldId id="340" r:id="rId20"/>
    <p:sldId id="341" r:id="rId21"/>
    <p:sldId id="342" r:id="rId22"/>
    <p:sldId id="308" r:id="rId23"/>
    <p:sldId id="309" r:id="rId24"/>
    <p:sldId id="310" r:id="rId25"/>
    <p:sldId id="312" r:id="rId26"/>
    <p:sldId id="313" r:id="rId27"/>
    <p:sldId id="314" r:id="rId28"/>
    <p:sldId id="315" r:id="rId29"/>
    <p:sldId id="316" r:id="rId30"/>
    <p:sldId id="324" r:id="rId31"/>
    <p:sldId id="362" r:id="rId32"/>
    <p:sldId id="363" r:id="rId33"/>
    <p:sldId id="323" r:id="rId34"/>
    <p:sldId id="353" r:id="rId35"/>
    <p:sldId id="325" r:id="rId36"/>
    <p:sldId id="354" r:id="rId37"/>
    <p:sldId id="355" r:id="rId38"/>
    <p:sldId id="348" r:id="rId39"/>
    <p:sldId id="356" r:id="rId40"/>
    <p:sldId id="357" r:id="rId41"/>
    <p:sldId id="349" r:id="rId42"/>
    <p:sldId id="358" r:id="rId43"/>
    <p:sldId id="351" r:id="rId44"/>
    <p:sldId id="359" r:id="rId45"/>
    <p:sldId id="350" r:id="rId46"/>
    <p:sldId id="360" r:id="rId47"/>
    <p:sldId id="361" r:id="rId48"/>
  </p:sldIdLst>
  <p:sldSz cx="9144000" cy="6858000" type="screen4x3"/>
  <p:notesSz cx="6669088"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3278"/>
    <a:srgbClr val="00FF00"/>
    <a:srgbClr val="B32B69"/>
    <a:srgbClr val="C23091"/>
    <a:srgbClr val="C5FFC5"/>
    <a:srgbClr val="FFCDCD"/>
    <a:srgbClr val="FFE1E1"/>
    <a:srgbClr val="FFB3B3"/>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89225" autoAdjust="0"/>
  </p:normalViewPr>
  <p:slideViewPr>
    <p:cSldViewPr>
      <p:cViewPr varScale="1">
        <p:scale>
          <a:sx n="65" d="100"/>
          <a:sy n="65" d="100"/>
        </p:scale>
        <p:origin x="-1386" y="-10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varScale="1">
        <p:scale>
          <a:sx n="78" d="100"/>
          <a:sy n="78" d="100"/>
        </p:scale>
        <p:origin x="-2202" y="-96"/>
      </p:cViewPr>
      <p:guideLst>
        <p:guide orient="horz" pos="3072"/>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0039D503-F946-44FB-AF6C-D53A73FBE2C7}" type="datetimeFigureOut">
              <a:rPr lang="fr-FR" smtClean="0"/>
              <a:pPr/>
              <a:t>05/07/2013</a:t>
            </a:fld>
            <a:endParaRPr lang="fr-FR"/>
          </a:p>
        </p:txBody>
      </p:sp>
      <p:sp>
        <p:nvSpPr>
          <p:cNvPr id="4" name="Espace réservé du pied de page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B6710807-F988-49D3-8178-52EABEEE22AE}" type="slidenum">
              <a:rPr lang="fr-FR" smtClean="0"/>
              <a:pPr/>
              <a:t>‹N°›</a:t>
            </a:fld>
            <a:endParaRPr lang="fr-FR"/>
          </a:p>
        </p:txBody>
      </p:sp>
    </p:spTree>
    <p:extLst>
      <p:ext uri="{BB962C8B-B14F-4D97-AF65-F5344CB8AC3E}">
        <p14:creationId xmlns:p14="http://schemas.microsoft.com/office/powerpoint/2010/main" val="3309257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48CFF557-AFC3-4FC5-A3C1-D15F630B405A}" type="datetimeFigureOut">
              <a:rPr lang="fr-FR" smtClean="0"/>
              <a:pPr/>
              <a:t>05/07/2013</a:t>
            </a:fld>
            <a:endParaRPr lang="fr-FR"/>
          </a:p>
        </p:txBody>
      </p:sp>
      <p:sp>
        <p:nvSpPr>
          <p:cNvPr id="4" name="Espace réservé de l'image des diapositives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632960"/>
            <a:ext cx="5335270" cy="43891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08520D58-23A1-458A-9F82-DA7A96DE0B52}" type="slidenum">
              <a:rPr lang="fr-FR" smtClean="0"/>
              <a:pPr/>
              <a:t>‹N°›</a:t>
            </a:fld>
            <a:endParaRPr lang="fr-FR"/>
          </a:p>
        </p:txBody>
      </p:sp>
    </p:spTree>
    <p:extLst>
      <p:ext uri="{BB962C8B-B14F-4D97-AF65-F5344CB8AC3E}">
        <p14:creationId xmlns:p14="http://schemas.microsoft.com/office/powerpoint/2010/main" val="7037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B4F3F4BD-0E92-4CE7-9150-2D12D031D8DB}" type="datetime1">
              <a:rPr lang="fr-FR" smtClean="0"/>
              <a:pPr/>
              <a:t>05/07/2013</a:t>
            </a:fld>
            <a:endParaRPr lang="fr-BE"/>
          </a:p>
        </p:txBody>
      </p:sp>
      <p:sp>
        <p:nvSpPr>
          <p:cNvPr id="5" name="Espace réservé du pied de page 4"/>
          <p:cNvSpPr>
            <a:spLocks noGrp="1"/>
          </p:cNvSpPr>
          <p:nvPr>
            <p:ph type="ftr" sz="quarter" idx="11"/>
          </p:nvPr>
        </p:nvSpPr>
        <p:spPr/>
        <p:txBody>
          <a:bodyPr/>
          <a:lstStyle/>
          <a:p>
            <a:r>
              <a:rPr lang="fr-BE" dirty="0" smtClean="0"/>
              <a:t>K. </a:t>
            </a:r>
            <a:r>
              <a:rPr lang="fr-BE" dirty="0" err="1" smtClean="0"/>
              <a:t>Cubizolles</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2AD1122-B07E-40E1-A6B7-800A66A39BD6}" type="datetime1">
              <a:rPr lang="fr-FR" smtClean="0"/>
              <a:pPr/>
              <a:t>05/07/2013</a:t>
            </a:fld>
            <a:endParaRPr lang="fr-BE"/>
          </a:p>
        </p:txBody>
      </p:sp>
      <p:sp>
        <p:nvSpPr>
          <p:cNvPr id="5" name="Espace réservé du pied de page 4"/>
          <p:cNvSpPr>
            <a:spLocks noGrp="1"/>
          </p:cNvSpPr>
          <p:nvPr>
            <p:ph type="ftr" sz="quarter" idx="11"/>
          </p:nvPr>
        </p:nvSpPr>
        <p:spPr/>
        <p:txBody>
          <a:bodyPr/>
          <a:lstStyle/>
          <a:p>
            <a:r>
              <a:rPr lang="fr-BE" smtClean="0"/>
              <a:t>K. Cubizolles</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9FDAB07-0059-4798-AABC-05F8BAA61A9F}" type="datetime1">
              <a:rPr lang="fr-FR" smtClean="0"/>
              <a:pPr/>
              <a:t>05/07/2013</a:t>
            </a:fld>
            <a:endParaRPr lang="fr-BE"/>
          </a:p>
        </p:txBody>
      </p:sp>
      <p:sp>
        <p:nvSpPr>
          <p:cNvPr id="5" name="Espace réservé du pied de page 4"/>
          <p:cNvSpPr>
            <a:spLocks noGrp="1"/>
          </p:cNvSpPr>
          <p:nvPr>
            <p:ph type="ftr" sz="quarter" idx="11"/>
          </p:nvPr>
        </p:nvSpPr>
        <p:spPr/>
        <p:txBody>
          <a:bodyPr/>
          <a:lstStyle/>
          <a:p>
            <a:r>
              <a:rPr lang="fr-BE" smtClean="0"/>
              <a:t>K. Cubizolles</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à coins arrondis 8"/>
          <p:cNvSpPr/>
          <p:nvPr userDrawn="1"/>
        </p:nvSpPr>
        <p:spPr>
          <a:xfrm>
            <a:off x="2267744" y="116632"/>
            <a:ext cx="6696744" cy="1368152"/>
          </a:xfrm>
          <a:prstGeom prst="roundRect">
            <a:avLst/>
          </a:prstGeom>
          <a:effectLst>
            <a:outerShdw blurRad="76200" dist="254000" dir="8100000" algn="tr" rotWithShape="0">
              <a:schemeClr val="tx1">
                <a:lumMod val="50000"/>
                <a:lumOff val="50000"/>
                <a:alpha val="40000"/>
              </a:schemeClr>
            </a:outerShdw>
          </a:effectLst>
          <a:scene3d>
            <a:camera prst="orthographicFront"/>
            <a:lightRig rig="twoPt" dir="t"/>
          </a:scene3d>
          <a:sp3d prstMaterial="translucentPowder"/>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2411760" y="274638"/>
            <a:ext cx="6408712" cy="1143000"/>
          </a:xfrm>
        </p:spPr>
        <p:txBody>
          <a:bodyPr/>
          <a:lstStyle>
            <a:lvl1pPr>
              <a:defRPr sz="3600"/>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772816"/>
            <a:ext cx="8229600" cy="435334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fld id="{DDDAFD88-CC44-4BB9-B410-1AA74886FAEE}" type="datetime1">
              <a:rPr lang="fr-FR" smtClean="0"/>
              <a:pPr/>
              <a:t>05/07/2013</a:t>
            </a:fld>
            <a:endParaRPr lang="fr-BE"/>
          </a:p>
        </p:txBody>
      </p:sp>
      <p:sp>
        <p:nvSpPr>
          <p:cNvPr id="5" name="Espace réservé du pied de page 4"/>
          <p:cNvSpPr>
            <a:spLocks noGrp="1"/>
          </p:cNvSpPr>
          <p:nvPr>
            <p:ph type="ftr" sz="quarter" idx="11"/>
          </p:nvPr>
        </p:nvSpPr>
        <p:spPr/>
        <p:txBody>
          <a:bodyPr/>
          <a:lstStyle/>
          <a:p>
            <a:r>
              <a:rPr lang="fr-BE" smtClean="0"/>
              <a:t>K. Cubizolles</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à coins arrondis 7"/>
          <p:cNvSpPr/>
          <p:nvPr userDrawn="1"/>
        </p:nvSpPr>
        <p:spPr>
          <a:xfrm>
            <a:off x="539552" y="2780928"/>
            <a:ext cx="8064896" cy="3096344"/>
          </a:xfrm>
          <a:prstGeom prst="roundRect">
            <a:avLst/>
          </a:prstGeom>
          <a:solidFill>
            <a:schemeClr val="bg1">
              <a:lumMod val="95000"/>
            </a:schemeClr>
          </a:solidFill>
          <a:ln>
            <a:solidFill>
              <a:schemeClr val="bg1">
                <a:lumMod val="75000"/>
              </a:schemeClr>
            </a:solidFill>
          </a:ln>
          <a:effectLst>
            <a:outerShdw blurRad="127000" dist="127000" dir="8100000" algn="tr" rotWithShape="0">
              <a:schemeClr val="tx1">
                <a:lumMod val="50000"/>
                <a:lumOff val="50000"/>
                <a:alpha val="40000"/>
              </a:scheme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915112-7962-4603-A861-57201E620EE5}" type="datetime1">
              <a:rPr lang="fr-FR" smtClean="0"/>
              <a:pPr/>
              <a:t>05/07/2013</a:t>
            </a:fld>
            <a:endParaRPr lang="fr-BE" dirty="0"/>
          </a:p>
        </p:txBody>
      </p:sp>
      <p:sp>
        <p:nvSpPr>
          <p:cNvPr id="5" name="Espace réservé du pied de page 4"/>
          <p:cNvSpPr>
            <a:spLocks noGrp="1"/>
          </p:cNvSpPr>
          <p:nvPr>
            <p:ph type="ftr" sz="quarter" idx="11"/>
          </p:nvPr>
        </p:nvSpPr>
        <p:spPr/>
        <p:txBody>
          <a:bodyPr/>
          <a:lstStyle/>
          <a:p>
            <a:r>
              <a:rPr lang="fr-BE" smtClean="0"/>
              <a:t>K. Cubizolles</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C873DB7-0248-4108-9BC1-6FF4A7FFFEFA}" type="datetime1">
              <a:rPr lang="fr-FR" smtClean="0"/>
              <a:pPr/>
              <a:t>05/07/2013</a:t>
            </a:fld>
            <a:endParaRPr lang="fr-BE"/>
          </a:p>
        </p:txBody>
      </p:sp>
      <p:sp>
        <p:nvSpPr>
          <p:cNvPr id="6" name="Espace réservé du pied de page 5"/>
          <p:cNvSpPr>
            <a:spLocks noGrp="1"/>
          </p:cNvSpPr>
          <p:nvPr>
            <p:ph type="ftr" sz="quarter" idx="11"/>
          </p:nvPr>
        </p:nvSpPr>
        <p:spPr/>
        <p:txBody>
          <a:bodyPr/>
          <a:lstStyle/>
          <a:p>
            <a:r>
              <a:rPr lang="fr-BE" smtClean="0"/>
              <a:t>K. Cubizolles</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8C1722F-D2CF-4C8A-8D7A-813244B60A89}" type="datetime1">
              <a:rPr lang="fr-FR" smtClean="0"/>
              <a:pPr/>
              <a:t>05/07/2013</a:t>
            </a:fld>
            <a:endParaRPr lang="fr-BE"/>
          </a:p>
        </p:txBody>
      </p:sp>
      <p:sp>
        <p:nvSpPr>
          <p:cNvPr id="8" name="Espace réservé du pied de page 7"/>
          <p:cNvSpPr>
            <a:spLocks noGrp="1"/>
          </p:cNvSpPr>
          <p:nvPr>
            <p:ph type="ftr" sz="quarter" idx="11"/>
          </p:nvPr>
        </p:nvSpPr>
        <p:spPr/>
        <p:txBody>
          <a:bodyPr/>
          <a:lstStyle/>
          <a:p>
            <a:r>
              <a:rPr lang="fr-BE" smtClean="0"/>
              <a:t>K. Cubizolles</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DC7137EA-C5F3-4E9C-A3A3-A2361BFA3F2E}" type="datetime1">
              <a:rPr lang="fr-FR" smtClean="0"/>
              <a:pPr/>
              <a:t>05/07/2013</a:t>
            </a:fld>
            <a:endParaRPr lang="fr-BE"/>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61C28C-7011-437B-B3BD-BA569463DD99}" type="datetime1">
              <a:rPr lang="fr-FR" smtClean="0"/>
              <a:pPr/>
              <a:t>05/07/2013</a:t>
            </a:fld>
            <a:endParaRPr lang="fr-BE"/>
          </a:p>
        </p:txBody>
      </p:sp>
      <p:sp>
        <p:nvSpPr>
          <p:cNvPr id="3" name="Espace réservé du pied de page 2"/>
          <p:cNvSpPr>
            <a:spLocks noGrp="1"/>
          </p:cNvSpPr>
          <p:nvPr>
            <p:ph type="ftr" sz="quarter" idx="11"/>
          </p:nvPr>
        </p:nvSpPr>
        <p:spPr/>
        <p:txBody>
          <a:bodyPr/>
          <a:lstStyle/>
          <a:p>
            <a:r>
              <a:rPr lang="fr-BE" smtClean="0"/>
              <a:t>K. Cubizolles</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6F4CD87-2242-40DC-89AB-E24A748A0DAB}" type="datetime1">
              <a:rPr lang="fr-FR" smtClean="0"/>
              <a:pPr/>
              <a:t>05/07/2013</a:t>
            </a:fld>
            <a:endParaRPr lang="fr-BE"/>
          </a:p>
        </p:txBody>
      </p:sp>
      <p:sp>
        <p:nvSpPr>
          <p:cNvPr id="6" name="Espace réservé du pied de page 5"/>
          <p:cNvSpPr>
            <a:spLocks noGrp="1"/>
          </p:cNvSpPr>
          <p:nvPr>
            <p:ph type="ftr" sz="quarter" idx="11"/>
          </p:nvPr>
        </p:nvSpPr>
        <p:spPr/>
        <p:txBody>
          <a:bodyPr/>
          <a:lstStyle/>
          <a:p>
            <a:r>
              <a:rPr lang="fr-BE" smtClean="0"/>
              <a:t>K. Cubizolles</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3FAE664-60C0-469C-8A33-67EEFC97EB80}" type="datetime1">
              <a:rPr lang="fr-FR" smtClean="0"/>
              <a:pPr/>
              <a:t>05/07/2013</a:t>
            </a:fld>
            <a:endParaRPr lang="fr-BE"/>
          </a:p>
        </p:txBody>
      </p:sp>
      <p:sp>
        <p:nvSpPr>
          <p:cNvPr id="6" name="Espace réservé du pied de page 5"/>
          <p:cNvSpPr>
            <a:spLocks noGrp="1"/>
          </p:cNvSpPr>
          <p:nvPr>
            <p:ph type="ftr" sz="quarter" idx="11"/>
          </p:nvPr>
        </p:nvSpPr>
        <p:spPr/>
        <p:txBody>
          <a:bodyPr/>
          <a:lstStyle/>
          <a:p>
            <a:r>
              <a:rPr lang="fr-BE" smtClean="0"/>
              <a:t>K. Cubizolles</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7554" y="274638"/>
            <a:ext cx="5329246"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E78DD-1DC0-491C-8E3E-0F6A2374F58E}" type="datetime1">
              <a:rPr lang="fr-FR" smtClean="0"/>
              <a:pPr/>
              <a:t>05/07/2013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K. </a:t>
            </a:r>
            <a:r>
              <a:rPr lang="fr-BE" dirty="0" err="1" smtClean="0"/>
              <a:t>Cubizolles</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pic>
        <p:nvPicPr>
          <p:cNvPr id="40962" name="Picture 2" descr="http://t3.gstatic.com/images?q=tbn:ANd9GcRs73KRQvRTJXBJjZc8-koWoFCoMa6pLcZeP3hhCKls1YhQycFV"/>
          <p:cNvPicPr>
            <a:picLocks noChangeAspect="1" noChangeArrowheads="1"/>
          </p:cNvPicPr>
          <p:nvPr userDrawn="1"/>
        </p:nvPicPr>
        <p:blipFill>
          <a:blip r:embed="rId13" cstate="print"/>
          <a:srcRect/>
          <a:stretch>
            <a:fillRect/>
          </a:stretch>
        </p:blipFill>
        <p:spPr bwMode="auto">
          <a:xfrm>
            <a:off x="287525" y="188640"/>
            <a:ext cx="1836203" cy="1224136"/>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jpeg"/><Relationship Id="rId3" Type="http://schemas.openxmlformats.org/officeDocument/2006/relationships/hyperlink" Target="http://www.youtube.com/watch?v=de83qNda9Ds" TargetMode="External"/><Relationship Id="rId7" Type="http://schemas.openxmlformats.org/officeDocument/2006/relationships/hyperlink" Target="http://www.youtube.com/watch?v=LwYjtTledyU" TargetMode="External"/><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youtube.com/watch?v=S43w8Hy9lLg" TargetMode="External"/><Relationship Id="rId5" Type="http://schemas.openxmlformats.org/officeDocument/2006/relationships/hyperlink" Target="http://www.youtube.com/watch?v=192dt17VA6E"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www.youtube.com/watch?v=D3Uwq46Ew4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hBmWxQpedI"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008-1%20Workers%20fired%20for%20Domino's%20prank%20video%20-%20YouTube.flv"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em6eA7-A2I&amp;list=RD02OhBmWxQpedI"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009-3%20Domino's%20President%20Responds%20To%20Prank%20Video%20-%20YouTube.flv"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bazaarvoice.com/" TargetMode="External"/><Relationship Id="rId7" Type="http://schemas.openxmlformats.org/officeDocument/2006/relationships/hyperlink" Target="010-4%20Domino's&#174;%20Pizza%20Turnaround%20-%20YouTube.flv" TargetMode="External"/><Relationship Id="rId2" Type="http://schemas.openxmlformats.org/officeDocument/2006/relationships/hyperlink" Target="http://www.pizzaturnaround.com/"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youtube.com/watch?v=AH5R56jILag&amp;list=RD02OhBmWxQpedI"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A4e_bqK9JA"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www.pizzaturnaround.com/"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eduscol.education.fr/ecogest/actualites/JNM_2012" TargetMode="External"/><Relationship Id="rId2" Type="http://schemas.openxmlformats.org/officeDocument/2006/relationships/hyperlink" Target="http://www.crcom.ac-versailles.fr/spip.php?article75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pce.com/cid137323/e-reputation-comment-la-developper.html?espace=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Atelier_transversalite_grille_SDG_KC1.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016-atelier_transversalite_grille_management_VNL1.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017-atelier_transversalite_grille_rhc_VNL1.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019-transversalit&#233;s%20Domino%20Merca.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018-transversalit&#233;s%20Domino%20GF.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Atelier_transversalite_grille_SIG_KC1.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2856"/>
            <a:ext cx="7772400" cy="1470025"/>
          </a:xfrm>
        </p:spPr>
        <p:txBody>
          <a:bodyPr>
            <a:noAutofit/>
          </a:bodyPr>
          <a:lstStyle/>
          <a:p>
            <a:r>
              <a:rPr lang="fr-FR" sz="3200" b="1" dirty="0" smtClean="0"/>
              <a:t>Transversalité</a:t>
            </a:r>
            <a:br>
              <a:rPr lang="fr-FR" sz="3200" b="1" dirty="0" smtClean="0"/>
            </a:br>
            <a:r>
              <a:rPr lang="fr-FR" sz="3200" b="1" dirty="0" smtClean="0"/>
              <a:t>SDG / Management / Spécialité</a:t>
            </a:r>
            <a:br>
              <a:rPr lang="fr-FR" sz="3200" b="1" dirty="0" smtClean="0"/>
            </a:br>
            <a:endParaRPr lang="fr-FR" sz="3200" dirty="0"/>
          </a:p>
        </p:txBody>
      </p:sp>
      <p:sp>
        <p:nvSpPr>
          <p:cNvPr id="3" name="Sous-titre 2"/>
          <p:cNvSpPr>
            <a:spLocks noGrp="1"/>
          </p:cNvSpPr>
          <p:nvPr>
            <p:ph type="subTitle" idx="1"/>
          </p:nvPr>
        </p:nvSpPr>
        <p:spPr>
          <a:xfrm>
            <a:off x="1371600" y="4268688"/>
            <a:ext cx="6400800" cy="1752600"/>
          </a:xfrm>
        </p:spPr>
        <p:txBody>
          <a:bodyPr>
            <a:noAutofit/>
          </a:bodyPr>
          <a:lstStyle/>
          <a:p>
            <a:r>
              <a:rPr lang="fr-FR" sz="4800" b="1" dirty="0" smtClean="0"/>
              <a:t>Formation Rénovation STMG Terminale</a:t>
            </a:r>
            <a:endParaRPr lang="fr-FR" sz="4800" dirty="0"/>
          </a:p>
        </p:txBody>
      </p:sp>
      <p:sp>
        <p:nvSpPr>
          <p:cNvPr id="4" name="Espace réservé du pied de page 3"/>
          <p:cNvSpPr>
            <a:spLocks noGrp="1"/>
          </p:cNvSpPr>
          <p:nvPr>
            <p:ph type="ftr" sz="quarter" idx="11"/>
          </p:nvPr>
        </p:nvSpPr>
        <p:spPr/>
        <p:txBody>
          <a:bodyPr/>
          <a:lstStyle/>
          <a:p>
            <a:r>
              <a:rPr lang="fr-BE" dirty="0" smtClean="0"/>
              <a:t>K. Cubizolles – N. Lesueur – O. Nicolas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a:t>
            </a:fld>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996952"/>
            <a:ext cx="7738120" cy="2880320"/>
          </a:xfrm>
        </p:spPr>
        <p:txBody>
          <a:bodyPr>
            <a:normAutofit fontScale="90000"/>
          </a:bodyPr>
          <a:lstStyle/>
          <a:p>
            <a:pPr algn="ctr"/>
            <a:r>
              <a:rPr lang="fr-FR" sz="3200" dirty="0" smtClean="0"/>
              <a:t>Thème : la </a:t>
            </a:r>
            <a:r>
              <a:rPr lang="fr-FR" sz="3200" dirty="0"/>
              <a:t>e-réputation SUR </a:t>
            </a:r>
            <a:r>
              <a:rPr lang="fr-FR" sz="3200" dirty="0" smtClean="0"/>
              <a:t>INTERNET</a:t>
            </a:r>
            <a:br>
              <a:rPr lang="fr-FR" sz="3200" dirty="0" smtClean="0"/>
            </a:br>
            <a:r>
              <a:rPr lang="fr-FR" sz="3200" dirty="0"/>
              <a:t/>
            </a:r>
            <a:br>
              <a:rPr lang="fr-FR" sz="3200" dirty="0"/>
            </a:br>
            <a:r>
              <a:rPr lang="fr-FR" sz="3200" dirty="0" smtClean="0"/>
              <a:t>Mise en Situation</a:t>
            </a:r>
            <a:br>
              <a:rPr lang="fr-FR" sz="3200" dirty="0" smtClean="0"/>
            </a:br>
            <a:r>
              <a:rPr lang="fr-FR" sz="3200" dirty="0" smtClean="0"/>
              <a:t>  </a:t>
            </a:r>
            <a:br>
              <a:rPr lang="fr-FR" sz="3200" dirty="0" smtClean="0"/>
            </a:br>
            <a:r>
              <a:rPr lang="fr-FR" sz="3200" dirty="0" smtClean="0"/>
              <a:t>COMMENT </a:t>
            </a:r>
            <a:r>
              <a:rPr lang="fr-FR" sz="3200" dirty="0" err="1" smtClean="0"/>
              <a:t>domino’s</a:t>
            </a:r>
            <a:r>
              <a:rPr lang="fr-FR" sz="3200" dirty="0" smtClean="0"/>
              <a:t> Pizza a Sauvé</a:t>
            </a:r>
            <a:br>
              <a:rPr lang="fr-FR" sz="3200" dirty="0" smtClean="0"/>
            </a:br>
            <a:r>
              <a:rPr lang="fr-FR" sz="3200" dirty="0" smtClean="0"/>
              <a:t> SA e-réputation ?</a:t>
            </a:r>
            <a:endParaRPr lang="fr-FR" sz="32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11</a:t>
            </a:fld>
            <a:endParaRPr lang="fr-BE"/>
          </a:p>
        </p:txBody>
      </p:sp>
      <p:pic>
        <p:nvPicPr>
          <p:cNvPr id="4" name="Picture 2" descr="http://juliecatoune.files.wordpress.com/2010/12/bombe-rome-pizza.png"/>
          <p:cNvPicPr>
            <a:picLocks noChangeAspect="1" noChangeArrowheads="1"/>
          </p:cNvPicPr>
          <p:nvPr/>
        </p:nvPicPr>
        <p:blipFill>
          <a:blip r:embed="rId2" cstate="print"/>
          <a:srcRect/>
          <a:stretch>
            <a:fillRect/>
          </a:stretch>
        </p:blipFill>
        <p:spPr bwMode="auto">
          <a:xfrm>
            <a:off x="2123728" y="620688"/>
            <a:ext cx="6749430" cy="53012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79512" y="2636912"/>
            <a:ext cx="8712968" cy="4032448"/>
          </a:xfrm>
          <a:prstGeom prst="roundRect">
            <a:avLst>
              <a:gd name="adj" fmla="val 910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dirty="0" smtClean="0"/>
              <a:t>Quelques pages de publicité</a:t>
            </a:r>
            <a:endParaRPr lang="fr-FR" dirty="0"/>
          </a:p>
        </p:txBody>
      </p:sp>
      <p:pic>
        <p:nvPicPr>
          <p:cNvPr id="5"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pic>
        <p:nvPicPr>
          <p:cNvPr id="7" name="Picture 3">
            <a:hlinkClick r:id="rId3"/>
          </p:cNvPr>
          <p:cNvPicPr>
            <a:picLocks noChangeArrowheads="1"/>
          </p:cNvPicPr>
          <p:nvPr/>
        </p:nvPicPr>
        <p:blipFill>
          <a:blip r:embed="rId4" cstate="print"/>
          <a:srcRect/>
          <a:stretch>
            <a:fillRect/>
          </a:stretch>
        </p:blipFill>
        <p:spPr bwMode="auto">
          <a:xfrm>
            <a:off x="323528" y="2852936"/>
            <a:ext cx="2268000" cy="1620000"/>
          </a:xfrm>
          <a:prstGeom prst="rect">
            <a:avLst/>
          </a:prstGeom>
          <a:noFill/>
          <a:ln w="9525">
            <a:noFill/>
            <a:miter lim="800000"/>
            <a:headEnd/>
            <a:tailEnd/>
          </a:ln>
        </p:spPr>
      </p:pic>
      <p:pic>
        <p:nvPicPr>
          <p:cNvPr id="8" name="Picture 4">
            <a:hlinkClick r:id="rId5"/>
          </p:cNvPr>
          <p:cNvPicPr>
            <a:picLocks noChangeArrowheads="1"/>
          </p:cNvPicPr>
          <p:nvPr/>
        </p:nvPicPr>
        <p:blipFill>
          <a:blip r:embed="rId6" cstate="print"/>
          <a:srcRect/>
          <a:stretch>
            <a:fillRect/>
          </a:stretch>
        </p:blipFill>
        <p:spPr bwMode="auto">
          <a:xfrm>
            <a:off x="6444208" y="2852936"/>
            <a:ext cx="2268000" cy="1620000"/>
          </a:xfrm>
          <a:prstGeom prst="rect">
            <a:avLst/>
          </a:prstGeom>
          <a:noFill/>
          <a:ln w="9525">
            <a:noFill/>
            <a:miter lim="800000"/>
            <a:headEnd/>
            <a:tailEnd/>
          </a:ln>
        </p:spPr>
      </p:pic>
      <p:pic>
        <p:nvPicPr>
          <p:cNvPr id="9" name="Picture 5">
            <a:hlinkClick r:id="rId7"/>
          </p:cNvPr>
          <p:cNvPicPr>
            <a:picLocks noChangeArrowheads="1"/>
          </p:cNvPicPr>
          <p:nvPr/>
        </p:nvPicPr>
        <p:blipFill>
          <a:blip r:embed="rId8" cstate="print"/>
          <a:srcRect/>
          <a:stretch>
            <a:fillRect/>
          </a:stretch>
        </p:blipFill>
        <p:spPr bwMode="auto">
          <a:xfrm>
            <a:off x="395536" y="4869160"/>
            <a:ext cx="2268000" cy="1620000"/>
          </a:xfrm>
          <a:prstGeom prst="rect">
            <a:avLst/>
          </a:prstGeom>
          <a:noFill/>
          <a:ln w="9525">
            <a:noFill/>
            <a:miter lim="800000"/>
            <a:headEnd/>
            <a:tailEnd/>
          </a:ln>
        </p:spPr>
      </p:pic>
      <p:pic>
        <p:nvPicPr>
          <p:cNvPr id="10" name="Picture 6">
            <a:hlinkClick r:id="rId9"/>
          </p:cNvPr>
          <p:cNvPicPr>
            <a:picLocks noChangeArrowheads="1"/>
          </p:cNvPicPr>
          <p:nvPr/>
        </p:nvPicPr>
        <p:blipFill>
          <a:blip r:embed="rId10" cstate="print"/>
          <a:srcRect/>
          <a:stretch>
            <a:fillRect/>
          </a:stretch>
        </p:blipFill>
        <p:spPr bwMode="auto">
          <a:xfrm>
            <a:off x="6444208" y="4869160"/>
            <a:ext cx="2268000" cy="1620000"/>
          </a:xfrm>
          <a:prstGeom prst="rect">
            <a:avLst/>
          </a:prstGeom>
          <a:noFill/>
          <a:ln w="9525">
            <a:noFill/>
            <a:miter lim="800000"/>
            <a:headEnd/>
            <a:tailEnd/>
          </a:ln>
        </p:spPr>
      </p:pic>
      <p:pic>
        <p:nvPicPr>
          <p:cNvPr id="6" name="Picture 2">
            <a:hlinkClick r:id="rId11"/>
          </p:cNvPr>
          <p:cNvPicPr>
            <a:picLocks noChangeArrowheads="1"/>
          </p:cNvPicPr>
          <p:nvPr/>
        </p:nvPicPr>
        <p:blipFill>
          <a:blip r:embed="rId12" cstate="print"/>
          <a:srcRect/>
          <a:stretch>
            <a:fillRect/>
          </a:stretch>
        </p:blipFill>
        <p:spPr bwMode="auto">
          <a:xfrm>
            <a:off x="2771800" y="3501008"/>
            <a:ext cx="3491880" cy="2484026"/>
          </a:xfrm>
          <a:prstGeom prst="rect">
            <a:avLst/>
          </a:prstGeom>
          <a:noFill/>
          <a:ln w="9525">
            <a:noFill/>
            <a:miter lim="800000"/>
            <a:headEnd/>
            <a:tailEnd/>
          </a:ln>
        </p:spPr>
      </p:pic>
      <p:pic>
        <p:nvPicPr>
          <p:cNvPr id="12" name="Picture 1"/>
          <p:cNvPicPr>
            <a:picLocks noChangeAspect="1" noChangeArrowheads="1"/>
          </p:cNvPicPr>
          <p:nvPr/>
        </p:nvPicPr>
        <p:blipFill>
          <a:blip r:embed="rId13" cstate="print"/>
          <a:srcRect/>
          <a:stretch>
            <a:fillRect/>
          </a:stretch>
        </p:blipFill>
        <p:spPr bwMode="auto">
          <a:xfrm>
            <a:off x="467544" y="1628800"/>
            <a:ext cx="1008112" cy="982781"/>
          </a:xfrm>
          <a:prstGeom prst="rect">
            <a:avLst/>
          </a:prstGeom>
          <a:noFill/>
          <a:ln w="9525">
            <a:noFill/>
            <a:miter lim="800000"/>
            <a:headEnd/>
            <a:tailEnd/>
          </a:ln>
        </p:spPr>
      </p:pic>
    </p:spTree>
    <p:extLst>
      <p:ext uri="{BB962C8B-B14F-4D97-AF65-F5344CB8AC3E}">
        <p14:creationId xmlns:p14="http://schemas.microsoft.com/office/powerpoint/2010/main" val="279364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Le contexte d’entreprise Domino’s Pizza</a:t>
            </a:r>
            <a:endParaRPr lang="fr-FR" dirty="0"/>
          </a:p>
        </p:txBody>
      </p:sp>
      <p:sp>
        <p:nvSpPr>
          <p:cNvPr id="3" name="Espace réservé du contenu 2"/>
          <p:cNvSpPr>
            <a:spLocks noGrp="1"/>
          </p:cNvSpPr>
          <p:nvPr>
            <p:ph idx="1"/>
          </p:nvPr>
        </p:nvSpPr>
        <p:spPr>
          <a:xfrm>
            <a:off x="457200" y="1772816"/>
            <a:ext cx="8229600" cy="4896544"/>
          </a:xfrm>
        </p:spPr>
        <p:txBody>
          <a:bodyPr>
            <a:normAutofit/>
          </a:bodyPr>
          <a:lstStyle/>
          <a:p>
            <a:pPr>
              <a:buFont typeface="Wingdings" charset="0"/>
              <a:buChar char="è"/>
            </a:pPr>
            <a:r>
              <a:rPr lang="fr-FR" sz="2000" dirty="0" smtClean="0"/>
              <a:t>Les </a:t>
            </a:r>
            <a:r>
              <a:rPr lang="fr-FR" sz="2000" dirty="0"/>
              <a:t>faits : </a:t>
            </a:r>
            <a:r>
              <a:rPr lang="fr-FR" sz="2000" smtClean="0"/>
              <a:t>avril 2009</a:t>
            </a:r>
            <a:endParaRPr lang="fr-FR" sz="2000" dirty="0" smtClean="0"/>
          </a:p>
          <a:p>
            <a:pPr lvl="1">
              <a:buFont typeface="Wingdings" charset="0"/>
              <a:buChar char="è"/>
            </a:pPr>
            <a:endParaRPr lang="fr-FR" sz="2000" dirty="0" smtClean="0"/>
          </a:p>
          <a:p>
            <a:pPr lvl="1"/>
            <a:r>
              <a:rPr lang="fr-FR" sz="2000" dirty="0" smtClean="0"/>
              <a:t>Deux </a:t>
            </a:r>
            <a:r>
              <a:rPr lang="fr-FR" sz="2000" dirty="0"/>
              <a:t>employés d’un restaurant </a:t>
            </a:r>
            <a:r>
              <a:rPr lang="fr-FR" sz="2000" dirty="0" err="1"/>
              <a:t>Domino’s</a:t>
            </a:r>
            <a:r>
              <a:rPr lang="fr-FR" sz="2000" dirty="0"/>
              <a:t> Pizza aux USA se filment dans la cuisine en train de préparer des pizzas pour les </a:t>
            </a:r>
            <a:r>
              <a:rPr lang="fr-FR" sz="2000" dirty="0" smtClean="0"/>
              <a:t>clients ;</a:t>
            </a:r>
            <a:endParaRPr lang="fr-FR" sz="2000" dirty="0"/>
          </a:p>
          <a:p>
            <a:pPr lvl="1"/>
            <a:r>
              <a:rPr lang="fr-FR" sz="2000" dirty="0" smtClean="0"/>
              <a:t>Ils mettent leur vidéo </a:t>
            </a:r>
            <a:r>
              <a:rPr lang="fr-FR" sz="2000" dirty="0"/>
              <a:t>à disposition sur </a:t>
            </a:r>
            <a:r>
              <a:rPr lang="fr-FR" sz="2000" dirty="0" err="1"/>
              <a:t>Youtube</a:t>
            </a:r>
            <a:r>
              <a:rPr lang="fr-FR" sz="2000" dirty="0" smtClean="0"/>
              <a:t>.</a:t>
            </a:r>
          </a:p>
          <a:p>
            <a:pPr lvl="1"/>
            <a:endParaRPr lang="fr-FR" sz="2000" dirty="0"/>
          </a:p>
          <a:p>
            <a:pPr lvl="1"/>
            <a:endParaRPr lang="fr-FR" sz="2000" dirty="0"/>
          </a:p>
          <a:p>
            <a:pPr lvl="1"/>
            <a:endParaRPr lang="fr-FR" sz="2000" dirty="0"/>
          </a:p>
          <a:p>
            <a:endParaRPr lang="fr-FR" sz="2000" dirty="0" smtClean="0"/>
          </a:p>
          <a:p>
            <a:endParaRPr lang="fr-FR" sz="2000" dirty="0" smtClean="0"/>
          </a:p>
        </p:txBody>
      </p:sp>
      <p:pic>
        <p:nvPicPr>
          <p:cNvPr id="7"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sp>
        <p:nvSpPr>
          <p:cNvPr id="8" name="Rectangle à coins arrondis 7"/>
          <p:cNvSpPr/>
          <p:nvPr/>
        </p:nvSpPr>
        <p:spPr>
          <a:xfrm>
            <a:off x="2771800" y="4005064"/>
            <a:ext cx="3960440" cy="2376264"/>
          </a:xfrm>
          <a:prstGeom prst="roundRect">
            <a:avLst>
              <a:gd name="adj" fmla="val 86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dirty="0"/>
          </a:p>
        </p:txBody>
      </p:sp>
      <p:pic>
        <p:nvPicPr>
          <p:cNvPr id="9" name="Picture 1">
            <a:hlinkClick r:id="rId3"/>
          </p:cNvPr>
          <p:cNvPicPr>
            <a:picLocks noChangeAspect="1" noChangeArrowheads="1"/>
          </p:cNvPicPr>
          <p:nvPr/>
        </p:nvPicPr>
        <p:blipFill>
          <a:blip r:embed="rId4" cstate="print"/>
          <a:srcRect/>
          <a:stretch>
            <a:fillRect/>
          </a:stretch>
        </p:blipFill>
        <p:spPr bwMode="auto">
          <a:xfrm>
            <a:off x="3131840" y="4149080"/>
            <a:ext cx="3312367" cy="2078170"/>
          </a:xfrm>
          <a:prstGeom prst="rect">
            <a:avLst/>
          </a:prstGeom>
          <a:noFill/>
          <a:ln w="9525">
            <a:noFill/>
            <a:miter lim="800000"/>
            <a:headEnd/>
            <a:tailEnd/>
          </a:ln>
        </p:spPr>
      </p:pic>
      <p:pic>
        <p:nvPicPr>
          <p:cNvPr id="10" name="Picture 1">
            <a:hlinkClick r:id="rId5" action="ppaction://hlinkfile"/>
          </p:cNvPr>
          <p:cNvPicPr>
            <a:picLocks noChangeAspect="1" noChangeArrowheads="1"/>
          </p:cNvPicPr>
          <p:nvPr/>
        </p:nvPicPr>
        <p:blipFill>
          <a:blip r:embed="rId6" cstate="print"/>
          <a:srcRect/>
          <a:stretch>
            <a:fillRect/>
          </a:stretch>
        </p:blipFill>
        <p:spPr bwMode="auto">
          <a:xfrm>
            <a:off x="1115616" y="4581128"/>
            <a:ext cx="1008112" cy="982781"/>
          </a:xfrm>
          <a:prstGeom prst="rect">
            <a:avLst/>
          </a:prstGeom>
          <a:noFill/>
          <a:ln w="9525">
            <a:noFill/>
            <a:miter lim="800000"/>
            <a:headEnd/>
            <a:tailEnd/>
          </a:ln>
        </p:spPr>
      </p:pic>
    </p:spTree>
    <p:extLst>
      <p:ext uri="{BB962C8B-B14F-4D97-AF65-F5344CB8AC3E}">
        <p14:creationId xmlns:p14="http://schemas.microsoft.com/office/powerpoint/2010/main" val="159776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Le contexte d’entreprise Domino’s Pizza</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dirty="0" smtClean="0">
                <a:sym typeface="Wingdings"/>
              </a:rPr>
              <a:t> </a:t>
            </a:r>
            <a:r>
              <a:rPr lang="fr-FR" sz="2000" dirty="0" smtClean="0"/>
              <a:t>Conséquences :</a:t>
            </a:r>
            <a:endParaRPr lang="fr-FR" sz="2000" dirty="0"/>
          </a:p>
          <a:p>
            <a:endParaRPr lang="fr-FR" sz="2000" dirty="0" smtClean="0"/>
          </a:p>
          <a:p>
            <a:pPr lvl="1"/>
            <a:r>
              <a:rPr lang="fr-FR" sz="2000" dirty="0" smtClean="0"/>
              <a:t>«</a:t>
            </a:r>
            <a:r>
              <a:rPr lang="fr-FR" sz="2000" dirty="0"/>
              <a:t> Bad </a:t>
            </a:r>
            <a:r>
              <a:rPr lang="fr-FR" sz="2000" dirty="0" err="1"/>
              <a:t>buzz</a:t>
            </a:r>
            <a:r>
              <a:rPr lang="fr-FR" sz="2000" dirty="0"/>
              <a:t> » </a:t>
            </a:r>
            <a:r>
              <a:rPr lang="fr-FR" sz="2000" dirty="0" smtClean="0"/>
              <a:t>:  médias : télévision, journaux, internet…</a:t>
            </a:r>
            <a:endParaRPr lang="fr-FR" sz="2000" dirty="0"/>
          </a:p>
          <a:p>
            <a:pPr lvl="1"/>
            <a:r>
              <a:rPr lang="fr-FR" sz="2000" dirty="0"/>
              <a:t>e-réputation de </a:t>
            </a:r>
            <a:r>
              <a:rPr lang="fr-FR" sz="2000" dirty="0" err="1"/>
              <a:t>Domino’s</a:t>
            </a:r>
            <a:r>
              <a:rPr lang="fr-FR" sz="2000" dirty="0"/>
              <a:t> Pizza entachée</a:t>
            </a:r>
          </a:p>
          <a:p>
            <a:pPr marL="1058863">
              <a:buFontTx/>
              <a:buChar char="-"/>
            </a:pPr>
            <a:endParaRPr lang="fr-FR" sz="2000" dirty="0"/>
          </a:p>
          <a:p>
            <a:pPr marL="0" indent="0">
              <a:buNone/>
            </a:pPr>
            <a:r>
              <a:rPr lang="fr-FR" sz="2000" dirty="0">
                <a:sym typeface="Wingdings"/>
              </a:rPr>
              <a:t> </a:t>
            </a:r>
            <a:r>
              <a:rPr lang="fr-FR" sz="2000" dirty="0"/>
              <a:t>Première réaction de la marque : la non-caution</a:t>
            </a:r>
          </a:p>
          <a:p>
            <a:pPr lvl="1"/>
            <a:r>
              <a:rPr lang="fr-FR" sz="2000" dirty="0"/>
              <a:t>Les deux personnes sont renvoyées</a:t>
            </a:r>
          </a:p>
          <a:p>
            <a:pPr lvl="1"/>
            <a:r>
              <a:rPr lang="fr-FR" sz="2000" dirty="0"/>
              <a:t>Des poursuites judiciaires sont engagées</a:t>
            </a:r>
          </a:p>
          <a:p>
            <a:pPr lvl="1"/>
            <a:r>
              <a:rPr lang="fr-FR" sz="2000" dirty="0"/>
              <a:t>Communiqué : ces deux personnes ne sont pas représentatives des 125 000 employés de la marque</a:t>
            </a:r>
          </a:p>
          <a:p>
            <a:pPr marL="1058863">
              <a:buFontTx/>
              <a:buChar char="-"/>
            </a:pPr>
            <a:endParaRPr lang="fr-FR" sz="2000" dirty="0" smtClean="0"/>
          </a:p>
          <a:p>
            <a:endParaRPr lang="fr-FR" sz="2000" dirty="0" smtClean="0"/>
          </a:p>
        </p:txBody>
      </p:sp>
      <p:pic>
        <p:nvPicPr>
          <p:cNvPr id="7"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spTree>
    <p:extLst>
      <p:ext uri="{BB962C8B-B14F-4D97-AF65-F5344CB8AC3E}">
        <p14:creationId xmlns:p14="http://schemas.microsoft.com/office/powerpoint/2010/main" val="169398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gestion de crise par </a:t>
            </a:r>
            <a:r>
              <a:rPr lang="fr-FR" dirty="0" err="1" smtClean="0"/>
              <a:t>Domino’s</a:t>
            </a:r>
            <a:r>
              <a:rPr lang="fr-FR" dirty="0" smtClean="0"/>
              <a:t> Pizza</a:t>
            </a:r>
            <a:endParaRPr lang="fr-FR" dirty="0"/>
          </a:p>
        </p:txBody>
      </p:sp>
      <p:sp>
        <p:nvSpPr>
          <p:cNvPr id="3" name="Espace réservé du contenu 2"/>
          <p:cNvSpPr>
            <a:spLocks noGrp="1"/>
          </p:cNvSpPr>
          <p:nvPr>
            <p:ph idx="1"/>
          </p:nvPr>
        </p:nvSpPr>
        <p:spPr/>
        <p:txBody>
          <a:bodyPr>
            <a:normAutofit/>
          </a:bodyPr>
          <a:lstStyle/>
          <a:p>
            <a:pPr marL="0" lvl="1" indent="0">
              <a:buNone/>
            </a:pPr>
            <a:r>
              <a:rPr lang="fr-FR" sz="2000" dirty="0" smtClean="0">
                <a:sym typeface="Wingdings"/>
              </a:rPr>
              <a:t> </a:t>
            </a:r>
            <a:r>
              <a:rPr lang="fr-FR" sz="2000" dirty="0" smtClean="0"/>
              <a:t>Deuxième réaction : le remerciement de la communauté et la garantie de la promesse produit</a:t>
            </a:r>
          </a:p>
          <a:p>
            <a:pPr lvl="1"/>
            <a:r>
              <a:rPr lang="fr-FR" sz="2000" dirty="0" smtClean="0">
                <a:sym typeface="Wingdings" pitchFamily="2" charset="2"/>
              </a:rPr>
              <a:t>Remerciement public par Patrick Doyle à la communauté d’avoir alertée l’entreprise</a:t>
            </a:r>
          </a:p>
          <a:p>
            <a:pPr lvl="1"/>
            <a:endParaRPr lang="fr-FR" sz="2000" dirty="0">
              <a:sym typeface="Wingdings" pitchFamily="2" charset="2"/>
            </a:endParaRPr>
          </a:p>
          <a:p>
            <a:pPr lvl="1"/>
            <a:endParaRPr lang="fr-FR" sz="2000" dirty="0" smtClean="0">
              <a:sym typeface="Wingdings" pitchFamily="2" charset="2"/>
            </a:endParaRPr>
          </a:p>
          <a:p>
            <a:pPr lvl="1"/>
            <a:endParaRPr lang="fr-FR" sz="2000" dirty="0">
              <a:sym typeface="Wingdings" pitchFamily="2" charset="2"/>
            </a:endParaRPr>
          </a:p>
          <a:p>
            <a:pPr lvl="1"/>
            <a:endParaRPr lang="fr-FR" sz="2000" dirty="0" smtClean="0">
              <a:sym typeface="Wingdings" pitchFamily="2" charset="2"/>
            </a:endParaRPr>
          </a:p>
          <a:p>
            <a:pPr lvl="1"/>
            <a:endParaRPr lang="fr-FR" sz="2000" dirty="0" smtClean="0">
              <a:sym typeface="Wingdings" pitchFamily="2" charset="2"/>
            </a:endParaRPr>
          </a:p>
          <a:p>
            <a:pPr lvl="1"/>
            <a:r>
              <a:rPr lang="fr-FR" sz="2000" dirty="0" smtClean="0">
                <a:sym typeface="Wingdings" pitchFamily="2" charset="2"/>
              </a:rPr>
              <a:t>Fermeture et nettoyage du restaurant</a:t>
            </a:r>
          </a:p>
          <a:p>
            <a:pPr lvl="1"/>
            <a:r>
              <a:rPr lang="fr-FR" sz="2000" dirty="0" smtClean="0">
                <a:sym typeface="Wingdings" pitchFamily="2" charset="2"/>
              </a:rPr>
              <a:t>Enquête pour savoir si des pratiques cachées sont effectuées dans d’autres restaurants</a:t>
            </a:r>
            <a:endParaRPr lang="fr-FR" sz="2000" dirty="0" smtClean="0"/>
          </a:p>
          <a:p>
            <a:pPr lvl="1">
              <a:buNone/>
            </a:pPr>
            <a:endParaRPr lang="fr-FR" sz="2000" dirty="0" smtClean="0"/>
          </a:p>
        </p:txBody>
      </p:sp>
      <p:pic>
        <p:nvPicPr>
          <p:cNvPr id="4"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sp>
        <p:nvSpPr>
          <p:cNvPr id="5" name="Rectangle à coins arrondis 4"/>
          <p:cNvSpPr/>
          <p:nvPr/>
        </p:nvSpPr>
        <p:spPr>
          <a:xfrm>
            <a:off x="5004048" y="2852936"/>
            <a:ext cx="3240360" cy="2088232"/>
          </a:xfrm>
          <a:prstGeom prst="roundRect">
            <a:avLst>
              <a:gd name="adj" fmla="val 86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dirty="0"/>
          </a:p>
        </p:txBody>
      </p:sp>
      <p:pic>
        <p:nvPicPr>
          <p:cNvPr id="6" name="Picture 3">
            <a:hlinkClick r:id="rId3"/>
          </p:cNvPr>
          <p:cNvPicPr>
            <a:picLocks noChangeAspect="1" noChangeArrowheads="1"/>
          </p:cNvPicPr>
          <p:nvPr/>
        </p:nvPicPr>
        <p:blipFill>
          <a:blip r:embed="rId4" cstate="print"/>
          <a:srcRect/>
          <a:stretch>
            <a:fillRect/>
          </a:stretch>
        </p:blipFill>
        <p:spPr bwMode="auto">
          <a:xfrm>
            <a:off x="5508104" y="2871342"/>
            <a:ext cx="2376264" cy="2039346"/>
          </a:xfrm>
          <a:prstGeom prst="rect">
            <a:avLst/>
          </a:prstGeom>
          <a:noFill/>
          <a:ln w="9525">
            <a:noFill/>
            <a:miter lim="800000"/>
            <a:headEnd/>
            <a:tailEnd/>
          </a:ln>
        </p:spPr>
      </p:pic>
      <p:pic>
        <p:nvPicPr>
          <p:cNvPr id="7" name="Picture 1">
            <a:hlinkClick r:id="rId5" action="ppaction://hlinkfile"/>
          </p:cNvPr>
          <p:cNvPicPr>
            <a:picLocks noChangeAspect="1" noChangeArrowheads="1"/>
          </p:cNvPicPr>
          <p:nvPr/>
        </p:nvPicPr>
        <p:blipFill>
          <a:blip r:embed="rId6" cstate="print"/>
          <a:srcRect/>
          <a:stretch>
            <a:fillRect/>
          </a:stretch>
        </p:blipFill>
        <p:spPr bwMode="auto">
          <a:xfrm>
            <a:off x="2627784" y="3429000"/>
            <a:ext cx="1008112" cy="982781"/>
          </a:xfrm>
          <a:prstGeom prst="rect">
            <a:avLst/>
          </a:prstGeom>
          <a:noFill/>
          <a:ln w="9525">
            <a:noFill/>
            <a:miter lim="800000"/>
            <a:headEnd/>
            <a:tailEnd/>
          </a:ln>
        </p:spPr>
      </p:pic>
    </p:spTree>
    <p:extLst>
      <p:ext uri="{BB962C8B-B14F-4D97-AF65-F5344CB8AC3E}">
        <p14:creationId xmlns:p14="http://schemas.microsoft.com/office/powerpoint/2010/main" val="19371293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La gestion de crise par Domino’s Pizza</a:t>
            </a:r>
            <a:endParaRPr lang="fr-FR" dirty="0"/>
          </a:p>
        </p:txBody>
      </p:sp>
      <p:sp>
        <p:nvSpPr>
          <p:cNvPr id="3" name="Espace réservé du contenu 2"/>
          <p:cNvSpPr>
            <a:spLocks noGrp="1"/>
          </p:cNvSpPr>
          <p:nvPr>
            <p:ph idx="1"/>
          </p:nvPr>
        </p:nvSpPr>
        <p:spPr/>
        <p:txBody>
          <a:bodyPr>
            <a:normAutofit/>
          </a:bodyPr>
          <a:lstStyle/>
          <a:p>
            <a:pPr marL="342900" lvl="1" indent="-342900">
              <a:buFont typeface="Arial" pitchFamily="34" charset="0"/>
              <a:buChar char="•"/>
            </a:pPr>
            <a:endParaRPr lang="fr-FR" sz="2000" dirty="0" smtClean="0"/>
          </a:p>
          <a:p>
            <a:pPr marL="0" lvl="1" indent="0">
              <a:buNone/>
            </a:pPr>
            <a:r>
              <a:rPr lang="fr-FR" sz="2000" dirty="0" smtClean="0">
                <a:sym typeface="Wingdings"/>
              </a:rPr>
              <a:t> </a:t>
            </a:r>
            <a:r>
              <a:rPr lang="fr-FR" sz="2000" dirty="0" smtClean="0"/>
              <a:t>Troisième réaction : apporter la preuve par l’image, valoriser le bruit autour de la marque</a:t>
            </a:r>
          </a:p>
          <a:p>
            <a:pPr lvl="1"/>
            <a:r>
              <a:rPr lang="fr-FR" sz="2000" dirty="0" smtClean="0"/>
              <a:t>Décembre 2009 : site  </a:t>
            </a:r>
            <a:r>
              <a:rPr lang="fr-FR" sz="2000" dirty="0" smtClean="0">
                <a:hlinkClick r:id="rId2"/>
              </a:rPr>
              <a:t>www.pizzaturnaround.com</a:t>
            </a:r>
            <a:r>
              <a:rPr lang="fr-FR" sz="2000" dirty="0" smtClean="0"/>
              <a:t> </a:t>
            </a:r>
          </a:p>
          <a:p>
            <a:pPr lvl="1"/>
            <a:endParaRPr lang="fr-FR" sz="2000" dirty="0"/>
          </a:p>
          <a:p>
            <a:pPr lvl="1"/>
            <a:endParaRPr lang="fr-FR" sz="2000" dirty="0" smtClean="0"/>
          </a:p>
          <a:p>
            <a:pPr lvl="1"/>
            <a:endParaRPr lang="fr-FR" sz="2000" dirty="0"/>
          </a:p>
          <a:p>
            <a:pPr lvl="1"/>
            <a:endParaRPr lang="fr-FR" sz="2000" dirty="0" smtClean="0"/>
          </a:p>
          <a:p>
            <a:pPr lvl="1"/>
            <a:endParaRPr lang="fr-FR" sz="2000" dirty="0"/>
          </a:p>
          <a:p>
            <a:pPr lvl="1"/>
            <a:endParaRPr lang="fr-FR" sz="2000" dirty="0" smtClean="0"/>
          </a:p>
          <a:p>
            <a:pPr lvl="1"/>
            <a:r>
              <a:rPr lang="fr-FR" sz="2000" dirty="0" err="1" smtClean="0"/>
              <a:t>Domino’s</a:t>
            </a:r>
            <a:r>
              <a:rPr lang="fr-FR" sz="2000" dirty="0" smtClean="0"/>
              <a:t> Pizza se fait aider par des partenaires spécialistes de la communication sociale </a:t>
            </a:r>
            <a:r>
              <a:rPr lang="fr-FR" sz="2000" dirty="0" smtClean="0">
                <a:hlinkClick r:id="rId3"/>
              </a:rPr>
              <a:t>www.bazaarvoice.com</a:t>
            </a:r>
            <a:endParaRPr lang="fr-FR" sz="2000" dirty="0" smtClean="0"/>
          </a:p>
        </p:txBody>
      </p:sp>
      <p:pic>
        <p:nvPicPr>
          <p:cNvPr id="4" name="Picture 2" descr="Description de l'image  256px-Dominos pizza logo.svg.png."/>
          <p:cNvPicPr>
            <a:picLocks noChangeAspect="1" noChangeArrowheads="1"/>
          </p:cNvPicPr>
          <p:nvPr/>
        </p:nvPicPr>
        <p:blipFill>
          <a:blip r:embed="rId4" cstate="print"/>
          <a:srcRect/>
          <a:stretch>
            <a:fillRect/>
          </a:stretch>
        </p:blipFill>
        <p:spPr bwMode="auto">
          <a:xfrm>
            <a:off x="7919863" y="1340768"/>
            <a:ext cx="1224137" cy="1224138"/>
          </a:xfrm>
          <a:prstGeom prst="rect">
            <a:avLst/>
          </a:prstGeom>
          <a:noFill/>
        </p:spPr>
      </p:pic>
      <p:sp>
        <p:nvSpPr>
          <p:cNvPr id="5" name="Rectangle à coins arrondis 4"/>
          <p:cNvSpPr/>
          <p:nvPr/>
        </p:nvSpPr>
        <p:spPr>
          <a:xfrm>
            <a:off x="4788024" y="3212976"/>
            <a:ext cx="3240000" cy="2088232"/>
          </a:xfrm>
          <a:prstGeom prst="roundRect">
            <a:avLst>
              <a:gd name="adj" fmla="val 86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dirty="0"/>
          </a:p>
        </p:txBody>
      </p:sp>
      <p:pic>
        <p:nvPicPr>
          <p:cNvPr id="6" name="Picture 3">
            <a:hlinkClick r:id="rId5"/>
          </p:cNvPr>
          <p:cNvPicPr>
            <a:picLocks noChangeAspect="1" noChangeArrowheads="1"/>
          </p:cNvPicPr>
          <p:nvPr/>
        </p:nvPicPr>
        <p:blipFill>
          <a:blip r:embed="rId6" cstate="print"/>
          <a:srcRect/>
          <a:stretch>
            <a:fillRect/>
          </a:stretch>
        </p:blipFill>
        <p:spPr bwMode="auto">
          <a:xfrm>
            <a:off x="5148064" y="3429000"/>
            <a:ext cx="2592288" cy="1705807"/>
          </a:xfrm>
          <a:prstGeom prst="rect">
            <a:avLst/>
          </a:prstGeom>
          <a:noFill/>
          <a:ln w="9525">
            <a:noFill/>
            <a:miter lim="800000"/>
            <a:headEnd/>
            <a:tailEnd/>
          </a:ln>
        </p:spPr>
      </p:pic>
      <p:pic>
        <p:nvPicPr>
          <p:cNvPr id="7" name="Picture 1">
            <a:hlinkClick r:id="rId7" action="ppaction://hlinkfile"/>
          </p:cNvPr>
          <p:cNvPicPr>
            <a:picLocks noChangeAspect="1" noChangeArrowheads="1"/>
          </p:cNvPicPr>
          <p:nvPr/>
        </p:nvPicPr>
        <p:blipFill>
          <a:blip r:embed="rId8" cstate="print"/>
          <a:srcRect/>
          <a:stretch>
            <a:fillRect/>
          </a:stretch>
        </p:blipFill>
        <p:spPr bwMode="auto">
          <a:xfrm>
            <a:off x="3059832" y="3573016"/>
            <a:ext cx="1008112" cy="982781"/>
          </a:xfrm>
          <a:prstGeom prst="rect">
            <a:avLst/>
          </a:prstGeom>
          <a:noFill/>
          <a:ln w="9525">
            <a:noFill/>
            <a:miter lim="800000"/>
            <a:headEnd/>
            <a:tailEnd/>
          </a:ln>
        </p:spPr>
      </p:pic>
    </p:spTree>
    <p:extLst>
      <p:ext uri="{BB962C8B-B14F-4D97-AF65-F5344CB8AC3E}">
        <p14:creationId xmlns:p14="http://schemas.microsoft.com/office/powerpoint/2010/main" val="24084200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67744" y="2780928"/>
            <a:ext cx="5616624" cy="3600400"/>
          </a:xfrm>
          <a:prstGeom prst="roundRect">
            <a:avLst>
              <a:gd name="adj" fmla="val 86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dirty="0"/>
          </a:p>
        </p:txBody>
      </p:sp>
      <p:sp>
        <p:nvSpPr>
          <p:cNvPr id="2" name="Titre 1"/>
          <p:cNvSpPr>
            <a:spLocks noGrp="1"/>
          </p:cNvSpPr>
          <p:nvPr>
            <p:ph type="title"/>
          </p:nvPr>
        </p:nvSpPr>
        <p:spPr/>
        <p:txBody>
          <a:bodyPr>
            <a:normAutofit fontScale="90000"/>
          </a:bodyPr>
          <a:lstStyle/>
          <a:p>
            <a:r>
              <a:rPr lang="fr-FR" smtClean="0"/>
              <a:t>La gestion de crise par Domino’s Pizza</a:t>
            </a:r>
            <a:endParaRPr lang="fr-FR" dirty="0"/>
          </a:p>
        </p:txBody>
      </p:sp>
      <p:sp>
        <p:nvSpPr>
          <p:cNvPr id="3" name="Espace réservé du contenu 2"/>
          <p:cNvSpPr>
            <a:spLocks noGrp="1"/>
          </p:cNvSpPr>
          <p:nvPr>
            <p:ph idx="1"/>
          </p:nvPr>
        </p:nvSpPr>
        <p:spPr>
          <a:xfrm>
            <a:off x="179512" y="2171997"/>
            <a:ext cx="8229600" cy="4353347"/>
          </a:xfrm>
        </p:spPr>
        <p:txBody>
          <a:bodyPr>
            <a:normAutofit/>
          </a:bodyPr>
          <a:lstStyle/>
          <a:p>
            <a:r>
              <a:rPr lang="fr-FR" sz="2000" dirty="0" smtClean="0"/>
              <a:t>Des initiatives </a:t>
            </a:r>
            <a:r>
              <a:rPr lang="fr-FR" sz="2000" u="sng" dirty="0" smtClean="0"/>
              <a:t>locales</a:t>
            </a:r>
            <a:r>
              <a:rPr lang="fr-FR" sz="2000" dirty="0" smtClean="0"/>
              <a:t> pour promouvoir la marque et un point de vente</a:t>
            </a:r>
            <a:endParaRPr lang="fr-FR" sz="2000" dirty="0"/>
          </a:p>
        </p:txBody>
      </p:sp>
      <p:pic>
        <p:nvPicPr>
          <p:cNvPr id="5"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pic>
        <p:nvPicPr>
          <p:cNvPr id="9" name="Picture 2">
            <a:hlinkClick r:id="rId3"/>
          </p:cNvPr>
          <p:cNvPicPr>
            <a:picLocks noChangeAspect="1" noChangeArrowheads="1"/>
          </p:cNvPicPr>
          <p:nvPr/>
        </p:nvPicPr>
        <p:blipFill>
          <a:blip r:embed="rId4" cstate="print"/>
          <a:srcRect/>
          <a:stretch>
            <a:fillRect/>
          </a:stretch>
        </p:blipFill>
        <p:spPr bwMode="auto">
          <a:xfrm>
            <a:off x="2771800" y="2924944"/>
            <a:ext cx="4608512" cy="3250966"/>
          </a:xfrm>
          <a:prstGeom prst="rect">
            <a:avLst/>
          </a:prstGeom>
          <a:noFill/>
          <a:ln w="9525">
            <a:noFill/>
            <a:miter lim="800000"/>
            <a:headEnd/>
            <a:tailEnd/>
          </a:ln>
        </p:spPr>
      </p:pic>
    </p:spTree>
    <p:extLst>
      <p:ext uri="{BB962C8B-B14F-4D97-AF65-F5344CB8AC3E}">
        <p14:creationId xmlns:p14="http://schemas.microsoft.com/office/powerpoint/2010/main" val="2818567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e-réputation de </a:t>
            </a:r>
            <a:r>
              <a:rPr lang="fr-FR" dirty="0" err="1" smtClean="0"/>
              <a:t>Domino’s</a:t>
            </a:r>
            <a:r>
              <a:rPr lang="fr-FR" dirty="0" smtClean="0"/>
              <a:t> Pizza</a:t>
            </a:r>
            <a:br>
              <a:rPr lang="fr-FR" dirty="0" smtClean="0"/>
            </a:br>
            <a:r>
              <a:rPr lang="fr-FR" dirty="0" smtClean="0"/>
              <a:t>Recherches réalisées avec Google</a:t>
            </a:r>
            <a:endParaRPr lang="fr-FR" dirty="0"/>
          </a:p>
        </p:txBody>
      </p:sp>
      <p:pic>
        <p:nvPicPr>
          <p:cNvPr id="4"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graphicFrame>
        <p:nvGraphicFramePr>
          <p:cNvPr id="6" name="Tableau 5"/>
          <p:cNvGraphicFramePr>
            <a:graphicFrameLocks noGrp="1"/>
          </p:cNvGraphicFramePr>
          <p:nvPr/>
        </p:nvGraphicFramePr>
        <p:xfrm>
          <a:off x="539552" y="3450892"/>
          <a:ext cx="2544283" cy="2786420"/>
        </p:xfrm>
        <a:graphic>
          <a:graphicData uri="http://schemas.openxmlformats.org/drawingml/2006/table">
            <a:tbl>
              <a:tblPr firstRow="1" bandRow="1">
                <a:tableStyleId>{5940675A-B579-460E-94D1-54222C63F5DA}</a:tableStyleId>
              </a:tblPr>
              <a:tblGrid>
                <a:gridCol w="2544283"/>
              </a:tblGrid>
              <a:tr h="454153">
                <a:tc>
                  <a:txBody>
                    <a:bodyPr/>
                    <a:lstStyle/>
                    <a:p>
                      <a:pPr algn="r"/>
                      <a:r>
                        <a:rPr kumimoji="0" lang="fr-FR" sz="1800" u="none" strike="noStrike" kern="1200" cap="none" spc="0" normalizeH="0" baseline="0" noProof="0" dirty="0" smtClean="0">
                          <a:ln>
                            <a:noFill/>
                          </a:ln>
                          <a:effectLst/>
                          <a:uLnTx/>
                          <a:uFillTx/>
                        </a:rPr>
                        <a:t>Qualité</a:t>
                      </a:r>
                      <a:endParaRPr lang="fr-FR" dirty="0"/>
                    </a:p>
                  </a:txBody>
                  <a:tcPr>
                    <a:solidFill>
                      <a:srgbClr val="FFC000"/>
                    </a:solidFill>
                  </a:tcPr>
                </a:tc>
              </a:tr>
              <a:tr h="4541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rPr>
                        <a:t>Concurrence</a:t>
                      </a:r>
                    </a:p>
                    <a:p>
                      <a:pPr marL="0" marR="0" indent="0" algn="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rPr>
                        <a:t>Taille des pizzas </a:t>
                      </a:r>
                    </a:p>
                  </a:txBody>
                  <a:tcPr>
                    <a:solidFill>
                      <a:srgbClr val="00FF00"/>
                    </a:solidFill>
                  </a:tcPr>
                </a:tc>
              </a:tr>
              <a:tr h="783881">
                <a:tc>
                  <a:txBody>
                    <a:bodyPr/>
                    <a:lstStyle/>
                    <a:p>
                      <a:pPr algn="r"/>
                      <a:r>
                        <a:rPr kumimoji="0" lang="fr-FR" sz="1800" u="none" strike="noStrike" kern="1200" cap="none" spc="0" normalizeH="0" baseline="0" noProof="0" dirty="0" smtClean="0">
                          <a:ln>
                            <a:noFill/>
                          </a:ln>
                          <a:effectLst/>
                          <a:uLnTx/>
                          <a:uFillTx/>
                        </a:rPr>
                        <a:t>Franchise/conditions de travail</a:t>
                      </a:r>
                      <a:endParaRPr lang="fr-FR" dirty="0"/>
                    </a:p>
                  </a:txBody>
                  <a:tcPr>
                    <a:solidFill>
                      <a:srgbClr val="FFFF00"/>
                    </a:solidFill>
                  </a:tcPr>
                </a:tc>
              </a:tr>
              <a:tr h="454153">
                <a:tc>
                  <a:txBody>
                    <a:bodyPr/>
                    <a:lstStyle/>
                    <a:p>
                      <a:pPr algn="r"/>
                      <a:r>
                        <a:rPr kumimoji="0" lang="fr-FR" sz="1800" u="none" strike="noStrike" kern="1200" cap="none" spc="0" normalizeH="0" baseline="0" noProof="0" dirty="0" smtClean="0">
                          <a:ln>
                            <a:noFill/>
                          </a:ln>
                          <a:effectLst/>
                          <a:uLnTx/>
                          <a:uFillTx/>
                        </a:rPr>
                        <a:t>Prix</a:t>
                      </a:r>
                      <a:endParaRPr lang="fr-FR" dirty="0"/>
                    </a:p>
                  </a:txBody>
                  <a:tcPr>
                    <a:solidFill>
                      <a:srgbClr val="B83278"/>
                    </a:solidFill>
                  </a:tcPr>
                </a:tc>
              </a:tr>
              <a:tr h="454153">
                <a:tc>
                  <a:txBody>
                    <a:bodyPr/>
                    <a:lstStyle/>
                    <a:p>
                      <a:pPr algn="r"/>
                      <a:r>
                        <a:rPr kumimoji="0" lang="fr-FR" sz="1800" u="none" strike="noStrike" kern="1200" cap="none" spc="0" normalizeH="0" baseline="0" noProof="0" dirty="0" smtClean="0">
                          <a:ln>
                            <a:noFill/>
                          </a:ln>
                          <a:effectLst/>
                          <a:uLnTx/>
                          <a:uFillTx/>
                        </a:rPr>
                        <a:t>Situation du restaurant</a:t>
                      </a:r>
                      <a:endParaRPr lang="fr-FR" dirty="0"/>
                    </a:p>
                  </a:txBody>
                  <a:tcPr>
                    <a:solidFill>
                      <a:srgbClr val="00B0F0"/>
                    </a:solidFill>
                  </a:tcPr>
                </a:tc>
              </a:tr>
            </a:tbl>
          </a:graphicData>
        </a:graphic>
      </p:graphicFrame>
      <p:cxnSp>
        <p:nvCxnSpPr>
          <p:cNvPr id="9" name="Connecteur droit avec flèche 8"/>
          <p:cNvCxnSpPr/>
          <p:nvPr/>
        </p:nvCxnSpPr>
        <p:spPr>
          <a:xfrm flipV="1">
            <a:off x="3059832" y="3501008"/>
            <a:ext cx="2592288" cy="2448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3131840" y="3645024"/>
            <a:ext cx="2520280"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flipV="1">
            <a:off x="3131840" y="4077072"/>
            <a:ext cx="252028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3059832" y="5517232"/>
            <a:ext cx="2592288"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4788024" y="1918573"/>
            <a:ext cx="4032448" cy="646331"/>
          </a:xfrm>
          <a:prstGeom prst="rect">
            <a:avLst/>
          </a:prstGeom>
        </p:spPr>
        <p:txBody>
          <a:bodyPr wrap="square">
            <a:spAutoFit/>
          </a:bodyPr>
          <a:lstStyle/>
          <a:p>
            <a:pPr algn="ctr"/>
            <a:r>
              <a:rPr lang="fr-FR" dirty="0" smtClean="0"/>
              <a:t>Analyse des pages du web : </a:t>
            </a:r>
          </a:p>
          <a:p>
            <a:pPr algn="ctr"/>
            <a:r>
              <a:rPr lang="fr-FR" dirty="0" smtClean="0"/>
              <a:t>Recherche : « </a:t>
            </a:r>
            <a:r>
              <a:rPr lang="fr-FR" dirty="0" err="1" smtClean="0"/>
              <a:t>Domino’s</a:t>
            </a:r>
            <a:r>
              <a:rPr lang="fr-FR" dirty="0" smtClean="0"/>
              <a:t> Pizza »</a:t>
            </a:r>
          </a:p>
        </p:txBody>
      </p:sp>
      <p:graphicFrame>
        <p:nvGraphicFramePr>
          <p:cNvPr id="12" name="Tableau 11"/>
          <p:cNvGraphicFramePr>
            <a:graphicFrameLocks noGrp="1"/>
          </p:cNvGraphicFramePr>
          <p:nvPr/>
        </p:nvGraphicFramePr>
        <p:xfrm>
          <a:off x="5652120" y="3429000"/>
          <a:ext cx="2544283" cy="2786420"/>
        </p:xfrm>
        <a:graphic>
          <a:graphicData uri="http://schemas.openxmlformats.org/drawingml/2006/table">
            <a:tbl>
              <a:tblPr firstRow="1" bandRow="1">
                <a:tableStyleId>{5940675A-B579-460E-94D1-54222C63F5DA}</a:tableStyleId>
              </a:tblPr>
              <a:tblGrid>
                <a:gridCol w="2544283"/>
              </a:tblGrid>
              <a:tr h="454153">
                <a:tc>
                  <a:txBody>
                    <a:bodyPr/>
                    <a:lstStyle/>
                    <a:p>
                      <a:pPr algn="l"/>
                      <a:r>
                        <a:rPr lang="fr-FR" sz="1800" dirty="0" smtClean="0"/>
                        <a:t>Situation du restaurant</a:t>
                      </a:r>
                      <a:endParaRPr lang="fr-FR" dirty="0"/>
                    </a:p>
                  </a:txBody>
                  <a:tcPr>
                    <a:solidFill>
                      <a:srgbClr val="00B0F0"/>
                    </a:solidFill>
                  </a:tcPr>
                </a:tc>
              </a:tr>
              <a:tr h="454153">
                <a:tc>
                  <a:txBody>
                    <a:bodyPr/>
                    <a:lstStyle/>
                    <a:p>
                      <a:pPr algn="l"/>
                      <a:r>
                        <a:rPr lang="fr-FR" sz="1800" dirty="0" smtClean="0"/>
                        <a:t>Franchise/conditions de travail</a:t>
                      </a:r>
                      <a:endParaRPr lang="fr-FR" dirty="0"/>
                    </a:p>
                  </a:txBody>
                  <a:tcPr>
                    <a:solidFill>
                      <a:srgbClr val="FFFF00"/>
                    </a:solidFill>
                  </a:tcPr>
                </a:tc>
              </a:tr>
              <a:tr h="783881">
                <a:tc>
                  <a:txBody>
                    <a:bodyPr/>
                    <a:lstStyle/>
                    <a:p>
                      <a:pPr algn="l"/>
                      <a:r>
                        <a:rPr lang="fr-FR" sz="1800" dirty="0" smtClean="0"/>
                        <a:t>Qualité</a:t>
                      </a:r>
                      <a:endParaRPr lang="fr-FR" dirty="0"/>
                    </a:p>
                  </a:txBody>
                  <a:tcPr>
                    <a:solidFill>
                      <a:srgbClr val="FFC000"/>
                    </a:solidFill>
                  </a:tcPr>
                </a:tc>
              </a:tr>
              <a:tr h="454153">
                <a:tc>
                  <a:txBody>
                    <a:bodyPr/>
                    <a:lstStyle/>
                    <a:p>
                      <a:pPr algn="l"/>
                      <a:r>
                        <a:rPr lang="fr-FR" sz="1800" dirty="0" smtClean="0"/>
                        <a:t>« </a:t>
                      </a:r>
                      <a:r>
                        <a:rPr lang="fr-FR" sz="1800" dirty="0" err="1" smtClean="0"/>
                        <a:t>Bab</a:t>
                      </a:r>
                      <a:r>
                        <a:rPr lang="fr-FR" sz="1800" dirty="0" smtClean="0"/>
                        <a:t> </a:t>
                      </a:r>
                      <a:r>
                        <a:rPr lang="fr-FR" sz="1800" dirty="0" err="1" smtClean="0"/>
                        <a:t>Buzz</a:t>
                      </a:r>
                      <a:r>
                        <a:rPr lang="fr-FR" sz="1800" dirty="0" smtClean="0"/>
                        <a:t> » de 2009</a:t>
                      </a:r>
                      <a:endParaRPr lang="fr-FR" dirty="0"/>
                    </a:p>
                  </a:txBody>
                  <a:tcPr>
                    <a:solidFill>
                      <a:srgbClr val="FF0000"/>
                    </a:solidFill>
                  </a:tcPr>
                </a:tc>
              </a:tr>
              <a:tr h="454153">
                <a:tc>
                  <a:txBody>
                    <a:bodyPr/>
                    <a:lstStyle/>
                    <a:p>
                      <a:pPr algn="l"/>
                      <a:r>
                        <a:rPr lang="fr-FR" sz="1800" dirty="0" smtClean="0"/>
                        <a:t>Prix</a:t>
                      </a:r>
                      <a:endParaRPr lang="fr-FR" dirty="0"/>
                    </a:p>
                  </a:txBody>
                  <a:tcPr>
                    <a:solidFill>
                      <a:srgbClr val="B83278"/>
                    </a:solidFill>
                  </a:tcPr>
                </a:tc>
              </a:tr>
            </a:tbl>
          </a:graphicData>
        </a:graphic>
      </p:graphicFrame>
      <p:sp>
        <p:nvSpPr>
          <p:cNvPr id="14" name="Rectangle 13"/>
          <p:cNvSpPr/>
          <p:nvPr/>
        </p:nvSpPr>
        <p:spPr>
          <a:xfrm>
            <a:off x="-36512" y="1918573"/>
            <a:ext cx="4283968" cy="646331"/>
          </a:xfrm>
          <a:prstGeom prst="rect">
            <a:avLst/>
          </a:prstGeom>
        </p:spPr>
        <p:txBody>
          <a:bodyPr wrap="square">
            <a:spAutoFit/>
          </a:bodyPr>
          <a:lstStyle/>
          <a:p>
            <a:pPr algn="ctr"/>
            <a:r>
              <a:rPr lang="fr-FR" dirty="0" smtClean="0"/>
              <a:t>Analyse des commentaires sur les forums : </a:t>
            </a:r>
          </a:p>
          <a:p>
            <a:pPr algn="ctr"/>
            <a:r>
              <a:rPr lang="fr-FR" dirty="0" smtClean="0"/>
              <a:t>Recherche : « </a:t>
            </a:r>
            <a:r>
              <a:rPr lang="fr-FR" dirty="0" err="1" smtClean="0"/>
              <a:t>Domino’s</a:t>
            </a:r>
            <a:r>
              <a:rPr lang="fr-FR" dirty="0" smtClean="0"/>
              <a:t> Pizza Forum » </a:t>
            </a:r>
          </a:p>
        </p:txBody>
      </p:sp>
      <p:sp>
        <p:nvSpPr>
          <p:cNvPr id="15" name="Ellipse 14"/>
          <p:cNvSpPr/>
          <p:nvPr/>
        </p:nvSpPr>
        <p:spPr>
          <a:xfrm>
            <a:off x="5364088" y="5157192"/>
            <a:ext cx="3240360"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58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La e-réputation de Domino’s Pizza</a:t>
            </a:r>
            <a:endParaRPr lang="fr-FR" dirty="0"/>
          </a:p>
        </p:txBody>
      </p:sp>
      <p:sp>
        <p:nvSpPr>
          <p:cNvPr id="3" name="Espace réservé du contenu 2"/>
          <p:cNvSpPr>
            <a:spLocks noGrp="1"/>
          </p:cNvSpPr>
          <p:nvPr>
            <p:ph idx="1"/>
          </p:nvPr>
        </p:nvSpPr>
        <p:spPr>
          <a:xfrm>
            <a:off x="457200" y="1628800"/>
            <a:ext cx="8229600" cy="4353347"/>
          </a:xfrm>
        </p:spPr>
        <p:txBody>
          <a:bodyPr>
            <a:normAutofit/>
          </a:bodyPr>
          <a:lstStyle/>
          <a:p>
            <a:r>
              <a:rPr lang="fr-FR" sz="2000" dirty="0" smtClean="0"/>
              <a:t>Analyse des vidéos : Recherche sur </a:t>
            </a:r>
            <a:r>
              <a:rPr lang="fr-FR" sz="2000" dirty="0" err="1" smtClean="0"/>
              <a:t>Youtube</a:t>
            </a:r>
            <a:r>
              <a:rPr lang="fr-FR" sz="2000" dirty="0" smtClean="0"/>
              <a:t> : « </a:t>
            </a:r>
            <a:r>
              <a:rPr lang="fr-FR" sz="2000" dirty="0" err="1" smtClean="0"/>
              <a:t>Domino’s</a:t>
            </a:r>
            <a:r>
              <a:rPr lang="fr-FR" sz="2000" dirty="0" smtClean="0"/>
              <a:t> Pizza » </a:t>
            </a:r>
          </a:p>
        </p:txBody>
      </p:sp>
      <p:pic>
        <p:nvPicPr>
          <p:cNvPr id="4"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pic>
        <p:nvPicPr>
          <p:cNvPr id="50179" name="Picture 3"/>
          <p:cNvPicPr>
            <a:picLocks noChangeAspect="1" noChangeArrowheads="1"/>
          </p:cNvPicPr>
          <p:nvPr/>
        </p:nvPicPr>
        <p:blipFill>
          <a:blip r:embed="rId3" cstate="print"/>
          <a:srcRect/>
          <a:stretch>
            <a:fillRect/>
          </a:stretch>
        </p:blipFill>
        <p:spPr bwMode="auto">
          <a:xfrm>
            <a:off x="-36512" y="2392422"/>
            <a:ext cx="2636144" cy="2112268"/>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36511" y="4523072"/>
            <a:ext cx="2702441" cy="1557482"/>
          </a:xfrm>
          <a:prstGeom prst="rect">
            <a:avLst/>
          </a:prstGeom>
          <a:noFill/>
          <a:ln w="9525">
            <a:noFill/>
            <a:miter lim="800000"/>
            <a:headEnd/>
            <a:tailEnd/>
          </a:ln>
        </p:spPr>
      </p:pic>
      <p:pic>
        <p:nvPicPr>
          <p:cNvPr id="50181" name="Picture 5"/>
          <p:cNvPicPr>
            <a:picLocks noChangeAspect="1" noChangeArrowheads="1"/>
          </p:cNvPicPr>
          <p:nvPr/>
        </p:nvPicPr>
        <p:blipFill>
          <a:blip r:embed="rId5" cstate="print"/>
          <a:srcRect/>
          <a:stretch>
            <a:fillRect/>
          </a:stretch>
        </p:blipFill>
        <p:spPr bwMode="auto">
          <a:xfrm>
            <a:off x="4499992" y="2248406"/>
            <a:ext cx="2808312" cy="2202424"/>
          </a:xfrm>
          <a:prstGeom prst="rect">
            <a:avLst/>
          </a:prstGeom>
          <a:noFill/>
          <a:ln w="9525">
            <a:noFill/>
            <a:miter lim="800000"/>
            <a:headEnd/>
            <a:tailEnd/>
          </a:ln>
        </p:spPr>
      </p:pic>
      <p:pic>
        <p:nvPicPr>
          <p:cNvPr id="50182" name="Picture 6"/>
          <p:cNvPicPr>
            <a:picLocks noChangeAspect="1" noChangeArrowheads="1"/>
          </p:cNvPicPr>
          <p:nvPr/>
        </p:nvPicPr>
        <p:blipFill>
          <a:blip r:embed="rId6" cstate="print"/>
          <a:srcRect/>
          <a:stretch>
            <a:fillRect/>
          </a:stretch>
        </p:blipFill>
        <p:spPr bwMode="auto">
          <a:xfrm>
            <a:off x="4499992" y="4477047"/>
            <a:ext cx="2825663" cy="2048297"/>
          </a:xfrm>
          <a:prstGeom prst="rect">
            <a:avLst/>
          </a:prstGeom>
          <a:noFill/>
          <a:ln w="9525">
            <a:noFill/>
            <a:miter lim="800000"/>
            <a:headEnd/>
            <a:tailEnd/>
          </a:ln>
        </p:spPr>
      </p:pic>
      <p:sp>
        <p:nvSpPr>
          <p:cNvPr id="10" name="Rectangle 9"/>
          <p:cNvSpPr/>
          <p:nvPr/>
        </p:nvSpPr>
        <p:spPr>
          <a:xfrm>
            <a:off x="2555776" y="2536438"/>
            <a:ext cx="1872208" cy="936104"/>
          </a:xfrm>
          <a:prstGeom prst="wedgeRectCallout">
            <a:avLst>
              <a:gd name="adj1" fmla="val -90195"/>
              <a:gd name="adj2" fmla="val 65601"/>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3</a:t>
            </a:r>
            <a:r>
              <a:rPr lang="fr-FR" baseline="30000" dirty="0" smtClean="0"/>
              <a:t>ème</a:t>
            </a:r>
            <a:r>
              <a:rPr lang="fr-FR" dirty="0" smtClean="0"/>
              <a:t> position : News concernant le </a:t>
            </a:r>
            <a:r>
              <a:rPr lang="fr-FR" dirty="0" err="1" smtClean="0"/>
              <a:t>buzz</a:t>
            </a:r>
            <a:endParaRPr lang="fr-FR" dirty="0"/>
          </a:p>
        </p:txBody>
      </p:sp>
      <p:sp>
        <p:nvSpPr>
          <p:cNvPr id="11" name="Rectangle 10"/>
          <p:cNvSpPr/>
          <p:nvPr/>
        </p:nvSpPr>
        <p:spPr>
          <a:xfrm>
            <a:off x="2555776" y="4336638"/>
            <a:ext cx="1872208" cy="936104"/>
          </a:xfrm>
          <a:prstGeom prst="wedgeRectCallout">
            <a:avLst>
              <a:gd name="adj1" fmla="val -77791"/>
              <a:gd name="adj2" fmla="val 33041"/>
            </a:avLst>
          </a:prstGeom>
          <a:solidFill>
            <a:srgbClr val="00CC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6</a:t>
            </a:r>
            <a:r>
              <a:rPr lang="fr-FR" baseline="30000" dirty="0" smtClean="0"/>
              <a:t>ème</a:t>
            </a:r>
            <a:r>
              <a:rPr lang="fr-FR" dirty="0" smtClean="0"/>
              <a:t> position : </a:t>
            </a:r>
            <a:r>
              <a:rPr lang="fr-FR" dirty="0" smtClean="0">
                <a:hlinkClick r:id="rId7"/>
              </a:rPr>
              <a:t>www.pizzaturnaround.com</a:t>
            </a:r>
            <a:endParaRPr lang="fr-FR" dirty="0"/>
          </a:p>
        </p:txBody>
      </p:sp>
      <p:sp>
        <p:nvSpPr>
          <p:cNvPr id="12" name="Rectangle 11"/>
          <p:cNvSpPr/>
          <p:nvPr/>
        </p:nvSpPr>
        <p:spPr>
          <a:xfrm>
            <a:off x="7271792" y="2824470"/>
            <a:ext cx="1872208" cy="1152128"/>
          </a:xfrm>
          <a:prstGeom prst="wedgeRectCallout">
            <a:avLst>
              <a:gd name="adj1" fmla="val -87095"/>
              <a:gd name="adj2" fmla="val 34107"/>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10</a:t>
            </a:r>
            <a:r>
              <a:rPr lang="fr-FR" baseline="30000" dirty="0" smtClean="0"/>
              <a:t>ème</a:t>
            </a:r>
            <a:r>
              <a:rPr lang="fr-FR" dirty="0" smtClean="0"/>
              <a:t> position : Excuses de Patrick Doyle, PDG</a:t>
            </a:r>
            <a:endParaRPr lang="fr-FR" dirty="0"/>
          </a:p>
        </p:txBody>
      </p:sp>
      <p:sp>
        <p:nvSpPr>
          <p:cNvPr id="14" name="Rectangle 13"/>
          <p:cNvSpPr/>
          <p:nvPr/>
        </p:nvSpPr>
        <p:spPr>
          <a:xfrm>
            <a:off x="7271792" y="4480654"/>
            <a:ext cx="1872208" cy="936104"/>
          </a:xfrm>
          <a:prstGeom prst="wedgeRectCallout">
            <a:avLst>
              <a:gd name="adj1" fmla="val -77791"/>
              <a:gd name="adj2" fmla="val 33041"/>
            </a:avLst>
          </a:prstGeom>
          <a:solidFill>
            <a:srgbClr val="00CC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13</a:t>
            </a:r>
            <a:r>
              <a:rPr lang="fr-FR" baseline="30000" dirty="0" smtClean="0"/>
              <a:t>ème</a:t>
            </a:r>
            <a:r>
              <a:rPr lang="fr-FR" dirty="0" smtClean="0"/>
              <a:t> position : </a:t>
            </a:r>
            <a:r>
              <a:rPr lang="fr-FR" dirty="0" smtClean="0">
                <a:hlinkClick r:id="rId7"/>
              </a:rPr>
              <a:t>www.pizzaturnaround.com</a:t>
            </a:r>
            <a:endParaRPr lang="fr-FR" dirty="0"/>
          </a:p>
        </p:txBody>
      </p:sp>
      <p:sp>
        <p:nvSpPr>
          <p:cNvPr id="15" name="Rectangle 14"/>
          <p:cNvSpPr/>
          <p:nvPr/>
        </p:nvSpPr>
        <p:spPr>
          <a:xfrm>
            <a:off x="0" y="6309320"/>
            <a:ext cx="9144000" cy="548680"/>
          </a:xfrm>
          <a:prstGeom prst="rect">
            <a:avLst/>
          </a:prstGeom>
          <a:solidFill>
            <a:srgbClr val="00CC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chemeClr val="bg1"/>
                </a:solidFill>
              </a:rPr>
              <a:t>Les vidéo originales et complètes ont été supprimées</a:t>
            </a:r>
            <a:endParaRPr lang="fr-FR" dirty="0">
              <a:solidFill>
                <a:schemeClr val="bg1"/>
              </a:solidFill>
            </a:endParaRPr>
          </a:p>
        </p:txBody>
      </p:sp>
    </p:spTree>
    <p:extLst>
      <p:ext uri="{BB962C8B-B14F-4D97-AF65-F5344CB8AC3E}">
        <p14:creationId xmlns:p14="http://schemas.microsoft.com/office/powerpoint/2010/main" val="36034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996952"/>
            <a:ext cx="7738120" cy="2880320"/>
          </a:xfrm>
        </p:spPr>
        <p:txBody>
          <a:bodyPr>
            <a:normAutofit/>
          </a:bodyPr>
          <a:lstStyle/>
          <a:p>
            <a:pPr algn="ctr"/>
            <a:r>
              <a:rPr lang="fr-FR" sz="3200" dirty="0" smtClean="0"/>
              <a:t/>
            </a:r>
            <a:br>
              <a:rPr lang="fr-FR" sz="3200" dirty="0" smtClean="0"/>
            </a:br>
            <a:r>
              <a:rPr lang="fr-FR" sz="3200" dirty="0" smtClean="0"/>
              <a:t/>
            </a:r>
            <a:br>
              <a:rPr lang="fr-FR" sz="3200" dirty="0" smtClean="0"/>
            </a:br>
            <a:r>
              <a:rPr lang="fr-FR" sz="3200" dirty="0" smtClean="0"/>
              <a:t>la e-réputation</a:t>
            </a:r>
            <a:endParaRPr lang="fr-FR" sz="32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a:t>
            </a:fld>
            <a:endParaRPr lang="fr-BE"/>
          </a:p>
        </p:txBody>
      </p:sp>
    </p:spTree>
    <p:extLst>
      <p:ext uri="{BB962C8B-B14F-4D97-AF65-F5344CB8AC3E}">
        <p14:creationId xmlns:p14="http://schemas.microsoft.com/office/powerpoint/2010/main" val="1829986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Conclusion sur la e-réputation de Domino’s Pizza</a:t>
            </a:r>
            <a:endParaRPr lang="fr-FR" dirty="0"/>
          </a:p>
        </p:txBody>
      </p:sp>
      <p:sp>
        <p:nvSpPr>
          <p:cNvPr id="3" name="Espace réservé du contenu 2"/>
          <p:cNvSpPr>
            <a:spLocks noGrp="1"/>
          </p:cNvSpPr>
          <p:nvPr>
            <p:ph idx="1"/>
          </p:nvPr>
        </p:nvSpPr>
        <p:spPr>
          <a:xfrm>
            <a:off x="1979712" y="2316013"/>
            <a:ext cx="6912768" cy="4353347"/>
          </a:xfrm>
        </p:spPr>
        <p:txBody>
          <a:bodyPr>
            <a:normAutofit/>
          </a:bodyPr>
          <a:lstStyle/>
          <a:p>
            <a:pPr marL="342900" lvl="1" indent="-342900">
              <a:lnSpc>
                <a:spcPct val="80000"/>
              </a:lnSpc>
              <a:buFont typeface="Arial" pitchFamily="34" charset="0"/>
              <a:buChar char="•"/>
            </a:pPr>
            <a:r>
              <a:rPr lang="fr-FR" sz="2000" dirty="0" smtClean="0"/>
              <a:t>La e-réputation de </a:t>
            </a:r>
            <a:r>
              <a:rPr lang="fr-FR" sz="2000" dirty="0" err="1" smtClean="0"/>
              <a:t>Domino’s</a:t>
            </a:r>
            <a:r>
              <a:rPr lang="fr-FR" sz="2000" dirty="0" smtClean="0"/>
              <a:t> Pizza s’est améliorée avec le temps :</a:t>
            </a:r>
          </a:p>
          <a:p>
            <a:pPr lvl="1"/>
            <a:endParaRPr lang="fr-FR" sz="2000" dirty="0" smtClean="0"/>
          </a:p>
          <a:p>
            <a:pPr lvl="1">
              <a:lnSpc>
                <a:spcPct val="80000"/>
              </a:lnSpc>
            </a:pPr>
            <a:r>
              <a:rPr lang="fr-FR" sz="2000" dirty="0" smtClean="0"/>
              <a:t>Le « </a:t>
            </a:r>
            <a:r>
              <a:rPr lang="fr-FR" sz="2000" dirty="0" err="1" smtClean="0"/>
              <a:t>bad</a:t>
            </a:r>
            <a:r>
              <a:rPr lang="fr-FR" sz="2000" dirty="0" smtClean="0"/>
              <a:t> </a:t>
            </a:r>
            <a:r>
              <a:rPr lang="fr-FR" sz="2000" dirty="0" err="1" smtClean="0"/>
              <a:t>buzz</a:t>
            </a:r>
            <a:r>
              <a:rPr lang="fr-FR" sz="2000" dirty="0" smtClean="0"/>
              <a:t> » n’est plus vraiment présent sur le net</a:t>
            </a:r>
          </a:p>
          <a:p>
            <a:pPr lvl="1">
              <a:lnSpc>
                <a:spcPct val="80000"/>
              </a:lnSpc>
            </a:pPr>
            <a:r>
              <a:rPr lang="fr-FR" sz="2000" dirty="0" smtClean="0"/>
              <a:t>Il a été transformé en opportunité de communication par l’entreprise </a:t>
            </a:r>
            <a:r>
              <a:rPr lang="fr-FR" sz="2000" dirty="0" err="1" smtClean="0"/>
              <a:t>Domino’s</a:t>
            </a:r>
            <a:r>
              <a:rPr lang="fr-FR" sz="2000" dirty="0" smtClean="0"/>
              <a:t> Pizza</a:t>
            </a:r>
          </a:p>
          <a:p>
            <a:pPr lvl="1">
              <a:lnSpc>
                <a:spcPct val="80000"/>
              </a:lnSpc>
              <a:buNone/>
            </a:pPr>
            <a:endParaRPr lang="fr-FR" sz="2000" dirty="0" smtClean="0">
              <a:sym typeface="Wingdings" pitchFamily="2" charset="2"/>
            </a:endParaRPr>
          </a:p>
          <a:p>
            <a:pPr lvl="1">
              <a:lnSpc>
                <a:spcPct val="80000"/>
              </a:lnSpc>
              <a:buNone/>
            </a:pPr>
            <a:r>
              <a:rPr lang="fr-FR" sz="2000" dirty="0" smtClean="0">
                <a:sym typeface="Wingdings" pitchFamily="2" charset="2"/>
              </a:rPr>
              <a:t> L’entreprise est devenue un « cas d’école » pour sa communication sociale</a:t>
            </a:r>
            <a:endParaRPr lang="fr-FR" sz="2000" dirty="0" smtClean="0"/>
          </a:p>
          <a:p>
            <a:pPr lvl="1">
              <a:lnSpc>
                <a:spcPct val="80000"/>
              </a:lnSpc>
            </a:pPr>
            <a:endParaRPr lang="fr-FR" sz="2000" dirty="0" smtClean="0"/>
          </a:p>
        </p:txBody>
      </p:sp>
      <p:pic>
        <p:nvPicPr>
          <p:cNvPr id="4"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0" y="1772816"/>
            <a:ext cx="1995308" cy="1656184"/>
          </a:xfrm>
          <a:prstGeom prst="rect">
            <a:avLst/>
          </a:prstGeom>
          <a:noFill/>
          <a:ln w="9525">
            <a:noFill/>
            <a:miter lim="800000"/>
            <a:headEnd/>
            <a:tailEnd/>
          </a:ln>
        </p:spPr>
      </p:pic>
    </p:spTree>
    <p:extLst>
      <p:ext uri="{BB962C8B-B14F-4D97-AF65-F5344CB8AC3E}">
        <p14:creationId xmlns:p14="http://schemas.microsoft.com/office/powerpoint/2010/main" val="3300487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Conclusion sur la e-réputation de Domino’s Pizza</a:t>
            </a:r>
            <a:endParaRPr lang="fr-FR" dirty="0"/>
          </a:p>
        </p:txBody>
      </p:sp>
      <p:sp>
        <p:nvSpPr>
          <p:cNvPr id="3" name="Espace réservé du contenu 2"/>
          <p:cNvSpPr>
            <a:spLocks noGrp="1"/>
          </p:cNvSpPr>
          <p:nvPr>
            <p:ph idx="1"/>
          </p:nvPr>
        </p:nvSpPr>
        <p:spPr>
          <a:xfrm>
            <a:off x="1979712" y="2027981"/>
            <a:ext cx="6912768" cy="4353347"/>
          </a:xfrm>
        </p:spPr>
        <p:txBody>
          <a:bodyPr>
            <a:normAutofit/>
          </a:bodyPr>
          <a:lstStyle/>
          <a:p>
            <a:pPr marL="342900" lvl="1" indent="-342900">
              <a:lnSpc>
                <a:spcPct val="80000"/>
              </a:lnSpc>
              <a:buFont typeface="Arial" pitchFamily="34" charset="0"/>
              <a:buChar char="•"/>
            </a:pPr>
            <a:r>
              <a:rPr lang="fr-FR" sz="2000" dirty="0" smtClean="0"/>
              <a:t>MAIS </a:t>
            </a:r>
          </a:p>
          <a:p>
            <a:pPr lvl="1">
              <a:lnSpc>
                <a:spcPct val="80000"/>
              </a:lnSpc>
            </a:pPr>
            <a:r>
              <a:rPr lang="fr-FR" sz="2000" dirty="0" smtClean="0"/>
              <a:t>L’image de </a:t>
            </a:r>
            <a:r>
              <a:rPr lang="fr-FR" sz="2000" dirty="0" err="1" smtClean="0"/>
              <a:t>Domino’s</a:t>
            </a:r>
            <a:r>
              <a:rPr lang="fr-FR" sz="2000" dirty="0" smtClean="0"/>
              <a:t> Pizza semble marquée par des doutes et les a priori négatifs concernant la qualité des produits</a:t>
            </a:r>
          </a:p>
          <a:p>
            <a:pPr lvl="1">
              <a:lnSpc>
                <a:spcPct val="80000"/>
              </a:lnSpc>
            </a:pPr>
            <a:r>
              <a:rPr lang="fr-FR" sz="2000" dirty="0" smtClean="0"/>
              <a:t>Notamment au regard des ses concurrents : Papa John’s et Pizza </a:t>
            </a:r>
            <a:r>
              <a:rPr lang="fr-FR" sz="2000" dirty="0" err="1" smtClean="0"/>
              <a:t>Hut</a:t>
            </a:r>
            <a:endParaRPr lang="fr-FR" sz="2000" dirty="0" smtClean="0"/>
          </a:p>
          <a:p>
            <a:pPr lvl="1">
              <a:lnSpc>
                <a:spcPct val="80000"/>
              </a:lnSpc>
              <a:buNone/>
            </a:pPr>
            <a:endParaRPr lang="fr-FR" sz="2000" dirty="0" smtClean="0">
              <a:sym typeface="Wingdings" pitchFamily="2" charset="2"/>
            </a:endParaRPr>
          </a:p>
        </p:txBody>
      </p:sp>
      <p:pic>
        <p:nvPicPr>
          <p:cNvPr id="4" name="Picture 2" descr="Description de l'image  256px-Dominos pizza logo.svg.png."/>
          <p:cNvPicPr>
            <a:picLocks noChangeAspect="1" noChangeArrowheads="1"/>
          </p:cNvPicPr>
          <p:nvPr/>
        </p:nvPicPr>
        <p:blipFill>
          <a:blip r:embed="rId2" cstate="print"/>
          <a:srcRect/>
          <a:stretch>
            <a:fillRect/>
          </a:stretch>
        </p:blipFill>
        <p:spPr bwMode="auto">
          <a:xfrm>
            <a:off x="7919863" y="1340768"/>
            <a:ext cx="1224137" cy="122413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1683" y="2060848"/>
            <a:ext cx="1764013" cy="136815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3769287"/>
            <a:ext cx="2813141" cy="3088713"/>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6479704" y="3995533"/>
            <a:ext cx="2664296" cy="2862467"/>
          </a:xfrm>
          <a:prstGeom prst="rect">
            <a:avLst/>
          </a:prstGeom>
          <a:noFill/>
          <a:ln w="9525">
            <a:noFill/>
            <a:miter lim="800000"/>
            <a:headEnd/>
            <a:tailEnd/>
          </a:ln>
        </p:spPr>
      </p:pic>
      <p:sp>
        <p:nvSpPr>
          <p:cNvPr id="9" name="Flèche droite 8"/>
          <p:cNvSpPr/>
          <p:nvPr/>
        </p:nvSpPr>
        <p:spPr>
          <a:xfrm>
            <a:off x="2160240" y="5517232"/>
            <a:ext cx="4716016" cy="576064"/>
          </a:xfrm>
          <a:prstGeom prst="rightArrow">
            <a:avLst>
              <a:gd name="adj1" fmla="val 37906"/>
              <a:gd name="adj2" fmla="val 50000"/>
            </a:avLst>
          </a:prstGeom>
          <a:solidFill>
            <a:srgbClr val="FF0000"/>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010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501008"/>
            <a:ext cx="7738120" cy="1362075"/>
          </a:xfrm>
        </p:spPr>
        <p:txBody>
          <a:bodyPr>
            <a:normAutofit fontScale="90000"/>
          </a:bodyPr>
          <a:lstStyle/>
          <a:p>
            <a:pPr algn="ctr"/>
            <a:r>
              <a:rPr lang="fr-FR" sz="3200" dirty="0" smtClean="0"/>
              <a:t>LA e-réputation :</a:t>
            </a:r>
            <a:br>
              <a:rPr lang="fr-FR" sz="3200" dirty="0" smtClean="0"/>
            </a:br>
            <a:r>
              <a:rPr lang="fr-FR" sz="3200" dirty="0" smtClean="0"/>
              <a:t>Nouveaux métiers </a:t>
            </a:r>
            <a:br>
              <a:rPr lang="fr-FR" sz="3200" dirty="0" smtClean="0"/>
            </a:br>
            <a:r>
              <a:rPr lang="fr-FR" sz="3200" dirty="0" smtClean="0"/>
              <a:t>et opportunités d’activités </a:t>
            </a:r>
            <a:endParaRPr lang="fr-FR" sz="32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22</a:t>
            </a:fld>
            <a:endParaRPr lang="fr-BE"/>
          </a:p>
        </p:txBody>
      </p:sp>
      <p:sp>
        <p:nvSpPr>
          <p:cNvPr id="7" name="Rectangle 6"/>
          <p:cNvSpPr/>
          <p:nvPr/>
        </p:nvSpPr>
        <p:spPr>
          <a:xfrm>
            <a:off x="755576" y="2996952"/>
            <a:ext cx="4752528" cy="461665"/>
          </a:xfrm>
          <a:prstGeom prst="rect">
            <a:avLst/>
          </a:prstGeom>
        </p:spPr>
        <p:txBody>
          <a:bodyPr wrap="square">
            <a:spAutoFit/>
          </a:bodyPr>
          <a:lstStyle/>
          <a:p>
            <a:r>
              <a:rPr lang="fr-FR" sz="2400" dirty="0"/>
              <a:t>Pour aller plus loin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Mediametrie</a:t>
            </a:r>
            <a:r>
              <a:rPr lang="fr-FR" dirty="0" smtClean="0"/>
              <a:t> : </a:t>
            </a:r>
            <a:r>
              <a:rPr lang="fr-FR" dirty="0" err="1" smtClean="0"/>
              <a:t>buzzmetrics</a:t>
            </a:r>
            <a:endParaRPr lang="fr-FR" dirty="0"/>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23</a:t>
            </a:fld>
            <a:endParaRPr lang="fr-BE"/>
          </a:p>
        </p:txBody>
      </p:sp>
      <p:pic>
        <p:nvPicPr>
          <p:cNvPr id="2050" name="Picture 2"/>
          <p:cNvPicPr>
            <a:picLocks noChangeAspect="1" noChangeArrowheads="1"/>
          </p:cNvPicPr>
          <p:nvPr/>
        </p:nvPicPr>
        <p:blipFill>
          <a:blip r:embed="rId2" cstate="print"/>
          <a:srcRect/>
          <a:stretch>
            <a:fillRect/>
          </a:stretch>
        </p:blipFill>
        <p:spPr bwMode="auto">
          <a:xfrm>
            <a:off x="1115616" y="1580028"/>
            <a:ext cx="6907535" cy="5277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 nettoyeurs du net »</a:t>
            </a:r>
            <a:endParaRPr lang="fr-FR" dirty="0"/>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24</a:t>
            </a:fld>
            <a:endParaRPr lang="fr-BE"/>
          </a:p>
        </p:txBody>
      </p:sp>
      <p:pic>
        <p:nvPicPr>
          <p:cNvPr id="3074" name="Picture 2"/>
          <p:cNvPicPr>
            <a:picLocks noChangeAspect="1" noChangeArrowheads="1"/>
          </p:cNvPicPr>
          <p:nvPr/>
        </p:nvPicPr>
        <p:blipFill>
          <a:blip r:embed="rId2" cstate="print"/>
          <a:srcRect/>
          <a:stretch>
            <a:fillRect/>
          </a:stretch>
        </p:blipFill>
        <p:spPr bwMode="auto">
          <a:xfrm>
            <a:off x="683568" y="1560428"/>
            <a:ext cx="7779023" cy="5297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Agence « zen-</a:t>
            </a:r>
            <a:r>
              <a:rPr lang="fr-FR" dirty="0" err="1" smtClean="0"/>
              <a:t>reputation</a:t>
            </a:r>
            <a:r>
              <a:rPr lang="fr-FR" dirty="0" smtClean="0"/>
              <a:t> »</a:t>
            </a:r>
            <a:br>
              <a:rPr lang="fr-FR" dirty="0" smtClean="0"/>
            </a:br>
            <a:r>
              <a:rPr lang="fr-FR" dirty="0" smtClean="0"/>
              <a:t>Services aux entreprises</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25</a:t>
            </a:fld>
            <a:endParaRPr lang="fr-BE"/>
          </a:p>
        </p:txBody>
      </p:sp>
      <p:pic>
        <p:nvPicPr>
          <p:cNvPr id="6" name="Picture 2"/>
          <p:cNvPicPr>
            <a:picLocks noChangeAspect="1" noChangeArrowheads="1"/>
          </p:cNvPicPr>
          <p:nvPr/>
        </p:nvPicPr>
        <p:blipFill>
          <a:blip r:embed="rId2" cstate="print"/>
          <a:srcRect/>
          <a:stretch>
            <a:fillRect/>
          </a:stretch>
        </p:blipFill>
        <p:spPr bwMode="auto">
          <a:xfrm>
            <a:off x="693877" y="2060848"/>
            <a:ext cx="7768713"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Agence « zen-</a:t>
            </a:r>
            <a:r>
              <a:rPr lang="fr-FR" dirty="0" err="1" smtClean="0"/>
              <a:t>reputation</a:t>
            </a:r>
            <a:r>
              <a:rPr lang="fr-FR" dirty="0" smtClean="0"/>
              <a:t> »</a:t>
            </a:r>
            <a:br>
              <a:rPr lang="fr-FR" dirty="0" smtClean="0"/>
            </a:br>
            <a:r>
              <a:rPr lang="fr-FR" dirty="0" smtClean="0"/>
              <a:t>Services aux particuliers</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26</a:t>
            </a:fld>
            <a:endParaRPr lang="fr-BE"/>
          </a:p>
        </p:txBody>
      </p:sp>
      <p:pic>
        <p:nvPicPr>
          <p:cNvPr id="5123" name="Picture 3"/>
          <p:cNvPicPr>
            <a:picLocks noChangeAspect="1" noChangeArrowheads="1"/>
          </p:cNvPicPr>
          <p:nvPr/>
        </p:nvPicPr>
        <p:blipFill>
          <a:blip r:embed="rId2" cstate="print"/>
          <a:srcRect/>
          <a:stretch>
            <a:fillRect/>
          </a:stretch>
        </p:blipFill>
        <p:spPr bwMode="auto">
          <a:xfrm>
            <a:off x="594544" y="1904125"/>
            <a:ext cx="8153920" cy="4549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38120" cy="1362075"/>
          </a:xfrm>
        </p:spPr>
        <p:txBody>
          <a:bodyPr>
            <a:normAutofit/>
          </a:bodyPr>
          <a:lstStyle/>
          <a:p>
            <a:pPr algn="ctr"/>
            <a:r>
              <a:rPr lang="fr-FR" sz="3200" dirty="0" smtClean="0"/>
              <a:t>Références</a:t>
            </a:r>
            <a:br>
              <a:rPr lang="fr-FR" sz="3200" dirty="0" smtClean="0"/>
            </a:br>
            <a:r>
              <a:rPr lang="fr-FR" sz="3200" dirty="0" smtClean="0"/>
              <a:t>Bibliographie &amp; </a:t>
            </a:r>
            <a:r>
              <a:rPr lang="fr-FR" sz="3200" dirty="0" err="1" smtClean="0"/>
              <a:t>webographie</a:t>
            </a:r>
            <a:endParaRPr lang="fr-FR" sz="3200" dirty="0"/>
          </a:p>
        </p:txBody>
      </p:sp>
      <p:sp>
        <p:nvSpPr>
          <p:cNvPr id="3" name="Espace réservé du texte 2"/>
          <p:cNvSpPr>
            <a:spLocks noGrp="1"/>
          </p:cNvSpPr>
          <p:nvPr>
            <p:ph type="body" idx="1"/>
          </p:nvPr>
        </p:nvSpPr>
        <p:spPr>
          <a:xfrm>
            <a:off x="755576" y="2348880"/>
            <a:ext cx="7772400" cy="1500187"/>
          </a:xfrm>
        </p:spPr>
        <p:txBody>
          <a:bodyPr>
            <a:normAutofit/>
          </a:bodyPr>
          <a:lstStyle/>
          <a:p>
            <a:r>
              <a:rPr lang="fr-FR" sz="2800" dirty="0" smtClean="0"/>
              <a:t>Pour aller plus loin</a:t>
            </a:r>
            <a:endParaRPr lang="fr-FR" sz="2800" dirty="0"/>
          </a:p>
        </p:txBody>
      </p:sp>
      <p:sp>
        <p:nvSpPr>
          <p:cNvPr id="4" name="Espace réservé du pied de page 3"/>
          <p:cNvSpPr>
            <a:spLocks noGrp="1"/>
          </p:cNvSpPr>
          <p:nvPr>
            <p:ph type="ftr" sz="quarter" idx="11"/>
          </p:nvPr>
        </p:nvSpPr>
        <p:spPr/>
        <p:txBody>
          <a:bodyPr/>
          <a:lstStyle/>
          <a:p>
            <a:r>
              <a:rPr lang="fr-BE" smtClean="0"/>
              <a:t>K. Cubizolles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Références</a:t>
            </a:r>
            <a:br>
              <a:rPr lang="fr-FR" dirty="0" smtClean="0"/>
            </a:br>
            <a:r>
              <a:rPr lang="fr-FR" dirty="0" smtClean="0"/>
              <a:t>Bibliographie &amp; </a:t>
            </a:r>
            <a:r>
              <a:rPr lang="fr-FR" dirty="0" err="1" smtClean="0"/>
              <a:t>webographie</a:t>
            </a:r>
            <a:endParaRPr lang="fr-FR" dirty="0"/>
          </a:p>
        </p:txBody>
      </p:sp>
      <p:sp>
        <p:nvSpPr>
          <p:cNvPr id="3" name="Espace réservé du contenu 2"/>
          <p:cNvSpPr>
            <a:spLocks noGrp="1"/>
          </p:cNvSpPr>
          <p:nvPr>
            <p:ph idx="1"/>
          </p:nvPr>
        </p:nvSpPr>
        <p:spPr>
          <a:xfrm>
            <a:off x="457200" y="1772816"/>
            <a:ext cx="8435280" cy="5085184"/>
          </a:xfrm>
        </p:spPr>
        <p:txBody>
          <a:bodyPr>
            <a:normAutofit/>
          </a:bodyPr>
          <a:lstStyle/>
          <a:p>
            <a:r>
              <a:rPr lang="fr-FR" sz="2000" b="1" i="1" dirty="0" smtClean="0">
                <a:solidFill>
                  <a:schemeClr val="tx1">
                    <a:lumMod val="50000"/>
                    <a:lumOff val="50000"/>
                  </a:schemeClr>
                </a:solidFill>
              </a:rPr>
              <a:t>Les Journées Nationales du Management 2012</a:t>
            </a:r>
          </a:p>
          <a:p>
            <a:pPr>
              <a:buNone/>
            </a:pPr>
            <a:r>
              <a:rPr lang="fr-FR" sz="2000" b="1" i="1" dirty="0" smtClean="0">
                <a:solidFill>
                  <a:schemeClr val="tx1">
                    <a:lumMod val="50000"/>
                    <a:lumOff val="50000"/>
                  </a:schemeClr>
                </a:solidFill>
              </a:rPr>
              <a:t>	Rationalité et irrationalité dans la gestion du risque</a:t>
            </a:r>
          </a:p>
          <a:p>
            <a:pPr>
              <a:buNone/>
            </a:pPr>
            <a:endParaRPr lang="fr-FR" sz="2000" b="1" i="1" dirty="0" smtClean="0">
              <a:solidFill>
                <a:schemeClr val="tx1">
                  <a:lumMod val="50000"/>
                  <a:lumOff val="50000"/>
                </a:schemeClr>
              </a:solidFill>
            </a:endParaRPr>
          </a:p>
          <a:p>
            <a:pPr lvl="1"/>
            <a:r>
              <a:rPr lang="fr-FR" sz="2000" dirty="0" smtClean="0"/>
              <a:t>Conférence : Gestion des risques et e-réputation, Hervé Lelong et Grégory Couratier</a:t>
            </a:r>
          </a:p>
          <a:p>
            <a:pPr lvl="1"/>
            <a:r>
              <a:rPr lang="fr-FR" sz="2000" dirty="0" smtClean="0"/>
              <a:t>Pour réécouter les conférences et ateliers : </a:t>
            </a:r>
            <a:r>
              <a:rPr lang="fr-FR" sz="2000" dirty="0" smtClean="0">
                <a:hlinkClick r:id="rId2"/>
              </a:rPr>
              <a:t>http://www.crcom.ac-versailles.fr/spip.php?article753</a:t>
            </a:r>
            <a:endParaRPr lang="fr-FR" sz="2000" dirty="0" smtClean="0"/>
          </a:p>
          <a:p>
            <a:pPr lvl="1"/>
            <a:r>
              <a:rPr lang="fr-FR" sz="2000" dirty="0" smtClean="0"/>
              <a:t>Pour lire le programme et la présentation des intervenant : </a:t>
            </a:r>
            <a:r>
              <a:rPr lang="fr-FR" sz="2000" dirty="0" smtClean="0">
                <a:hlinkClick r:id="rId3"/>
              </a:rPr>
              <a:t>http://eduscol.education.fr/ecogest/actualites/JNM_2012</a:t>
            </a:r>
            <a:endParaRPr lang="fr-FR" sz="2000" dirty="0" smtClean="0"/>
          </a:p>
          <a:p>
            <a:endParaRPr lang="fr-FR" sz="2000" b="1" i="1" dirty="0" smtClean="0">
              <a:solidFill>
                <a:schemeClr val="tx1">
                  <a:lumMod val="50000"/>
                  <a:lumOff val="50000"/>
                </a:schemeClr>
              </a:solidFill>
            </a:endParaRPr>
          </a:p>
        </p:txBody>
      </p:sp>
      <p:sp>
        <p:nvSpPr>
          <p:cNvPr id="4" name="Espace réservé du pied de page 3"/>
          <p:cNvSpPr>
            <a:spLocks noGrp="1"/>
          </p:cNvSpPr>
          <p:nvPr>
            <p:ph type="ftr" sz="quarter" idx="11"/>
          </p:nvPr>
        </p:nvSpPr>
        <p:spPr/>
        <p:txBody>
          <a:bodyPr/>
          <a:lstStyle/>
          <a:p>
            <a:r>
              <a:rPr lang="fr-BE" dirty="0" smtClean="0"/>
              <a:t>K. </a:t>
            </a:r>
            <a:r>
              <a:rPr lang="fr-BE" dirty="0" err="1" smtClean="0"/>
              <a:t>Cubizolles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28</a:t>
            </a:fld>
            <a:endParaRPr lang="fr-BE"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Références</a:t>
            </a:r>
            <a:br>
              <a:rPr lang="fr-FR" dirty="0" smtClean="0"/>
            </a:br>
            <a:r>
              <a:rPr lang="fr-FR" dirty="0" smtClean="0"/>
              <a:t>Bibliographie &amp; </a:t>
            </a:r>
            <a:r>
              <a:rPr lang="fr-FR" dirty="0" err="1" smtClean="0"/>
              <a:t>webographie</a:t>
            </a:r>
            <a:endParaRPr lang="fr-FR" dirty="0"/>
          </a:p>
        </p:txBody>
      </p:sp>
      <p:sp>
        <p:nvSpPr>
          <p:cNvPr id="3" name="Espace réservé du contenu 2"/>
          <p:cNvSpPr>
            <a:spLocks noGrp="1"/>
          </p:cNvSpPr>
          <p:nvPr>
            <p:ph idx="1"/>
          </p:nvPr>
        </p:nvSpPr>
        <p:spPr>
          <a:xfrm>
            <a:off x="457200" y="1772816"/>
            <a:ext cx="8363272" cy="4392488"/>
          </a:xfrm>
        </p:spPr>
        <p:txBody>
          <a:bodyPr>
            <a:normAutofit/>
          </a:bodyPr>
          <a:lstStyle/>
          <a:p>
            <a:endParaRPr lang="fr-FR" sz="2000" b="1" i="1" dirty="0" smtClean="0">
              <a:solidFill>
                <a:schemeClr val="tx1">
                  <a:lumMod val="50000"/>
                  <a:lumOff val="50000"/>
                </a:schemeClr>
              </a:solidFill>
            </a:endParaRPr>
          </a:p>
          <a:p>
            <a:r>
              <a:rPr lang="fr-FR" sz="2000" b="1" i="1" dirty="0" smtClean="0">
                <a:solidFill>
                  <a:schemeClr val="tx1">
                    <a:lumMod val="50000"/>
                    <a:lumOff val="50000"/>
                  </a:schemeClr>
                </a:solidFill>
              </a:rPr>
              <a:t>E-réputation</a:t>
            </a:r>
            <a:r>
              <a:rPr lang="fr-FR" sz="2000" dirty="0" smtClean="0"/>
              <a:t>, Edouard </a:t>
            </a:r>
            <a:r>
              <a:rPr lang="fr-FR" sz="2000" dirty="0" err="1" smtClean="0"/>
              <a:t>Fillias</a:t>
            </a:r>
            <a:r>
              <a:rPr lang="fr-FR" sz="2000" dirty="0" smtClean="0"/>
              <a:t> et Alexandre Villeneuve, ellipses, 2011</a:t>
            </a:r>
          </a:p>
          <a:p>
            <a:r>
              <a:rPr lang="fr-FR" sz="2000" b="1" i="1" dirty="0" smtClean="0">
                <a:solidFill>
                  <a:schemeClr val="tx1">
                    <a:lumMod val="50000"/>
                    <a:lumOff val="50000"/>
                  </a:schemeClr>
                </a:solidFill>
              </a:rPr>
              <a:t>E-marketing et e-commerce</a:t>
            </a:r>
            <a:r>
              <a:rPr lang="fr-FR" sz="2000" dirty="0" smtClean="0"/>
              <a:t>, 2</a:t>
            </a:r>
            <a:r>
              <a:rPr lang="fr-FR" sz="2000" baseline="30000" dirty="0" smtClean="0"/>
              <a:t>ème</a:t>
            </a:r>
            <a:r>
              <a:rPr lang="fr-FR" sz="2000" dirty="0" smtClean="0"/>
              <a:t> édition, Pascal </a:t>
            </a:r>
            <a:r>
              <a:rPr lang="fr-FR" sz="2000" dirty="0" err="1" smtClean="0"/>
              <a:t>Lanoo</a:t>
            </a:r>
            <a:r>
              <a:rPr lang="fr-FR" sz="2000" dirty="0" smtClean="0"/>
              <a:t> et Corinne </a:t>
            </a:r>
            <a:r>
              <a:rPr lang="fr-FR" sz="2000" dirty="0" err="1" smtClean="0"/>
              <a:t>Ankri</a:t>
            </a:r>
            <a:r>
              <a:rPr lang="fr-FR" sz="2000" dirty="0" smtClean="0"/>
              <a:t>, Vuibert, 2007</a:t>
            </a:r>
          </a:p>
          <a:p>
            <a:r>
              <a:rPr lang="fr-FR" sz="2000" b="1" i="1" dirty="0" smtClean="0">
                <a:solidFill>
                  <a:schemeClr val="tx1">
                    <a:lumMod val="50000"/>
                    <a:lumOff val="50000"/>
                  </a:schemeClr>
                </a:solidFill>
              </a:rPr>
              <a:t>Internet Marketing</a:t>
            </a:r>
            <a:r>
              <a:rPr lang="fr-FR" sz="2000" dirty="0" smtClean="0"/>
              <a:t>, Guillaume Ber et Julia Jouffroy, </a:t>
            </a:r>
            <a:r>
              <a:rPr lang="fr-FR" sz="2000" dirty="0" err="1" smtClean="0"/>
              <a:t>electronic</a:t>
            </a:r>
            <a:r>
              <a:rPr lang="fr-FR" sz="2000" dirty="0" smtClean="0"/>
              <a:t> </a:t>
            </a:r>
            <a:r>
              <a:rPr lang="fr-FR" sz="2000" dirty="0" err="1" smtClean="0"/>
              <a:t>BusinessGroup</a:t>
            </a:r>
            <a:r>
              <a:rPr lang="fr-FR" sz="2000" dirty="0" smtClean="0"/>
              <a:t>, 2012</a:t>
            </a:r>
          </a:p>
          <a:p>
            <a:endParaRPr lang="fr-FR" sz="2000" dirty="0" smtClean="0"/>
          </a:p>
          <a:p>
            <a:r>
              <a:rPr lang="fr-FR" sz="2000" dirty="0" smtClean="0"/>
              <a:t>Site de l’APCE (Cyril </a:t>
            </a:r>
            <a:r>
              <a:rPr lang="fr-FR" sz="2000" dirty="0" err="1" smtClean="0"/>
              <a:t>Bladier</a:t>
            </a:r>
            <a:r>
              <a:rPr lang="fr-FR" sz="2000" dirty="0" smtClean="0"/>
              <a:t>) : </a:t>
            </a:r>
            <a:r>
              <a:rPr lang="fr-FR" sz="2000" dirty="0" smtClean="0">
                <a:hlinkClick r:id="rId2"/>
              </a:rPr>
              <a:t>http://www.apce.com/cid137323/e-reputation-comment-la-developper.html?espace=1</a:t>
            </a:r>
            <a:endParaRPr lang="fr-FR" sz="2000" dirty="0" smtClean="0"/>
          </a:p>
          <a:p>
            <a:endParaRPr lang="fr-FR" sz="2000" dirty="0" smtClean="0"/>
          </a:p>
          <a:p>
            <a:r>
              <a:rPr lang="fr-FR" sz="2000" b="1" i="1" dirty="0" smtClean="0">
                <a:solidFill>
                  <a:schemeClr val="tx1">
                    <a:lumMod val="50000"/>
                    <a:lumOff val="50000"/>
                  </a:schemeClr>
                </a:solidFill>
              </a:rPr>
              <a:t>Diverses sources Internet</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29</a:t>
            </a:fld>
            <a:endParaRPr lang="fr-BE" dirty="0"/>
          </a:p>
        </p:txBody>
      </p:sp>
      <p:pic>
        <p:nvPicPr>
          <p:cNvPr id="3074" name="Picture 2" descr="http://media.apce.com/image/04/5/55045.3.jpg"/>
          <p:cNvPicPr>
            <a:picLocks noChangeAspect="1" noChangeArrowheads="1"/>
          </p:cNvPicPr>
          <p:nvPr/>
        </p:nvPicPr>
        <p:blipFill>
          <a:blip r:embed="rId3" cstate="print"/>
          <a:srcRect/>
          <a:stretch>
            <a:fillRect/>
          </a:stretch>
        </p:blipFill>
        <p:spPr bwMode="auto">
          <a:xfrm>
            <a:off x="6084168" y="4581128"/>
            <a:ext cx="1143000" cy="77152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 réputation</a:t>
            </a:r>
            <a:endParaRPr lang="fr-FR" dirty="0"/>
          </a:p>
        </p:txBody>
      </p:sp>
      <p:sp>
        <p:nvSpPr>
          <p:cNvPr id="3" name="Espace réservé du contenu 2"/>
          <p:cNvSpPr>
            <a:spLocks noGrp="1"/>
          </p:cNvSpPr>
          <p:nvPr>
            <p:ph idx="1"/>
          </p:nvPr>
        </p:nvSpPr>
        <p:spPr>
          <a:xfrm>
            <a:off x="457200" y="1772816"/>
            <a:ext cx="8219256" cy="4536504"/>
          </a:xfrm>
        </p:spPr>
        <p:txBody>
          <a:bodyPr>
            <a:noAutofit/>
          </a:bodyPr>
          <a:lstStyle/>
          <a:p>
            <a:pPr>
              <a:spcBef>
                <a:spcPts val="0"/>
              </a:spcBef>
            </a:pPr>
            <a:r>
              <a:rPr lang="fr-FR" sz="2000" dirty="0" smtClean="0"/>
              <a:t>Réputation</a:t>
            </a:r>
          </a:p>
          <a:p>
            <a:pPr lvl="1">
              <a:spcBef>
                <a:spcPts val="0"/>
              </a:spcBef>
            </a:pPr>
            <a:r>
              <a:rPr lang="fr-FR" sz="2000" dirty="0" smtClean="0"/>
              <a:t>Image de marque : représentation par un public du positionnement et </a:t>
            </a:r>
            <a:r>
              <a:rPr lang="fr-FR" sz="2000" u="sng" dirty="0" smtClean="0"/>
              <a:t>voulu</a:t>
            </a:r>
            <a:r>
              <a:rPr lang="fr-FR" sz="2000" dirty="0" smtClean="0"/>
              <a:t> par l’entreprise ou l’organisation</a:t>
            </a:r>
          </a:p>
          <a:p>
            <a:pPr lvl="1">
              <a:spcBef>
                <a:spcPts val="0"/>
              </a:spcBef>
            </a:pPr>
            <a:r>
              <a:rPr lang="fr-FR" sz="2000" dirty="0" smtClean="0"/>
              <a:t>Se différencier</a:t>
            </a:r>
          </a:p>
          <a:p>
            <a:pPr lvl="1">
              <a:spcBef>
                <a:spcPts val="0"/>
              </a:spcBef>
            </a:pPr>
            <a:r>
              <a:rPr lang="fr-FR" sz="2000" dirty="0" smtClean="0"/>
              <a:t>Développer sa </a:t>
            </a:r>
            <a:r>
              <a:rPr lang="fr-FR" sz="2000" u="sng" dirty="0" smtClean="0"/>
              <a:t>notoriété</a:t>
            </a:r>
            <a:r>
              <a:rPr lang="fr-FR" sz="2000" dirty="0" smtClean="0"/>
              <a:t>, utiliser le bouche à oreille électronique</a:t>
            </a:r>
          </a:p>
          <a:p>
            <a:pPr lvl="1">
              <a:spcBef>
                <a:spcPts val="0"/>
              </a:spcBef>
            </a:pPr>
            <a:endParaRPr lang="fr-FR" sz="2000" dirty="0" smtClean="0"/>
          </a:p>
          <a:p>
            <a:pPr>
              <a:spcBef>
                <a:spcPts val="0"/>
              </a:spcBef>
            </a:pPr>
            <a:r>
              <a:rPr lang="fr-FR" sz="2000" dirty="0" smtClean="0"/>
              <a:t>« e- »</a:t>
            </a:r>
          </a:p>
          <a:p>
            <a:pPr lvl="1">
              <a:spcBef>
                <a:spcPts val="0"/>
              </a:spcBef>
            </a:pPr>
            <a:r>
              <a:rPr lang="fr-FR" sz="2000" dirty="0" smtClean="0"/>
              <a:t>Nouvelles technologies et innovation</a:t>
            </a:r>
          </a:p>
          <a:p>
            <a:pPr lvl="1">
              <a:spcBef>
                <a:spcPts val="0"/>
              </a:spcBef>
            </a:pPr>
            <a:r>
              <a:rPr lang="fr-FR" sz="2000" dirty="0" smtClean="0"/>
              <a:t>Canal Internet </a:t>
            </a:r>
            <a:r>
              <a:rPr lang="fr-FR" sz="2000" u="sng" dirty="0" smtClean="0"/>
              <a:t>incontournable</a:t>
            </a:r>
          </a:p>
          <a:p>
            <a:pPr lvl="1">
              <a:spcBef>
                <a:spcPts val="0"/>
              </a:spcBef>
            </a:pPr>
            <a:r>
              <a:rPr lang="fr-FR" sz="2000" dirty="0" smtClean="0"/>
              <a:t>Web 2.0 : donner la parole à qui ?</a:t>
            </a:r>
          </a:p>
          <a:p>
            <a:pPr lvl="1">
              <a:spcBef>
                <a:spcPts val="0"/>
              </a:spcBef>
            </a:pPr>
            <a:r>
              <a:rPr lang="fr-FR" sz="2000" u="sng" dirty="0" smtClean="0"/>
              <a:t>INCERTITUDE</a:t>
            </a:r>
            <a:r>
              <a:rPr lang="fr-FR" sz="2000" dirty="0" smtClean="0"/>
              <a:t> : Aucune maitrise &amp; très peu de prévision possible</a:t>
            </a:r>
          </a:p>
          <a:p>
            <a:pPr lvl="1">
              <a:spcBef>
                <a:spcPts val="0"/>
              </a:spcBef>
            </a:pPr>
            <a:endParaRPr lang="fr-FR" sz="2000" dirty="0" smtClean="0"/>
          </a:p>
          <a:p>
            <a:pPr marL="342900" lvl="1" indent="-342900">
              <a:spcBef>
                <a:spcPts val="0"/>
              </a:spcBef>
              <a:buFont typeface="Arial" pitchFamily="34" charset="0"/>
              <a:buChar char="•"/>
            </a:pPr>
            <a:r>
              <a:rPr lang="fr-FR" sz="2000" dirty="0" smtClean="0"/>
              <a:t>e-réputation = management de la réputation en ligne</a:t>
            </a:r>
          </a:p>
          <a:p>
            <a:pPr lvl="1">
              <a:spcBef>
                <a:spcPts val="0"/>
              </a:spcBef>
            </a:pPr>
            <a:r>
              <a:rPr lang="fr-FR" sz="2000" dirty="0" smtClean="0"/>
              <a:t>Méthode, stratégie, prévoir des étapes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extLst>
      <p:ext uri="{BB962C8B-B14F-4D97-AF65-F5344CB8AC3E}">
        <p14:creationId xmlns:p14="http://schemas.microsoft.com/office/powerpoint/2010/main" val="7143962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a:t>
            </a:r>
            <a:br>
              <a:rPr lang="fr-FR" dirty="0" smtClean="0"/>
            </a:br>
            <a:r>
              <a:rPr lang="fr-FR" dirty="0" smtClean="0"/>
              <a:t>Grille de travail pour les SDG</a:t>
            </a:r>
            <a:endParaRPr lang="fr-FR" dirty="0"/>
          </a:p>
        </p:txBody>
      </p:sp>
      <p:sp>
        <p:nvSpPr>
          <p:cNvPr id="3" name="Espace réservé du contenu 2"/>
          <p:cNvSpPr>
            <a:spLocks noGrp="1"/>
          </p:cNvSpPr>
          <p:nvPr>
            <p:ph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30</a:t>
            </a:fld>
            <a:endParaRPr lang="fr-BE"/>
          </a:p>
        </p:txBody>
      </p:sp>
      <p:pic>
        <p:nvPicPr>
          <p:cNvPr id="7170" name="Picture 2" descr="http://blogrh.bearingpoint.fr/wp-content/uploads/2010/04/Fotolia_4599028_Subscription_XL.jpg">
            <a:hlinkClick r:id="rId2" action="ppaction://hlinkfile"/>
          </p:cNvPr>
          <p:cNvPicPr>
            <a:picLocks noChangeAspect="1" noChangeArrowheads="1"/>
          </p:cNvPicPr>
          <p:nvPr/>
        </p:nvPicPr>
        <p:blipFill>
          <a:blip r:embed="rId3" cstate="print"/>
          <a:srcRect/>
          <a:stretch>
            <a:fillRect/>
          </a:stretch>
        </p:blipFill>
        <p:spPr bwMode="auto">
          <a:xfrm>
            <a:off x="2339752" y="1844824"/>
            <a:ext cx="4320480" cy="432048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31</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668762230"/>
              </p:ext>
            </p:extLst>
          </p:nvPr>
        </p:nvGraphicFramePr>
        <p:xfrm>
          <a:off x="107504" y="1688892"/>
          <a:ext cx="8953056" cy="4980468"/>
        </p:xfrm>
        <a:graphic>
          <a:graphicData uri="http://schemas.openxmlformats.org/drawingml/2006/table">
            <a:tbl>
              <a:tblPr firstRow="1" firstCol="1" bandRow="1">
                <a:tableStyleId>{5940675A-B579-460E-94D1-54222C63F5DA}</a:tableStyleId>
              </a:tblPr>
              <a:tblGrid>
                <a:gridCol w="1762840"/>
                <a:gridCol w="1862839"/>
                <a:gridCol w="2914258"/>
                <a:gridCol w="2413119"/>
              </a:tblGrid>
              <a:tr h="142002">
                <a:tc gridSpan="3">
                  <a:txBody>
                    <a:bodyPr/>
                    <a:lstStyle/>
                    <a:p>
                      <a:pPr algn="ctr">
                        <a:spcAft>
                          <a:spcPts val="0"/>
                        </a:spcAft>
                      </a:pPr>
                      <a:r>
                        <a:rPr lang="fr-FR" sz="1000" dirty="0">
                          <a:effectLst/>
                        </a:rPr>
                        <a:t>Programme</a:t>
                      </a:r>
                      <a:endParaRPr lang="fr-FR" sz="1000" dirty="0">
                        <a:solidFill>
                          <a:schemeClr val="tx1"/>
                        </a:solidFill>
                        <a:effectLst/>
                        <a:latin typeface="Times New Roman"/>
                        <a:ea typeface="Times New Roman"/>
                      </a:endParaRPr>
                    </a:p>
                  </a:txBody>
                  <a:tcPr marL="46500" marR="46500" marT="0" marB="0">
                    <a:solidFill>
                      <a:schemeClr val="bg1"/>
                    </a:solidFill>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a:effectLst/>
                        </a:rPr>
                        <a:t>Dominos Pizza</a:t>
                      </a:r>
                      <a:endParaRPr lang="fr-FR" sz="1000">
                        <a:solidFill>
                          <a:schemeClr val="tx1"/>
                        </a:solidFill>
                        <a:effectLst/>
                        <a:latin typeface="Times New Roman"/>
                        <a:ea typeface="Times New Roman"/>
                      </a:endParaRPr>
                    </a:p>
                  </a:txBody>
                  <a:tcPr marL="46500" marR="46500" marT="0" marB="0">
                    <a:solidFill>
                      <a:schemeClr val="bg1"/>
                    </a:solidFill>
                  </a:tcPr>
                </a:tc>
              </a:tr>
              <a:tr h="426006">
                <a:tc>
                  <a:txBody>
                    <a:bodyPr/>
                    <a:lstStyle/>
                    <a:p>
                      <a:pPr algn="ctr">
                        <a:spcAft>
                          <a:spcPts val="0"/>
                        </a:spcAft>
                      </a:pPr>
                      <a:r>
                        <a:rPr lang="fr-FR" sz="1000">
                          <a:effectLst/>
                        </a:rPr>
                        <a:t>Thème/Sous-thèmes</a:t>
                      </a:r>
                    </a:p>
                    <a:p>
                      <a:pPr algn="ctr">
                        <a:spcAft>
                          <a:spcPts val="0"/>
                        </a:spcAft>
                      </a:pPr>
                      <a:r>
                        <a:rPr lang="fr-FR" sz="1000">
                          <a:effectLst/>
                        </a:rPr>
                        <a:t>Questions (problématiques)</a:t>
                      </a:r>
                      <a:endParaRPr lang="fr-FR" sz="1000">
                        <a:solidFill>
                          <a:schemeClr val="tx1"/>
                        </a:solidFill>
                        <a:effectLst/>
                        <a:latin typeface="Times New Roman"/>
                        <a:ea typeface="Times New Roman"/>
                      </a:endParaRPr>
                    </a:p>
                  </a:txBody>
                  <a:tcPr marL="46500" marR="46500" marT="0" marB="0" anchor="ctr">
                    <a:solidFill>
                      <a:schemeClr val="bg1"/>
                    </a:solidFill>
                  </a:tcPr>
                </a:tc>
                <a:tc>
                  <a:txBody>
                    <a:bodyPr/>
                    <a:lstStyle/>
                    <a:p>
                      <a:pPr algn="ctr">
                        <a:spcAft>
                          <a:spcPts val="0"/>
                        </a:spcAft>
                      </a:pPr>
                      <a:r>
                        <a:rPr lang="fr-FR" sz="1000">
                          <a:effectLst/>
                        </a:rPr>
                        <a:t>Notions/Concepts</a:t>
                      </a:r>
                      <a:endParaRPr lang="fr-FR" sz="1000">
                        <a:solidFill>
                          <a:schemeClr val="tx1"/>
                        </a:solidFill>
                        <a:effectLst/>
                        <a:latin typeface="Times New Roman"/>
                        <a:ea typeface="Times New Roman"/>
                      </a:endParaRPr>
                    </a:p>
                  </a:txBody>
                  <a:tcPr marL="46500" marR="46500" marT="0" marB="0" anchor="ctr">
                    <a:solidFill>
                      <a:schemeClr val="bg1"/>
                    </a:solidFill>
                  </a:tcPr>
                </a:tc>
                <a:tc>
                  <a:txBody>
                    <a:bodyPr/>
                    <a:lstStyle/>
                    <a:p>
                      <a:pPr algn="ctr">
                        <a:spcAft>
                          <a:spcPts val="0"/>
                        </a:spcAft>
                      </a:pPr>
                      <a:r>
                        <a:rPr lang="fr-FR" sz="1000" dirty="0">
                          <a:effectLst/>
                        </a:rPr>
                        <a:t>Capacités à acquérir</a:t>
                      </a:r>
                      <a:endParaRPr lang="fr-FR" sz="1000" dirty="0">
                        <a:solidFill>
                          <a:schemeClr val="tx1"/>
                        </a:solidFill>
                        <a:effectLst/>
                        <a:latin typeface="Times New Roman"/>
                        <a:ea typeface="Times New Roman"/>
                      </a:endParaRPr>
                    </a:p>
                  </a:txBody>
                  <a:tcPr marL="46500" marR="46500" marT="0" marB="0" anchor="ctr">
                    <a:solidFill>
                      <a:schemeClr val="bg1"/>
                    </a:solidFill>
                  </a:tcPr>
                </a:tc>
                <a:tc>
                  <a:txBody>
                    <a:bodyPr/>
                    <a:lstStyle/>
                    <a:p>
                      <a:pPr algn="ctr">
                        <a:spcAft>
                          <a:spcPts val="0"/>
                        </a:spcAft>
                      </a:pPr>
                      <a:r>
                        <a:rPr lang="fr-FR" sz="1000">
                          <a:effectLst/>
                        </a:rPr>
                        <a:t>Questions élèves</a:t>
                      </a:r>
                      <a:endParaRPr lang="fr-FR" sz="1000">
                        <a:solidFill>
                          <a:schemeClr val="tx1"/>
                        </a:solidFill>
                        <a:effectLst/>
                        <a:latin typeface="Times New Roman"/>
                        <a:ea typeface="Times New Roman"/>
                      </a:endParaRPr>
                    </a:p>
                  </a:txBody>
                  <a:tcPr marL="46500" marR="46500" marT="0" marB="0" anchor="ctr">
                    <a:solidFill>
                      <a:schemeClr val="bg1"/>
                    </a:solidFill>
                  </a:tcPr>
                </a:tc>
              </a:tr>
              <a:tr h="1704024">
                <a:tc>
                  <a:txBody>
                    <a:bodyPr/>
                    <a:lstStyle/>
                    <a:p>
                      <a:pPr>
                        <a:spcAft>
                          <a:spcPts val="0"/>
                        </a:spcAft>
                      </a:pPr>
                      <a:r>
                        <a:rPr lang="fr-FR" sz="1000">
                          <a:effectLst/>
                        </a:rPr>
                        <a:t>THEME : De l’individu à l’acteur</a:t>
                      </a:r>
                      <a:endParaRPr lang="fr-FR" sz="100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a:effectLst/>
                        </a:rPr>
                        <a:t>Evaluation et rétribution de l’activité humaine dans les organisations</a:t>
                      </a:r>
                      <a:endParaRPr lang="fr-FR" sz="100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a:effectLst/>
                        </a:rPr>
                        <a:t>Evaluer le coût du travail</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Etablir un lien entre les conditions de travail et le comportement des individus</a:t>
                      </a:r>
                      <a:endParaRPr lang="fr-FR" sz="100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a:effectLst/>
                        </a:rPr>
                        <a:t>Quel est le coût du travail dans la situation des deux salariés de Dominos Pizza ?</a:t>
                      </a:r>
                    </a:p>
                    <a:p>
                      <a:pPr>
                        <a:spcAft>
                          <a:spcPts val="0"/>
                        </a:spcAft>
                      </a:pPr>
                      <a:r>
                        <a:rPr lang="fr-FR" sz="1000">
                          <a:effectLst/>
                        </a:rPr>
                        <a:t>Le travail représente-t-il ici une charge ou une création de valeur ?</a:t>
                      </a:r>
                    </a:p>
                    <a:p>
                      <a:pPr>
                        <a:spcAft>
                          <a:spcPts val="0"/>
                        </a:spcAft>
                      </a:pPr>
                      <a:r>
                        <a:rPr lang="fr-FR" sz="1000">
                          <a:effectLst/>
                        </a:rPr>
                        <a:t> </a:t>
                      </a:r>
                    </a:p>
                    <a:p>
                      <a:pPr>
                        <a:spcAft>
                          <a:spcPts val="0"/>
                        </a:spcAft>
                      </a:pPr>
                      <a:r>
                        <a:rPr lang="fr-FR" sz="1000">
                          <a:effectLst/>
                        </a:rPr>
                        <a:t>Quelles sont les conditions de travail qui peuvent amener à de tels actes ? </a:t>
                      </a:r>
                    </a:p>
                    <a:p>
                      <a:pPr>
                        <a:spcAft>
                          <a:spcPts val="0"/>
                        </a:spcAft>
                      </a:pPr>
                      <a:r>
                        <a:rPr lang="fr-FR" sz="1000">
                          <a:effectLst/>
                        </a:rPr>
                        <a:t>Comment prévenir de telles situations ?</a:t>
                      </a:r>
                      <a:endParaRPr lang="fr-FR" sz="1000">
                        <a:solidFill>
                          <a:schemeClr val="tx1"/>
                        </a:solidFill>
                        <a:effectLst/>
                        <a:latin typeface="Times New Roman"/>
                        <a:ea typeface="Times New Roman"/>
                      </a:endParaRPr>
                    </a:p>
                  </a:txBody>
                  <a:tcPr marL="46500" marR="46500" marT="0" marB="0">
                    <a:solidFill>
                      <a:schemeClr val="bg1"/>
                    </a:solidFill>
                  </a:tcPr>
                </a:tc>
              </a:tr>
              <a:tr h="2698038">
                <a:tc>
                  <a:txBody>
                    <a:bodyPr/>
                    <a:lstStyle/>
                    <a:p>
                      <a:pPr>
                        <a:spcAft>
                          <a:spcPts val="0"/>
                        </a:spcAft>
                      </a:pPr>
                      <a:r>
                        <a:rPr lang="fr-FR" sz="1000">
                          <a:effectLst/>
                        </a:rPr>
                        <a:t>THEME : Information et intelligence collective</a:t>
                      </a:r>
                      <a:endParaRPr lang="fr-FR" sz="100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Information et communication interne et externe</a:t>
                      </a:r>
                    </a:p>
                    <a:p>
                      <a:pPr>
                        <a:spcAft>
                          <a:spcPts val="0"/>
                        </a:spcAft>
                      </a:pPr>
                      <a:r>
                        <a:rPr lang="fr-FR" sz="1000" dirty="0">
                          <a:effectLst/>
                        </a:rPr>
                        <a:t> </a:t>
                      </a:r>
                    </a:p>
                    <a:p>
                      <a:pPr>
                        <a:spcAft>
                          <a:spcPts val="0"/>
                        </a:spcAft>
                      </a:pPr>
                      <a:r>
                        <a:rPr lang="fr-FR" sz="1000" dirty="0">
                          <a:effectLst/>
                        </a:rPr>
                        <a:t> </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a:effectLst/>
                        </a:rPr>
                        <a:t>Repérer l’origine d’une information et les étapes de sa</a:t>
                      </a:r>
                    </a:p>
                    <a:p>
                      <a:pPr>
                        <a:spcAft>
                          <a:spcPts val="0"/>
                        </a:spcAft>
                      </a:pPr>
                      <a:r>
                        <a:rPr lang="fr-FR" sz="1000">
                          <a:effectLst/>
                        </a:rPr>
                        <a:t>transformation (de la donnée à l’information, de </a:t>
                      </a:r>
                    </a:p>
                    <a:p>
                      <a:pPr>
                        <a:spcAft>
                          <a:spcPts val="0"/>
                        </a:spcAft>
                      </a:pPr>
                      <a:r>
                        <a:rPr lang="fr-FR" sz="1000">
                          <a:effectLst/>
                        </a:rPr>
                        <a:t>l’information à la connaissance et à sa transmission)</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Mesurer le rapport information / communication dans le contenu d’un message</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Situer le rôle des acteurs et des applications du SI dans un processus de gestion donné</a:t>
                      </a:r>
                      <a:endParaRPr lang="fr-FR" sz="100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Trouvez des critères de comparaison de l’information puis comparez l’information diffusée par les salariés avec celle diffusée par l’entreprise : Interne ou externe ? Primaire ou secondaire ? Officielle ou informelle ?  Valorisante ou dévalorisante ?...</a:t>
                      </a:r>
                    </a:p>
                    <a:p>
                      <a:pPr>
                        <a:spcAft>
                          <a:spcPts val="0"/>
                        </a:spcAft>
                      </a:pPr>
                      <a:r>
                        <a:rPr lang="fr-FR" sz="1000" dirty="0">
                          <a:effectLst/>
                        </a:rPr>
                        <a:t> </a:t>
                      </a:r>
                    </a:p>
                    <a:p>
                      <a:pPr>
                        <a:spcAft>
                          <a:spcPts val="0"/>
                        </a:spcAft>
                      </a:pPr>
                      <a:r>
                        <a:rPr lang="fr-FR" sz="1000" dirty="0">
                          <a:effectLst/>
                        </a:rPr>
                        <a:t>Pour l’information diffusée par les salariés puis celle diffusée par l’entreprise : qu’est-ce qui relève de l’information ? De la communication ?</a:t>
                      </a:r>
                    </a:p>
                    <a:p>
                      <a:pPr>
                        <a:spcAft>
                          <a:spcPts val="0"/>
                        </a:spcAft>
                      </a:pPr>
                      <a:r>
                        <a:rPr lang="fr-FR" sz="1000" dirty="0">
                          <a:effectLst/>
                        </a:rPr>
                        <a:t> </a:t>
                      </a:r>
                    </a:p>
                    <a:p>
                      <a:pPr>
                        <a:spcAft>
                          <a:spcPts val="0"/>
                        </a:spcAft>
                      </a:pPr>
                      <a:r>
                        <a:rPr lang="fr-FR" sz="1000" dirty="0">
                          <a:effectLst/>
                        </a:rPr>
                        <a:t>Quels sont les éléments du SI qui peuvent permettre à l’entreprise de réagir à une telle situation ?</a:t>
                      </a:r>
                      <a:endParaRPr lang="fr-FR" sz="1000" dirty="0">
                        <a:solidFill>
                          <a:schemeClr val="tx1"/>
                        </a:solidFill>
                        <a:effectLst/>
                        <a:latin typeface="Times New Roman"/>
                        <a:ea typeface="Times New Roman"/>
                      </a:endParaRPr>
                    </a:p>
                  </a:txBody>
                  <a:tcPr marL="46500" marR="46500" marT="0" marB="0">
                    <a:solidFill>
                      <a:schemeClr val="bg1"/>
                    </a:solidFill>
                  </a:tcPr>
                </a:tc>
              </a:tr>
            </a:tbl>
          </a:graphicData>
        </a:graphic>
      </p:graphicFrame>
    </p:spTree>
    <p:extLst>
      <p:ext uri="{BB962C8B-B14F-4D97-AF65-F5344CB8AC3E}">
        <p14:creationId xmlns:p14="http://schemas.microsoft.com/office/powerpoint/2010/main" val="2123321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32</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504778042"/>
              </p:ext>
            </p:extLst>
          </p:nvPr>
        </p:nvGraphicFramePr>
        <p:xfrm>
          <a:off x="83440" y="1700808"/>
          <a:ext cx="8953056" cy="3692052"/>
        </p:xfrm>
        <a:graphic>
          <a:graphicData uri="http://schemas.openxmlformats.org/drawingml/2006/table">
            <a:tbl>
              <a:tblPr firstRow="1" firstCol="1" bandRow="1">
                <a:tableStyleId>{5940675A-B579-460E-94D1-54222C63F5DA}</a:tableStyleId>
              </a:tblPr>
              <a:tblGrid>
                <a:gridCol w="1762840"/>
                <a:gridCol w="1862839"/>
                <a:gridCol w="2914258"/>
                <a:gridCol w="2413119"/>
              </a:tblGrid>
              <a:tr h="1562022">
                <a:tc>
                  <a:txBody>
                    <a:bodyPr/>
                    <a:lstStyle/>
                    <a:p>
                      <a:pPr>
                        <a:spcAft>
                          <a:spcPts val="0"/>
                        </a:spcAft>
                      </a:pPr>
                      <a:r>
                        <a:rPr lang="fr-FR" sz="1000" dirty="0">
                          <a:effectLst/>
                        </a:rPr>
                        <a:t>THEME : Gestion et création de valeur</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Valeur perçue : Valeur perçue : image de marque, notoriété, </a:t>
                      </a:r>
                    </a:p>
                    <a:p>
                      <a:pPr>
                        <a:spcAft>
                          <a:spcPts val="0"/>
                        </a:spcAft>
                      </a:pPr>
                      <a:r>
                        <a:rPr lang="fr-FR" sz="1000" dirty="0">
                          <a:effectLst/>
                        </a:rPr>
                        <a:t>satisfaction, qualité</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Utiliser des indicateurs simples pour repérer la valeur  perçue produite par l’organisation</a:t>
                      </a:r>
                    </a:p>
                    <a:p>
                      <a:pPr>
                        <a:spcAft>
                          <a:spcPts val="0"/>
                        </a:spcAft>
                      </a:pPr>
                      <a:r>
                        <a:rPr lang="fr-FR" sz="1000" dirty="0">
                          <a:effectLst/>
                        </a:rPr>
                        <a:t> </a:t>
                      </a:r>
                    </a:p>
                    <a:p>
                      <a:pPr>
                        <a:spcAft>
                          <a:spcPts val="0"/>
                        </a:spcAft>
                      </a:pPr>
                      <a:r>
                        <a:rPr lang="fr-FR" sz="1000" dirty="0">
                          <a:effectLst/>
                        </a:rPr>
                        <a:t>Repérer (à partir de la notion de valeur ajoutée) les </a:t>
                      </a:r>
                    </a:p>
                    <a:p>
                      <a:pPr>
                        <a:spcAft>
                          <a:spcPts val="0"/>
                        </a:spcAft>
                      </a:pPr>
                      <a:r>
                        <a:rPr lang="fr-FR" sz="1000" dirty="0">
                          <a:effectLst/>
                        </a:rPr>
                        <a:t>compromis réalisés pour répondre aux attentes des </a:t>
                      </a:r>
                    </a:p>
                    <a:p>
                      <a:pPr>
                        <a:spcAft>
                          <a:spcPts val="0"/>
                        </a:spcAft>
                      </a:pPr>
                      <a:r>
                        <a:rPr lang="fr-FR" sz="1000" dirty="0">
                          <a:effectLst/>
                        </a:rPr>
                        <a:t>acteurs, du fait des contraintes de ressources et de </a:t>
                      </a:r>
                    </a:p>
                    <a:p>
                      <a:pPr>
                        <a:spcAft>
                          <a:spcPts val="0"/>
                        </a:spcAft>
                      </a:pPr>
                      <a:r>
                        <a:rPr lang="fr-FR" sz="1000" dirty="0">
                          <a:effectLst/>
                        </a:rPr>
                        <a:t>création de valeur (valeur ajoutée)</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a:effectLst/>
                        </a:rPr>
                        <a:t>Que faut-il mettre en œuvre pour construire une image de marque forte ?</a:t>
                      </a:r>
                    </a:p>
                    <a:p>
                      <a:pPr>
                        <a:spcAft>
                          <a:spcPts val="0"/>
                        </a:spcAft>
                      </a:pPr>
                      <a:r>
                        <a:rPr lang="fr-FR" sz="1000">
                          <a:effectLst/>
                        </a:rPr>
                        <a:t>En quoi cette image est-elle fragile ?</a:t>
                      </a:r>
                    </a:p>
                    <a:p>
                      <a:pPr>
                        <a:spcAft>
                          <a:spcPts val="0"/>
                        </a:spcAft>
                      </a:pPr>
                      <a:r>
                        <a:rPr lang="fr-FR" sz="1000">
                          <a:effectLst/>
                        </a:rPr>
                        <a:t>Dans le cas de Domino’s Pizza, quelle est la valeur ajoutée apportée par l’entreprise à ses clients ? Qu’est-ce que l’entreprise apporte de « plus » que ses concurrents ?</a:t>
                      </a:r>
                      <a:endParaRPr lang="fr-FR" sz="1000">
                        <a:solidFill>
                          <a:schemeClr val="tx1"/>
                        </a:solidFill>
                        <a:effectLst/>
                        <a:latin typeface="Times New Roman"/>
                        <a:ea typeface="Times New Roman"/>
                      </a:endParaRPr>
                    </a:p>
                  </a:txBody>
                  <a:tcPr marL="46500" marR="46500" marT="0" marB="0">
                    <a:solidFill>
                      <a:schemeClr val="bg1"/>
                    </a:solidFill>
                  </a:tcPr>
                </a:tc>
              </a:tr>
              <a:tr h="2130030">
                <a:tc>
                  <a:txBody>
                    <a:bodyPr/>
                    <a:lstStyle/>
                    <a:p>
                      <a:pPr>
                        <a:spcAft>
                          <a:spcPts val="0"/>
                        </a:spcAft>
                      </a:pPr>
                      <a:r>
                        <a:rPr lang="fr-FR" sz="1000" dirty="0">
                          <a:effectLst/>
                        </a:rPr>
                        <a:t>THEME : Evaluation de la performance</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Qu’est-ce qu’une organisation performante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Les décisions de gestion rendent-elles toujours une organisation plus performante ?</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Performance commerciale : fidélité, chiffre d’affaires, part termes d’indicateurs et comment la performance de marché</a:t>
                      </a:r>
                    </a:p>
                    <a:p>
                      <a:pPr>
                        <a:spcAft>
                          <a:spcPts val="0"/>
                        </a:spcAft>
                      </a:pPr>
                      <a:r>
                        <a:rPr lang="fr-FR" sz="1000" dirty="0">
                          <a:effectLst/>
                        </a:rPr>
                        <a:t>Repérer, dans une organisation, en quoi les aspirations des différents acteurs peuvent constituer des contraintes et/ou des opportunités dans la recherche de la performance.</a:t>
                      </a:r>
                    </a:p>
                    <a:p>
                      <a:pPr>
                        <a:spcAft>
                          <a:spcPts val="0"/>
                        </a:spcAft>
                      </a:pPr>
                      <a:r>
                        <a:rPr lang="fr-FR" sz="1000" dirty="0">
                          <a:effectLst/>
                        </a:rPr>
                        <a:t>Analyser la relation entre le prix, le coût et le niveau de qualité d’un produit ou d’un service ;</a:t>
                      </a:r>
                    </a:p>
                    <a:p>
                      <a:pPr>
                        <a:spcAft>
                          <a:spcPts val="0"/>
                        </a:spcAft>
                      </a:pPr>
                      <a:r>
                        <a:rPr lang="fr-FR" sz="1000" dirty="0">
                          <a:effectLst/>
                        </a:rPr>
                        <a:t> </a:t>
                      </a:r>
                    </a:p>
                    <a:p>
                      <a:pPr>
                        <a:spcAft>
                          <a:spcPts val="0"/>
                        </a:spcAft>
                      </a:pPr>
                      <a:r>
                        <a:rPr lang="fr-FR" sz="1000" dirty="0">
                          <a:effectLst/>
                        </a:rPr>
                        <a:t>Prix, coût, marge</a:t>
                      </a:r>
                    </a:p>
                    <a:p>
                      <a:pPr>
                        <a:spcAft>
                          <a:spcPts val="0"/>
                        </a:spcAft>
                      </a:pPr>
                      <a:r>
                        <a:rPr lang="fr-FR" sz="1000" dirty="0">
                          <a:effectLst/>
                        </a:rPr>
                        <a:t>Qualité (biens et services)</a:t>
                      </a:r>
                      <a:endParaRPr lang="fr-FR" sz="1000" dirty="0">
                        <a:solidFill>
                          <a:schemeClr val="tx1"/>
                        </a:solidFill>
                        <a:effectLst/>
                        <a:latin typeface="Times New Roman"/>
                        <a:ea typeface="Times New Roman"/>
                      </a:endParaRPr>
                    </a:p>
                  </a:txBody>
                  <a:tcPr marL="46500" marR="46500" marT="0" marB="0">
                    <a:solidFill>
                      <a:schemeClr val="bg1"/>
                    </a:solidFill>
                  </a:tcPr>
                </a:tc>
                <a:tc>
                  <a:txBody>
                    <a:bodyPr/>
                    <a:lstStyle/>
                    <a:p>
                      <a:pPr>
                        <a:spcAft>
                          <a:spcPts val="0"/>
                        </a:spcAft>
                      </a:pPr>
                      <a:r>
                        <a:rPr lang="fr-FR" sz="1000" dirty="0">
                          <a:effectLst/>
                        </a:rPr>
                        <a:t>Les deux employés de </a:t>
                      </a:r>
                      <a:r>
                        <a:rPr lang="fr-FR" sz="1000" dirty="0" err="1">
                          <a:effectLst/>
                        </a:rPr>
                        <a:t>Domino’s</a:t>
                      </a:r>
                      <a:r>
                        <a:rPr lang="fr-FR" sz="1000" dirty="0">
                          <a:effectLst/>
                        </a:rPr>
                        <a:t> Pizza ont contribué à la dégradation de la qualité, est-ce une situation durable ?</a:t>
                      </a:r>
                    </a:p>
                    <a:p>
                      <a:pPr>
                        <a:spcAft>
                          <a:spcPts val="0"/>
                        </a:spcAft>
                      </a:pPr>
                      <a:r>
                        <a:rPr lang="fr-FR" sz="1000" dirty="0">
                          <a:effectLst/>
                        </a:rPr>
                        <a:t> </a:t>
                      </a:r>
                    </a:p>
                    <a:p>
                      <a:pPr>
                        <a:spcAft>
                          <a:spcPts val="0"/>
                        </a:spcAft>
                      </a:pPr>
                      <a:r>
                        <a:rPr lang="fr-FR" sz="1000" dirty="0">
                          <a:effectLst/>
                        </a:rPr>
                        <a:t>Comment améliorer la perception de la qualité des produits pour les clients ? </a:t>
                      </a:r>
                      <a:endParaRPr lang="fr-FR" sz="1000" dirty="0">
                        <a:solidFill>
                          <a:schemeClr val="tx1"/>
                        </a:solidFill>
                        <a:effectLst/>
                        <a:latin typeface="Times New Roman"/>
                        <a:ea typeface="Times New Roman"/>
                      </a:endParaRPr>
                    </a:p>
                  </a:txBody>
                  <a:tcPr marL="46500" marR="46500" marT="0" marB="0">
                    <a:solidFill>
                      <a:schemeClr val="bg1"/>
                    </a:solidFill>
                  </a:tcPr>
                </a:tc>
              </a:tr>
            </a:tbl>
          </a:graphicData>
        </a:graphic>
      </p:graphicFrame>
    </p:spTree>
    <p:extLst>
      <p:ext uri="{BB962C8B-B14F-4D97-AF65-F5344CB8AC3E}">
        <p14:creationId xmlns:p14="http://schemas.microsoft.com/office/powerpoint/2010/main" val="462735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996952"/>
            <a:ext cx="7772400" cy="1650107"/>
          </a:xfrm>
        </p:spPr>
        <p:txBody>
          <a:bodyPr>
            <a:noAutofit/>
          </a:bodyPr>
          <a:lstStyle/>
          <a:p>
            <a:r>
              <a:rPr lang="fr-FR" sz="3200" dirty="0" smtClean="0"/>
              <a:t>Utilisation de la mise en situation</a:t>
            </a:r>
            <a:br>
              <a:rPr lang="fr-FR" sz="3200" dirty="0" smtClean="0"/>
            </a:br>
            <a:r>
              <a:rPr lang="fr-FR" sz="3200" dirty="0" smtClean="0"/>
              <a:t>en management</a:t>
            </a:r>
            <a:br>
              <a:rPr lang="fr-FR" sz="3200" dirty="0" smtClean="0"/>
            </a:br>
            <a:r>
              <a:rPr lang="fr-FR" sz="3200" dirty="0" smtClean="0"/>
              <a:t/>
            </a:r>
            <a:br>
              <a:rPr lang="fr-FR" sz="3200" dirty="0" smtClean="0"/>
            </a:br>
            <a:r>
              <a:rPr lang="fr-FR" sz="3200" dirty="0" smtClean="0"/>
              <a:t>&amp; Travailler les transversalités avec les enseignements de spécialités</a:t>
            </a:r>
            <a:endParaRPr lang="fr-FR" sz="32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33</a:t>
            </a:fld>
            <a:endParaRPr lang="fr-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780928"/>
            <a:ext cx="7415242" cy="1470025"/>
          </a:xfrm>
        </p:spPr>
        <p:txBody>
          <a:bodyPr>
            <a:noAutofit/>
          </a:bodyPr>
          <a:lstStyle/>
          <a:p>
            <a:r>
              <a:rPr lang="fr-FR" sz="7200" dirty="0" smtClean="0"/>
              <a:t>A vous de jouer…</a:t>
            </a:r>
            <a:endParaRPr lang="fr-FR" sz="7200" dirty="0"/>
          </a:p>
        </p:txBody>
      </p:sp>
      <p:sp>
        <p:nvSpPr>
          <p:cNvPr id="4" name="Espace réservé du pied de page 3"/>
          <p:cNvSpPr>
            <a:spLocks noGrp="1"/>
          </p:cNvSpPr>
          <p:nvPr>
            <p:ph type="ftr" sz="quarter" idx="11"/>
          </p:nvPr>
        </p:nvSpPr>
        <p:spPr/>
        <p:txBody>
          <a:bodyPr/>
          <a:lstStyle/>
          <a:p>
            <a:r>
              <a:rPr lang="fr-FR" smtClean="0"/>
              <a:t>K. Cubizolles - N. Lesueur - O. Nicolas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34</a:t>
            </a:fld>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Grille de travail pour MANAGEMENT</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35</a:t>
            </a:fld>
            <a:endParaRPr lang="fr-BE"/>
          </a:p>
        </p:txBody>
      </p:sp>
      <p:pic>
        <p:nvPicPr>
          <p:cNvPr id="6" name="Image 5">
            <a:hlinkClick r:id="rId2" action="ppaction://hlinkfile"/>
          </p:cNvPr>
          <p:cNvPicPr>
            <a:picLocks noChangeAspect="1"/>
          </p:cNvPicPr>
          <p:nvPr/>
        </p:nvPicPr>
        <p:blipFill>
          <a:blip r:embed="rId3" cstate="print"/>
          <a:stretch>
            <a:fillRect/>
          </a:stretch>
        </p:blipFill>
        <p:spPr>
          <a:xfrm>
            <a:off x="683568" y="1700808"/>
            <a:ext cx="8008707" cy="472132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36</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611545606"/>
              </p:ext>
            </p:extLst>
          </p:nvPr>
        </p:nvGraphicFramePr>
        <p:xfrm>
          <a:off x="72008" y="1222677"/>
          <a:ext cx="8964488" cy="5662707"/>
        </p:xfrm>
        <a:graphic>
          <a:graphicData uri="http://schemas.openxmlformats.org/drawingml/2006/table">
            <a:tbl>
              <a:tblPr firstRow="1" firstCol="1" bandRow="1">
                <a:tableStyleId>{5940675A-B579-460E-94D1-54222C63F5DA}</a:tableStyleId>
              </a:tblPr>
              <a:tblGrid>
                <a:gridCol w="1765091"/>
                <a:gridCol w="1865217"/>
                <a:gridCol w="2917979"/>
                <a:gridCol w="2416201"/>
              </a:tblGrid>
              <a:tr h="279130">
                <a:tc gridSpan="3">
                  <a:txBody>
                    <a:bodyPr/>
                    <a:lstStyle/>
                    <a:p>
                      <a:pPr algn="ctr">
                        <a:spcAft>
                          <a:spcPts val="0"/>
                        </a:spcAft>
                      </a:pPr>
                      <a:r>
                        <a:rPr lang="fr-FR" sz="1000" dirty="0">
                          <a:effectLst/>
                        </a:rPr>
                        <a:t>Programme</a:t>
                      </a:r>
                      <a:endParaRPr lang="fr-FR" sz="1000" b="1" dirty="0">
                        <a:solidFill>
                          <a:srgbClr val="009999"/>
                        </a:solidFill>
                        <a:effectLst/>
                        <a:latin typeface="Times New Roman"/>
                        <a:ea typeface="Times New Roman"/>
                      </a:endParaRPr>
                    </a:p>
                  </a:txBody>
                  <a:tcPr marL="56727" marR="56727" marT="0" marB="0">
                    <a:solidFill>
                      <a:schemeClr val="bg1"/>
                    </a:solidFill>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a:effectLst/>
                        </a:rPr>
                        <a:t>Dominos Pizza</a:t>
                      </a:r>
                      <a:endParaRPr lang="fr-FR" sz="1000" b="1">
                        <a:solidFill>
                          <a:srgbClr val="009999"/>
                        </a:solidFill>
                        <a:effectLst/>
                        <a:latin typeface="Times New Roman"/>
                        <a:ea typeface="Times New Roman"/>
                      </a:endParaRPr>
                    </a:p>
                  </a:txBody>
                  <a:tcPr marL="56727" marR="56727" marT="0" marB="0">
                    <a:solidFill>
                      <a:schemeClr val="bg1"/>
                    </a:solidFill>
                  </a:tcPr>
                </a:tc>
              </a:tr>
              <a:tr h="465217">
                <a:tc>
                  <a:txBody>
                    <a:bodyPr/>
                    <a:lstStyle/>
                    <a:p>
                      <a:pPr algn="ctr">
                        <a:spcAft>
                          <a:spcPts val="0"/>
                        </a:spcAft>
                      </a:pPr>
                      <a:r>
                        <a:rPr lang="fr-FR" sz="1000" dirty="0">
                          <a:effectLst/>
                        </a:rPr>
                        <a:t>Thème/Sous-thèmes</a:t>
                      </a:r>
                    </a:p>
                    <a:p>
                      <a:pPr algn="ctr">
                        <a:spcAft>
                          <a:spcPts val="0"/>
                        </a:spcAft>
                      </a:pPr>
                      <a:r>
                        <a:rPr lang="fr-FR" sz="1000" dirty="0">
                          <a:effectLst/>
                        </a:rPr>
                        <a:t>Questions (problématiques)</a:t>
                      </a:r>
                      <a:endParaRPr lang="fr-FR" sz="1000" b="1" dirty="0">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Notions/Concepts</a:t>
                      </a:r>
                      <a:endParaRPr lang="fr-FR" sz="1000" b="1">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Capacités à acquérir</a:t>
                      </a:r>
                      <a:endParaRPr lang="fr-FR" sz="1000" b="1">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Questions élèves</a:t>
                      </a:r>
                      <a:endParaRPr lang="fr-FR" sz="1000" b="1">
                        <a:solidFill>
                          <a:srgbClr val="009999"/>
                        </a:solidFill>
                        <a:effectLst/>
                        <a:latin typeface="Times New Roman"/>
                        <a:ea typeface="Times New Roman"/>
                      </a:endParaRPr>
                    </a:p>
                  </a:txBody>
                  <a:tcPr marL="56727" marR="56727" marT="0" marB="0" anchor="ctr">
                    <a:solidFill>
                      <a:schemeClr val="bg1"/>
                    </a:solidFill>
                  </a:tcPr>
                </a:tc>
              </a:tr>
              <a:tr h="1154431">
                <a:tc>
                  <a:txBody>
                    <a:bodyPr/>
                    <a:lstStyle/>
                    <a:p>
                      <a:pPr>
                        <a:spcAft>
                          <a:spcPts val="0"/>
                        </a:spcAft>
                      </a:pPr>
                      <a:r>
                        <a:rPr lang="fr-FR" sz="1000">
                          <a:effectLst/>
                        </a:rPr>
                        <a:t>T1</a:t>
                      </a:r>
                    </a:p>
                    <a:p>
                      <a:pPr>
                        <a:spcAft>
                          <a:spcPts val="0"/>
                        </a:spcAft>
                      </a:pPr>
                      <a:r>
                        <a:rPr lang="fr-FR" sz="1000">
                          <a:effectLst/>
                        </a:rPr>
                        <a:t>Qu’apporte le management à la gestion des organisations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Fonctions du management</a:t>
                      </a:r>
                    </a:p>
                    <a:p>
                      <a:pPr>
                        <a:spcAft>
                          <a:spcPts val="0"/>
                        </a:spcAft>
                      </a:pPr>
                      <a:r>
                        <a:rPr lang="fr-FR" sz="1000">
                          <a:effectLst/>
                        </a:rPr>
                        <a:t>Management stratégique, management opérationnel</a:t>
                      </a:r>
                    </a:p>
                    <a:p>
                      <a:pPr>
                        <a:spcAft>
                          <a:spcPts val="0"/>
                        </a:spcAft>
                      </a:pPr>
                      <a:r>
                        <a:rPr lang="fr-FR" sz="1000">
                          <a:effectLst/>
                        </a:rPr>
                        <a:t>Décisions stratégiques, décisions opérationnelles</a:t>
                      </a:r>
                    </a:p>
                    <a:p>
                      <a:pPr>
                        <a:spcAft>
                          <a:spcPts val="0"/>
                        </a:spcAft>
                      </a:pPr>
                      <a:r>
                        <a:rPr lang="fr-FR" sz="1000">
                          <a:effectLst/>
                        </a:rPr>
                        <a:t>Facteurs de contingence</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Repérer les éléments constitutifs d’une organisation</a:t>
                      </a:r>
                    </a:p>
                    <a:p>
                      <a:pPr>
                        <a:spcAft>
                          <a:spcPts val="0"/>
                        </a:spcAft>
                      </a:pPr>
                      <a:r>
                        <a:rPr lang="fr-FR" sz="1000">
                          <a:effectLst/>
                        </a:rPr>
                        <a:t>Repérer dans une organisation simple les problèmes de gestion qui se posent</a:t>
                      </a:r>
                    </a:p>
                    <a:p>
                      <a:pPr>
                        <a:spcAft>
                          <a:spcPts val="0"/>
                        </a:spcAft>
                      </a:pPr>
                      <a:r>
                        <a:rPr lang="fr-FR" sz="1000">
                          <a:effectLst/>
                        </a:rPr>
                        <a:t>Repérer les décisions relevant du management stratégique et celles relevant du management opérationnel</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Retrouvez les décisions de la direction de Dominos-Pizza qui relèvent du management stratégique et celles qui relèvent du management opérationnel</a:t>
                      </a:r>
                      <a:endParaRPr lang="fr-FR" sz="1000" b="1">
                        <a:solidFill>
                          <a:srgbClr val="009999"/>
                        </a:solidFill>
                        <a:effectLst/>
                        <a:latin typeface="Times New Roman"/>
                        <a:ea typeface="Times New Roman"/>
                      </a:endParaRPr>
                    </a:p>
                  </a:txBody>
                  <a:tcPr marL="56727" marR="56727" marT="0" marB="0">
                    <a:solidFill>
                      <a:schemeClr val="bg1"/>
                    </a:solidFill>
                  </a:tcPr>
                </a:tc>
              </a:tr>
              <a:tr h="962027">
                <a:tc>
                  <a:txBody>
                    <a:bodyPr/>
                    <a:lstStyle/>
                    <a:p>
                      <a:pPr>
                        <a:spcAft>
                          <a:spcPts val="0"/>
                        </a:spcAft>
                      </a:pPr>
                      <a:r>
                        <a:rPr lang="fr-FR" sz="1000">
                          <a:effectLst/>
                        </a:rPr>
                        <a:t>T2</a:t>
                      </a:r>
                    </a:p>
                    <a:p>
                      <a:pPr>
                        <a:spcAft>
                          <a:spcPts val="0"/>
                        </a:spcAft>
                      </a:pPr>
                      <a:r>
                        <a:rPr lang="fr-FR" sz="1000">
                          <a:effectLst/>
                        </a:rPr>
                        <a:t>La finalité de l’entreprise se limite-t-elle à la réalisation d’un profit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Bien service</a:t>
                      </a:r>
                    </a:p>
                    <a:p>
                      <a:pPr>
                        <a:spcAft>
                          <a:spcPts val="0"/>
                        </a:spcAft>
                      </a:pPr>
                      <a:r>
                        <a:rPr lang="fr-FR" sz="1000">
                          <a:effectLst/>
                        </a:rPr>
                        <a:t>Partie prenante</a:t>
                      </a:r>
                    </a:p>
                    <a:p>
                      <a:pPr>
                        <a:spcAft>
                          <a:spcPts val="0"/>
                        </a:spcAft>
                      </a:pPr>
                      <a:r>
                        <a:rPr lang="fr-FR" sz="1000">
                          <a:effectLst/>
                        </a:rPr>
                        <a:t>Pérennité</a:t>
                      </a:r>
                    </a:p>
                    <a:p>
                      <a:pPr>
                        <a:spcAft>
                          <a:spcPts val="0"/>
                        </a:spcAft>
                      </a:pPr>
                      <a:r>
                        <a:rPr lang="fr-FR" sz="1000">
                          <a:effectLst/>
                        </a:rPr>
                        <a:t>Responsabilité sociétale de l’entreprise</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Identifier les finalités respectives de chaque forme d’organisation</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Identifiez comment les dirigeants gèrent les intérêts divergents des parties prenantes </a:t>
                      </a:r>
                      <a:endParaRPr lang="fr-FR" sz="1000" b="1">
                        <a:solidFill>
                          <a:srgbClr val="009999"/>
                        </a:solidFill>
                        <a:effectLst/>
                        <a:latin typeface="Times New Roman"/>
                        <a:ea typeface="Times New Roman"/>
                      </a:endParaRPr>
                    </a:p>
                  </a:txBody>
                  <a:tcPr marL="56727" marR="56727" marT="0" marB="0">
                    <a:solidFill>
                      <a:schemeClr val="bg1"/>
                    </a:solidFill>
                  </a:tcPr>
                </a:tc>
              </a:tr>
              <a:tr h="877850">
                <a:tc>
                  <a:txBody>
                    <a:bodyPr/>
                    <a:lstStyle/>
                    <a:p>
                      <a:pPr>
                        <a:spcAft>
                          <a:spcPts val="0"/>
                        </a:spcAft>
                      </a:pPr>
                      <a:r>
                        <a:rPr lang="fr-FR" sz="1000">
                          <a:effectLst/>
                        </a:rPr>
                        <a:t>T3</a:t>
                      </a:r>
                    </a:p>
                    <a:p>
                      <a:pPr>
                        <a:spcAft>
                          <a:spcPts val="0"/>
                        </a:spcAft>
                      </a:pPr>
                      <a:r>
                        <a:rPr lang="fr-FR" sz="1000">
                          <a:effectLst/>
                        </a:rPr>
                        <a:t>Le système d’information contribue-t-il à l’efficacité de la prise de décision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Système d’information</a:t>
                      </a:r>
                    </a:p>
                    <a:p>
                      <a:pPr>
                        <a:spcAft>
                          <a:spcPts val="0"/>
                        </a:spcAft>
                      </a:pPr>
                      <a:r>
                        <a:rPr lang="fr-FR" sz="1000">
                          <a:effectLst/>
                        </a:rPr>
                        <a:t>Qualité du système d’information</a:t>
                      </a:r>
                    </a:p>
                    <a:p>
                      <a:pPr>
                        <a:spcAft>
                          <a:spcPts val="0"/>
                        </a:spcAft>
                      </a:pPr>
                      <a:r>
                        <a:rPr lang="fr-FR" sz="1000">
                          <a:effectLst/>
                        </a:rPr>
                        <a:t>Aide à la décision</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Repérer le rôle du système d’information dans le processus de prise de décision</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Expliquez comment les dirigeants utilisent le SI pour adresser des informations à son environnement</a:t>
                      </a:r>
                      <a:endParaRPr lang="fr-FR" sz="1000" b="1">
                        <a:solidFill>
                          <a:srgbClr val="009999"/>
                        </a:solidFill>
                        <a:effectLst/>
                        <a:latin typeface="Times New Roman"/>
                        <a:ea typeface="Times New Roman"/>
                      </a:endParaRPr>
                    </a:p>
                  </a:txBody>
                  <a:tcPr marL="56727" marR="56727" marT="0" marB="0">
                    <a:solidFill>
                      <a:schemeClr val="bg1"/>
                    </a:solidFill>
                  </a:tcPr>
                </a:tc>
              </a:tr>
              <a:tr h="1924052">
                <a:tc>
                  <a:txBody>
                    <a:bodyPr/>
                    <a:lstStyle/>
                    <a:p>
                      <a:pPr>
                        <a:spcAft>
                          <a:spcPts val="0"/>
                        </a:spcAft>
                      </a:pPr>
                      <a:r>
                        <a:rPr lang="fr-FR" sz="1000">
                          <a:effectLst/>
                        </a:rPr>
                        <a:t>T4</a:t>
                      </a:r>
                    </a:p>
                    <a:p>
                      <a:pPr>
                        <a:spcAft>
                          <a:spcPts val="0"/>
                        </a:spcAft>
                      </a:pPr>
                      <a:r>
                        <a:rPr lang="fr-FR" sz="1000">
                          <a:effectLst/>
                        </a:rPr>
                        <a:t>Quel mode de production choisir ?</a:t>
                      </a:r>
                    </a:p>
                    <a:p>
                      <a:pPr>
                        <a:spcAft>
                          <a:spcPts val="0"/>
                        </a:spcAft>
                      </a:pPr>
                      <a:r>
                        <a:rPr lang="fr-FR" sz="1000">
                          <a:effectLst/>
                        </a:rPr>
                        <a:t>Une organisation du travail souple ou rigide ?</a:t>
                      </a:r>
                    </a:p>
                    <a:p>
                      <a:pPr>
                        <a:spcAft>
                          <a:spcPts val="0"/>
                        </a:spcAft>
                      </a:pPr>
                      <a:r>
                        <a:rPr lang="fr-FR" sz="1000">
                          <a:effectLst/>
                        </a:rPr>
                        <a:t>Comment assurer la cohérence de l’ensemble des tâches ?</a:t>
                      </a:r>
                    </a:p>
                    <a:p>
                      <a:pPr>
                        <a:spcAft>
                          <a:spcPts val="0"/>
                        </a:spcAft>
                      </a:pPr>
                      <a:r>
                        <a:rPr lang="fr-FR" sz="1000">
                          <a:effectLst/>
                        </a:rPr>
                        <a:t>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Production de services</a:t>
                      </a:r>
                    </a:p>
                    <a:p>
                      <a:pPr>
                        <a:spcAft>
                          <a:spcPts val="0"/>
                        </a:spcAft>
                      </a:pPr>
                      <a:r>
                        <a:rPr lang="fr-FR" sz="1000">
                          <a:effectLst/>
                        </a:rPr>
                        <a:t>Démarche qualité</a:t>
                      </a:r>
                    </a:p>
                    <a:p>
                      <a:pPr>
                        <a:spcAft>
                          <a:spcPts val="0"/>
                        </a:spcAft>
                      </a:pPr>
                      <a:r>
                        <a:rPr lang="fr-FR" sz="1000">
                          <a:effectLst/>
                        </a:rPr>
                        <a:t>Division du travail</a:t>
                      </a:r>
                    </a:p>
                    <a:p>
                      <a:pPr>
                        <a:spcAft>
                          <a:spcPts val="0"/>
                        </a:spcAft>
                      </a:pPr>
                      <a:r>
                        <a:rPr lang="fr-FR" sz="1000">
                          <a:effectLst/>
                        </a:rPr>
                        <a:t>Polyvalence, flexibilité</a:t>
                      </a:r>
                    </a:p>
                    <a:p>
                      <a:pPr>
                        <a:spcAft>
                          <a:spcPts val="0"/>
                        </a:spcAft>
                      </a:pPr>
                      <a:r>
                        <a:rPr lang="fr-FR" sz="1000">
                          <a:effectLst/>
                        </a:rPr>
                        <a:t>Enrichissement des tâches</a:t>
                      </a:r>
                    </a:p>
                    <a:p>
                      <a:pPr>
                        <a:spcAft>
                          <a:spcPts val="0"/>
                        </a:spcAft>
                      </a:pPr>
                      <a:r>
                        <a:rPr lang="fr-FR" sz="1000">
                          <a:effectLst/>
                        </a:rPr>
                        <a:t>Modes de coordination</a:t>
                      </a:r>
                    </a:p>
                    <a:p>
                      <a:pPr>
                        <a:spcAft>
                          <a:spcPts val="0"/>
                        </a:spcAft>
                      </a:pPr>
                      <a:r>
                        <a:rPr lang="fr-FR" sz="1000">
                          <a:effectLst/>
                        </a:rPr>
                        <a:t>Centralisation, décentralisation du pouvoir, </a:t>
                      </a:r>
                    </a:p>
                    <a:p>
                      <a:pPr>
                        <a:spcAft>
                          <a:spcPts val="0"/>
                        </a:spcAft>
                      </a:pPr>
                      <a:r>
                        <a:rPr lang="fr-FR" sz="1000">
                          <a:effectLst/>
                        </a:rPr>
                        <a:t>Délégation d’autorité</a:t>
                      </a:r>
                    </a:p>
                    <a:p>
                      <a:pPr>
                        <a:spcAft>
                          <a:spcPts val="0"/>
                        </a:spcAft>
                      </a:pPr>
                      <a:r>
                        <a:rPr lang="fr-FR" sz="1000">
                          <a:effectLst/>
                        </a:rPr>
                        <a:t>Structure rigide, souple</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Identifier et justifier le type d’organisation du travail choisi</a:t>
                      </a:r>
                    </a:p>
                    <a:p>
                      <a:pPr>
                        <a:spcAft>
                          <a:spcPts val="0"/>
                        </a:spcAft>
                      </a:pPr>
                      <a:r>
                        <a:rPr lang="fr-FR" sz="1000" dirty="0">
                          <a:effectLst/>
                        </a:rPr>
                        <a:t>Apprécier le degré de décentralisation du pouvoir de décision</a:t>
                      </a:r>
                    </a:p>
                    <a:p>
                      <a:pPr>
                        <a:spcAft>
                          <a:spcPts val="0"/>
                        </a:spcAft>
                      </a:pPr>
                      <a:r>
                        <a:rPr lang="fr-FR" sz="1000" dirty="0">
                          <a:effectLst/>
                        </a:rPr>
                        <a:t>Identifier les mécanismes de coordination mis en place</a:t>
                      </a:r>
                    </a:p>
                    <a:p>
                      <a:pPr>
                        <a:spcAft>
                          <a:spcPts val="0"/>
                        </a:spcAft>
                      </a:pPr>
                      <a:r>
                        <a:rPr lang="fr-FR" sz="1000" dirty="0">
                          <a:effectLst/>
                        </a:rPr>
                        <a:t>Identifier et justifier le choix d’une configuration structurelle rigide ou souple</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Identifiez le mode de production chez </a:t>
                      </a:r>
                      <a:r>
                        <a:rPr lang="fr-FR" sz="1000" dirty="0" err="1">
                          <a:effectLst/>
                        </a:rPr>
                        <a:t>Dominos’Pizza</a:t>
                      </a:r>
                      <a:r>
                        <a:rPr lang="fr-FR" sz="1000" dirty="0">
                          <a:effectLst/>
                        </a:rPr>
                        <a:t> et sa démarche qualité</a:t>
                      </a:r>
                    </a:p>
                    <a:p>
                      <a:pPr>
                        <a:spcAft>
                          <a:spcPts val="0"/>
                        </a:spcAft>
                      </a:pPr>
                      <a:r>
                        <a:rPr lang="fr-FR" sz="1000" dirty="0">
                          <a:effectLst/>
                        </a:rPr>
                        <a:t> </a:t>
                      </a:r>
                      <a:endParaRPr lang="fr-FR" sz="1000" b="1" dirty="0">
                        <a:solidFill>
                          <a:srgbClr val="009999"/>
                        </a:solidFill>
                        <a:effectLst/>
                        <a:latin typeface="Times New Roman"/>
                        <a:ea typeface="Times New Roman"/>
                      </a:endParaRPr>
                    </a:p>
                  </a:txBody>
                  <a:tcPr marL="56727" marR="56727" marT="0" marB="0">
                    <a:solidFill>
                      <a:schemeClr val="bg1"/>
                    </a:solidFill>
                  </a:tcPr>
                </a:tc>
              </a:tr>
            </a:tbl>
          </a:graphicData>
        </a:graphic>
      </p:graphicFrame>
    </p:spTree>
    <p:extLst>
      <p:ext uri="{BB962C8B-B14F-4D97-AF65-F5344CB8AC3E}">
        <p14:creationId xmlns:p14="http://schemas.microsoft.com/office/powerpoint/2010/main" val="1940338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37</a:t>
            </a:fld>
            <a:endParaRPr lang="fr-BE"/>
          </a:p>
        </p:txBody>
      </p:sp>
      <p:graphicFrame>
        <p:nvGraphicFramePr>
          <p:cNvPr id="5" name="Tableau 4"/>
          <p:cNvGraphicFramePr>
            <a:graphicFrameLocks noGrp="1"/>
          </p:cNvGraphicFramePr>
          <p:nvPr>
            <p:extLst>
              <p:ext uri="{D42A27DB-BD31-4B8C-83A1-F6EECF244321}">
                <p14:modId xmlns:p14="http://schemas.microsoft.com/office/powerpoint/2010/main" val="2935704725"/>
              </p:ext>
            </p:extLst>
          </p:nvPr>
        </p:nvGraphicFramePr>
        <p:xfrm>
          <a:off x="251520" y="1992313"/>
          <a:ext cx="8229599" cy="2438400"/>
        </p:xfrm>
        <a:graphic>
          <a:graphicData uri="http://schemas.openxmlformats.org/drawingml/2006/table">
            <a:tbl>
              <a:tblPr firstRow="1" firstCol="1" bandRow="1">
                <a:tableStyleId>{5940675A-B579-460E-94D1-54222C63F5DA}</a:tableStyleId>
              </a:tblPr>
              <a:tblGrid>
                <a:gridCol w="1620393"/>
                <a:gridCol w="1712311"/>
                <a:gridCol w="2678769"/>
                <a:gridCol w="2218126"/>
              </a:tblGrid>
              <a:tr h="575148">
                <a:tc>
                  <a:txBody>
                    <a:bodyPr/>
                    <a:lstStyle/>
                    <a:p>
                      <a:pPr>
                        <a:spcAft>
                          <a:spcPts val="0"/>
                        </a:spcAft>
                      </a:pPr>
                      <a:r>
                        <a:rPr lang="fr-FR" sz="1000" dirty="0">
                          <a:effectLst/>
                        </a:rPr>
                        <a:t>T5</a:t>
                      </a:r>
                    </a:p>
                    <a:p>
                      <a:pPr>
                        <a:spcAft>
                          <a:spcPts val="0"/>
                        </a:spcAft>
                      </a:pPr>
                      <a:r>
                        <a:rPr lang="fr-FR" sz="1000" dirty="0">
                          <a:effectLst/>
                        </a:rPr>
                        <a:t>Le management peut-il tenir compte de l’intérêt de tous les acteurs de l’organisation ?</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Dirigeants d’entreprise privée</a:t>
                      </a:r>
                    </a:p>
                    <a:p>
                      <a:pPr>
                        <a:spcAft>
                          <a:spcPts val="0"/>
                        </a:spcAft>
                      </a:pPr>
                      <a:r>
                        <a:rPr lang="fr-FR" sz="1000" dirty="0">
                          <a:effectLst/>
                        </a:rPr>
                        <a:t>Style de direction</a:t>
                      </a:r>
                    </a:p>
                    <a:p>
                      <a:pPr>
                        <a:spcAft>
                          <a:spcPts val="0"/>
                        </a:spcAft>
                      </a:pPr>
                      <a:r>
                        <a:rPr lang="fr-FR" sz="1000" dirty="0">
                          <a:effectLst/>
                        </a:rPr>
                        <a:t>Salarié, </a:t>
                      </a:r>
                    </a:p>
                    <a:p>
                      <a:pPr>
                        <a:spcAft>
                          <a:spcPts val="0"/>
                        </a:spcAft>
                      </a:pPr>
                      <a:r>
                        <a:rPr lang="fr-FR" sz="1000" dirty="0">
                          <a:effectLst/>
                        </a:rPr>
                        <a:t>Délégué du personnel, syndical</a:t>
                      </a:r>
                    </a:p>
                    <a:p>
                      <a:pPr>
                        <a:spcAft>
                          <a:spcPts val="0"/>
                        </a:spcAft>
                      </a:pPr>
                      <a:r>
                        <a:rPr lang="fr-FR" sz="1000" dirty="0">
                          <a:effectLst/>
                        </a:rPr>
                        <a:t>Actionnaire</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Identifier les différents acteurs dans les organisations, leurs rôles et leurs intérêts</a:t>
                      </a:r>
                    </a:p>
                    <a:p>
                      <a:pPr>
                        <a:spcAft>
                          <a:spcPts val="0"/>
                        </a:spcAft>
                      </a:pPr>
                      <a:r>
                        <a:rPr lang="fr-FR" sz="1000" dirty="0">
                          <a:effectLst/>
                        </a:rPr>
                        <a:t>Identifier les différents types et styles de direction</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Identifiez tous les acteurs en précisant leurs rôles et les intérêts. Que pouvez-vous conclure ?</a:t>
                      </a:r>
                      <a:endParaRPr lang="fr-FR" sz="1000" b="1" dirty="0">
                        <a:solidFill>
                          <a:srgbClr val="009999"/>
                        </a:solidFill>
                        <a:effectLst/>
                        <a:latin typeface="Times New Roman"/>
                        <a:ea typeface="Times New Roman"/>
                      </a:endParaRPr>
                    </a:p>
                  </a:txBody>
                  <a:tcPr marL="56727" marR="56727" marT="0" marB="0">
                    <a:solidFill>
                      <a:schemeClr val="bg1"/>
                    </a:solidFill>
                  </a:tcPr>
                </a:tc>
              </a:tr>
              <a:tr h="575148">
                <a:tc>
                  <a:txBody>
                    <a:bodyPr/>
                    <a:lstStyle/>
                    <a:p>
                      <a:pPr>
                        <a:spcAft>
                          <a:spcPts val="0"/>
                        </a:spcAft>
                      </a:pPr>
                      <a:r>
                        <a:rPr lang="fr-FR" sz="1000" dirty="0">
                          <a:effectLst/>
                        </a:rPr>
                        <a:t>T5</a:t>
                      </a:r>
                    </a:p>
                    <a:p>
                      <a:pPr>
                        <a:spcAft>
                          <a:spcPts val="0"/>
                        </a:spcAft>
                      </a:pPr>
                      <a:r>
                        <a:rPr lang="fr-FR" sz="1000" dirty="0">
                          <a:effectLst/>
                        </a:rPr>
                        <a:t>Comment orienter le management des emplois et des compétences selon les besoins de l’organisation</a:t>
                      </a:r>
                      <a:endParaRPr lang="fr-FR" sz="1000" b="1"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Marché interne, marché externe</a:t>
                      </a:r>
                    </a:p>
                    <a:p>
                      <a:pPr>
                        <a:spcAft>
                          <a:spcPts val="0"/>
                        </a:spcAft>
                      </a:pPr>
                      <a:r>
                        <a:rPr lang="fr-FR" sz="1000">
                          <a:effectLst/>
                        </a:rPr>
                        <a:t>Flexibilité des RH</a:t>
                      </a:r>
                    </a:p>
                    <a:p>
                      <a:pPr>
                        <a:spcAft>
                          <a:spcPts val="0"/>
                        </a:spcAft>
                      </a:pPr>
                      <a:r>
                        <a:rPr lang="fr-FR" sz="1000">
                          <a:effectLst/>
                        </a:rPr>
                        <a:t>Politique de formation</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Déterminer les moyens d’une politique de management des compétences et d’adaptation aux besoins de l’organisation</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Expliquez comment Dominos’Pizza peut répondre à ses besoins immédiats et futurs en RH.</a:t>
                      </a:r>
                      <a:endParaRPr lang="fr-FR" sz="1000" b="1">
                        <a:solidFill>
                          <a:srgbClr val="009999"/>
                        </a:solidFill>
                        <a:effectLst/>
                        <a:latin typeface="Times New Roman"/>
                        <a:ea typeface="Times New Roman"/>
                      </a:endParaRPr>
                    </a:p>
                  </a:txBody>
                  <a:tcPr marL="56727" marR="56727" marT="0" marB="0">
                    <a:solidFill>
                      <a:schemeClr val="bg1"/>
                    </a:solidFill>
                  </a:tcPr>
                </a:tc>
              </a:tr>
              <a:tr h="575148">
                <a:tc>
                  <a:txBody>
                    <a:bodyPr/>
                    <a:lstStyle/>
                    <a:p>
                      <a:pPr>
                        <a:spcAft>
                          <a:spcPts val="0"/>
                        </a:spcAft>
                      </a:pPr>
                      <a:r>
                        <a:rPr lang="fr-FR" sz="1000">
                          <a:effectLst/>
                        </a:rPr>
                        <a:t>T5 </a:t>
                      </a:r>
                    </a:p>
                    <a:p>
                      <a:pPr>
                        <a:spcAft>
                          <a:spcPts val="0"/>
                        </a:spcAft>
                      </a:pPr>
                      <a:r>
                        <a:rPr lang="fr-FR" sz="1000">
                          <a:effectLst/>
                        </a:rPr>
                        <a:t>Peut-on entretenir durablement la motivation des hommes par la seule rémunération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Politique de rémunération…</a:t>
                      </a:r>
                    </a:p>
                    <a:p>
                      <a:pPr>
                        <a:spcAft>
                          <a:spcPts val="0"/>
                        </a:spcAft>
                      </a:pPr>
                      <a:r>
                        <a:rPr lang="fr-FR" sz="1000">
                          <a:effectLst/>
                        </a:rPr>
                        <a:t>Facteurs de motivation</a:t>
                      </a:r>
                    </a:p>
                    <a:p>
                      <a:pPr>
                        <a:spcAft>
                          <a:spcPts val="0"/>
                        </a:spcAft>
                      </a:pPr>
                      <a:r>
                        <a:rPr lang="fr-FR" sz="1000">
                          <a:effectLst/>
                        </a:rPr>
                        <a:t>Culture de l’organisation</a:t>
                      </a:r>
                    </a:p>
                    <a:p>
                      <a:pPr>
                        <a:spcAft>
                          <a:spcPts val="0"/>
                        </a:spcAft>
                      </a:pPr>
                      <a:r>
                        <a:rPr lang="fr-FR" sz="1000">
                          <a:effectLst/>
                        </a:rPr>
                        <a:t>Stress au travail</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Identifier les objectifs et les contraintes d’une politique de rémunération</a:t>
                      </a:r>
                    </a:p>
                    <a:p>
                      <a:pPr>
                        <a:spcAft>
                          <a:spcPts val="0"/>
                        </a:spcAft>
                      </a:pPr>
                      <a:r>
                        <a:rPr lang="fr-FR" sz="1000">
                          <a:effectLst/>
                        </a:rPr>
                        <a:t>Identifier les facteurs de motivation</a:t>
                      </a:r>
                    </a:p>
                    <a:p>
                      <a:pPr>
                        <a:spcAft>
                          <a:spcPts val="0"/>
                        </a:spcAft>
                      </a:pPr>
                      <a:r>
                        <a:rPr lang="fr-FR" sz="1000">
                          <a:effectLst/>
                        </a:rPr>
                        <a:t> </a:t>
                      </a:r>
                      <a:endParaRPr lang="fr-FR" sz="1000" b="1">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Montrez comment </a:t>
                      </a:r>
                      <a:r>
                        <a:rPr lang="fr-FR" sz="1000" dirty="0" err="1">
                          <a:effectLst/>
                        </a:rPr>
                        <a:t>Dominos’Pizza</a:t>
                      </a:r>
                      <a:r>
                        <a:rPr lang="fr-FR" sz="1000" dirty="0">
                          <a:effectLst/>
                        </a:rPr>
                        <a:t> agit pour gérer ses problèmes de motivation du personnel</a:t>
                      </a:r>
                      <a:endParaRPr lang="fr-FR" sz="1000" b="1" dirty="0">
                        <a:solidFill>
                          <a:srgbClr val="009999"/>
                        </a:solidFill>
                        <a:effectLst/>
                        <a:latin typeface="Times New Roman"/>
                        <a:ea typeface="Times New Roman"/>
                      </a:endParaRPr>
                    </a:p>
                  </a:txBody>
                  <a:tcPr marL="56727" marR="56727" marT="0" marB="0">
                    <a:solidFill>
                      <a:schemeClr val="bg1"/>
                    </a:solidFill>
                  </a:tcPr>
                </a:tc>
              </a:tr>
            </a:tbl>
          </a:graphicData>
        </a:graphic>
      </p:graphicFrame>
      <p:sp>
        <p:nvSpPr>
          <p:cNvPr id="6" name="Rectangle 1"/>
          <p:cNvSpPr>
            <a:spLocks noChangeArrowheads="1"/>
          </p:cNvSpPr>
          <p:nvPr/>
        </p:nvSpPr>
        <p:spPr bwMode="auto">
          <a:xfrm>
            <a:off x="457200" y="3287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8486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274638"/>
            <a:ext cx="6408712" cy="1282154"/>
          </a:xfrm>
        </p:spPr>
        <p:txBody>
          <a:bodyPr>
            <a:normAutofit fontScale="90000"/>
          </a:bodyPr>
          <a:lstStyle/>
          <a:p>
            <a:r>
              <a:rPr lang="fr-FR" dirty="0" smtClean="0"/>
              <a:t>Grille de travail pour RESSOURCES HUMAINES ET COMMUNICATION</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38</a:t>
            </a:fld>
            <a:endParaRPr lang="fr-BE"/>
          </a:p>
        </p:txBody>
      </p:sp>
      <p:pic>
        <p:nvPicPr>
          <p:cNvPr id="6" name="Image 5">
            <a:hlinkClick r:id="rId2" action="ppaction://hlinkfile"/>
          </p:cNvPr>
          <p:cNvPicPr>
            <a:picLocks noChangeAspect="1"/>
          </p:cNvPicPr>
          <p:nvPr/>
        </p:nvPicPr>
        <p:blipFill>
          <a:blip r:embed="rId3" cstate="print"/>
          <a:stretch>
            <a:fillRect/>
          </a:stretch>
        </p:blipFill>
        <p:spPr>
          <a:xfrm>
            <a:off x="1115616" y="1988840"/>
            <a:ext cx="6444208" cy="4285398"/>
          </a:xfrm>
          <a:prstGeom prst="rect">
            <a:avLst/>
          </a:prstGeom>
        </p:spPr>
      </p:pic>
    </p:spTree>
    <p:extLst>
      <p:ext uri="{BB962C8B-B14F-4D97-AF65-F5344CB8AC3E}">
        <p14:creationId xmlns:p14="http://schemas.microsoft.com/office/powerpoint/2010/main" val="684299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BE" smtClean="0"/>
              <a:t>K. Cubizolles</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graphicFrame>
        <p:nvGraphicFramePr>
          <p:cNvPr id="5" name="Tableau 4"/>
          <p:cNvGraphicFramePr>
            <a:graphicFrameLocks noGrp="1"/>
          </p:cNvGraphicFramePr>
          <p:nvPr>
            <p:extLst>
              <p:ext uri="{D42A27DB-BD31-4B8C-83A1-F6EECF244321}">
                <p14:modId xmlns:p14="http://schemas.microsoft.com/office/powerpoint/2010/main" val="611348774"/>
              </p:ext>
            </p:extLst>
          </p:nvPr>
        </p:nvGraphicFramePr>
        <p:xfrm>
          <a:off x="107504" y="1340768"/>
          <a:ext cx="8964487" cy="5402580"/>
        </p:xfrm>
        <a:graphic>
          <a:graphicData uri="http://schemas.openxmlformats.org/drawingml/2006/table">
            <a:tbl>
              <a:tblPr firstRow="1" firstCol="1" bandRow="1">
                <a:tableStyleId>{5940675A-B579-460E-94D1-54222C63F5DA}</a:tableStyleId>
              </a:tblPr>
              <a:tblGrid>
                <a:gridCol w="1533471"/>
                <a:gridCol w="1925225"/>
                <a:gridCol w="3011856"/>
                <a:gridCol w="2493935"/>
              </a:tblGrid>
              <a:tr h="102872">
                <a:tc gridSpan="3">
                  <a:txBody>
                    <a:bodyPr/>
                    <a:lstStyle/>
                    <a:p>
                      <a:pPr algn="ctr">
                        <a:spcAft>
                          <a:spcPts val="0"/>
                        </a:spcAft>
                      </a:pPr>
                      <a:r>
                        <a:rPr lang="fr-FR" sz="1000" dirty="0">
                          <a:effectLst/>
                        </a:rPr>
                        <a:t>Programme</a:t>
                      </a:r>
                      <a:endParaRPr lang="fr-FR" sz="1000" b="1" dirty="0">
                        <a:solidFill>
                          <a:srgbClr val="009999"/>
                        </a:solidFill>
                        <a:effectLst/>
                        <a:latin typeface="Times New Roman"/>
                        <a:ea typeface="Times New Roman"/>
                      </a:endParaRPr>
                    </a:p>
                  </a:txBody>
                  <a:tcPr marL="28585" marR="28585" marT="0" marB="0">
                    <a:solidFill>
                      <a:schemeClr val="bg1"/>
                    </a:solidFill>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a:effectLst/>
                        </a:rPr>
                        <a:t>Dominos Pizza</a:t>
                      </a:r>
                      <a:endParaRPr lang="fr-FR" sz="1000" b="1">
                        <a:solidFill>
                          <a:srgbClr val="009999"/>
                        </a:solidFill>
                        <a:effectLst/>
                        <a:latin typeface="Times New Roman"/>
                        <a:ea typeface="Times New Roman"/>
                      </a:endParaRPr>
                    </a:p>
                  </a:txBody>
                  <a:tcPr marL="28585" marR="28585" marT="0" marB="0">
                    <a:solidFill>
                      <a:schemeClr val="bg1"/>
                    </a:solidFill>
                  </a:tcPr>
                </a:tc>
              </a:tr>
              <a:tr h="251607">
                <a:tc>
                  <a:txBody>
                    <a:bodyPr/>
                    <a:lstStyle/>
                    <a:p>
                      <a:pPr algn="ctr">
                        <a:spcAft>
                          <a:spcPts val="0"/>
                        </a:spcAft>
                      </a:pPr>
                      <a:r>
                        <a:rPr lang="fr-FR" sz="1000">
                          <a:effectLst/>
                        </a:rPr>
                        <a:t>Thème/Sous-thèmes</a:t>
                      </a:r>
                    </a:p>
                    <a:p>
                      <a:pPr algn="ctr">
                        <a:spcAft>
                          <a:spcPts val="0"/>
                        </a:spcAft>
                      </a:pPr>
                      <a:r>
                        <a:rPr lang="fr-FR" sz="1000">
                          <a:effectLst/>
                        </a:rPr>
                        <a:t>Questions (problématiques)</a:t>
                      </a:r>
                      <a:endParaRPr lang="fr-FR" sz="1000" b="1">
                        <a:solidFill>
                          <a:srgbClr val="009999"/>
                        </a:solidFill>
                        <a:effectLst/>
                        <a:latin typeface="Times New Roman"/>
                        <a:ea typeface="Times New Roman"/>
                      </a:endParaRPr>
                    </a:p>
                  </a:txBody>
                  <a:tcPr marL="28585" marR="28585" marT="0" marB="0" anchor="ctr">
                    <a:solidFill>
                      <a:schemeClr val="bg1"/>
                    </a:solidFill>
                  </a:tcPr>
                </a:tc>
                <a:tc>
                  <a:txBody>
                    <a:bodyPr/>
                    <a:lstStyle/>
                    <a:p>
                      <a:pPr algn="ctr">
                        <a:spcAft>
                          <a:spcPts val="0"/>
                        </a:spcAft>
                      </a:pPr>
                      <a:r>
                        <a:rPr lang="fr-FR" sz="1000">
                          <a:effectLst/>
                        </a:rPr>
                        <a:t>Notions/Concepts</a:t>
                      </a:r>
                      <a:endParaRPr lang="fr-FR" sz="1000" b="1">
                        <a:solidFill>
                          <a:srgbClr val="009999"/>
                        </a:solidFill>
                        <a:effectLst/>
                        <a:latin typeface="Times New Roman"/>
                        <a:ea typeface="Times New Roman"/>
                      </a:endParaRPr>
                    </a:p>
                  </a:txBody>
                  <a:tcPr marL="28585" marR="28585" marT="0" marB="0" anchor="ctr">
                    <a:solidFill>
                      <a:schemeClr val="bg1"/>
                    </a:solidFill>
                  </a:tcPr>
                </a:tc>
                <a:tc>
                  <a:txBody>
                    <a:bodyPr/>
                    <a:lstStyle/>
                    <a:p>
                      <a:pPr algn="ctr">
                        <a:spcAft>
                          <a:spcPts val="0"/>
                        </a:spcAft>
                      </a:pPr>
                      <a:r>
                        <a:rPr lang="fr-FR" sz="1000">
                          <a:effectLst/>
                        </a:rPr>
                        <a:t>Capacités à acquérir</a:t>
                      </a:r>
                      <a:endParaRPr lang="fr-FR" sz="1000" b="1">
                        <a:solidFill>
                          <a:srgbClr val="009999"/>
                        </a:solidFill>
                        <a:effectLst/>
                        <a:latin typeface="Times New Roman"/>
                        <a:ea typeface="Times New Roman"/>
                      </a:endParaRPr>
                    </a:p>
                  </a:txBody>
                  <a:tcPr marL="28585" marR="28585" marT="0" marB="0" anchor="ctr">
                    <a:solidFill>
                      <a:schemeClr val="bg1"/>
                    </a:solidFill>
                  </a:tcPr>
                </a:tc>
                <a:tc>
                  <a:txBody>
                    <a:bodyPr/>
                    <a:lstStyle/>
                    <a:p>
                      <a:pPr algn="ctr">
                        <a:spcAft>
                          <a:spcPts val="0"/>
                        </a:spcAft>
                      </a:pPr>
                      <a:r>
                        <a:rPr lang="fr-FR" sz="1000">
                          <a:effectLst/>
                        </a:rPr>
                        <a:t>Questions élèves</a:t>
                      </a:r>
                      <a:endParaRPr lang="fr-FR" sz="1000" b="1">
                        <a:solidFill>
                          <a:srgbClr val="009999"/>
                        </a:solidFill>
                        <a:effectLst/>
                        <a:latin typeface="Times New Roman"/>
                        <a:ea typeface="Times New Roman"/>
                      </a:endParaRPr>
                    </a:p>
                  </a:txBody>
                  <a:tcPr marL="28585" marR="28585" marT="0" marB="0" anchor="ctr">
                    <a:solidFill>
                      <a:schemeClr val="bg1"/>
                    </a:solidFill>
                  </a:tcPr>
                </a:tc>
              </a:tr>
              <a:tr h="989652">
                <a:tc>
                  <a:txBody>
                    <a:bodyPr/>
                    <a:lstStyle/>
                    <a:p>
                      <a:pPr>
                        <a:spcAft>
                          <a:spcPts val="0"/>
                        </a:spcAft>
                      </a:pPr>
                      <a:r>
                        <a:rPr lang="fr-FR" sz="1000">
                          <a:effectLst/>
                        </a:rPr>
                        <a:t>T1</a:t>
                      </a:r>
                    </a:p>
                    <a:p>
                      <a:pPr>
                        <a:spcAft>
                          <a:spcPts val="0"/>
                        </a:spcAft>
                      </a:pPr>
                      <a:r>
                        <a:rPr lang="fr-FR" sz="1000">
                          <a:effectLst/>
                        </a:rPr>
                        <a:t>Comment faire du cadre juridique du travail, un facteur de motivation ?</a:t>
                      </a:r>
                    </a:p>
                    <a:p>
                      <a:pPr>
                        <a:spcAft>
                          <a:spcPts val="0"/>
                        </a:spcAft>
                      </a:pPr>
                      <a:r>
                        <a:rPr lang="fr-FR" sz="1000">
                          <a:effectLst/>
                        </a:rPr>
                        <a:t> </a:t>
                      </a:r>
                      <a:endParaRPr lang="fr-FR" sz="1000" b="1">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effectLst/>
                        </a:rPr>
                        <a:t>La motivation :</a:t>
                      </a:r>
                    </a:p>
                    <a:p>
                      <a:pPr>
                        <a:spcAft>
                          <a:spcPts val="0"/>
                        </a:spcAft>
                      </a:pPr>
                      <a:r>
                        <a:rPr lang="fr-FR" sz="1000" dirty="0">
                          <a:effectLst/>
                        </a:rPr>
                        <a:t>- Facteurs internes</a:t>
                      </a:r>
                    </a:p>
                    <a:p>
                      <a:pPr>
                        <a:spcAft>
                          <a:spcPts val="0"/>
                        </a:spcAft>
                      </a:pPr>
                      <a:r>
                        <a:rPr lang="fr-FR" sz="1000" dirty="0">
                          <a:effectLst/>
                        </a:rPr>
                        <a:t>- Facteurs externes</a:t>
                      </a:r>
                    </a:p>
                    <a:p>
                      <a:pPr>
                        <a:spcAft>
                          <a:spcPts val="0"/>
                        </a:spcAft>
                      </a:pPr>
                      <a:r>
                        <a:rPr lang="fr-FR" sz="1000" dirty="0">
                          <a:effectLst/>
                        </a:rPr>
                        <a:t> </a:t>
                      </a:r>
                    </a:p>
                    <a:p>
                      <a:pPr>
                        <a:spcAft>
                          <a:spcPts val="0"/>
                        </a:spcAft>
                      </a:pPr>
                      <a:r>
                        <a:rPr lang="fr-FR" sz="1000" dirty="0">
                          <a:effectLst/>
                        </a:rPr>
                        <a:t>Le cadre de travail :</a:t>
                      </a:r>
                    </a:p>
                    <a:p>
                      <a:pPr>
                        <a:spcAft>
                          <a:spcPts val="0"/>
                        </a:spcAft>
                      </a:pPr>
                      <a:r>
                        <a:rPr lang="fr-FR" sz="1000" dirty="0">
                          <a:effectLst/>
                        </a:rPr>
                        <a:t>- Cadre juridique de la relation de travail</a:t>
                      </a:r>
                    </a:p>
                    <a:p>
                      <a:pPr>
                        <a:spcAft>
                          <a:spcPts val="0"/>
                        </a:spcAft>
                      </a:pPr>
                      <a:r>
                        <a:rPr lang="fr-FR" sz="1000" dirty="0">
                          <a:effectLst/>
                        </a:rPr>
                        <a:t>- Aménagement du temps de travail :</a:t>
                      </a:r>
                    </a:p>
                    <a:p>
                      <a:pPr marL="342900" lvl="0" indent="-342900">
                        <a:lnSpc>
                          <a:spcPct val="115000"/>
                        </a:lnSpc>
                        <a:spcAft>
                          <a:spcPts val="0"/>
                        </a:spcAft>
                        <a:buFont typeface="Symbol"/>
                        <a:buChar char="-"/>
                      </a:pPr>
                      <a:r>
                        <a:rPr lang="fr-FR" sz="1000" dirty="0">
                          <a:effectLst/>
                        </a:rPr>
                        <a:t>horaires fixes/variables,</a:t>
                      </a:r>
                    </a:p>
                    <a:p>
                      <a:pPr marL="342900" lvl="0" indent="-342900">
                        <a:lnSpc>
                          <a:spcPct val="115000"/>
                        </a:lnSpc>
                        <a:spcAft>
                          <a:spcPts val="0"/>
                        </a:spcAft>
                        <a:buFont typeface="Symbol"/>
                        <a:buChar char="-"/>
                      </a:pPr>
                      <a:r>
                        <a:rPr lang="fr-FR" sz="1000" dirty="0">
                          <a:effectLst/>
                        </a:rPr>
                        <a:t>annualisation,</a:t>
                      </a:r>
                    </a:p>
                    <a:p>
                      <a:pPr marL="342900" lvl="0" indent="-342900">
                        <a:lnSpc>
                          <a:spcPct val="115000"/>
                        </a:lnSpc>
                        <a:spcAft>
                          <a:spcPts val="0"/>
                        </a:spcAft>
                        <a:buFont typeface="Symbol"/>
                        <a:buChar char="-"/>
                      </a:pPr>
                      <a:r>
                        <a:rPr lang="fr-FR" sz="1000" dirty="0">
                          <a:effectLst/>
                        </a:rPr>
                        <a:t>compte épargne-temps.</a:t>
                      </a:r>
                    </a:p>
                    <a:p>
                      <a:pPr>
                        <a:spcAft>
                          <a:spcPts val="0"/>
                        </a:spcAft>
                      </a:pPr>
                      <a:r>
                        <a:rPr lang="fr-FR" sz="1000" dirty="0">
                          <a:effectLst/>
                        </a:rPr>
                        <a:t> </a:t>
                      </a:r>
                      <a:endParaRPr lang="fr-FR" sz="1000" b="1" dirty="0">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effectLst/>
                        </a:rPr>
                        <a:t>- Expliquer, dans une situation de travail donnée, la manifestation ou, au contraire, l’absence de motivation ;</a:t>
                      </a:r>
                    </a:p>
                    <a:p>
                      <a:pPr>
                        <a:spcAft>
                          <a:spcPts val="0"/>
                        </a:spcAft>
                      </a:pPr>
                      <a:r>
                        <a:rPr lang="fr-FR" sz="1000">
                          <a:effectLst/>
                        </a:rPr>
                        <a:t>- Identifier des dispositions, réglementaires ou non, qui conditionnent la motivation et l'implication du salarié dans une relation de travail donnée ;</a:t>
                      </a:r>
                    </a:p>
                    <a:p>
                      <a:pPr>
                        <a:spcAft>
                          <a:spcPts val="0"/>
                        </a:spcAft>
                      </a:pPr>
                      <a:r>
                        <a:rPr lang="fr-FR" sz="1000">
                          <a:effectLst/>
                        </a:rPr>
                        <a:t>- Repérer la variété des aménagements du temps de travail et leur impact sur la vie professionnelle et personnelle du salarié ;</a:t>
                      </a:r>
                    </a:p>
                    <a:p>
                      <a:pPr>
                        <a:spcAft>
                          <a:spcPts val="0"/>
                        </a:spcAft>
                      </a:pPr>
                      <a:r>
                        <a:rPr lang="fr-FR" sz="1000">
                          <a:effectLst/>
                        </a:rPr>
                        <a:t>-Proposer une ou des solutions, dans une situation-problème donnée, tenant compte de la nécessité d’assurer un équilibre entre vie professionnelle et vie personnelle.</a:t>
                      </a:r>
                    </a:p>
                    <a:p>
                      <a:pPr>
                        <a:spcAft>
                          <a:spcPts val="0"/>
                        </a:spcAft>
                      </a:pPr>
                      <a:r>
                        <a:rPr lang="fr-FR" sz="1000">
                          <a:effectLst/>
                        </a:rPr>
                        <a:t> </a:t>
                      </a:r>
                      <a:endParaRPr lang="fr-FR" sz="1000" b="1">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effectLst/>
                        </a:rPr>
                        <a:t>Identifiez les raisons possibles du comportement des salariés de Dominos’Pizza dans la vidéo</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endParaRPr lang="fr-FR" sz="1000" b="1">
                        <a:solidFill>
                          <a:srgbClr val="009999"/>
                        </a:solidFill>
                        <a:effectLst/>
                        <a:latin typeface="Times New Roman"/>
                        <a:ea typeface="Times New Roman"/>
                      </a:endParaRPr>
                    </a:p>
                  </a:txBody>
                  <a:tcPr marL="28585" marR="28585" marT="0" marB="0">
                    <a:solidFill>
                      <a:schemeClr val="bg1"/>
                    </a:solidFill>
                  </a:tcPr>
                </a:tc>
              </a:tr>
              <a:tr h="1328388">
                <a:tc>
                  <a:txBody>
                    <a:bodyPr/>
                    <a:lstStyle/>
                    <a:p>
                      <a:pPr>
                        <a:spcAft>
                          <a:spcPts val="0"/>
                        </a:spcAft>
                      </a:pPr>
                      <a:r>
                        <a:rPr lang="fr-FR" sz="1000">
                          <a:effectLst/>
                        </a:rPr>
                        <a:t>T1</a:t>
                      </a:r>
                    </a:p>
                    <a:p>
                      <a:pPr>
                        <a:spcAft>
                          <a:spcPts val="0"/>
                        </a:spcAft>
                      </a:pPr>
                      <a:r>
                        <a:rPr lang="fr-FR" sz="1000">
                          <a:effectLst/>
                        </a:rPr>
                        <a:t>La recherche du mieux au vivre au travail est-elle compatible avec les objectifs de performance ?</a:t>
                      </a:r>
                      <a:endParaRPr lang="fr-FR" sz="1000" b="1">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effectLst/>
                        </a:rPr>
                        <a:t>Les conditions de travail :</a:t>
                      </a:r>
                    </a:p>
                    <a:p>
                      <a:pPr>
                        <a:spcAft>
                          <a:spcPts val="0"/>
                        </a:spcAft>
                      </a:pPr>
                      <a:r>
                        <a:rPr lang="fr-FR" sz="1000">
                          <a:effectLst/>
                        </a:rPr>
                        <a:t>- Santé et sécurité :</a:t>
                      </a:r>
                    </a:p>
                    <a:p>
                      <a:pPr marL="342900" lvl="0" indent="-342900">
                        <a:lnSpc>
                          <a:spcPct val="115000"/>
                        </a:lnSpc>
                        <a:spcAft>
                          <a:spcPts val="0"/>
                        </a:spcAft>
                        <a:buFont typeface="Symbol"/>
                        <a:buChar char="-"/>
                      </a:pPr>
                      <a:r>
                        <a:rPr lang="fr-FR" sz="1000">
                          <a:effectLst/>
                        </a:rPr>
                        <a:t>accidents du travail,</a:t>
                      </a:r>
                    </a:p>
                    <a:p>
                      <a:pPr marL="342900" lvl="0" indent="-342900">
                        <a:lnSpc>
                          <a:spcPct val="115000"/>
                        </a:lnSpc>
                        <a:spcAft>
                          <a:spcPts val="0"/>
                        </a:spcAft>
                        <a:buFont typeface="Symbol"/>
                        <a:buChar char="-"/>
                      </a:pPr>
                      <a:r>
                        <a:rPr lang="fr-FR" sz="1000">
                          <a:effectLst/>
                        </a:rPr>
                        <a:t>maladies professionnelles et risques psychosociaux,</a:t>
                      </a:r>
                    </a:p>
                    <a:p>
                      <a:pPr marL="342900" lvl="0" indent="-342900">
                        <a:lnSpc>
                          <a:spcPct val="115000"/>
                        </a:lnSpc>
                        <a:spcAft>
                          <a:spcPts val="0"/>
                        </a:spcAft>
                        <a:buFont typeface="Symbol"/>
                        <a:buChar char="-"/>
                      </a:pPr>
                      <a:r>
                        <a:rPr lang="fr-FR" sz="1000">
                          <a:effectLst/>
                        </a:rPr>
                        <a:t> handicap</a:t>
                      </a:r>
                    </a:p>
                    <a:p>
                      <a:pPr marL="342900" lvl="0" indent="-342900">
                        <a:lnSpc>
                          <a:spcPct val="115000"/>
                        </a:lnSpc>
                        <a:spcAft>
                          <a:spcPts val="0"/>
                        </a:spcAft>
                        <a:buFont typeface="Symbol"/>
                        <a:buChar char="-"/>
                      </a:pPr>
                      <a:r>
                        <a:rPr lang="fr-FR" sz="1000">
                          <a:effectLst/>
                        </a:rPr>
                        <a:t>souffrance au travail.</a:t>
                      </a:r>
                    </a:p>
                    <a:p>
                      <a:pPr marL="342900" lvl="0" indent="-342900">
                        <a:lnSpc>
                          <a:spcPct val="115000"/>
                        </a:lnSpc>
                        <a:spcAft>
                          <a:spcPts val="0"/>
                        </a:spcAft>
                        <a:buFont typeface="Symbol"/>
                        <a:buChar char="-"/>
                      </a:pPr>
                      <a:r>
                        <a:rPr lang="fr-FR" sz="1000">
                          <a:effectLst/>
                        </a:rPr>
                        <a:t>Eléments d’ergonomie</a:t>
                      </a:r>
                    </a:p>
                    <a:p>
                      <a:pPr>
                        <a:spcAft>
                          <a:spcPts val="0"/>
                        </a:spcAft>
                      </a:pPr>
                      <a:r>
                        <a:rPr lang="fr-FR" sz="1000">
                          <a:effectLst/>
                        </a:rPr>
                        <a:t>- Indicateurs sociaux</a:t>
                      </a:r>
                    </a:p>
                    <a:p>
                      <a:pPr>
                        <a:spcAft>
                          <a:spcPts val="0"/>
                        </a:spcAft>
                      </a:pPr>
                      <a:r>
                        <a:rPr lang="fr-FR" sz="1000">
                          <a:effectLst/>
                        </a:rPr>
                        <a:t>- Responsabilité Sociale de l’entreprise et bien être au travail</a:t>
                      </a:r>
                      <a:endParaRPr lang="fr-FR" sz="1000" b="1">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effectLst/>
                        </a:rPr>
                        <a:t>- Apprécier l’intérêt porté par l’organisation à l’environnement de travail à travers des dispositifs mis en œuvre ;</a:t>
                      </a:r>
                    </a:p>
                    <a:p>
                      <a:pPr>
                        <a:spcAft>
                          <a:spcPts val="0"/>
                        </a:spcAft>
                      </a:pPr>
                      <a:r>
                        <a:rPr lang="fr-FR" sz="1000">
                          <a:effectLst/>
                        </a:rPr>
                        <a:t>- Repérer les situations de travail à risque ;</a:t>
                      </a:r>
                    </a:p>
                    <a:p>
                      <a:pPr>
                        <a:spcAft>
                          <a:spcPts val="0"/>
                        </a:spcAft>
                      </a:pPr>
                      <a:r>
                        <a:rPr lang="fr-FR" sz="1000">
                          <a:effectLst/>
                        </a:rPr>
                        <a:t>- Interpréter les grandeurs caractéristiques d’un bilan social ;</a:t>
                      </a:r>
                    </a:p>
                    <a:p>
                      <a:pPr>
                        <a:spcAft>
                          <a:spcPts val="0"/>
                        </a:spcAft>
                      </a:pPr>
                      <a:r>
                        <a:rPr lang="fr-FR" sz="1000">
                          <a:effectLst/>
                        </a:rPr>
                        <a:t>- Simuler, à l’aide d’un tableur, et interpréter quelques indicateurs de gestion sociale, tels que les taux d’absentéisme, de rotation du personnel, d’accidents du travail et de maladies professionnelles, dans des hypothèses de dégradation ou d’amélioration des conditions de travail ;</a:t>
                      </a:r>
                    </a:p>
                    <a:p>
                      <a:pPr>
                        <a:spcAft>
                          <a:spcPts val="0"/>
                        </a:spcAft>
                      </a:pPr>
                      <a:r>
                        <a:rPr lang="fr-FR" sz="1000">
                          <a:effectLst/>
                        </a:rPr>
                        <a:t>- Caractériser le bien-être au travail dans le cadre de la responsabilité sociale de l’organisation (RSE) et dans sa recherche d’efficacité du travail ;</a:t>
                      </a:r>
                    </a:p>
                    <a:p>
                      <a:pPr>
                        <a:spcAft>
                          <a:spcPts val="0"/>
                        </a:spcAft>
                      </a:pPr>
                      <a:r>
                        <a:rPr lang="fr-FR" sz="1000">
                          <a:effectLst/>
                        </a:rPr>
                        <a:t>- Rechercher des mesures simples, de nature ergonomique,     pour traiter une situation de dégradation des conditions de travail.</a:t>
                      </a:r>
                    </a:p>
                    <a:p>
                      <a:pPr>
                        <a:spcAft>
                          <a:spcPts val="0"/>
                        </a:spcAft>
                      </a:pPr>
                      <a:r>
                        <a:rPr lang="fr-FR" sz="1000">
                          <a:effectLst/>
                        </a:rPr>
                        <a:t> </a:t>
                      </a:r>
                      <a:endParaRPr lang="fr-FR" sz="1000" b="1">
                        <a:solidFill>
                          <a:srgbClr val="009999"/>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effectLst/>
                        </a:rPr>
                        <a:t>Repérez les conditions de travail des salariés de </a:t>
                      </a:r>
                      <a:r>
                        <a:rPr lang="fr-FR" sz="1000" dirty="0" err="1">
                          <a:effectLst/>
                        </a:rPr>
                        <a:t>Dominos’Pizza</a:t>
                      </a:r>
                      <a:endParaRPr lang="fr-FR" sz="1000" b="1" dirty="0">
                        <a:solidFill>
                          <a:srgbClr val="009999"/>
                        </a:solidFill>
                        <a:effectLst/>
                        <a:latin typeface="Times New Roman"/>
                        <a:ea typeface="Times New Roman"/>
                      </a:endParaRPr>
                    </a:p>
                  </a:txBody>
                  <a:tcPr marL="28585" marR="28585" marT="0" marB="0">
                    <a:solidFill>
                      <a:schemeClr val="bg1"/>
                    </a:solidFill>
                  </a:tcPr>
                </a:tc>
              </a:tr>
            </a:tbl>
          </a:graphicData>
        </a:graphic>
      </p:graphicFrame>
    </p:spTree>
    <p:extLst>
      <p:ext uri="{BB962C8B-B14F-4D97-AF65-F5344CB8AC3E}">
        <p14:creationId xmlns:p14="http://schemas.microsoft.com/office/powerpoint/2010/main" val="1982568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123rf.com/400wm/400/400/devke/devke1004/devke100400001/6770620-achats-en-ligne.jpg"/>
          <p:cNvPicPr>
            <a:picLocks noChangeAspect="1" noChangeArrowheads="1"/>
          </p:cNvPicPr>
          <p:nvPr/>
        </p:nvPicPr>
        <p:blipFill>
          <a:blip r:embed="rId2" cstate="print"/>
          <a:srcRect/>
          <a:stretch>
            <a:fillRect/>
          </a:stretch>
        </p:blipFill>
        <p:spPr bwMode="auto">
          <a:xfrm>
            <a:off x="1907704" y="2276872"/>
            <a:ext cx="4585792" cy="3439344"/>
          </a:xfrm>
          <a:prstGeom prst="rect">
            <a:avLst/>
          </a:prstGeom>
          <a:noFill/>
        </p:spPr>
      </p:pic>
      <p:sp>
        <p:nvSpPr>
          <p:cNvPr id="2" name="Titre 1"/>
          <p:cNvSpPr>
            <a:spLocks noGrp="1"/>
          </p:cNvSpPr>
          <p:nvPr>
            <p:ph type="title"/>
          </p:nvPr>
        </p:nvSpPr>
        <p:spPr/>
        <p:txBody>
          <a:bodyPr>
            <a:normAutofit/>
          </a:bodyPr>
          <a:lstStyle/>
          <a:p>
            <a:r>
              <a:rPr lang="fr-FR" dirty="0" smtClean="0"/>
              <a:t>Internet : tendances 2012</a:t>
            </a:r>
            <a:endParaRPr lang="fr-FR" dirty="0"/>
          </a:p>
        </p:txBody>
      </p:sp>
      <p:sp>
        <p:nvSpPr>
          <p:cNvPr id="3" name="Espace réservé du contenu 2"/>
          <p:cNvSpPr>
            <a:spLocks noGrp="1"/>
          </p:cNvSpPr>
          <p:nvPr>
            <p:ph idx="1"/>
          </p:nvPr>
        </p:nvSpPr>
        <p:spPr/>
        <p:txBody>
          <a:bodyPr>
            <a:noAutofit/>
          </a:bodyPr>
          <a:lstStyle/>
          <a:p>
            <a:r>
              <a:rPr lang="fr-FR" sz="2000" dirty="0" smtClean="0"/>
              <a:t>Source : </a:t>
            </a:r>
            <a:r>
              <a:rPr lang="fr-FR" sz="2000" dirty="0" err="1" smtClean="0"/>
              <a:t>Médiametrie</a:t>
            </a:r>
            <a:r>
              <a:rPr lang="fr-FR" sz="2000" dirty="0" smtClean="0"/>
              <a:t> 12/2012</a:t>
            </a:r>
          </a:p>
          <a:p>
            <a:r>
              <a:rPr lang="fr-FR" sz="2000" dirty="0" smtClean="0"/>
              <a:t>Chiffres d’octobre-</a:t>
            </a:r>
            <a:r>
              <a:rPr lang="fr-FR" sz="2000" dirty="0" err="1" smtClean="0"/>
              <a:t>Nov</a:t>
            </a:r>
            <a:r>
              <a:rPr lang="fr-FR" sz="2000" dirty="0" smtClean="0"/>
              <a:t> 2012</a:t>
            </a:r>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endParaRPr lang="fr-FR" sz="2000" dirty="0" smtClean="0"/>
          </a:p>
          <a:p>
            <a:pPr>
              <a:spcBef>
                <a:spcPts val="1200"/>
              </a:spcBef>
            </a:pPr>
            <a:r>
              <a:rPr lang="fr-FR" sz="2000" dirty="0" smtClean="0"/>
              <a:t> </a:t>
            </a:r>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sp>
        <p:nvSpPr>
          <p:cNvPr id="6" name="Bulle ronde 5"/>
          <p:cNvSpPr/>
          <p:nvPr/>
        </p:nvSpPr>
        <p:spPr>
          <a:xfrm>
            <a:off x="0" y="2492896"/>
            <a:ext cx="3131840" cy="1440160"/>
          </a:xfrm>
          <a:prstGeom prst="wedgeEllipseCallout">
            <a:avLst>
              <a:gd name="adj1" fmla="val 60310"/>
              <a:gd name="adj2" fmla="val 347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31,7 millions d’internautes ont acheté en ligne +5% en un an</a:t>
            </a:r>
            <a:endParaRPr lang="fr-FR" dirty="0"/>
          </a:p>
        </p:txBody>
      </p:sp>
      <p:sp>
        <p:nvSpPr>
          <p:cNvPr id="7" name="Explosion 2 6"/>
          <p:cNvSpPr/>
          <p:nvPr/>
        </p:nvSpPr>
        <p:spPr>
          <a:xfrm>
            <a:off x="5111552" y="1052736"/>
            <a:ext cx="4032448" cy="2880320"/>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Bef>
                <a:spcPts val="1200"/>
              </a:spcBef>
            </a:pPr>
            <a:r>
              <a:rPr lang="fr-FR" dirty="0" smtClean="0">
                <a:solidFill>
                  <a:schemeClr val="bg1"/>
                </a:solidFill>
              </a:rPr>
              <a:t>Ralentissement de la progression des nouveaux cyberacheteurs </a:t>
            </a:r>
          </a:p>
        </p:txBody>
      </p:sp>
      <p:sp>
        <p:nvSpPr>
          <p:cNvPr id="8" name="Rectangle à coins arrondis 7"/>
          <p:cNvSpPr/>
          <p:nvPr/>
        </p:nvSpPr>
        <p:spPr>
          <a:xfrm>
            <a:off x="0" y="4365104"/>
            <a:ext cx="2880320" cy="1512168"/>
          </a:xfrm>
          <a:prstGeom prst="wedgeRoundRectCallout">
            <a:avLst>
              <a:gd name="adj1" fmla="val 70174"/>
              <a:gd name="adj2" fmla="val -4533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8 internautes sur 10 (77,2%) achètent en ligne</a:t>
            </a:r>
            <a:endParaRPr lang="fr-FR" dirty="0"/>
          </a:p>
        </p:txBody>
      </p:sp>
      <p:sp>
        <p:nvSpPr>
          <p:cNvPr id="9" name="Pensées 8"/>
          <p:cNvSpPr/>
          <p:nvPr/>
        </p:nvSpPr>
        <p:spPr>
          <a:xfrm>
            <a:off x="5687616" y="3861048"/>
            <a:ext cx="3456384" cy="1944216"/>
          </a:xfrm>
          <a:prstGeom prst="cloudCallout">
            <a:avLst>
              <a:gd name="adj1" fmla="val -73744"/>
              <a:gd name="adj2" fmla="val -362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nouveaux acheteurs en ligne : internautes âgés de 65 ans et plus (+ 32% sur un an)</a:t>
            </a:r>
            <a:endParaRPr lang="fr-FR" dirty="0"/>
          </a:p>
        </p:txBody>
      </p:sp>
      <p:sp>
        <p:nvSpPr>
          <p:cNvPr id="10" name="Bulle ronde 9"/>
          <p:cNvSpPr/>
          <p:nvPr/>
        </p:nvSpPr>
        <p:spPr>
          <a:xfrm>
            <a:off x="2555776" y="5445224"/>
            <a:ext cx="4104456" cy="1412776"/>
          </a:xfrm>
          <a:prstGeom prst="wedgeEllipseCallout">
            <a:avLst>
              <a:gd name="adj1" fmla="val -5784"/>
              <a:gd name="adj2" fmla="val -1092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Les femmes sont désormais aussi nombreuses que les hommes à acheter en ligne</a:t>
            </a:r>
          </a:p>
          <a:p>
            <a:pPr algn="ctr"/>
            <a:r>
              <a:rPr lang="fr-FR" dirty="0" smtClean="0"/>
              <a:t>(+9% en un an)</a:t>
            </a:r>
            <a:endParaRPr lang="fr-FR" dirty="0"/>
          </a:p>
        </p:txBody>
      </p:sp>
    </p:spTree>
    <p:extLst>
      <p:ext uri="{BB962C8B-B14F-4D97-AF65-F5344CB8AC3E}">
        <p14:creationId xmlns:p14="http://schemas.microsoft.com/office/powerpoint/2010/main" val="144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40</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2514722491"/>
              </p:ext>
            </p:extLst>
          </p:nvPr>
        </p:nvGraphicFramePr>
        <p:xfrm>
          <a:off x="107504" y="492968"/>
          <a:ext cx="8964487" cy="6248400"/>
        </p:xfrm>
        <a:graphic>
          <a:graphicData uri="http://schemas.openxmlformats.org/drawingml/2006/table">
            <a:tbl>
              <a:tblPr firstRow="1" firstCol="1" bandRow="1">
                <a:tableStyleId>{5940675A-B579-460E-94D1-54222C63F5DA}</a:tableStyleId>
              </a:tblPr>
              <a:tblGrid>
                <a:gridCol w="1533471"/>
                <a:gridCol w="1925225"/>
                <a:gridCol w="3011856"/>
                <a:gridCol w="2493935"/>
              </a:tblGrid>
              <a:tr h="769067">
                <a:tc>
                  <a:txBody>
                    <a:bodyPr/>
                    <a:lstStyle/>
                    <a:p>
                      <a:pPr>
                        <a:spcAft>
                          <a:spcPts val="0"/>
                        </a:spcAft>
                      </a:pPr>
                      <a:r>
                        <a:rPr lang="fr-FR" sz="1000" dirty="0">
                          <a:solidFill>
                            <a:schemeClr val="tx1"/>
                          </a:solidFill>
                          <a:effectLst/>
                        </a:rPr>
                        <a:t>T1</a:t>
                      </a:r>
                    </a:p>
                    <a:p>
                      <a:pPr>
                        <a:spcAft>
                          <a:spcPts val="0"/>
                        </a:spcAft>
                      </a:pPr>
                      <a:r>
                        <a:rPr lang="fr-FR" sz="1000" dirty="0">
                          <a:solidFill>
                            <a:schemeClr val="tx1"/>
                          </a:solidFill>
                          <a:effectLst/>
                        </a:rPr>
                        <a:t>Comment passer de la rémunération à la reconnaissance de l’individu au travail ?</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La reconnaissance du travail par la rémunération :</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 Individualisation de la rémunération : </a:t>
                      </a:r>
                    </a:p>
                    <a:p>
                      <a:pPr>
                        <a:spcAft>
                          <a:spcPts val="0"/>
                        </a:spcAft>
                      </a:pPr>
                      <a:r>
                        <a:rPr lang="fr-FR" sz="1000" dirty="0">
                          <a:solidFill>
                            <a:schemeClr val="tx1"/>
                          </a:solidFill>
                          <a:effectLst/>
                        </a:rPr>
                        <a:t>primes individuelles et collectives, </a:t>
                      </a:r>
                    </a:p>
                    <a:p>
                      <a:pPr>
                        <a:spcAft>
                          <a:spcPts val="0"/>
                        </a:spcAft>
                      </a:pPr>
                      <a:r>
                        <a:rPr lang="fr-FR" sz="1000" dirty="0">
                          <a:solidFill>
                            <a:schemeClr val="tx1"/>
                          </a:solidFill>
                          <a:effectLst/>
                        </a:rPr>
                        <a:t>modulation personnelle,</a:t>
                      </a:r>
                    </a:p>
                    <a:p>
                      <a:pPr>
                        <a:spcAft>
                          <a:spcPts val="0"/>
                        </a:spcAft>
                      </a:pPr>
                      <a:r>
                        <a:rPr lang="fr-FR" sz="1000" dirty="0">
                          <a:solidFill>
                            <a:schemeClr val="tx1"/>
                          </a:solidFill>
                          <a:effectLst/>
                        </a:rPr>
                        <a:t>avantages particuliers.</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 Intéressement, participation, épargne salariale.</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solidFill>
                            <a:schemeClr val="tx1"/>
                          </a:solidFill>
                          <a:effectLst/>
                        </a:rPr>
                        <a:t>- Argumenter dans quelle mesure la rémunération peut être ou non un levier de mobilisation et un facteur de motivation;</a:t>
                      </a:r>
                    </a:p>
                    <a:p>
                      <a:pPr>
                        <a:spcAft>
                          <a:spcPts val="0"/>
                        </a:spcAft>
                      </a:pPr>
                      <a:r>
                        <a:rPr lang="fr-FR" sz="1000">
                          <a:solidFill>
                            <a:schemeClr val="tx1"/>
                          </a:solidFill>
                          <a:effectLst/>
                        </a:rPr>
                        <a:t>- Recenser les difficultés de mesure de la performance personnelle et du « mérite ».</a:t>
                      </a:r>
                      <a:endParaRPr lang="fr-FR" sz="1000" b="1">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solidFill>
                            <a:schemeClr val="tx1"/>
                          </a:solidFill>
                          <a:effectLst/>
                        </a:rPr>
                        <a:t>Argumenter dans quelle mesure la rémunération peut être ou non un levier de mobilisation et un facteur de motivation pour les salariés de Dominos »Pizza</a:t>
                      </a:r>
                      <a:endParaRPr lang="fr-FR" sz="1000" b="1">
                        <a:solidFill>
                          <a:schemeClr val="tx1"/>
                        </a:solidFill>
                        <a:effectLst/>
                        <a:latin typeface="Times New Roman"/>
                        <a:ea typeface="Times New Roman"/>
                      </a:endParaRPr>
                    </a:p>
                  </a:txBody>
                  <a:tcPr marL="28585" marR="28585" marT="0" marB="0">
                    <a:solidFill>
                      <a:schemeClr val="bg1"/>
                    </a:solidFill>
                  </a:tcPr>
                </a:tc>
              </a:tr>
              <a:tr h="699153">
                <a:tc>
                  <a:txBody>
                    <a:bodyPr/>
                    <a:lstStyle/>
                    <a:p>
                      <a:pPr>
                        <a:spcAft>
                          <a:spcPts val="0"/>
                        </a:spcAft>
                      </a:pPr>
                      <a:r>
                        <a:rPr lang="fr-FR" sz="1000" dirty="0">
                          <a:solidFill>
                            <a:schemeClr val="tx1"/>
                          </a:solidFill>
                          <a:effectLst/>
                        </a:rPr>
                        <a:t>T1</a:t>
                      </a:r>
                    </a:p>
                    <a:p>
                      <a:pPr>
                        <a:spcAft>
                          <a:spcPts val="0"/>
                        </a:spcAft>
                      </a:pPr>
                      <a:r>
                        <a:rPr lang="fr-FR" sz="1000" dirty="0">
                          <a:solidFill>
                            <a:schemeClr val="tx1"/>
                          </a:solidFill>
                          <a:effectLst/>
                        </a:rPr>
                        <a:t>Communiquer à l’interne suffit-il à mobiliser ?</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La communication au service de la mobilisation :</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 Communication interne</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 Animation d’équipes</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solidFill>
                            <a:schemeClr val="tx1"/>
                          </a:solidFill>
                          <a:effectLst/>
                        </a:rPr>
                        <a:t>- Repérer les objectifs de la communication interne ;</a:t>
                      </a:r>
                    </a:p>
                    <a:p>
                      <a:pPr>
                        <a:spcAft>
                          <a:spcPts val="0"/>
                        </a:spcAft>
                      </a:pPr>
                      <a:r>
                        <a:rPr lang="fr-FR" sz="1000">
                          <a:solidFill>
                            <a:schemeClr val="tx1"/>
                          </a:solidFill>
                          <a:effectLst/>
                        </a:rPr>
                        <a:t>- Discuter de la réussite ou non d’une opération de communication interne ;</a:t>
                      </a:r>
                    </a:p>
                    <a:p>
                      <a:pPr>
                        <a:spcAft>
                          <a:spcPts val="0"/>
                        </a:spcAft>
                      </a:pPr>
                      <a:r>
                        <a:rPr lang="fr-FR" sz="1000">
                          <a:solidFill>
                            <a:schemeClr val="tx1"/>
                          </a:solidFill>
                          <a:effectLst/>
                        </a:rPr>
                        <a:t>- Percevoir l’intérêt des TIC en tant que supports de communication interne.</a:t>
                      </a:r>
                    </a:p>
                    <a:p>
                      <a:pPr>
                        <a:spcAft>
                          <a:spcPts val="0"/>
                        </a:spcAft>
                      </a:pPr>
                      <a:r>
                        <a:rPr lang="fr-FR" sz="1000">
                          <a:solidFill>
                            <a:schemeClr val="tx1"/>
                          </a:solidFill>
                          <a:effectLst/>
                        </a:rPr>
                        <a:t>- Caractériser les différentes techniques d’animation des  équipe et leurs limites;</a:t>
                      </a:r>
                    </a:p>
                    <a:p>
                      <a:pPr>
                        <a:spcAft>
                          <a:spcPts val="0"/>
                        </a:spcAft>
                      </a:pPr>
                      <a:r>
                        <a:rPr lang="fr-FR" sz="1000">
                          <a:solidFill>
                            <a:schemeClr val="tx1"/>
                          </a:solidFill>
                          <a:effectLst/>
                        </a:rPr>
                        <a:t>- Apprécier leur efficacité du point de vue de l’adhésion ou non des équipes aux objectifs de l’organisation</a:t>
                      </a:r>
                    </a:p>
                    <a:p>
                      <a:pPr>
                        <a:spcAft>
                          <a:spcPts val="0"/>
                        </a:spcAft>
                      </a:pPr>
                      <a:r>
                        <a:rPr lang="fr-FR" sz="1000">
                          <a:solidFill>
                            <a:schemeClr val="tx1"/>
                          </a:solidFill>
                          <a:effectLst/>
                        </a:rPr>
                        <a:t> </a:t>
                      </a:r>
                      <a:endParaRPr lang="fr-FR" sz="1000" b="1">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solidFill>
                            <a:schemeClr val="tx1"/>
                          </a:solidFill>
                          <a:effectLst/>
                        </a:rPr>
                        <a:t>Expliquez comment Dominos’Pizza peut utiliser la communication interne pour mobiliser son personnel</a:t>
                      </a:r>
                      <a:endParaRPr lang="fr-FR" sz="1000" b="1">
                        <a:solidFill>
                          <a:schemeClr val="tx1"/>
                        </a:solidFill>
                        <a:effectLst/>
                        <a:latin typeface="Times New Roman"/>
                        <a:ea typeface="Times New Roman"/>
                      </a:endParaRPr>
                    </a:p>
                  </a:txBody>
                  <a:tcPr marL="28585" marR="28585" marT="0" marB="0">
                    <a:solidFill>
                      <a:schemeClr val="bg1"/>
                    </a:solidFill>
                  </a:tcPr>
                </a:tc>
              </a:tr>
              <a:tr h="670951">
                <a:tc>
                  <a:txBody>
                    <a:bodyPr/>
                    <a:lstStyle/>
                    <a:p>
                      <a:pPr>
                        <a:spcAft>
                          <a:spcPts val="0"/>
                        </a:spcAft>
                      </a:pPr>
                      <a:r>
                        <a:rPr lang="fr-FR" sz="1000">
                          <a:solidFill>
                            <a:schemeClr val="tx1"/>
                          </a:solidFill>
                          <a:effectLst/>
                        </a:rPr>
                        <a:t>T3</a:t>
                      </a:r>
                    </a:p>
                    <a:p>
                      <a:pPr>
                        <a:spcAft>
                          <a:spcPts val="0"/>
                        </a:spcAft>
                      </a:pPr>
                      <a:r>
                        <a:rPr lang="fr-FR" sz="1000">
                          <a:solidFill>
                            <a:schemeClr val="tx1"/>
                          </a:solidFill>
                          <a:effectLst/>
                        </a:rPr>
                        <a:t>En quoi la dynamique d’un groupe peut-elle construire sa cohésion ?</a:t>
                      </a:r>
                      <a:endParaRPr lang="fr-FR" sz="1000" b="1">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La dynamique de groupe :</a:t>
                      </a:r>
                    </a:p>
                    <a:p>
                      <a:pPr>
                        <a:spcAft>
                          <a:spcPts val="0"/>
                        </a:spcAft>
                      </a:pPr>
                      <a:r>
                        <a:rPr lang="fr-FR" sz="1000" dirty="0">
                          <a:solidFill>
                            <a:schemeClr val="tx1"/>
                          </a:solidFill>
                          <a:effectLst/>
                        </a:rPr>
                        <a:t> </a:t>
                      </a:r>
                    </a:p>
                    <a:p>
                      <a:pPr marL="342900" lvl="0" indent="-342900">
                        <a:spcAft>
                          <a:spcPts val="0"/>
                        </a:spcAft>
                        <a:buFont typeface="Symbol"/>
                        <a:buChar char="-"/>
                        <a:tabLst>
                          <a:tab pos="71755" algn="l"/>
                        </a:tabLst>
                      </a:pPr>
                      <a:r>
                        <a:rPr lang="fr-FR" sz="1000" dirty="0">
                          <a:solidFill>
                            <a:schemeClr val="tx1"/>
                          </a:solidFill>
                          <a:effectLst/>
                        </a:rPr>
                        <a:t>Leadership</a:t>
                      </a:r>
                    </a:p>
                    <a:p>
                      <a:pPr marL="342900" lvl="0" indent="-342900">
                        <a:spcAft>
                          <a:spcPts val="0"/>
                        </a:spcAft>
                        <a:buSzPts val="1200"/>
                        <a:buFont typeface="Symbol"/>
                        <a:buChar char="-"/>
                        <a:tabLst>
                          <a:tab pos="72390" algn="l"/>
                        </a:tabLst>
                      </a:pPr>
                      <a:r>
                        <a:rPr lang="fr-FR" sz="1000" dirty="0">
                          <a:solidFill>
                            <a:schemeClr val="tx1"/>
                          </a:solidFill>
                          <a:effectLst/>
                        </a:rPr>
                        <a:t>Phénomènes d’influence</a:t>
                      </a:r>
                    </a:p>
                    <a:p>
                      <a:pPr marL="342900" lvl="0" indent="-342900">
                        <a:spcAft>
                          <a:spcPts val="0"/>
                        </a:spcAft>
                        <a:buFont typeface="Symbol"/>
                        <a:buChar char="-"/>
                        <a:tabLst>
                          <a:tab pos="71755" algn="l"/>
                        </a:tabLst>
                      </a:pPr>
                      <a:r>
                        <a:rPr lang="fr-FR" sz="1000" dirty="0">
                          <a:solidFill>
                            <a:schemeClr val="tx1"/>
                          </a:solidFill>
                          <a:effectLst/>
                        </a:rPr>
                        <a:t>Décision de groupe</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La cohésion des groupes :</a:t>
                      </a:r>
                    </a:p>
                    <a:p>
                      <a:pPr>
                        <a:spcAft>
                          <a:spcPts val="0"/>
                        </a:spcAft>
                      </a:pPr>
                      <a:r>
                        <a:rPr lang="fr-FR" sz="1000" dirty="0">
                          <a:solidFill>
                            <a:schemeClr val="tx1"/>
                          </a:solidFill>
                          <a:effectLst/>
                        </a:rPr>
                        <a:t> </a:t>
                      </a:r>
                    </a:p>
                    <a:p>
                      <a:pPr>
                        <a:spcAft>
                          <a:spcPts val="0"/>
                        </a:spcAft>
                      </a:pPr>
                      <a:r>
                        <a:rPr lang="fr-FR" sz="1000" dirty="0">
                          <a:solidFill>
                            <a:schemeClr val="tx1"/>
                          </a:solidFill>
                          <a:effectLst/>
                        </a:rPr>
                        <a:t>Facteurs de cohésion</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 Caractériser le style de leadership ;</a:t>
                      </a:r>
                    </a:p>
                    <a:p>
                      <a:pPr>
                        <a:spcAft>
                          <a:spcPts val="0"/>
                        </a:spcAft>
                      </a:pPr>
                      <a:r>
                        <a:rPr lang="fr-FR" sz="1000" dirty="0">
                          <a:solidFill>
                            <a:schemeClr val="tx1"/>
                          </a:solidFill>
                          <a:effectLst/>
                        </a:rPr>
                        <a:t>- Repérer et analyser les phénomènes d’influence ;</a:t>
                      </a:r>
                    </a:p>
                    <a:p>
                      <a:pPr>
                        <a:spcAft>
                          <a:spcPts val="0"/>
                        </a:spcAft>
                      </a:pPr>
                      <a:r>
                        <a:rPr lang="fr-FR" sz="1000" dirty="0">
                          <a:solidFill>
                            <a:schemeClr val="tx1"/>
                          </a:solidFill>
                          <a:effectLst/>
                        </a:rPr>
                        <a:t>- Identifier les particularités de la prise de décision en groupe ;</a:t>
                      </a:r>
                    </a:p>
                    <a:p>
                      <a:pPr>
                        <a:spcAft>
                          <a:spcPts val="0"/>
                        </a:spcAft>
                      </a:pPr>
                      <a:r>
                        <a:rPr lang="fr-FR" sz="1000" dirty="0">
                          <a:solidFill>
                            <a:schemeClr val="tx1"/>
                          </a:solidFill>
                          <a:effectLst/>
                        </a:rPr>
                        <a:t>- Apprécier le niveau de cohésion d’un groupe à partir de phénomènes relationnels simples</a:t>
                      </a:r>
                    </a:p>
                    <a:p>
                      <a:pPr>
                        <a:spcAft>
                          <a:spcPts val="0"/>
                        </a:spcAft>
                      </a:pPr>
                      <a:r>
                        <a:rPr lang="fr-FR" sz="1000" dirty="0">
                          <a:solidFill>
                            <a:schemeClr val="tx1"/>
                          </a:solidFill>
                          <a:effectLst/>
                        </a:rPr>
                        <a:t> </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Montrez comment les salariés de </a:t>
                      </a:r>
                      <a:r>
                        <a:rPr lang="fr-FR" sz="1000" dirty="0" err="1">
                          <a:solidFill>
                            <a:schemeClr val="tx1"/>
                          </a:solidFill>
                          <a:effectLst/>
                        </a:rPr>
                        <a:t>Dominos’Pizza</a:t>
                      </a:r>
                      <a:r>
                        <a:rPr lang="fr-FR" sz="1000" dirty="0">
                          <a:solidFill>
                            <a:schemeClr val="tx1"/>
                          </a:solidFill>
                          <a:effectLst/>
                        </a:rPr>
                        <a:t> peuvent être influencés dans leur comportement</a:t>
                      </a:r>
                      <a:endParaRPr lang="fr-FR" sz="1000" b="1" dirty="0">
                        <a:solidFill>
                          <a:schemeClr val="tx1"/>
                        </a:solidFill>
                        <a:effectLst/>
                        <a:latin typeface="Times New Roman"/>
                        <a:ea typeface="Times New Roman"/>
                      </a:endParaRPr>
                    </a:p>
                  </a:txBody>
                  <a:tcPr marL="28585" marR="28585" marT="0" marB="0">
                    <a:solidFill>
                      <a:schemeClr val="bg1"/>
                    </a:solidFill>
                  </a:tcPr>
                </a:tc>
              </a:tr>
              <a:tr h="419491">
                <a:tc>
                  <a:txBody>
                    <a:bodyPr/>
                    <a:lstStyle/>
                    <a:p>
                      <a:pPr>
                        <a:spcAft>
                          <a:spcPts val="0"/>
                        </a:spcAft>
                      </a:pPr>
                      <a:r>
                        <a:rPr lang="fr-FR" sz="1000" dirty="0">
                          <a:solidFill>
                            <a:schemeClr val="tx1"/>
                          </a:solidFill>
                          <a:effectLst/>
                        </a:rPr>
                        <a:t>T3</a:t>
                      </a:r>
                    </a:p>
                    <a:p>
                      <a:pPr>
                        <a:spcAft>
                          <a:spcPts val="0"/>
                        </a:spcAft>
                      </a:pPr>
                      <a:r>
                        <a:rPr lang="fr-FR" sz="1000" dirty="0">
                          <a:solidFill>
                            <a:schemeClr val="tx1"/>
                          </a:solidFill>
                          <a:effectLst/>
                        </a:rPr>
                        <a:t>Les tensions professionnelles peuvent-elles renforcer sa cohésion ?</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a:solidFill>
                            <a:schemeClr val="tx1"/>
                          </a:solidFill>
                          <a:effectLst/>
                        </a:rPr>
                        <a:t>Les relations professionnelles :</a:t>
                      </a:r>
                    </a:p>
                    <a:p>
                      <a:pPr marL="342900" lvl="0" indent="-342900">
                        <a:spcAft>
                          <a:spcPts val="0"/>
                        </a:spcAft>
                        <a:buFont typeface="Symbol"/>
                        <a:buChar char="-"/>
                        <a:tabLst>
                          <a:tab pos="144145" algn="l"/>
                        </a:tabLst>
                      </a:pPr>
                      <a:r>
                        <a:rPr lang="fr-FR" sz="1000">
                          <a:solidFill>
                            <a:schemeClr val="tx1"/>
                          </a:solidFill>
                          <a:effectLst/>
                        </a:rPr>
                        <a:t>Climat relationnel</a:t>
                      </a:r>
                    </a:p>
                    <a:p>
                      <a:pPr marL="342900" lvl="0" indent="-342900">
                        <a:spcAft>
                          <a:spcPts val="0"/>
                        </a:spcAft>
                        <a:buFont typeface="Symbol"/>
                        <a:buChar char="-"/>
                        <a:tabLst>
                          <a:tab pos="144145" algn="l"/>
                        </a:tabLst>
                      </a:pPr>
                      <a:r>
                        <a:rPr lang="fr-FR" sz="1000">
                          <a:solidFill>
                            <a:schemeClr val="tx1"/>
                          </a:solidFill>
                          <a:effectLst/>
                        </a:rPr>
                        <a:t>Conflits, dépassement de conflits</a:t>
                      </a:r>
                    </a:p>
                    <a:p>
                      <a:pPr>
                        <a:spcAft>
                          <a:spcPts val="0"/>
                        </a:spcAft>
                      </a:pPr>
                      <a:r>
                        <a:rPr lang="fr-FR" sz="1000">
                          <a:solidFill>
                            <a:schemeClr val="tx1"/>
                          </a:solidFill>
                          <a:effectLst/>
                        </a:rPr>
                        <a:t> </a:t>
                      </a:r>
                      <a:endParaRPr lang="fr-FR" sz="1000" b="1">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 Percevoir et expliquer la dégradation du climat relationnel en milieu de travail ;</a:t>
                      </a:r>
                    </a:p>
                    <a:p>
                      <a:pPr>
                        <a:spcAft>
                          <a:spcPts val="0"/>
                        </a:spcAft>
                      </a:pPr>
                      <a:r>
                        <a:rPr lang="fr-FR" sz="1000" dirty="0">
                          <a:solidFill>
                            <a:schemeClr val="tx1"/>
                          </a:solidFill>
                          <a:effectLst/>
                        </a:rPr>
                        <a:t>- Qualifier un conflit et en repérer les conséquences sur le groupe</a:t>
                      </a:r>
                    </a:p>
                    <a:p>
                      <a:pPr>
                        <a:spcAft>
                          <a:spcPts val="0"/>
                        </a:spcAft>
                      </a:pPr>
                      <a:r>
                        <a:rPr lang="fr-FR" sz="1000" dirty="0">
                          <a:solidFill>
                            <a:schemeClr val="tx1"/>
                          </a:solidFill>
                          <a:effectLst/>
                        </a:rPr>
                        <a:t>- Proposer des modalités de dépassement du conflit</a:t>
                      </a:r>
                    </a:p>
                    <a:p>
                      <a:pPr>
                        <a:spcAft>
                          <a:spcPts val="0"/>
                        </a:spcAft>
                      </a:pPr>
                      <a:r>
                        <a:rPr lang="fr-FR" sz="1000" dirty="0">
                          <a:solidFill>
                            <a:schemeClr val="tx1"/>
                          </a:solidFill>
                          <a:effectLst/>
                        </a:rPr>
                        <a:t> </a:t>
                      </a:r>
                      <a:endParaRPr lang="fr-FR" sz="1000" b="1" dirty="0">
                        <a:solidFill>
                          <a:schemeClr val="tx1"/>
                        </a:solidFill>
                        <a:effectLst/>
                        <a:latin typeface="Times New Roman"/>
                        <a:ea typeface="Times New Roman"/>
                      </a:endParaRPr>
                    </a:p>
                  </a:txBody>
                  <a:tcPr marL="28585" marR="28585" marT="0" marB="0">
                    <a:solidFill>
                      <a:schemeClr val="bg1"/>
                    </a:solidFill>
                  </a:tcPr>
                </a:tc>
                <a:tc>
                  <a:txBody>
                    <a:bodyPr/>
                    <a:lstStyle/>
                    <a:p>
                      <a:pPr>
                        <a:spcAft>
                          <a:spcPts val="0"/>
                        </a:spcAft>
                      </a:pPr>
                      <a:r>
                        <a:rPr lang="fr-FR" sz="1000" dirty="0">
                          <a:solidFill>
                            <a:schemeClr val="tx1"/>
                          </a:solidFill>
                          <a:effectLst/>
                        </a:rPr>
                        <a:t>Proposez différents raisons pouvant expliquer la dégradation du climat relationnel dans une entreprise comme </a:t>
                      </a:r>
                      <a:r>
                        <a:rPr lang="fr-FR" sz="1000" dirty="0" err="1">
                          <a:solidFill>
                            <a:schemeClr val="tx1"/>
                          </a:solidFill>
                          <a:effectLst/>
                        </a:rPr>
                        <a:t>Dominos’Pizza</a:t>
                      </a:r>
                      <a:r>
                        <a:rPr lang="fr-FR" sz="1000" dirty="0">
                          <a:solidFill>
                            <a:schemeClr val="tx1"/>
                          </a:solidFill>
                          <a:effectLst/>
                        </a:rPr>
                        <a:t> </a:t>
                      </a:r>
                      <a:endParaRPr lang="fr-FR" sz="1000" b="1" dirty="0">
                        <a:solidFill>
                          <a:schemeClr val="tx1"/>
                        </a:solidFill>
                        <a:effectLst/>
                        <a:latin typeface="Times New Roman"/>
                        <a:ea typeface="Times New Roman"/>
                      </a:endParaRPr>
                    </a:p>
                  </a:txBody>
                  <a:tcPr marL="28585" marR="28585" marT="0" marB="0">
                    <a:solidFill>
                      <a:schemeClr val="bg1"/>
                    </a:solidFill>
                  </a:tcPr>
                </a:tc>
              </a:tr>
              <a:tr h="419491">
                <a:tc>
                  <a:txBody>
                    <a:bodyPr/>
                    <a:lstStyle/>
                    <a:p>
                      <a:pPr>
                        <a:spcAft>
                          <a:spcPts val="0"/>
                        </a:spcAft>
                      </a:pPr>
                      <a:r>
                        <a:rPr lang="fr-FR" sz="1000" b="0" dirty="0">
                          <a:solidFill>
                            <a:schemeClr val="tx1"/>
                          </a:solidFill>
                          <a:effectLst/>
                          <a:latin typeface="Calibri"/>
                          <a:ea typeface="MS Mincho"/>
                        </a:rPr>
                        <a:t>T3</a:t>
                      </a:r>
                      <a:endParaRPr lang="fr-FR" sz="1000" b="1" dirty="0">
                        <a:solidFill>
                          <a:schemeClr val="tx1"/>
                        </a:solidFill>
                        <a:effectLst/>
                        <a:latin typeface="Times New Roman"/>
                        <a:ea typeface="Times New Roman"/>
                      </a:endParaRPr>
                    </a:p>
                    <a:p>
                      <a:pPr>
                        <a:spcAft>
                          <a:spcPts val="0"/>
                        </a:spcAft>
                      </a:pPr>
                      <a:r>
                        <a:rPr lang="fr-FR" sz="1000" b="0" dirty="0">
                          <a:solidFill>
                            <a:schemeClr val="tx1"/>
                          </a:solidFill>
                          <a:effectLst/>
                          <a:latin typeface="Calibri"/>
                          <a:ea typeface="MS Mincho"/>
                        </a:rPr>
                        <a:t>Le dialogue social suffit-il à la cohésion de l’organisation ?</a:t>
                      </a:r>
                      <a:endParaRPr lang="fr-FR" sz="1000" b="1" dirty="0">
                        <a:solidFill>
                          <a:schemeClr val="tx1"/>
                        </a:solidFill>
                        <a:effectLst/>
                        <a:latin typeface="Times New Roman"/>
                        <a:ea typeface="Times New Roman"/>
                      </a:endParaRPr>
                    </a:p>
                  </a:txBody>
                  <a:tcPr marL="68580" marR="68580" marT="0" marB="0">
                    <a:solidFill>
                      <a:schemeClr val="bg1"/>
                    </a:solidFill>
                  </a:tcPr>
                </a:tc>
                <a:tc>
                  <a:txBody>
                    <a:bodyPr/>
                    <a:lstStyle/>
                    <a:p>
                      <a:pPr>
                        <a:spcAft>
                          <a:spcPts val="0"/>
                        </a:spcAft>
                      </a:pPr>
                      <a:r>
                        <a:rPr lang="fr-FR" sz="1000" b="0">
                          <a:solidFill>
                            <a:schemeClr val="tx1"/>
                          </a:solidFill>
                          <a:effectLst/>
                          <a:latin typeface="Calibri"/>
                          <a:ea typeface="MS Mincho"/>
                        </a:rPr>
                        <a:t>Le climat social :</a:t>
                      </a:r>
                      <a:endParaRPr lang="fr-FR" sz="1000" b="1">
                        <a:solidFill>
                          <a:schemeClr val="tx1"/>
                        </a:solidFill>
                        <a:effectLst/>
                        <a:latin typeface="Times New Roman"/>
                        <a:ea typeface="Times New Roman"/>
                      </a:endParaRPr>
                    </a:p>
                    <a:p>
                      <a:pPr marL="342900" lvl="0" indent="-342900">
                        <a:spcAft>
                          <a:spcPts val="0"/>
                        </a:spcAft>
                        <a:buFont typeface="Symbol"/>
                        <a:buChar char="-"/>
                        <a:tabLst>
                          <a:tab pos="144145" algn="l"/>
                        </a:tabLst>
                      </a:pPr>
                      <a:r>
                        <a:rPr lang="fr-FR" sz="1000" b="0">
                          <a:solidFill>
                            <a:schemeClr val="tx1"/>
                          </a:solidFill>
                          <a:effectLst/>
                          <a:latin typeface="Calibri"/>
                          <a:ea typeface="MS Mincho"/>
                        </a:rPr>
                        <a:t>Dialogue social : acteurs, formes, contenus</a:t>
                      </a:r>
                      <a:endParaRPr lang="fr-FR" sz="1000" b="1">
                        <a:solidFill>
                          <a:schemeClr val="tx1"/>
                        </a:solidFill>
                        <a:effectLst/>
                        <a:latin typeface="Times New Roman"/>
                        <a:ea typeface="Times New Roman"/>
                      </a:endParaRPr>
                    </a:p>
                    <a:p>
                      <a:pPr>
                        <a:spcAft>
                          <a:spcPts val="0"/>
                        </a:spcAft>
                      </a:pPr>
                      <a:r>
                        <a:rPr lang="fr-FR" sz="1000" b="0">
                          <a:solidFill>
                            <a:schemeClr val="tx1"/>
                          </a:solidFill>
                          <a:effectLst/>
                          <a:latin typeface="Calibri"/>
                          <a:ea typeface="MS Mincho"/>
                        </a:rPr>
                        <a:t>Bilan social : éléments et indicateurs de dialogue social</a:t>
                      </a:r>
                      <a:endParaRPr lang="fr-FR" sz="1000" b="1">
                        <a:solidFill>
                          <a:schemeClr val="tx1"/>
                        </a:solidFill>
                        <a:effectLst/>
                        <a:latin typeface="Times New Roman"/>
                        <a:ea typeface="Times New Roman"/>
                      </a:endParaRPr>
                    </a:p>
                  </a:txBody>
                  <a:tcPr marL="68580" marR="68580" marT="0" marB="0">
                    <a:solidFill>
                      <a:schemeClr val="bg1"/>
                    </a:solidFill>
                  </a:tcPr>
                </a:tc>
                <a:tc>
                  <a:txBody>
                    <a:bodyPr/>
                    <a:lstStyle/>
                    <a:p>
                      <a:pPr>
                        <a:spcAft>
                          <a:spcPts val="0"/>
                        </a:spcAft>
                      </a:pPr>
                      <a:r>
                        <a:rPr lang="fr-FR" sz="1000" b="0">
                          <a:solidFill>
                            <a:schemeClr val="tx1"/>
                          </a:solidFill>
                          <a:effectLst/>
                          <a:latin typeface="Calibri"/>
                          <a:ea typeface="MS Mincho"/>
                        </a:rPr>
                        <a:t>- Faire le lien entre dialogue social et climat social ;</a:t>
                      </a:r>
                      <a:endParaRPr lang="fr-FR" sz="1000" b="1">
                        <a:solidFill>
                          <a:schemeClr val="tx1"/>
                        </a:solidFill>
                        <a:effectLst/>
                        <a:latin typeface="Times New Roman"/>
                        <a:ea typeface="Times New Roman"/>
                      </a:endParaRPr>
                    </a:p>
                    <a:p>
                      <a:pPr>
                        <a:spcAft>
                          <a:spcPts val="0"/>
                        </a:spcAft>
                      </a:pPr>
                      <a:r>
                        <a:rPr lang="fr-FR" sz="1000" b="0">
                          <a:solidFill>
                            <a:schemeClr val="tx1"/>
                          </a:solidFill>
                          <a:effectLst/>
                          <a:latin typeface="Calibri"/>
                          <a:ea typeface="MS Mincho"/>
                        </a:rPr>
                        <a:t>- Proposer des modalités de communication favorisant le dialogue social ;</a:t>
                      </a:r>
                      <a:endParaRPr lang="fr-FR" sz="1000" b="1">
                        <a:solidFill>
                          <a:schemeClr val="tx1"/>
                        </a:solidFill>
                        <a:effectLst/>
                        <a:latin typeface="Times New Roman"/>
                        <a:ea typeface="Times New Roman"/>
                      </a:endParaRPr>
                    </a:p>
                    <a:p>
                      <a:pPr>
                        <a:spcAft>
                          <a:spcPts val="0"/>
                        </a:spcAft>
                      </a:pPr>
                      <a:r>
                        <a:rPr lang="fr-FR" sz="1000" b="0">
                          <a:solidFill>
                            <a:schemeClr val="tx1"/>
                          </a:solidFill>
                          <a:effectLst/>
                          <a:latin typeface="Calibri"/>
                          <a:ea typeface="MS Mincho"/>
                        </a:rPr>
                        <a:t>- Repérer en quoi les éléments et indicateurs du bilan social peuvent alimenter le dialogue social.</a:t>
                      </a:r>
                      <a:endParaRPr lang="fr-FR" sz="1000" b="1">
                        <a:solidFill>
                          <a:schemeClr val="tx1"/>
                        </a:solidFill>
                        <a:effectLst/>
                        <a:latin typeface="Times New Roman"/>
                        <a:ea typeface="Times New Roman"/>
                      </a:endParaRPr>
                    </a:p>
                  </a:txBody>
                  <a:tcPr marL="68580" marR="68580" marT="0" marB="0">
                    <a:solidFill>
                      <a:schemeClr val="bg1"/>
                    </a:solidFill>
                  </a:tcPr>
                </a:tc>
                <a:tc>
                  <a:txBody>
                    <a:bodyPr/>
                    <a:lstStyle/>
                    <a:p>
                      <a:pPr>
                        <a:spcAft>
                          <a:spcPts val="0"/>
                        </a:spcAft>
                      </a:pPr>
                      <a:r>
                        <a:rPr lang="fr-FR" sz="1000" b="0" dirty="0">
                          <a:solidFill>
                            <a:schemeClr val="tx1"/>
                          </a:solidFill>
                          <a:effectLst/>
                          <a:latin typeface="Calibri"/>
                          <a:ea typeface="MS Mincho"/>
                        </a:rPr>
                        <a:t>Indiquez si les dirigeants de </a:t>
                      </a:r>
                      <a:r>
                        <a:rPr lang="fr-FR" sz="1000" b="0" dirty="0" err="1">
                          <a:solidFill>
                            <a:schemeClr val="tx1"/>
                          </a:solidFill>
                          <a:effectLst/>
                          <a:latin typeface="Calibri"/>
                          <a:ea typeface="MS Mincho"/>
                        </a:rPr>
                        <a:t>Dominos’Pizza</a:t>
                      </a:r>
                      <a:r>
                        <a:rPr lang="fr-FR" sz="1000" b="0" dirty="0">
                          <a:solidFill>
                            <a:schemeClr val="tx1"/>
                          </a:solidFill>
                          <a:effectLst/>
                          <a:latin typeface="Calibri"/>
                          <a:ea typeface="MS Mincho"/>
                        </a:rPr>
                        <a:t> ont communiqué pour favoriser le dialogue social</a:t>
                      </a:r>
                      <a:endParaRPr lang="fr-FR" sz="1000" b="1" dirty="0">
                        <a:solidFill>
                          <a:schemeClr val="tx1"/>
                        </a:solidFill>
                        <a:effectLst/>
                        <a:latin typeface="Times New Roman"/>
                        <a:ea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21337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Grille de travail pour MERCATIQUE</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41</a:t>
            </a:fld>
            <a:endParaRPr lang="fr-BE"/>
          </a:p>
        </p:txBody>
      </p:sp>
      <p:pic>
        <p:nvPicPr>
          <p:cNvPr id="7" name="Image 6">
            <a:hlinkClick r:id="rId2" action="ppaction://hlinkfile"/>
          </p:cNvPr>
          <p:cNvPicPr>
            <a:picLocks noChangeAspect="1"/>
          </p:cNvPicPr>
          <p:nvPr/>
        </p:nvPicPr>
        <p:blipFill>
          <a:blip r:embed="rId3" cstate="print"/>
          <a:stretch>
            <a:fillRect/>
          </a:stretch>
        </p:blipFill>
        <p:spPr>
          <a:xfrm>
            <a:off x="1907704" y="2348880"/>
            <a:ext cx="5384800" cy="3594100"/>
          </a:xfrm>
          <a:prstGeom prst="rect">
            <a:avLst/>
          </a:prstGeom>
        </p:spPr>
      </p:pic>
    </p:spTree>
    <p:extLst>
      <p:ext uri="{BB962C8B-B14F-4D97-AF65-F5344CB8AC3E}">
        <p14:creationId xmlns:p14="http://schemas.microsoft.com/office/powerpoint/2010/main" val="1856121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42</a:t>
            </a:fld>
            <a:endParaRPr lang="fr-BE"/>
          </a:p>
        </p:txBody>
      </p:sp>
      <p:graphicFrame>
        <p:nvGraphicFramePr>
          <p:cNvPr id="5" name="Tableau 4"/>
          <p:cNvGraphicFramePr>
            <a:graphicFrameLocks noGrp="1"/>
          </p:cNvGraphicFramePr>
          <p:nvPr>
            <p:extLst>
              <p:ext uri="{D42A27DB-BD31-4B8C-83A1-F6EECF244321}">
                <p14:modId xmlns:p14="http://schemas.microsoft.com/office/powerpoint/2010/main" val="3540523028"/>
              </p:ext>
            </p:extLst>
          </p:nvPr>
        </p:nvGraphicFramePr>
        <p:xfrm>
          <a:off x="457200" y="1742535"/>
          <a:ext cx="8229600" cy="4239547"/>
        </p:xfrm>
        <a:graphic>
          <a:graphicData uri="http://schemas.openxmlformats.org/drawingml/2006/table">
            <a:tbl>
              <a:tblPr firstRow="1" firstCol="1" bandRow="1">
                <a:tableStyleId>{5940675A-B579-460E-94D1-54222C63F5DA}</a:tableStyleId>
              </a:tblPr>
              <a:tblGrid>
                <a:gridCol w="1712367"/>
                <a:gridCol w="1814771"/>
                <a:gridCol w="2645062"/>
                <a:gridCol w="2057400"/>
              </a:tblGrid>
              <a:tr h="192707">
                <a:tc gridSpan="3">
                  <a:txBody>
                    <a:bodyPr/>
                    <a:lstStyle/>
                    <a:p>
                      <a:pPr algn="ctr">
                        <a:lnSpc>
                          <a:spcPct val="115000"/>
                        </a:lnSpc>
                        <a:spcAft>
                          <a:spcPts val="0"/>
                        </a:spcAft>
                      </a:pPr>
                      <a:r>
                        <a:rPr lang="fr-FR" sz="1100">
                          <a:effectLst/>
                        </a:rPr>
                        <a:t>Programme</a:t>
                      </a:r>
                      <a:endParaRPr lang="fr-FR" sz="1000">
                        <a:effectLst/>
                        <a:latin typeface="Calibri"/>
                        <a:ea typeface="Calibri"/>
                        <a:cs typeface="Times New Roman"/>
                      </a:endParaRPr>
                    </a:p>
                  </a:txBody>
                  <a:tcPr marL="62839" marR="62839" marT="0" marB="0">
                    <a:solidFill>
                      <a:schemeClr val="bg1"/>
                    </a:solidFill>
                  </a:tcPr>
                </a:tc>
                <a:tc hMerge="1">
                  <a:txBody>
                    <a:bodyPr/>
                    <a:lstStyle/>
                    <a:p>
                      <a:endParaRPr lang="fr-FR"/>
                    </a:p>
                  </a:txBody>
                  <a:tcPr/>
                </a:tc>
                <a:tc hMerge="1">
                  <a:txBody>
                    <a:bodyPr/>
                    <a:lstStyle/>
                    <a:p>
                      <a:endParaRPr lang="fr-FR"/>
                    </a:p>
                  </a:txBody>
                  <a:tcPr/>
                </a:tc>
                <a:tc>
                  <a:txBody>
                    <a:bodyPr/>
                    <a:lstStyle/>
                    <a:p>
                      <a:pPr algn="ctr">
                        <a:lnSpc>
                          <a:spcPct val="115000"/>
                        </a:lnSpc>
                        <a:spcAft>
                          <a:spcPts val="0"/>
                        </a:spcAft>
                      </a:pPr>
                      <a:r>
                        <a:rPr lang="fr-FR" sz="1100">
                          <a:effectLst/>
                        </a:rPr>
                        <a:t>Dominos Pizza</a:t>
                      </a:r>
                      <a:endParaRPr lang="fr-FR" sz="1000">
                        <a:effectLst/>
                        <a:latin typeface="Calibri"/>
                        <a:ea typeface="Calibri"/>
                        <a:cs typeface="Times New Roman"/>
                      </a:endParaRPr>
                    </a:p>
                  </a:txBody>
                  <a:tcPr marL="62839" marR="62839" marT="0" marB="0">
                    <a:solidFill>
                      <a:schemeClr val="bg1"/>
                    </a:solidFill>
                  </a:tcPr>
                </a:tc>
              </a:tr>
              <a:tr h="385413">
                <a:tc>
                  <a:txBody>
                    <a:bodyPr/>
                    <a:lstStyle/>
                    <a:p>
                      <a:pPr algn="ctr">
                        <a:lnSpc>
                          <a:spcPct val="115000"/>
                        </a:lnSpc>
                        <a:spcAft>
                          <a:spcPts val="0"/>
                        </a:spcAft>
                      </a:pPr>
                      <a:r>
                        <a:rPr lang="fr-FR" sz="1100">
                          <a:effectLst/>
                        </a:rPr>
                        <a:t>Thèmes</a:t>
                      </a:r>
                      <a:endParaRPr lang="fr-FR" sz="1000">
                        <a:effectLst/>
                      </a:endParaRPr>
                    </a:p>
                    <a:p>
                      <a:pPr algn="ctr">
                        <a:lnSpc>
                          <a:spcPct val="115000"/>
                        </a:lnSpc>
                        <a:spcAft>
                          <a:spcPts val="0"/>
                        </a:spcAft>
                      </a:pPr>
                      <a:r>
                        <a:rPr lang="fr-FR" sz="1100">
                          <a:effectLst/>
                        </a:rPr>
                        <a:t>Questions de gestion</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Notions</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Capacités élèves</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Question élèves</a:t>
                      </a:r>
                      <a:endParaRPr lang="fr-FR" sz="1000">
                        <a:effectLst/>
                      </a:endParaRPr>
                    </a:p>
                    <a:p>
                      <a:pPr algn="ctr">
                        <a:lnSpc>
                          <a:spcPct val="115000"/>
                        </a:lnSpc>
                        <a:spcAft>
                          <a:spcPts val="0"/>
                        </a:spcAft>
                      </a:pPr>
                      <a:r>
                        <a:rPr lang="fr-FR" sz="1100">
                          <a:effectLst/>
                        </a:rPr>
                        <a:t> </a:t>
                      </a:r>
                      <a:endParaRPr lang="fr-FR" sz="1000">
                        <a:effectLst/>
                        <a:latin typeface="Calibri"/>
                        <a:ea typeface="Calibri"/>
                        <a:cs typeface="Times New Roman"/>
                      </a:endParaRPr>
                    </a:p>
                  </a:txBody>
                  <a:tcPr marL="62839" marR="62839" marT="0" marB="0">
                    <a:solidFill>
                      <a:schemeClr val="bg1"/>
                    </a:solidFill>
                  </a:tcPr>
                </a:tc>
              </a:tr>
              <a:tr h="1156240">
                <a:tc>
                  <a:txBody>
                    <a:bodyPr/>
                    <a:lstStyle/>
                    <a:p>
                      <a:pPr algn="ctr">
                        <a:lnSpc>
                          <a:spcPct val="115000"/>
                        </a:lnSpc>
                        <a:spcAft>
                          <a:spcPts val="0"/>
                        </a:spcAft>
                      </a:pPr>
                      <a:r>
                        <a:rPr lang="fr-FR" sz="1100">
                          <a:effectLst/>
                        </a:rPr>
                        <a:t>L’entreprise vend-elle un produit ou une image ?</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Composantes de l’offre, marque, qualité, image</a:t>
                      </a:r>
                      <a:endParaRPr lang="fr-FR" sz="1000">
                        <a:effectLst/>
                        <a:latin typeface="Calibri"/>
                        <a:ea typeface="Calibri"/>
                        <a:cs typeface="Times New Roman"/>
                      </a:endParaRPr>
                    </a:p>
                  </a:txBody>
                  <a:tcPr marL="62839" marR="62839" marT="0" marB="0">
                    <a:solidFill>
                      <a:schemeClr val="bg1"/>
                    </a:solidFill>
                  </a:tcPr>
                </a:tc>
                <a:tc>
                  <a:txBody>
                    <a:bodyPr/>
                    <a:lstStyle/>
                    <a:p>
                      <a:pPr marL="342900" lvl="0" indent="-342900">
                        <a:lnSpc>
                          <a:spcPct val="115000"/>
                        </a:lnSpc>
                        <a:spcAft>
                          <a:spcPts val="0"/>
                        </a:spcAft>
                        <a:buFont typeface="Calibri"/>
                        <a:buChar char="-"/>
                      </a:pPr>
                      <a:r>
                        <a:rPr lang="fr-FR" sz="1100">
                          <a:effectLst/>
                        </a:rPr>
                        <a:t>Identifier les caractéristiques d’une offre de service</a:t>
                      </a:r>
                      <a:endParaRPr lang="fr-FR" sz="1000">
                        <a:effectLst/>
                      </a:endParaRPr>
                    </a:p>
                    <a:p>
                      <a:pPr marL="342900" lvl="0" indent="-342900">
                        <a:lnSpc>
                          <a:spcPct val="115000"/>
                        </a:lnSpc>
                        <a:spcAft>
                          <a:spcPts val="0"/>
                        </a:spcAft>
                        <a:buFont typeface="Calibri"/>
                        <a:buChar char="-"/>
                      </a:pPr>
                      <a:r>
                        <a:rPr lang="fr-FR" sz="1100">
                          <a:effectLst/>
                        </a:rPr>
                        <a:t>Analyser l’importance de la marque</a:t>
                      </a:r>
                      <a:endParaRPr lang="fr-FR" sz="1000">
                        <a:effectLst/>
                      </a:endParaRPr>
                    </a:p>
                    <a:p>
                      <a:pPr marL="342900" lvl="0" indent="-342900">
                        <a:lnSpc>
                          <a:spcPct val="115000"/>
                        </a:lnSpc>
                        <a:spcAft>
                          <a:spcPts val="0"/>
                        </a:spcAft>
                        <a:buFont typeface="Calibri"/>
                        <a:buChar char="-"/>
                      </a:pPr>
                      <a:r>
                        <a:rPr lang="fr-FR" sz="1100">
                          <a:effectLst/>
                        </a:rPr>
                        <a:t>En déduire les éléments qui concourent à la création de la valeur perçue</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Identifier les composantes de la marque Domino’s Pizza .</a:t>
                      </a:r>
                      <a:endParaRPr lang="fr-FR" sz="1000">
                        <a:effectLst/>
                      </a:endParaRPr>
                    </a:p>
                    <a:p>
                      <a:pPr algn="ctr">
                        <a:lnSpc>
                          <a:spcPct val="115000"/>
                        </a:lnSpc>
                        <a:spcAft>
                          <a:spcPts val="0"/>
                        </a:spcAft>
                      </a:pPr>
                      <a:r>
                        <a:rPr lang="fr-FR" sz="1100">
                          <a:effectLst/>
                        </a:rPr>
                        <a:t>Comparer la valeur perçue de la marque avant et après les événements.</a:t>
                      </a:r>
                      <a:endParaRPr lang="fr-FR" sz="1000">
                        <a:effectLst/>
                        <a:latin typeface="Calibri"/>
                        <a:ea typeface="Calibri"/>
                        <a:cs typeface="Times New Roman"/>
                      </a:endParaRPr>
                    </a:p>
                  </a:txBody>
                  <a:tcPr marL="62839" marR="62839" marT="0" marB="0">
                    <a:solidFill>
                      <a:schemeClr val="bg1"/>
                    </a:solidFill>
                  </a:tcPr>
                </a:tc>
              </a:tr>
              <a:tr h="2505187">
                <a:tc>
                  <a:txBody>
                    <a:bodyPr/>
                    <a:lstStyle/>
                    <a:p>
                      <a:pPr algn="ctr">
                        <a:lnSpc>
                          <a:spcPct val="115000"/>
                        </a:lnSpc>
                        <a:spcAft>
                          <a:spcPts val="0"/>
                        </a:spcAft>
                      </a:pPr>
                      <a:r>
                        <a:rPr lang="fr-FR" sz="1100">
                          <a:effectLst/>
                        </a:rPr>
                        <a:t>Une entreprise doit-elle nécessairement faire de la publicité ?</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Cible, Média, support, publicité, promesse</a:t>
                      </a:r>
                      <a:endParaRPr lang="fr-FR" sz="1000">
                        <a:effectLst/>
                      </a:endParaRPr>
                    </a:p>
                    <a:p>
                      <a:pPr algn="ctr">
                        <a:lnSpc>
                          <a:spcPct val="115000"/>
                        </a:lnSpc>
                        <a:spcAft>
                          <a:spcPts val="0"/>
                        </a:spcAft>
                      </a:pPr>
                      <a:r>
                        <a:rPr lang="fr-FR" sz="1100">
                          <a:effectLst/>
                        </a:rPr>
                        <a:t>Bouche à oreille, buzz, mercatique virale, communication de crise</a:t>
                      </a:r>
                      <a:endParaRPr lang="fr-FR" sz="1000">
                        <a:effectLst/>
                        <a:latin typeface="Calibri"/>
                        <a:ea typeface="Calibri"/>
                        <a:cs typeface="Times New Roman"/>
                      </a:endParaRPr>
                    </a:p>
                  </a:txBody>
                  <a:tcPr marL="62839" marR="62839" marT="0" marB="0">
                    <a:solidFill>
                      <a:schemeClr val="bg1"/>
                    </a:solidFill>
                  </a:tcPr>
                </a:tc>
                <a:tc>
                  <a:txBody>
                    <a:bodyPr/>
                    <a:lstStyle/>
                    <a:p>
                      <a:pPr marL="342900" lvl="0" indent="-342900">
                        <a:lnSpc>
                          <a:spcPct val="115000"/>
                        </a:lnSpc>
                        <a:spcAft>
                          <a:spcPts val="0"/>
                        </a:spcAft>
                        <a:buFont typeface="Calibri"/>
                        <a:buChar char="-"/>
                      </a:pPr>
                      <a:r>
                        <a:rPr lang="fr-FR" sz="1100">
                          <a:effectLst/>
                        </a:rPr>
                        <a:t>Identifier l’objet la cible et les objectifs de l’action de communication</a:t>
                      </a:r>
                      <a:endParaRPr lang="fr-FR" sz="1000">
                        <a:effectLst/>
                      </a:endParaRPr>
                    </a:p>
                    <a:p>
                      <a:pPr marL="342900" lvl="0" indent="-342900">
                        <a:lnSpc>
                          <a:spcPct val="115000"/>
                        </a:lnSpc>
                        <a:spcAft>
                          <a:spcPts val="0"/>
                        </a:spcAft>
                        <a:buFont typeface="Calibri"/>
                        <a:buChar char="-"/>
                      </a:pPr>
                      <a:r>
                        <a:rPr lang="fr-FR" sz="1100">
                          <a:effectLst/>
                        </a:rPr>
                        <a:t>Repérer et caractériser les différents moyens de communication utilisés par l’entreprise</a:t>
                      </a:r>
                      <a:endParaRPr lang="fr-FR" sz="1000">
                        <a:effectLst/>
                      </a:endParaRPr>
                    </a:p>
                    <a:p>
                      <a:pPr marL="342900" lvl="0" indent="-342900">
                        <a:lnSpc>
                          <a:spcPct val="115000"/>
                        </a:lnSpc>
                        <a:spcAft>
                          <a:spcPts val="0"/>
                        </a:spcAft>
                        <a:buFont typeface="Calibri"/>
                        <a:buChar char="-"/>
                      </a:pPr>
                      <a:r>
                        <a:rPr lang="fr-FR" sz="1100">
                          <a:effectLst/>
                        </a:rPr>
                        <a:t>Identifier les communications initiées par l’entreprise et celles provenant d’autres acteurs</a:t>
                      </a:r>
                      <a:endParaRPr lang="fr-FR" sz="1000">
                        <a:effectLst/>
                      </a:endParaRPr>
                    </a:p>
                    <a:p>
                      <a:pPr marL="342900" lvl="0" indent="-342900">
                        <a:lnSpc>
                          <a:spcPct val="115000"/>
                        </a:lnSpc>
                        <a:spcAft>
                          <a:spcPts val="0"/>
                        </a:spcAft>
                        <a:buFont typeface="Calibri"/>
                        <a:buChar char="-"/>
                      </a:pPr>
                      <a:r>
                        <a:rPr lang="fr-FR" sz="1100">
                          <a:effectLst/>
                        </a:rPr>
                        <a:t>D’évaluer les conséquences des actions de communication subies</a:t>
                      </a:r>
                      <a:endParaRPr lang="fr-FR" sz="1000">
                        <a:effectLst/>
                      </a:endParaRPr>
                    </a:p>
                    <a:p>
                      <a:pPr marL="342900" lvl="0" indent="-342900">
                        <a:lnSpc>
                          <a:spcPct val="115000"/>
                        </a:lnSpc>
                        <a:spcAft>
                          <a:spcPts val="0"/>
                        </a:spcAft>
                        <a:buFont typeface="Calibri"/>
                        <a:buChar char="-"/>
                      </a:pPr>
                      <a:r>
                        <a:rPr lang="fr-FR" sz="1100">
                          <a:effectLst/>
                        </a:rPr>
                        <a:t>Déterminer l’intérêt et le risque pour l’entreprise de réagir à ces actions</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dirty="0">
                          <a:effectLst/>
                        </a:rPr>
                        <a:t>Analyser la politique de communication de </a:t>
                      </a:r>
                      <a:r>
                        <a:rPr lang="fr-FR" sz="1100" dirty="0" err="1">
                          <a:effectLst/>
                        </a:rPr>
                        <a:t>Domino’s</a:t>
                      </a:r>
                      <a:r>
                        <a:rPr lang="fr-FR" sz="1100" dirty="0">
                          <a:effectLst/>
                        </a:rPr>
                        <a:t> Pizza avant, pendant et après les événements en terme de cible, support, média, promesse…</a:t>
                      </a:r>
                      <a:endParaRPr lang="fr-FR" sz="1000" dirty="0">
                        <a:effectLst/>
                      </a:endParaRPr>
                    </a:p>
                    <a:p>
                      <a:pPr algn="ctr">
                        <a:lnSpc>
                          <a:spcPct val="115000"/>
                        </a:lnSpc>
                        <a:spcAft>
                          <a:spcPts val="0"/>
                        </a:spcAft>
                      </a:pPr>
                      <a:r>
                        <a:rPr lang="fr-FR" sz="1100" dirty="0">
                          <a:effectLst/>
                        </a:rPr>
                        <a:t>Identifier les acteurs extérieurs à l’entreprise ayant initiés des actions de communication</a:t>
                      </a:r>
                      <a:endParaRPr lang="fr-FR" sz="1000" dirty="0">
                        <a:effectLst/>
                      </a:endParaRPr>
                    </a:p>
                    <a:p>
                      <a:pPr algn="ctr">
                        <a:lnSpc>
                          <a:spcPct val="115000"/>
                        </a:lnSpc>
                        <a:spcAft>
                          <a:spcPts val="0"/>
                        </a:spcAft>
                      </a:pPr>
                      <a:r>
                        <a:rPr lang="fr-FR" sz="1100" dirty="0">
                          <a:effectLst/>
                        </a:rPr>
                        <a:t>Evaluer les conséquences des actions subies et de la façon dont </a:t>
                      </a:r>
                      <a:r>
                        <a:rPr lang="fr-FR" sz="1100" dirty="0" err="1">
                          <a:effectLst/>
                        </a:rPr>
                        <a:t>Domino’s</a:t>
                      </a:r>
                      <a:r>
                        <a:rPr lang="fr-FR" sz="1100" dirty="0">
                          <a:effectLst/>
                        </a:rPr>
                        <a:t> Pizza à réagi face à ces actions</a:t>
                      </a:r>
                      <a:endParaRPr lang="fr-FR" sz="1000" dirty="0">
                        <a:effectLst/>
                      </a:endParaRPr>
                    </a:p>
                    <a:p>
                      <a:pPr algn="ctr">
                        <a:lnSpc>
                          <a:spcPct val="115000"/>
                        </a:lnSpc>
                        <a:spcAft>
                          <a:spcPts val="0"/>
                        </a:spcAft>
                      </a:pPr>
                      <a:r>
                        <a:rPr lang="fr-FR" sz="1100" dirty="0">
                          <a:effectLst/>
                        </a:rPr>
                        <a:t> </a:t>
                      </a:r>
                      <a:endParaRPr lang="fr-FR" sz="1000" dirty="0">
                        <a:effectLst/>
                        <a:latin typeface="Calibri"/>
                        <a:ea typeface="Calibri"/>
                        <a:cs typeface="Times New Roman"/>
                      </a:endParaRPr>
                    </a:p>
                  </a:txBody>
                  <a:tcPr marL="62839" marR="62839" marT="0" marB="0">
                    <a:solidFill>
                      <a:schemeClr val="bg1"/>
                    </a:solidFill>
                  </a:tcPr>
                </a:tc>
              </a:tr>
            </a:tbl>
          </a:graphicData>
        </a:graphic>
      </p:graphicFrame>
    </p:spTree>
    <p:extLst>
      <p:ext uri="{BB962C8B-B14F-4D97-AF65-F5344CB8AC3E}">
        <p14:creationId xmlns:p14="http://schemas.microsoft.com/office/powerpoint/2010/main" val="2768189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Grille de travail pour GESTION ET FINANCE</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43</a:t>
            </a:fld>
            <a:endParaRPr lang="fr-BE"/>
          </a:p>
        </p:txBody>
      </p:sp>
      <p:pic>
        <p:nvPicPr>
          <p:cNvPr id="6" name="Image 5">
            <a:hlinkClick r:id="rId2" action="ppaction://hlinkfile"/>
          </p:cNvPr>
          <p:cNvPicPr>
            <a:picLocks noChangeAspect="1"/>
          </p:cNvPicPr>
          <p:nvPr/>
        </p:nvPicPr>
        <p:blipFill>
          <a:blip r:embed="rId3" cstate="print"/>
          <a:stretch>
            <a:fillRect/>
          </a:stretch>
        </p:blipFill>
        <p:spPr>
          <a:xfrm>
            <a:off x="1475656" y="2492896"/>
            <a:ext cx="6350000" cy="3175000"/>
          </a:xfrm>
          <a:prstGeom prst="rect">
            <a:avLst/>
          </a:prstGeom>
        </p:spPr>
      </p:pic>
    </p:spTree>
    <p:extLst>
      <p:ext uri="{BB962C8B-B14F-4D97-AF65-F5344CB8AC3E}">
        <p14:creationId xmlns:p14="http://schemas.microsoft.com/office/powerpoint/2010/main" val="412946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44</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1809067736"/>
              </p:ext>
            </p:extLst>
          </p:nvPr>
        </p:nvGraphicFramePr>
        <p:xfrm>
          <a:off x="457200" y="2031714"/>
          <a:ext cx="8229600" cy="3661427"/>
        </p:xfrm>
        <a:graphic>
          <a:graphicData uri="http://schemas.openxmlformats.org/drawingml/2006/table">
            <a:tbl>
              <a:tblPr firstRow="1" firstCol="1" bandRow="1">
                <a:tableStyleId>{5940675A-B579-460E-94D1-54222C63F5DA}</a:tableStyleId>
              </a:tblPr>
              <a:tblGrid>
                <a:gridCol w="2057400"/>
                <a:gridCol w="2057400"/>
                <a:gridCol w="2057400"/>
                <a:gridCol w="2057400"/>
              </a:tblGrid>
              <a:tr h="192707">
                <a:tc gridSpan="3">
                  <a:txBody>
                    <a:bodyPr/>
                    <a:lstStyle/>
                    <a:p>
                      <a:pPr algn="ctr">
                        <a:lnSpc>
                          <a:spcPct val="115000"/>
                        </a:lnSpc>
                        <a:spcAft>
                          <a:spcPts val="0"/>
                        </a:spcAft>
                      </a:pPr>
                      <a:r>
                        <a:rPr lang="fr-FR" sz="1100">
                          <a:effectLst/>
                        </a:rPr>
                        <a:t>Programme</a:t>
                      </a:r>
                      <a:endParaRPr lang="fr-FR" sz="1000">
                        <a:effectLst/>
                        <a:latin typeface="Calibri"/>
                        <a:ea typeface="Calibri"/>
                        <a:cs typeface="Times New Roman"/>
                      </a:endParaRPr>
                    </a:p>
                  </a:txBody>
                  <a:tcPr marL="62839" marR="62839" marT="0" marB="0">
                    <a:solidFill>
                      <a:schemeClr val="bg1"/>
                    </a:solidFill>
                  </a:tcPr>
                </a:tc>
                <a:tc hMerge="1">
                  <a:txBody>
                    <a:bodyPr/>
                    <a:lstStyle/>
                    <a:p>
                      <a:endParaRPr lang="fr-FR"/>
                    </a:p>
                  </a:txBody>
                  <a:tcPr/>
                </a:tc>
                <a:tc hMerge="1">
                  <a:txBody>
                    <a:bodyPr/>
                    <a:lstStyle/>
                    <a:p>
                      <a:endParaRPr lang="fr-FR"/>
                    </a:p>
                  </a:txBody>
                  <a:tcPr/>
                </a:tc>
                <a:tc>
                  <a:txBody>
                    <a:bodyPr/>
                    <a:lstStyle/>
                    <a:p>
                      <a:pPr algn="ctr">
                        <a:lnSpc>
                          <a:spcPct val="115000"/>
                        </a:lnSpc>
                        <a:spcAft>
                          <a:spcPts val="0"/>
                        </a:spcAft>
                      </a:pPr>
                      <a:r>
                        <a:rPr lang="fr-FR" sz="1100">
                          <a:effectLst/>
                        </a:rPr>
                        <a:t>Dominos Pizza</a:t>
                      </a:r>
                      <a:endParaRPr lang="fr-FR" sz="1000">
                        <a:effectLst/>
                        <a:latin typeface="Calibri"/>
                        <a:ea typeface="Calibri"/>
                        <a:cs typeface="Times New Roman"/>
                      </a:endParaRPr>
                    </a:p>
                  </a:txBody>
                  <a:tcPr marL="62839" marR="62839" marT="0" marB="0">
                    <a:solidFill>
                      <a:schemeClr val="bg1"/>
                    </a:solidFill>
                  </a:tcPr>
                </a:tc>
              </a:tr>
              <a:tr h="385413">
                <a:tc>
                  <a:txBody>
                    <a:bodyPr/>
                    <a:lstStyle/>
                    <a:p>
                      <a:pPr algn="ctr">
                        <a:lnSpc>
                          <a:spcPct val="115000"/>
                        </a:lnSpc>
                        <a:spcAft>
                          <a:spcPts val="0"/>
                        </a:spcAft>
                      </a:pPr>
                      <a:r>
                        <a:rPr lang="fr-FR" sz="1100">
                          <a:effectLst/>
                        </a:rPr>
                        <a:t>Thèmes</a:t>
                      </a:r>
                      <a:endParaRPr lang="fr-FR" sz="1000">
                        <a:effectLst/>
                      </a:endParaRPr>
                    </a:p>
                    <a:p>
                      <a:pPr algn="ctr">
                        <a:lnSpc>
                          <a:spcPct val="115000"/>
                        </a:lnSpc>
                        <a:spcAft>
                          <a:spcPts val="0"/>
                        </a:spcAft>
                      </a:pPr>
                      <a:r>
                        <a:rPr lang="fr-FR" sz="1100">
                          <a:effectLst/>
                        </a:rPr>
                        <a:t>Questions de gestion</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Notions</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Capacités élèves</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Question élèves</a:t>
                      </a:r>
                      <a:endParaRPr lang="fr-FR" sz="1000">
                        <a:effectLst/>
                      </a:endParaRPr>
                    </a:p>
                    <a:p>
                      <a:pPr algn="ctr">
                        <a:lnSpc>
                          <a:spcPct val="115000"/>
                        </a:lnSpc>
                        <a:spcAft>
                          <a:spcPts val="0"/>
                        </a:spcAft>
                      </a:pPr>
                      <a:r>
                        <a:rPr lang="fr-FR" sz="1100">
                          <a:effectLst/>
                        </a:rPr>
                        <a:t> </a:t>
                      </a:r>
                      <a:endParaRPr lang="fr-FR" sz="1000">
                        <a:effectLst/>
                        <a:latin typeface="Calibri"/>
                        <a:ea typeface="Calibri"/>
                        <a:cs typeface="Times New Roman"/>
                      </a:endParaRPr>
                    </a:p>
                  </a:txBody>
                  <a:tcPr marL="62839" marR="62839" marT="0" marB="0">
                    <a:solidFill>
                      <a:schemeClr val="bg1"/>
                    </a:solidFill>
                  </a:tcPr>
                </a:tc>
              </a:tr>
              <a:tr h="1734360">
                <a:tc>
                  <a:txBody>
                    <a:bodyPr/>
                    <a:lstStyle/>
                    <a:p>
                      <a:pPr algn="ctr">
                        <a:lnSpc>
                          <a:spcPct val="115000"/>
                        </a:lnSpc>
                        <a:spcAft>
                          <a:spcPts val="0"/>
                        </a:spcAft>
                      </a:pPr>
                      <a:r>
                        <a:rPr lang="fr-FR" sz="1100">
                          <a:effectLst/>
                        </a:rPr>
                        <a:t>Qu’est-ce qu’une entreprise performante ?</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EBE, Résultat d’exploitation, rentabilité économique</a:t>
                      </a:r>
                      <a:endParaRPr lang="fr-FR" sz="1000">
                        <a:effectLst/>
                        <a:latin typeface="Calibri"/>
                        <a:ea typeface="Calibri"/>
                        <a:cs typeface="Times New Roman"/>
                      </a:endParaRPr>
                    </a:p>
                  </a:txBody>
                  <a:tcPr marL="62839" marR="62839" marT="0" marB="0">
                    <a:solidFill>
                      <a:schemeClr val="bg1"/>
                    </a:solidFill>
                  </a:tcPr>
                </a:tc>
                <a:tc>
                  <a:txBody>
                    <a:bodyPr/>
                    <a:lstStyle/>
                    <a:p>
                      <a:pPr marL="342900" lvl="0" indent="-342900">
                        <a:lnSpc>
                          <a:spcPct val="115000"/>
                        </a:lnSpc>
                        <a:spcAft>
                          <a:spcPts val="0"/>
                        </a:spcAft>
                        <a:buFont typeface="Calibri"/>
                        <a:buChar char="-"/>
                      </a:pPr>
                      <a:r>
                        <a:rPr lang="fr-FR" sz="1100">
                          <a:effectLst/>
                        </a:rPr>
                        <a:t>Déterminer VA, EBE, RE</a:t>
                      </a:r>
                      <a:endParaRPr lang="fr-FR" sz="1000">
                        <a:effectLst/>
                      </a:endParaRPr>
                    </a:p>
                    <a:p>
                      <a:pPr marL="342900" lvl="0" indent="-342900">
                        <a:lnSpc>
                          <a:spcPct val="115000"/>
                        </a:lnSpc>
                        <a:spcAft>
                          <a:spcPts val="0"/>
                        </a:spcAft>
                        <a:buFont typeface="Calibri"/>
                        <a:buChar char="-"/>
                      </a:pPr>
                      <a:r>
                        <a:rPr lang="fr-FR" sz="1100">
                          <a:effectLst/>
                        </a:rPr>
                        <a:t>Apprécier les effets d’une hausse des charges, d’une nouvelle activité ou d’une baisse de l’activité sur la performance de l’entreprise.</a:t>
                      </a:r>
                      <a:endParaRPr lang="fr-FR" sz="1000">
                        <a:effectLst/>
                      </a:endParaRPr>
                    </a:p>
                    <a:p>
                      <a:pPr marL="228600" algn="ctr">
                        <a:lnSpc>
                          <a:spcPct val="115000"/>
                        </a:lnSpc>
                        <a:spcAft>
                          <a:spcPts val="0"/>
                        </a:spcAft>
                      </a:pPr>
                      <a:r>
                        <a:rPr lang="fr-FR" sz="1100">
                          <a:effectLst/>
                        </a:rPr>
                        <a:t> </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Après avoir fourni les documents comptables d’un restaurant Domino’s Pizza de l’année N et N+1 (année ou l’incident est intervenu) faire calculer VA, EBE et RE. Faire analyser en quoi l’incident a impacté les résultats et l’image comptable de l’entreprise.</a:t>
                      </a:r>
                      <a:endParaRPr lang="fr-FR" sz="1000">
                        <a:effectLst/>
                        <a:latin typeface="Calibri"/>
                        <a:ea typeface="Calibri"/>
                        <a:cs typeface="Times New Roman"/>
                      </a:endParaRPr>
                    </a:p>
                  </a:txBody>
                  <a:tcPr marL="62839" marR="62839" marT="0" marB="0">
                    <a:solidFill>
                      <a:schemeClr val="bg1"/>
                    </a:solidFill>
                  </a:tcPr>
                </a:tc>
              </a:tr>
              <a:tr h="1348947">
                <a:tc>
                  <a:txBody>
                    <a:bodyPr/>
                    <a:lstStyle/>
                    <a:p>
                      <a:pPr algn="ctr">
                        <a:lnSpc>
                          <a:spcPct val="115000"/>
                        </a:lnSpc>
                        <a:spcAft>
                          <a:spcPts val="0"/>
                        </a:spcAft>
                      </a:pPr>
                      <a:r>
                        <a:rPr lang="fr-FR" sz="1100">
                          <a:effectLst/>
                        </a:rPr>
                        <a:t>Comment gérer la trésorerie pour faire face à ses engagements ?</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a:effectLst/>
                        </a:rPr>
                        <a:t>Budget de trésorerie, compte de résultat prévisionnel et bilan prévisionnel</a:t>
                      </a:r>
                      <a:endParaRPr lang="fr-FR" sz="1000">
                        <a:effectLst/>
                        <a:latin typeface="Calibri"/>
                        <a:ea typeface="Calibri"/>
                        <a:cs typeface="Times New Roman"/>
                      </a:endParaRPr>
                    </a:p>
                  </a:txBody>
                  <a:tcPr marL="62839" marR="62839" marT="0" marB="0">
                    <a:solidFill>
                      <a:schemeClr val="bg1"/>
                    </a:solidFill>
                  </a:tcPr>
                </a:tc>
                <a:tc>
                  <a:txBody>
                    <a:bodyPr/>
                    <a:lstStyle/>
                    <a:p>
                      <a:pPr marL="342900" lvl="0" indent="-342900">
                        <a:lnSpc>
                          <a:spcPct val="115000"/>
                        </a:lnSpc>
                        <a:spcAft>
                          <a:spcPts val="0"/>
                        </a:spcAft>
                        <a:buFont typeface="Calibri"/>
                        <a:buChar char="-"/>
                      </a:pPr>
                      <a:r>
                        <a:rPr lang="fr-FR" sz="1100">
                          <a:effectLst/>
                        </a:rPr>
                        <a:t>Recenser les solutions d’équilibrage du budget de trésorerie adaptées à la situation donnée</a:t>
                      </a:r>
                      <a:endParaRPr lang="fr-FR" sz="1000">
                        <a:effectLst/>
                      </a:endParaRPr>
                    </a:p>
                    <a:p>
                      <a:pPr marL="342900" lvl="0" indent="-342900">
                        <a:lnSpc>
                          <a:spcPct val="115000"/>
                        </a:lnSpc>
                        <a:spcAft>
                          <a:spcPts val="0"/>
                        </a:spcAft>
                        <a:buFont typeface="Calibri"/>
                        <a:buChar char="-"/>
                      </a:pPr>
                      <a:r>
                        <a:rPr lang="fr-FR" sz="1100">
                          <a:effectLst/>
                        </a:rPr>
                        <a:t>Elaborer et commenter un compte de résultat et un bilan prévisionnel</a:t>
                      </a:r>
                      <a:endParaRPr lang="fr-FR" sz="1000">
                        <a:effectLst/>
                        <a:latin typeface="Calibri"/>
                        <a:ea typeface="Calibri"/>
                        <a:cs typeface="Times New Roman"/>
                      </a:endParaRPr>
                    </a:p>
                  </a:txBody>
                  <a:tcPr marL="62839" marR="62839" marT="0" marB="0">
                    <a:solidFill>
                      <a:schemeClr val="bg1"/>
                    </a:solidFill>
                  </a:tcPr>
                </a:tc>
                <a:tc>
                  <a:txBody>
                    <a:bodyPr/>
                    <a:lstStyle/>
                    <a:p>
                      <a:pPr algn="ctr">
                        <a:lnSpc>
                          <a:spcPct val="115000"/>
                        </a:lnSpc>
                        <a:spcAft>
                          <a:spcPts val="0"/>
                        </a:spcAft>
                      </a:pPr>
                      <a:r>
                        <a:rPr lang="fr-FR" sz="1100" dirty="0">
                          <a:effectLst/>
                        </a:rPr>
                        <a:t>Après avoir donné le bilan et budget de trésorerie de l’année N et les prévisions relatives à l’année N+1 (baisse de CA) faire réaliser les documents prévisionnels </a:t>
                      </a:r>
                      <a:endParaRPr lang="fr-FR" sz="1000" dirty="0">
                        <a:effectLst/>
                        <a:latin typeface="Calibri"/>
                        <a:ea typeface="Calibri"/>
                        <a:cs typeface="Times New Roman"/>
                      </a:endParaRPr>
                    </a:p>
                  </a:txBody>
                  <a:tcPr marL="62839" marR="62839" marT="0" marB="0">
                    <a:solidFill>
                      <a:schemeClr val="bg1"/>
                    </a:solidFill>
                  </a:tcPr>
                </a:tc>
              </a:tr>
            </a:tbl>
          </a:graphicData>
        </a:graphic>
      </p:graphicFrame>
    </p:spTree>
    <p:extLst>
      <p:ext uri="{BB962C8B-B14F-4D97-AF65-F5344CB8AC3E}">
        <p14:creationId xmlns:p14="http://schemas.microsoft.com/office/powerpoint/2010/main" val="1832677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Grille de travail pour SIG</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45</a:t>
            </a:fld>
            <a:endParaRPr lang="fr-BE"/>
          </a:p>
        </p:txBody>
      </p:sp>
      <p:pic>
        <p:nvPicPr>
          <p:cNvPr id="6" name="Image 5">
            <a:hlinkClick r:id="rId2" action="ppaction://hlinkfile"/>
          </p:cNvPr>
          <p:cNvPicPr>
            <a:picLocks noChangeAspect="1"/>
          </p:cNvPicPr>
          <p:nvPr/>
        </p:nvPicPr>
        <p:blipFill>
          <a:blip r:embed="rId3" cstate="print"/>
          <a:stretch>
            <a:fillRect/>
          </a:stretch>
        </p:blipFill>
        <p:spPr>
          <a:xfrm>
            <a:off x="2699792" y="2060848"/>
            <a:ext cx="4191000" cy="4191000"/>
          </a:xfrm>
          <a:prstGeom prst="rect">
            <a:avLst/>
          </a:prstGeom>
        </p:spPr>
      </p:pic>
    </p:spTree>
    <p:extLst>
      <p:ext uri="{BB962C8B-B14F-4D97-AF65-F5344CB8AC3E}">
        <p14:creationId xmlns:p14="http://schemas.microsoft.com/office/powerpoint/2010/main" val="2395351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46</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2300948801"/>
              </p:ext>
            </p:extLst>
          </p:nvPr>
        </p:nvGraphicFramePr>
        <p:xfrm>
          <a:off x="457200" y="1700808"/>
          <a:ext cx="8229599" cy="4900884"/>
        </p:xfrm>
        <a:graphic>
          <a:graphicData uri="http://schemas.openxmlformats.org/drawingml/2006/table">
            <a:tbl>
              <a:tblPr firstRow="1" firstCol="1" bandRow="1">
                <a:tableStyleId>{5940675A-B579-460E-94D1-54222C63F5DA}</a:tableStyleId>
              </a:tblPr>
              <a:tblGrid>
                <a:gridCol w="1620393"/>
                <a:gridCol w="1712311"/>
                <a:gridCol w="2678769"/>
                <a:gridCol w="2218126"/>
              </a:tblGrid>
              <a:tr h="176484">
                <a:tc gridSpan="3">
                  <a:txBody>
                    <a:bodyPr/>
                    <a:lstStyle/>
                    <a:p>
                      <a:pPr algn="ctr">
                        <a:spcAft>
                          <a:spcPts val="0"/>
                        </a:spcAft>
                      </a:pPr>
                      <a:r>
                        <a:rPr lang="fr-FR" sz="1000" dirty="0">
                          <a:effectLst/>
                        </a:rPr>
                        <a:t>Programme</a:t>
                      </a:r>
                      <a:endParaRPr lang="fr-FR" sz="1000" dirty="0">
                        <a:solidFill>
                          <a:srgbClr val="009999"/>
                        </a:solidFill>
                        <a:effectLst/>
                        <a:latin typeface="Times New Roman"/>
                        <a:ea typeface="Times New Roman"/>
                      </a:endParaRPr>
                    </a:p>
                  </a:txBody>
                  <a:tcPr marL="56727" marR="56727" marT="0" marB="0">
                    <a:solidFill>
                      <a:schemeClr val="bg1"/>
                    </a:solidFill>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a:effectLst/>
                        </a:rPr>
                        <a:t>Dominos Pizza</a:t>
                      </a:r>
                      <a:endParaRPr lang="fr-FR" sz="1000">
                        <a:solidFill>
                          <a:srgbClr val="009999"/>
                        </a:solidFill>
                        <a:effectLst/>
                        <a:latin typeface="Times New Roman"/>
                        <a:ea typeface="Times New Roman"/>
                      </a:endParaRPr>
                    </a:p>
                  </a:txBody>
                  <a:tcPr marL="56727" marR="56727" marT="0" marB="0">
                    <a:solidFill>
                      <a:schemeClr val="bg1"/>
                    </a:solidFill>
                  </a:tcPr>
                </a:tc>
              </a:tr>
              <a:tr h="302543">
                <a:tc>
                  <a:txBody>
                    <a:bodyPr/>
                    <a:lstStyle/>
                    <a:p>
                      <a:pPr algn="ctr">
                        <a:spcAft>
                          <a:spcPts val="0"/>
                        </a:spcAft>
                      </a:pPr>
                      <a:r>
                        <a:rPr lang="fr-FR" sz="1000">
                          <a:effectLst/>
                        </a:rPr>
                        <a:t>Thème/Sous-thèmes</a:t>
                      </a:r>
                    </a:p>
                    <a:p>
                      <a:pPr algn="ctr">
                        <a:spcAft>
                          <a:spcPts val="0"/>
                        </a:spcAft>
                      </a:pPr>
                      <a:r>
                        <a:rPr lang="fr-FR" sz="1000">
                          <a:effectLst/>
                        </a:rPr>
                        <a:t>Questions (problématiques)</a:t>
                      </a:r>
                      <a:endParaRPr lang="fr-FR" sz="1000">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Notions/Concepts</a:t>
                      </a:r>
                      <a:endParaRPr lang="fr-FR" sz="1000">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Capacités à acquérir</a:t>
                      </a:r>
                      <a:endParaRPr lang="fr-FR" sz="1000">
                        <a:solidFill>
                          <a:srgbClr val="009999"/>
                        </a:solidFill>
                        <a:effectLst/>
                        <a:latin typeface="Times New Roman"/>
                        <a:ea typeface="Times New Roman"/>
                      </a:endParaRPr>
                    </a:p>
                  </a:txBody>
                  <a:tcPr marL="56727" marR="56727" marT="0" marB="0" anchor="ctr">
                    <a:solidFill>
                      <a:schemeClr val="bg1"/>
                    </a:solidFill>
                  </a:tcPr>
                </a:tc>
                <a:tc>
                  <a:txBody>
                    <a:bodyPr/>
                    <a:lstStyle/>
                    <a:p>
                      <a:pPr algn="ctr">
                        <a:spcAft>
                          <a:spcPts val="0"/>
                        </a:spcAft>
                      </a:pPr>
                      <a:r>
                        <a:rPr lang="fr-FR" sz="1000">
                          <a:effectLst/>
                        </a:rPr>
                        <a:t>Questions élèves</a:t>
                      </a:r>
                      <a:endParaRPr lang="fr-FR" sz="1000">
                        <a:solidFill>
                          <a:srgbClr val="009999"/>
                        </a:solidFill>
                        <a:effectLst/>
                        <a:latin typeface="Times New Roman"/>
                        <a:ea typeface="Times New Roman"/>
                      </a:endParaRPr>
                    </a:p>
                  </a:txBody>
                  <a:tcPr marL="56727" marR="56727" marT="0" marB="0" anchor="ctr">
                    <a:solidFill>
                      <a:schemeClr val="bg1"/>
                    </a:solidFill>
                  </a:tcPr>
                </a:tc>
              </a:tr>
              <a:tr h="1260597">
                <a:tc>
                  <a:txBody>
                    <a:bodyPr/>
                    <a:lstStyle/>
                    <a:p>
                      <a:pPr>
                        <a:spcAft>
                          <a:spcPts val="0"/>
                        </a:spcAft>
                      </a:pPr>
                      <a:r>
                        <a:rPr lang="fr-FR" sz="1000">
                          <a:effectLst/>
                        </a:rPr>
                        <a:t>Thème : L’organisation informatisée</a:t>
                      </a:r>
                      <a:endParaRPr lang="fr-FR" sz="100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Pourquoi la qualité du système d’information est-elle un enjeu pour l’organisation ?</a:t>
                      </a:r>
                    </a:p>
                    <a:p>
                      <a:pPr>
                        <a:spcAft>
                          <a:spcPts val="0"/>
                        </a:spcAft>
                      </a:pPr>
                      <a:r>
                        <a:rPr lang="fr-FR" sz="1000">
                          <a:effectLst/>
                        </a:rPr>
                        <a:t> </a:t>
                      </a:r>
                    </a:p>
                    <a:p>
                      <a:pPr>
                        <a:spcAft>
                          <a:spcPts val="0"/>
                        </a:spcAft>
                      </a:pPr>
                      <a:r>
                        <a:rPr lang="fr-FR" sz="1000">
                          <a:effectLst/>
                        </a:rPr>
                        <a:t>Qualités des données et de l’information</a:t>
                      </a:r>
                    </a:p>
                    <a:p>
                      <a:pPr>
                        <a:spcAft>
                          <a:spcPts val="0"/>
                        </a:spcAft>
                      </a:pPr>
                      <a:r>
                        <a:rPr lang="fr-FR" sz="1000">
                          <a:effectLst/>
                        </a:rPr>
                        <a:t>Processus de gestion, activités, acteurs</a:t>
                      </a:r>
                      <a:endParaRPr lang="fr-FR" sz="100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Apprécier le rôle d’une information dans un processus de gestion,</a:t>
                      </a:r>
                    </a:p>
                    <a:p>
                      <a:pPr>
                        <a:spcAft>
                          <a:spcPts val="0"/>
                        </a:spcAft>
                      </a:pPr>
                      <a:r>
                        <a:rPr lang="fr-FR" sz="1000">
                          <a:effectLst/>
                        </a:rPr>
                        <a:t>Enoncer les déterminants de la pertinence d’une information et de décrire les opérations qui contribuent à son obtention,</a:t>
                      </a:r>
                    </a:p>
                    <a:p>
                      <a:pPr>
                        <a:spcAft>
                          <a:spcPts val="0"/>
                        </a:spcAft>
                      </a:pPr>
                      <a:r>
                        <a:rPr lang="fr-FR" sz="1000">
                          <a:effectLst/>
                        </a:rPr>
                        <a:t>Distinguer les responsabilités des différents acteurs impliqués dans la manipulation de l’information dans un processus de gestion.</a:t>
                      </a:r>
                      <a:endParaRPr lang="fr-FR" sz="100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Quels liens existent-ils entre la diffusion d’informations chez Domino’s Pizza et le fonctionnement de l’organisation ?</a:t>
                      </a:r>
                    </a:p>
                    <a:p>
                      <a:pPr>
                        <a:spcAft>
                          <a:spcPts val="0"/>
                        </a:spcAft>
                      </a:pPr>
                      <a:r>
                        <a:rPr lang="fr-FR" sz="1000">
                          <a:effectLst/>
                        </a:rPr>
                        <a:t> </a:t>
                      </a:r>
                    </a:p>
                    <a:p>
                      <a:pPr>
                        <a:spcAft>
                          <a:spcPts val="0"/>
                        </a:spcAft>
                      </a:pPr>
                      <a:r>
                        <a:rPr lang="fr-FR" sz="1000">
                          <a:effectLst/>
                        </a:rPr>
                        <a:t>Comment l’entreprise peut-elle se protéger de la diffusion d’informations non souhaitée ?</a:t>
                      </a:r>
                    </a:p>
                    <a:p>
                      <a:pPr>
                        <a:spcAft>
                          <a:spcPts val="0"/>
                        </a:spcAft>
                      </a:pPr>
                      <a:r>
                        <a:rPr lang="fr-FR" sz="1000">
                          <a:effectLst/>
                        </a:rPr>
                        <a:t> </a:t>
                      </a:r>
                    </a:p>
                    <a:p>
                      <a:pPr>
                        <a:spcAft>
                          <a:spcPts val="0"/>
                        </a:spcAft>
                      </a:pPr>
                      <a:r>
                        <a:rPr lang="fr-FR" sz="1000">
                          <a:effectLst/>
                        </a:rPr>
                        <a:t>Quels sont les acteurs dans le buzz de Domino’s ? Quel est leur rôle au niveau de l’organisation et au niveau de l’information ? </a:t>
                      </a:r>
                      <a:endParaRPr lang="fr-FR" sz="1000">
                        <a:solidFill>
                          <a:srgbClr val="009999"/>
                        </a:solidFill>
                        <a:effectLst/>
                        <a:latin typeface="Times New Roman"/>
                        <a:ea typeface="Times New Roman"/>
                      </a:endParaRPr>
                    </a:p>
                  </a:txBody>
                  <a:tcPr marL="56727" marR="56727" marT="0" marB="0">
                    <a:solidFill>
                      <a:schemeClr val="bg1"/>
                    </a:solidFill>
                  </a:tcPr>
                </a:tc>
              </a:tr>
              <a:tr h="1890896">
                <a:tc>
                  <a:txBody>
                    <a:bodyPr/>
                    <a:lstStyle/>
                    <a:p>
                      <a:pPr>
                        <a:spcAft>
                          <a:spcPts val="0"/>
                        </a:spcAft>
                      </a:pPr>
                      <a:r>
                        <a:rPr lang="fr-FR" sz="1000" dirty="0">
                          <a:effectLst/>
                        </a:rPr>
                        <a:t> </a:t>
                      </a:r>
                      <a:endParaRPr lang="fr-FR" sz="1000" dirty="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Les évolutions technologiques sont-elles exemptes de risques pour l’organisation ?</a:t>
                      </a:r>
                    </a:p>
                    <a:p>
                      <a:pPr>
                        <a:spcAft>
                          <a:spcPts val="0"/>
                        </a:spcAft>
                      </a:pPr>
                      <a:r>
                        <a:rPr lang="fr-FR" sz="1000">
                          <a:effectLst/>
                        </a:rPr>
                        <a:t> </a:t>
                      </a:r>
                    </a:p>
                    <a:p>
                      <a:pPr>
                        <a:spcAft>
                          <a:spcPts val="0"/>
                        </a:spcAft>
                      </a:pPr>
                      <a:r>
                        <a:rPr lang="fr-FR" sz="1000">
                          <a:effectLst/>
                        </a:rPr>
                        <a:t>Informatique et innovation technologique</a:t>
                      </a:r>
                    </a:p>
                    <a:p>
                      <a:pPr>
                        <a:spcAft>
                          <a:spcPts val="0"/>
                        </a:spcAft>
                      </a:pPr>
                      <a:r>
                        <a:rPr lang="fr-FR" sz="1000">
                          <a:effectLst/>
                        </a:rPr>
                        <a:t>Identité numérique et image numérique sur les réseaux</a:t>
                      </a:r>
                    </a:p>
                    <a:p>
                      <a:pPr>
                        <a:spcAft>
                          <a:spcPts val="0"/>
                        </a:spcAft>
                      </a:pPr>
                      <a:r>
                        <a:rPr lang="fr-FR" sz="1000">
                          <a:effectLst/>
                        </a:rPr>
                        <a:t>TIC et responsabilités sociales et environnementales des organisations</a:t>
                      </a:r>
                    </a:p>
                    <a:p>
                      <a:pPr>
                        <a:spcAft>
                          <a:spcPts val="0"/>
                        </a:spcAft>
                      </a:pPr>
                      <a:r>
                        <a:rPr lang="fr-FR" sz="1000">
                          <a:effectLst/>
                        </a:rPr>
                        <a:t>Risques informatiques</a:t>
                      </a:r>
                    </a:p>
                    <a:p>
                      <a:pPr>
                        <a:spcAft>
                          <a:spcPts val="0"/>
                        </a:spcAft>
                      </a:pPr>
                      <a:r>
                        <a:rPr lang="fr-FR" sz="1000">
                          <a:effectLst/>
                        </a:rPr>
                        <a:t>Protection des données : aspects règlementaires, aspects organisationnels, aspects techniques</a:t>
                      </a:r>
                      <a:endParaRPr lang="fr-FR" sz="100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a:effectLst/>
                        </a:rPr>
                        <a:t>Identifier les changements induits sur les modes de travail, de coordination et d’échange entre acteurs dans une organisation,</a:t>
                      </a:r>
                    </a:p>
                    <a:p>
                      <a:pPr>
                        <a:spcAft>
                          <a:spcPts val="0"/>
                        </a:spcAft>
                      </a:pPr>
                      <a:r>
                        <a:rPr lang="fr-FR" sz="1000">
                          <a:effectLst/>
                        </a:rPr>
                        <a:t>Relier ces changements aux caractéristiques des solutions numériques utilisées,</a:t>
                      </a:r>
                    </a:p>
                    <a:p>
                      <a:pPr>
                        <a:spcAft>
                          <a:spcPts val="0"/>
                        </a:spcAft>
                      </a:pPr>
                      <a:r>
                        <a:rPr lang="fr-FR" sz="1000">
                          <a:effectLst/>
                        </a:rPr>
                        <a:t>Repérer les adaptations correspondantes de nature économique, juridique et sociale ;</a:t>
                      </a:r>
                    </a:p>
                    <a:p>
                      <a:pPr>
                        <a:spcAft>
                          <a:spcPts val="0"/>
                        </a:spcAft>
                      </a:pPr>
                      <a:r>
                        <a:rPr lang="fr-FR" sz="1000">
                          <a:effectLst/>
                        </a:rPr>
                        <a:t>Identifier les principales mesures permettant de réduire l’impact négatif des technologies numériques sur l’environnement.</a:t>
                      </a:r>
                    </a:p>
                    <a:p>
                      <a:pPr>
                        <a:spcAft>
                          <a:spcPts val="0"/>
                        </a:spcAft>
                      </a:pPr>
                      <a:r>
                        <a:rPr lang="fr-FR" sz="1000">
                          <a:effectLst/>
                        </a:rPr>
                        <a:t>Repérer différents types de risques liés au fonctionnement et à l’usage des technologies numériques,</a:t>
                      </a:r>
                    </a:p>
                    <a:p>
                      <a:pPr>
                        <a:spcAft>
                          <a:spcPts val="0"/>
                        </a:spcAft>
                      </a:pPr>
                      <a:r>
                        <a:rPr lang="fr-FR" sz="1000">
                          <a:effectLst/>
                        </a:rPr>
                        <a:t>Proposer des solutions de sécurisation en réponse aux risques identifiés et aux obligations d'une organisation concernant la protection des données personnelles.</a:t>
                      </a:r>
                      <a:endParaRPr lang="fr-FR" sz="1000">
                        <a:solidFill>
                          <a:srgbClr val="009999"/>
                        </a:solidFill>
                        <a:effectLst/>
                        <a:latin typeface="Times New Roman"/>
                        <a:ea typeface="Times New Roman"/>
                      </a:endParaRPr>
                    </a:p>
                  </a:txBody>
                  <a:tcPr marL="56727" marR="56727" marT="0" marB="0">
                    <a:solidFill>
                      <a:schemeClr val="bg1"/>
                    </a:solidFill>
                  </a:tcPr>
                </a:tc>
                <a:tc>
                  <a:txBody>
                    <a:bodyPr/>
                    <a:lstStyle/>
                    <a:p>
                      <a:pPr>
                        <a:spcAft>
                          <a:spcPts val="0"/>
                        </a:spcAft>
                      </a:pPr>
                      <a:r>
                        <a:rPr lang="fr-FR" sz="1000" dirty="0">
                          <a:effectLst/>
                        </a:rPr>
                        <a:t>Par quels processus organisationnels l’entreprise peut-elle se protéger de la diffusion d’informations non souhaitée ?</a:t>
                      </a:r>
                    </a:p>
                    <a:p>
                      <a:pPr>
                        <a:spcAft>
                          <a:spcPts val="0"/>
                        </a:spcAft>
                      </a:pPr>
                      <a:r>
                        <a:rPr lang="fr-FR" sz="1000" dirty="0">
                          <a:effectLst/>
                        </a:rPr>
                        <a:t> </a:t>
                      </a:r>
                    </a:p>
                    <a:p>
                      <a:pPr>
                        <a:spcAft>
                          <a:spcPts val="0"/>
                        </a:spcAft>
                      </a:pPr>
                      <a:r>
                        <a:rPr lang="fr-FR" sz="1000" dirty="0">
                          <a:effectLst/>
                        </a:rPr>
                        <a:t>Quelles solutions numériques ont été utilisées par </a:t>
                      </a:r>
                      <a:r>
                        <a:rPr lang="fr-FR" sz="1000" dirty="0" err="1">
                          <a:effectLst/>
                        </a:rPr>
                        <a:t>Domino’s</a:t>
                      </a:r>
                      <a:r>
                        <a:rPr lang="fr-FR" sz="1000" dirty="0">
                          <a:effectLst/>
                        </a:rPr>
                        <a:t> Pizza pour « réparer » les effets du </a:t>
                      </a:r>
                      <a:r>
                        <a:rPr lang="fr-FR" sz="1000" dirty="0" err="1">
                          <a:effectLst/>
                        </a:rPr>
                        <a:t>buzz</a:t>
                      </a:r>
                      <a:r>
                        <a:rPr lang="fr-FR" sz="1000" dirty="0">
                          <a:effectLst/>
                        </a:rPr>
                        <a:t> ?</a:t>
                      </a:r>
                    </a:p>
                    <a:p>
                      <a:pPr>
                        <a:spcAft>
                          <a:spcPts val="0"/>
                        </a:spcAft>
                      </a:pPr>
                      <a:r>
                        <a:rPr lang="fr-FR" sz="1000" dirty="0">
                          <a:effectLst/>
                        </a:rPr>
                        <a:t> </a:t>
                      </a:r>
                    </a:p>
                    <a:p>
                      <a:pPr>
                        <a:spcAft>
                          <a:spcPts val="0"/>
                        </a:spcAft>
                      </a:pPr>
                      <a:r>
                        <a:rPr lang="fr-FR" sz="1000" dirty="0">
                          <a:effectLst/>
                        </a:rPr>
                        <a:t>Quels sont les risques liés à l’utilisation des technologies numériques ?</a:t>
                      </a:r>
                    </a:p>
                    <a:p>
                      <a:pPr>
                        <a:spcAft>
                          <a:spcPts val="0"/>
                        </a:spcAft>
                      </a:pPr>
                      <a:r>
                        <a:rPr lang="fr-FR" sz="1000" dirty="0">
                          <a:effectLst/>
                        </a:rPr>
                        <a:t> </a:t>
                      </a:r>
                    </a:p>
                    <a:p>
                      <a:pPr>
                        <a:spcAft>
                          <a:spcPts val="0"/>
                        </a:spcAft>
                      </a:pPr>
                      <a:r>
                        <a:rPr lang="fr-FR" sz="1000" dirty="0">
                          <a:effectLst/>
                        </a:rPr>
                        <a:t>Comment prévenir les mauvaises utilisations des technologies numériques ?</a:t>
                      </a:r>
                    </a:p>
                    <a:p>
                      <a:pPr>
                        <a:spcAft>
                          <a:spcPts val="0"/>
                        </a:spcAft>
                      </a:pPr>
                      <a:r>
                        <a:rPr lang="fr-FR" sz="1000" dirty="0">
                          <a:effectLst/>
                        </a:rPr>
                        <a:t> </a:t>
                      </a:r>
                    </a:p>
                    <a:p>
                      <a:pPr>
                        <a:spcAft>
                          <a:spcPts val="0"/>
                        </a:spcAft>
                      </a:pPr>
                      <a:r>
                        <a:rPr lang="fr-FR" sz="1000" dirty="0">
                          <a:effectLst/>
                        </a:rPr>
                        <a:t>Comment protéger l’organisation ?</a:t>
                      </a:r>
                      <a:endParaRPr lang="fr-FR" sz="1000" dirty="0">
                        <a:solidFill>
                          <a:srgbClr val="009999"/>
                        </a:solidFill>
                        <a:effectLst/>
                        <a:latin typeface="Times New Roman"/>
                        <a:ea typeface="Times New Roman"/>
                      </a:endParaRPr>
                    </a:p>
                  </a:txBody>
                  <a:tcPr marL="56727" marR="56727" marT="0" marB="0">
                    <a:solidFill>
                      <a:schemeClr val="bg1"/>
                    </a:solidFill>
                  </a:tcPr>
                </a:tc>
              </a:tr>
            </a:tbl>
          </a:graphicData>
        </a:graphic>
      </p:graphicFrame>
    </p:spTree>
    <p:extLst>
      <p:ext uri="{BB962C8B-B14F-4D97-AF65-F5344CB8AC3E}">
        <p14:creationId xmlns:p14="http://schemas.microsoft.com/office/powerpoint/2010/main" val="3895857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smtClean="0"/>
              <a:t>K. Cubizolles</a:t>
            </a:r>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47</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903652877"/>
              </p:ext>
            </p:extLst>
          </p:nvPr>
        </p:nvGraphicFramePr>
        <p:xfrm>
          <a:off x="518865" y="1817712"/>
          <a:ext cx="8229599" cy="4419600"/>
        </p:xfrm>
        <a:graphic>
          <a:graphicData uri="http://schemas.openxmlformats.org/drawingml/2006/table">
            <a:tbl>
              <a:tblPr firstRow="1" firstCol="1" bandRow="1">
                <a:tableStyleId>{5940675A-B579-460E-94D1-54222C63F5DA}</a:tableStyleId>
              </a:tblPr>
              <a:tblGrid>
                <a:gridCol w="1620393"/>
                <a:gridCol w="1712311"/>
                <a:gridCol w="2678769"/>
                <a:gridCol w="2218126"/>
              </a:tblGrid>
              <a:tr h="1638777">
                <a:tc>
                  <a:txBody>
                    <a:bodyPr/>
                    <a:lstStyle/>
                    <a:p>
                      <a:pPr>
                        <a:spcAft>
                          <a:spcPts val="0"/>
                        </a:spcAft>
                      </a:pPr>
                      <a:r>
                        <a:rPr lang="fr-FR" sz="1000">
                          <a:effectLst/>
                        </a:rPr>
                        <a:t>Thème : Communiquer pour collaborer</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a:effectLst/>
                        </a:rPr>
                        <a:t>En quoi les systèmes d’information transforment-ils les échanges entre les acteurs des organisations ?</a:t>
                      </a:r>
                    </a:p>
                    <a:p>
                      <a:pPr>
                        <a:spcAft>
                          <a:spcPts val="0"/>
                        </a:spcAft>
                      </a:pPr>
                      <a:r>
                        <a:rPr lang="fr-FR" sz="1000">
                          <a:effectLst/>
                        </a:rPr>
                        <a:t> </a:t>
                      </a:r>
                    </a:p>
                    <a:p>
                      <a:pPr>
                        <a:spcAft>
                          <a:spcPts val="0"/>
                        </a:spcAft>
                      </a:pPr>
                      <a:r>
                        <a:rPr lang="fr-FR" sz="1000">
                          <a:effectLst/>
                        </a:rPr>
                        <a:t>Les outils de l’informatique sociale et leurs usages : réseaux sociaux grand public et réseaux sociaux professionnels, espaces collaboratifs, communautés de pratiques</a:t>
                      </a:r>
                    </a:p>
                    <a:p>
                      <a:pPr>
                        <a:spcAft>
                          <a:spcPts val="0"/>
                        </a:spcAft>
                      </a:pPr>
                      <a:r>
                        <a:rPr lang="fr-FR" sz="1000">
                          <a:effectLst/>
                        </a:rPr>
                        <a:t>Coordination et collaboration</a:t>
                      </a:r>
                    </a:p>
                    <a:p>
                      <a:pPr>
                        <a:spcAft>
                          <a:spcPts val="0"/>
                        </a:spcAft>
                      </a:pPr>
                      <a:r>
                        <a:rPr lang="fr-FR" sz="1000">
                          <a:effectLst/>
                        </a:rPr>
                        <a:t>Traces numériques</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a:effectLst/>
                        </a:rPr>
                        <a:t>caractériser une solution technique de communication numérique en matière de qualité, de sécurité et de performance,</a:t>
                      </a:r>
                    </a:p>
                    <a:p>
                      <a:pPr>
                        <a:spcAft>
                          <a:spcPts val="0"/>
                        </a:spcAft>
                      </a:pPr>
                      <a:r>
                        <a:rPr lang="fr-FR" sz="1000">
                          <a:effectLst/>
                        </a:rPr>
                        <a:t>Repérer les techniques de recueil de traces et de données personnelles et les possibilités de leur exploitation bienveillante ou non,</a:t>
                      </a:r>
                    </a:p>
                    <a:p>
                      <a:pPr>
                        <a:spcAft>
                          <a:spcPts val="0"/>
                        </a:spcAft>
                      </a:pPr>
                      <a:r>
                        <a:rPr lang="fr-FR" sz="1000">
                          <a:effectLst/>
                        </a:rPr>
                        <a:t>Définir les règles d’usage d’un service de communication et d’échanges afin d’en maîtriser les risques,</a:t>
                      </a:r>
                    </a:p>
                    <a:p>
                      <a:pPr>
                        <a:spcAft>
                          <a:spcPts val="0"/>
                        </a:spcAft>
                      </a:pPr>
                      <a:r>
                        <a:rPr lang="fr-FR" sz="1000">
                          <a:effectLst/>
                        </a:rPr>
                        <a:t>Repérer et expérimenter des modes de création, de diffusion, de partage et de valorisation de contenus,</a:t>
                      </a:r>
                    </a:p>
                    <a:p>
                      <a:pPr>
                        <a:spcAft>
                          <a:spcPts val="0"/>
                        </a:spcAft>
                      </a:pPr>
                      <a:r>
                        <a:rPr lang="fr-FR" sz="1000">
                          <a:effectLst/>
                        </a:rPr>
                        <a:t>Identifier les questions de nature éthique et juridique posées par les échanges et la diffusion de contenus</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a:effectLst/>
                        </a:rPr>
                        <a:t>Comment Domino’s Pizza utilise le buzz négatif pour renforcer sa qualité et sa cohésion interne ?</a:t>
                      </a:r>
                    </a:p>
                    <a:p>
                      <a:pPr>
                        <a:spcAft>
                          <a:spcPts val="0"/>
                        </a:spcAft>
                      </a:pPr>
                      <a:r>
                        <a:rPr lang="fr-FR" sz="1000">
                          <a:effectLst/>
                        </a:rPr>
                        <a:t> </a:t>
                      </a:r>
                    </a:p>
                    <a:p>
                      <a:pPr>
                        <a:spcAft>
                          <a:spcPts val="0"/>
                        </a:spcAft>
                      </a:pPr>
                      <a:r>
                        <a:rPr lang="fr-FR" sz="1000">
                          <a:effectLst/>
                        </a:rPr>
                        <a:t>Comment effacer des informations indésirables sur Internet</a:t>
                      </a:r>
                    </a:p>
                    <a:p>
                      <a:pPr>
                        <a:spcAft>
                          <a:spcPts val="0"/>
                        </a:spcAft>
                      </a:pPr>
                      <a:r>
                        <a:rPr lang="fr-FR" sz="1000">
                          <a:effectLst/>
                        </a:rPr>
                        <a:t> </a:t>
                      </a:r>
                    </a:p>
                    <a:p>
                      <a:pPr>
                        <a:spcAft>
                          <a:spcPts val="0"/>
                        </a:spcAft>
                      </a:pPr>
                      <a:r>
                        <a:rPr lang="fr-FR" sz="1000">
                          <a:effectLst/>
                        </a:rPr>
                        <a:t>Définir une charte de bonne conduite à destination des employés de Domino’s Pizza</a:t>
                      </a:r>
                    </a:p>
                    <a:p>
                      <a:pPr>
                        <a:spcAft>
                          <a:spcPts val="0"/>
                        </a:spcAft>
                      </a:pPr>
                      <a:r>
                        <a:rPr lang="fr-FR" sz="1000">
                          <a:effectLst/>
                        </a:rPr>
                        <a:t> </a:t>
                      </a:r>
                    </a:p>
                    <a:p>
                      <a:pPr>
                        <a:spcAft>
                          <a:spcPts val="0"/>
                        </a:spcAft>
                      </a:pPr>
                      <a:r>
                        <a:rPr lang="fr-FR" sz="1000">
                          <a:effectLst/>
                        </a:rPr>
                        <a:t>Qu’est-ce que l’éthique en matière de communication ?</a:t>
                      </a:r>
                    </a:p>
                    <a:p>
                      <a:pPr>
                        <a:spcAft>
                          <a:spcPts val="0"/>
                        </a:spcAft>
                      </a:pPr>
                      <a:r>
                        <a:rPr lang="fr-FR" sz="1000">
                          <a:effectLst/>
                        </a:rPr>
                        <a:t> </a:t>
                      </a:r>
                    </a:p>
                    <a:p>
                      <a:pPr>
                        <a:spcAft>
                          <a:spcPts val="0"/>
                        </a:spcAft>
                      </a:pPr>
                      <a:r>
                        <a:rPr lang="fr-FR" sz="1000">
                          <a:effectLst/>
                        </a:rPr>
                        <a:t>Jusqu’où peut-on maitriser l’information ?</a:t>
                      </a:r>
                      <a:endParaRPr lang="fr-FR" sz="1000">
                        <a:solidFill>
                          <a:srgbClr val="009999"/>
                        </a:solidFill>
                        <a:effectLst/>
                        <a:latin typeface="Times New Roman"/>
                        <a:ea typeface="Times New Roman"/>
                      </a:endParaRPr>
                    </a:p>
                  </a:txBody>
                  <a:tcPr marL="56727" marR="56727" marT="0" marB="0"/>
                </a:tc>
              </a:tr>
              <a:tr h="1386657">
                <a:tc>
                  <a:txBody>
                    <a:bodyPr/>
                    <a:lstStyle/>
                    <a:p>
                      <a:pPr>
                        <a:spcAft>
                          <a:spcPts val="0"/>
                        </a:spcAft>
                      </a:pPr>
                      <a:r>
                        <a:rPr lang="fr-FR" sz="1000">
                          <a:effectLst/>
                        </a:rPr>
                        <a:t>Thème : Rechercher la performance du système d’information</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a:effectLst/>
                        </a:rPr>
                        <a:t>Comment la fonction système d’information accompagne-t-elle les choix de l’organisation ?</a:t>
                      </a:r>
                    </a:p>
                    <a:p>
                      <a:pPr>
                        <a:spcAft>
                          <a:spcPts val="0"/>
                        </a:spcAft>
                      </a:pPr>
                      <a:r>
                        <a:rPr lang="fr-FR" sz="1000">
                          <a:effectLst/>
                        </a:rPr>
                        <a:t> </a:t>
                      </a:r>
                    </a:p>
                    <a:p>
                      <a:pPr>
                        <a:spcAft>
                          <a:spcPts val="0"/>
                        </a:spcAft>
                      </a:pPr>
                      <a:r>
                        <a:rPr lang="fr-FR" sz="1000">
                          <a:effectLst/>
                        </a:rPr>
                        <a:t>Veille technologique</a:t>
                      </a:r>
                    </a:p>
                    <a:p>
                      <a:pPr>
                        <a:spcAft>
                          <a:spcPts val="0"/>
                        </a:spcAft>
                      </a:pPr>
                      <a:r>
                        <a:rPr lang="fr-FR" sz="1000">
                          <a:effectLst/>
                        </a:rPr>
                        <a:t>Externalisation</a:t>
                      </a:r>
                    </a:p>
                    <a:p>
                      <a:pPr>
                        <a:spcAft>
                          <a:spcPts val="0"/>
                        </a:spcAft>
                      </a:pPr>
                      <a:r>
                        <a:rPr lang="fr-FR" sz="1000">
                          <a:effectLst/>
                        </a:rPr>
                        <a:t>Budget</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a:effectLst/>
                        </a:rPr>
                        <a:t>Identifier les activités liées à la gestion du système d’information et la diversité des métiers associés,</a:t>
                      </a:r>
                    </a:p>
                    <a:p>
                      <a:pPr>
                        <a:spcAft>
                          <a:spcPts val="0"/>
                        </a:spcAft>
                      </a:pPr>
                      <a:r>
                        <a:rPr lang="fr-FR" sz="1000">
                          <a:effectLst/>
                        </a:rPr>
                        <a:t>Distinguer les prestations internalisées des prestations externalisées.</a:t>
                      </a:r>
                    </a:p>
                    <a:p>
                      <a:pPr>
                        <a:spcAft>
                          <a:spcPts val="0"/>
                        </a:spcAft>
                      </a:pPr>
                      <a:r>
                        <a:rPr lang="fr-FR" sz="1000">
                          <a:effectLst/>
                        </a:rPr>
                        <a:t> </a:t>
                      </a:r>
                    </a:p>
                    <a:p>
                      <a:pPr>
                        <a:spcAft>
                          <a:spcPts val="0"/>
                        </a:spcAft>
                      </a:pPr>
                      <a:r>
                        <a:rPr lang="fr-FR" sz="1000">
                          <a:effectLst/>
                        </a:rPr>
                        <a:t>Apprécier l’adéquation du choix d’une technologie à une décision stratégique ou à un choix d’organisation</a:t>
                      </a:r>
                    </a:p>
                    <a:p>
                      <a:pPr>
                        <a:spcAft>
                          <a:spcPts val="0"/>
                        </a:spcAft>
                      </a:pPr>
                      <a:r>
                        <a:rPr lang="fr-FR" sz="1000">
                          <a:effectLst/>
                        </a:rPr>
                        <a:t> </a:t>
                      </a:r>
                    </a:p>
                    <a:p>
                      <a:pPr>
                        <a:spcAft>
                          <a:spcPts val="0"/>
                        </a:spcAft>
                      </a:pPr>
                      <a:r>
                        <a:rPr lang="fr-FR" sz="1000">
                          <a:effectLst/>
                        </a:rPr>
                        <a:t>identifier et quantifier les ressources (matérielles, immatérielles, humaines) mises en œuvre dans le cadre d’un projet</a:t>
                      </a:r>
                      <a:endParaRPr lang="fr-FR" sz="1000">
                        <a:solidFill>
                          <a:srgbClr val="009999"/>
                        </a:solidFill>
                        <a:effectLst/>
                        <a:latin typeface="Times New Roman"/>
                        <a:ea typeface="Times New Roman"/>
                      </a:endParaRPr>
                    </a:p>
                  </a:txBody>
                  <a:tcPr marL="56727" marR="56727" marT="0" marB="0"/>
                </a:tc>
                <a:tc>
                  <a:txBody>
                    <a:bodyPr/>
                    <a:lstStyle/>
                    <a:p>
                      <a:pPr>
                        <a:spcAft>
                          <a:spcPts val="0"/>
                        </a:spcAft>
                      </a:pPr>
                      <a:r>
                        <a:rPr lang="fr-FR" sz="1000" dirty="0">
                          <a:effectLst/>
                        </a:rPr>
                        <a:t>Suite au </a:t>
                      </a:r>
                      <a:r>
                        <a:rPr lang="fr-FR" sz="1000" dirty="0" err="1">
                          <a:effectLst/>
                        </a:rPr>
                        <a:t>buzz</a:t>
                      </a:r>
                      <a:r>
                        <a:rPr lang="fr-FR" sz="1000" dirty="0">
                          <a:effectLst/>
                        </a:rPr>
                        <a:t> négatif, quelles activités peuvent-être internalisées par </a:t>
                      </a:r>
                      <a:r>
                        <a:rPr lang="fr-FR" sz="1000" dirty="0" err="1">
                          <a:effectLst/>
                        </a:rPr>
                        <a:t>Domino’s</a:t>
                      </a:r>
                      <a:r>
                        <a:rPr lang="fr-FR" sz="1000" dirty="0">
                          <a:effectLst/>
                        </a:rPr>
                        <a:t> Pizza ? Les quelles peuvent-être externalisées ?</a:t>
                      </a:r>
                    </a:p>
                    <a:p>
                      <a:pPr>
                        <a:spcAft>
                          <a:spcPts val="0"/>
                        </a:spcAft>
                      </a:pPr>
                      <a:r>
                        <a:rPr lang="fr-FR" sz="1000" dirty="0">
                          <a:effectLst/>
                        </a:rPr>
                        <a:t> </a:t>
                      </a:r>
                    </a:p>
                    <a:p>
                      <a:pPr>
                        <a:spcAft>
                          <a:spcPts val="0"/>
                        </a:spcAft>
                      </a:pPr>
                      <a:r>
                        <a:rPr lang="fr-FR" sz="1000" dirty="0">
                          <a:effectLst/>
                        </a:rPr>
                        <a:t>Les réactions du PDG de l’entreprise vous semblent-elles adaptées ? Quelles autres réactions pouvez-vous proposer ?</a:t>
                      </a:r>
                    </a:p>
                    <a:p>
                      <a:pPr>
                        <a:spcAft>
                          <a:spcPts val="0"/>
                        </a:spcAft>
                      </a:pPr>
                      <a:r>
                        <a:rPr lang="fr-FR" sz="1000" dirty="0">
                          <a:effectLst/>
                        </a:rPr>
                        <a:t> </a:t>
                      </a:r>
                    </a:p>
                    <a:p>
                      <a:pPr>
                        <a:spcAft>
                          <a:spcPts val="0"/>
                        </a:spcAft>
                      </a:pPr>
                      <a:r>
                        <a:rPr lang="fr-FR" sz="1000" dirty="0">
                          <a:effectLst/>
                        </a:rPr>
                        <a:t>Quelles ressources ont-été mises en œuvre en réaction au </a:t>
                      </a:r>
                      <a:r>
                        <a:rPr lang="fr-FR" sz="1000" dirty="0" err="1">
                          <a:effectLst/>
                        </a:rPr>
                        <a:t>buzz</a:t>
                      </a:r>
                      <a:r>
                        <a:rPr lang="fr-FR" sz="1000" dirty="0">
                          <a:effectLst/>
                        </a:rPr>
                        <a:t> négatif ?</a:t>
                      </a:r>
                      <a:endParaRPr lang="fr-FR" sz="1000" dirty="0">
                        <a:solidFill>
                          <a:srgbClr val="009999"/>
                        </a:solidFill>
                        <a:effectLst/>
                        <a:latin typeface="Times New Roman"/>
                        <a:ea typeface="Times New Roman"/>
                      </a:endParaRPr>
                    </a:p>
                  </a:txBody>
                  <a:tcPr marL="56727" marR="56727" marT="0" marB="0"/>
                </a:tc>
              </a:tr>
            </a:tbl>
          </a:graphicData>
        </a:graphic>
      </p:graphicFrame>
    </p:spTree>
    <p:extLst>
      <p:ext uri="{BB962C8B-B14F-4D97-AF65-F5344CB8AC3E}">
        <p14:creationId xmlns:p14="http://schemas.microsoft.com/office/powerpoint/2010/main" val="228482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itrnews.com/images/2011/2011-10-09-Achat.jpg"/>
          <p:cNvPicPr>
            <a:picLocks noChangeAspect="1" noChangeArrowheads="1"/>
          </p:cNvPicPr>
          <p:nvPr/>
        </p:nvPicPr>
        <p:blipFill>
          <a:blip r:embed="rId2" cstate="print"/>
          <a:srcRect/>
          <a:stretch>
            <a:fillRect/>
          </a:stretch>
        </p:blipFill>
        <p:spPr bwMode="auto">
          <a:xfrm>
            <a:off x="2411760" y="2852936"/>
            <a:ext cx="4132750" cy="2163317"/>
          </a:xfrm>
          <a:prstGeom prst="rect">
            <a:avLst/>
          </a:prstGeom>
          <a:noFill/>
        </p:spPr>
      </p:pic>
      <p:sp>
        <p:nvSpPr>
          <p:cNvPr id="2" name="Titre 1"/>
          <p:cNvSpPr>
            <a:spLocks noGrp="1"/>
          </p:cNvSpPr>
          <p:nvPr>
            <p:ph type="title"/>
          </p:nvPr>
        </p:nvSpPr>
        <p:spPr/>
        <p:txBody>
          <a:bodyPr>
            <a:normAutofit/>
          </a:bodyPr>
          <a:lstStyle/>
          <a:p>
            <a:r>
              <a:rPr lang="fr-FR" dirty="0" err="1" smtClean="0"/>
              <a:t>Mobinautes</a:t>
            </a:r>
            <a:r>
              <a:rPr lang="fr-FR" dirty="0" smtClean="0"/>
              <a:t> : tendances 2012</a:t>
            </a:r>
            <a:endParaRPr lang="fr-FR" dirty="0"/>
          </a:p>
        </p:txBody>
      </p:sp>
      <p:sp>
        <p:nvSpPr>
          <p:cNvPr id="3" name="Espace réservé du contenu 2"/>
          <p:cNvSpPr>
            <a:spLocks noGrp="1"/>
          </p:cNvSpPr>
          <p:nvPr>
            <p:ph idx="1"/>
          </p:nvPr>
        </p:nvSpPr>
        <p:spPr>
          <a:xfrm>
            <a:off x="457200" y="1772816"/>
            <a:ext cx="8291264" cy="4608512"/>
          </a:xfrm>
        </p:spPr>
        <p:txBody>
          <a:bodyPr>
            <a:noAutofit/>
          </a:bodyPr>
          <a:lstStyle/>
          <a:p>
            <a:pPr>
              <a:spcBef>
                <a:spcPts val="1200"/>
              </a:spcBef>
            </a:pPr>
            <a:r>
              <a:rPr lang="fr-FR" sz="2000" dirty="0" smtClean="0"/>
              <a:t>Source : </a:t>
            </a:r>
            <a:r>
              <a:rPr lang="fr-FR" sz="2000" dirty="0" err="1" smtClean="0"/>
              <a:t>Médiametrie</a:t>
            </a:r>
            <a:r>
              <a:rPr lang="fr-FR" sz="2000" dirty="0" smtClean="0"/>
              <a:t> 02/2013</a:t>
            </a:r>
          </a:p>
          <a:p>
            <a:pPr>
              <a:spcBef>
                <a:spcPts val="1200"/>
              </a:spcBef>
            </a:pPr>
            <a:r>
              <a:rPr lang="fr-FR" sz="2000" dirty="0" smtClean="0"/>
              <a:t>Chiffres du 4</a:t>
            </a:r>
            <a:r>
              <a:rPr lang="fr-FR" sz="2000" baseline="30000" dirty="0" smtClean="0"/>
              <a:t>ème</a:t>
            </a:r>
            <a:r>
              <a:rPr lang="fr-FR" sz="2000" dirty="0" smtClean="0"/>
              <a:t> trimestre 2012</a:t>
            </a:r>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sp>
        <p:nvSpPr>
          <p:cNvPr id="7" name="Bulle ronde 6"/>
          <p:cNvSpPr/>
          <p:nvPr/>
        </p:nvSpPr>
        <p:spPr>
          <a:xfrm>
            <a:off x="-468560" y="2636912"/>
            <a:ext cx="3384376" cy="2088232"/>
          </a:xfrm>
          <a:prstGeom prst="wedgeEllipseCallout">
            <a:avLst>
              <a:gd name="adj1" fmla="val 59834"/>
              <a:gd name="adj2" fmla="val 298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23,6 millions de Français accèdent à internet via leur mobile (+de 2 pers/5 âgés de 11 ans et plus)</a:t>
            </a:r>
          </a:p>
          <a:p>
            <a:pPr algn="ctr"/>
            <a:r>
              <a:rPr lang="fr-FR" dirty="0" smtClean="0"/>
              <a:t>vs 19 millions en 2011</a:t>
            </a:r>
            <a:endParaRPr lang="fr-FR" dirty="0"/>
          </a:p>
        </p:txBody>
      </p:sp>
      <p:sp>
        <p:nvSpPr>
          <p:cNvPr id="8" name="Rectangle à coins arrondis 7"/>
          <p:cNvSpPr/>
          <p:nvPr/>
        </p:nvSpPr>
        <p:spPr>
          <a:xfrm>
            <a:off x="323528" y="5157192"/>
            <a:ext cx="3096344" cy="1512168"/>
          </a:xfrm>
          <a:prstGeom prst="wedgeRoundRectCallout">
            <a:avLst>
              <a:gd name="adj1" fmla="val 47582"/>
              <a:gd name="adj2" fmla="val -9572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les femmes représentent aujourd’hui 44,2% des </a:t>
            </a:r>
            <a:r>
              <a:rPr lang="fr-FR" dirty="0" err="1" smtClean="0"/>
              <a:t>mobinautes</a:t>
            </a:r>
            <a:r>
              <a:rPr lang="fr-FR" dirty="0" smtClean="0"/>
              <a:t> (vs 43% en 2011)</a:t>
            </a:r>
            <a:endParaRPr lang="fr-FR" dirty="0"/>
          </a:p>
        </p:txBody>
      </p:sp>
      <p:sp>
        <p:nvSpPr>
          <p:cNvPr id="9" name="Bulle ronde 8"/>
          <p:cNvSpPr/>
          <p:nvPr/>
        </p:nvSpPr>
        <p:spPr>
          <a:xfrm>
            <a:off x="4355976" y="5085184"/>
            <a:ext cx="3024336" cy="1512168"/>
          </a:xfrm>
          <a:prstGeom prst="wedgeEllipseCallout">
            <a:avLst>
              <a:gd name="adj1" fmla="val -47540"/>
              <a:gd name="adj2" fmla="val -796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Les 35-49 ans constituent 27,4% des </a:t>
            </a:r>
            <a:r>
              <a:rPr lang="fr-FR" dirty="0" err="1" smtClean="0"/>
              <a:t>mobinautes</a:t>
            </a:r>
            <a:r>
              <a:rPr lang="fr-FR" dirty="0" smtClean="0"/>
              <a:t> (+13% en 1 an)</a:t>
            </a:r>
          </a:p>
        </p:txBody>
      </p:sp>
      <p:sp>
        <p:nvSpPr>
          <p:cNvPr id="10" name="Pensées 9"/>
          <p:cNvSpPr/>
          <p:nvPr/>
        </p:nvSpPr>
        <p:spPr>
          <a:xfrm>
            <a:off x="6300192" y="3501008"/>
            <a:ext cx="2627784" cy="2088232"/>
          </a:xfrm>
          <a:prstGeom prst="cloudCallout">
            <a:avLst>
              <a:gd name="adj1" fmla="val -82889"/>
              <a:gd name="adj2" fmla="val -101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tx1"/>
                </a:solidFill>
              </a:rPr>
              <a:t>Part des </a:t>
            </a:r>
            <a:r>
              <a:rPr lang="fr-FR" dirty="0" err="1" smtClean="0">
                <a:solidFill>
                  <a:schemeClr val="tx1"/>
                </a:solidFill>
              </a:rPr>
              <a:t>mobinautes</a:t>
            </a:r>
            <a:r>
              <a:rPr lang="fr-FR" dirty="0" smtClean="0">
                <a:solidFill>
                  <a:schemeClr val="tx1"/>
                </a:solidFill>
              </a:rPr>
              <a:t> parisiens = 1/5</a:t>
            </a:r>
          </a:p>
          <a:p>
            <a:pPr algn="ctr"/>
            <a:r>
              <a:rPr lang="fr-FR" dirty="0" smtClean="0">
                <a:solidFill>
                  <a:schemeClr val="tx1"/>
                </a:solidFill>
              </a:rPr>
              <a:t>vs 21% en 2011</a:t>
            </a:r>
          </a:p>
          <a:p>
            <a:pPr algn="ctr"/>
            <a:endParaRPr lang="fr-FR" dirty="0">
              <a:solidFill>
                <a:schemeClr val="tx1"/>
              </a:solidFill>
            </a:endParaRPr>
          </a:p>
        </p:txBody>
      </p:sp>
      <p:sp>
        <p:nvSpPr>
          <p:cNvPr id="11" name="Pensées 10"/>
          <p:cNvSpPr/>
          <p:nvPr/>
        </p:nvSpPr>
        <p:spPr>
          <a:xfrm>
            <a:off x="5148064" y="980728"/>
            <a:ext cx="4499992" cy="2376264"/>
          </a:xfrm>
          <a:prstGeom prst="cloudCallout">
            <a:avLst>
              <a:gd name="adj1" fmla="val -44982"/>
              <a:gd name="adj2" fmla="val 577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tx1"/>
                </a:solidFill>
              </a:rPr>
              <a:t>12/2012 : les </a:t>
            </a:r>
            <a:r>
              <a:rPr lang="fr-FR" dirty="0" err="1" smtClean="0">
                <a:solidFill>
                  <a:schemeClr val="tx1"/>
                </a:solidFill>
              </a:rPr>
              <a:t>mobinautes</a:t>
            </a:r>
            <a:r>
              <a:rPr lang="fr-FR" dirty="0" smtClean="0">
                <a:solidFill>
                  <a:schemeClr val="tx1"/>
                </a:solidFill>
              </a:rPr>
              <a:t> ont consulté  5,8 applications et 32 sites</a:t>
            </a:r>
          </a:p>
          <a:p>
            <a:pPr algn="ctr"/>
            <a:r>
              <a:rPr lang="fr-FR" dirty="0" smtClean="0">
                <a:solidFill>
                  <a:schemeClr val="tx1"/>
                </a:solidFill>
              </a:rPr>
              <a:t>Vs 4,4 applications et 25,8 sites en janvier 2012</a:t>
            </a:r>
            <a:endParaRPr lang="fr-FR" dirty="0">
              <a:solidFill>
                <a:schemeClr val="tx1"/>
              </a:solidFill>
            </a:endParaRPr>
          </a:p>
        </p:txBody>
      </p:sp>
    </p:spTree>
    <p:extLst>
      <p:ext uri="{BB962C8B-B14F-4D97-AF65-F5344CB8AC3E}">
        <p14:creationId xmlns:p14="http://schemas.microsoft.com/office/powerpoint/2010/main" val="28938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Réseaux Internet</a:t>
            </a:r>
            <a:endParaRPr lang="fr-FR" dirty="0"/>
          </a:p>
        </p:txBody>
      </p:sp>
      <p:sp>
        <p:nvSpPr>
          <p:cNvPr id="3" name="Espace réservé du contenu 2"/>
          <p:cNvSpPr>
            <a:spLocks noGrp="1"/>
          </p:cNvSpPr>
          <p:nvPr>
            <p:ph idx="1"/>
          </p:nvPr>
        </p:nvSpPr>
        <p:spPr/>
        <p:txBody>
          <a:bodyPr>
            <a:normAutofit/>
          </a:bodyPr>
          <a:lstStyle/>
          <a:p>
            <a:r>
              <a:rPr lang="fr-FR" sz="2000" dirty="0" smtClean="0"/>
              <a:t>Source : </a:t>
            </a:r>
            <a:r>
              <a:rPr lang="fr-FR" sz="2000" dirty="0" err="1" smtClean="0"/>
              <a:t>Médiametrie</a:t>
            </a:r>
            <a:endParaRPr lang="fr-FR" sz="2000" dirty="0" smtClean="0"/>
          </a:p>
          <a:p>
            <a:r>
              <a:rPr lang="fr-FR" sz="2000" dirty="0" smtClean="0"/>
              <a:t>01/2013</a:t>
            </a:r>
          </a:p>
        </p:txBody>
      </p:sp>
      <p:sp>
        <p:nvSpPr>
          <p:cNvPr id="4" name="Espace réservé du pied de page 3"/>
          <p:cNvSpPr>
            <a:spLocks noGrp="1"/>
          </p:cNvSpPr>
          <p:nvPr>
            <p:ph type="ftr" sz="quarter" idx="11"/>
          </p:nvPr>
        </p:nvSpPr>
        <p:spPr/>
        <p:txBody>
          <a:bodyPr/>
          <a:lstStyle/>
          <a:p>
            <a:r>
              <a:rPr lang="fr-BE" smtClean="0"/>
              <a:t>K. Cubizolles</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a:t>
            </a:fld>
            <a:endParaRPr lang="fr-BE"/>
          </a:p>
        </p:txBody>
      </p:sp>
      <p:pic>
        <p:nvPicPr>
          <p:cNvPr id="1026" name="Picture 2"/>
          <p:cNvPicPr>
            <a:picLocks noChangeAspect="1" noChangeArrowheads="1"/>
          </p:cNvPicPr>
          <p:nvPr/>
        </p:nvPicPr>
        <p:blipFill>
          <a:blip r:embed="rId2" cstate="print"/>
          <a:srcRect/>
          <a:stretch>
            <a:fillRect/>
          </a:stretch>
        </p:blipFill>
        <p:spPr bwMode="auto">
          <a:xfrm>
            <a:off x="2411760" y="2276872"/>
            <a:ext cx="6181725" cy="4105275"/>
          </a:xfrm>
          <a:prstGeom prst="rect">
            <a:avLst/>
          </a:prstGeom>
          <a:noFill/>
          <a:ln w="9525">
            <a:noFill/>
            <a:miter lim="800000"/>
            <a:headEnd/>
            <a:tailEnd/>
          </a:ln>
        </p:spPr>
      </p:pic>
    </p:spTree>
    <p:extLst>
      <p:ext uri="{BB962C8B-B14F-4D97-AF65-F5344CB8AC3E}">
        <p14:creationId xmlns:p14="http://schemas.microsoft.com/office/powerpoint/2010/main" val="5680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E-réputation : comment la développer ?</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sp>
        <p:nvSpPr>
          <p:cNvPr id="8" name="Espace réservé du contenu 7"/>
          <p:cNvSpPr>
            <a:spLocks noGrp="1"/>
          </p:cNvSpPr>
          <p:nvPr>
            <p:ph idx="1"/>
          </p:nvPr>
        </p:nvSpPr>
        <p:spPr>
          <a:xfrm>
            <a:off x="3059832" y="3645024"/>
            <a:ext cx="2592288" cy="1152128"/>
          </a:xfrm>
        </p:spPr>
        <p:txBody>
          <a:bodyPr>
            <a:normAutofit/>
          </a:bodyPr>
          <a:lstStyle/>
          <a:p>
            <a:pPr marL="6350" indent="-6350" algn="ctr">
              <a:buNone/>
            </a:pPr>
            <a:r>
              <a:rPr lang="fr-FR" sz="2000" dirty="0" smtClean="0"/>
              <a:t>Outils pour développer sa e-réputation</a:t>
            </a:r>
          </a:p>
          <a:p>
            <a:pPr marL="6350" indent="-6350" algn="ctr">
              <a:buNone/>
            </a:pPr>
            <a:r>
              <a:rPr lang="fr-FR" sz="2000" dirty="0" smtClean="0"/>
              <a:t>Où sont mes clients ?</a:t>
            </a:r>
            <a:endParaRPr lang="fr-FR" sz="2000" dirty="0"/>
          </a:p>
        </p:txBody>
      </p:sp>
      <p:sp>
        <p:nvSpPr>
          <p:cNvPr id="9" name="Pensées 8"/>
          <p:cNvSpPr/>
          <p:nvPr/>
        </p:nvSpPr>
        <p:spPr>
          <a:xfrm>
            <a:off x="0" y="1628800"/>
            <a:ext cx="2699792" cy="1872208"/>
          </a:xfrm>
          <a:prstGeom prst="cloudCallout">
            <a:avLst>
              <a:gd name="adj1" fmla="val 68867"/>
              <a:gd name="adj2" fmla="val 5256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79874" name="AutoShape 2" descr="data:image/jpeg;base64,/9j/4AAQSkZJRgABAQAAAQABAAD/2wCEAAkGBhAPDQ8PDhAQDw8PEA0PDQ8ODw8NDQ8NFBAVFRUQFRIXHCYeFxkjGRQSHy8gIycpLCwsFR4xNTAqNSYrLCkBCQoKDgwOGg8PGi4kHyUsLCkvKi0sLCwpLCkpKTUpKSwsKSwyLCwsLCopKSksLCksLCkpLSwsLCksLCksLCwsLP/AABEIAOIA3wMBIgACEQEDEQH/xAAbAAABBQEBAAAAAAAAAAAAAAAAAQIEBQYDB//EAD0QAAIBAAQICgkFAQEBAAAAAAABAgMEBRESFSExQVGBoQYTMjNSU2FxkcEUFiI0QmJykrEjgrLR4aIk8P/EABoBAAIDAQEAAAAAAAAAAAAAAAAFAgMEAQb/xAAwEQABAwEFBwMEAwEBAAAAAAAAAQIDEQQSMTJRBRMUIVJhcTNBoRWBscEiQpFyI//aAAwDAQACEQMRAD8A9xAAAAEbIVoWrChje3l0JZ2Ziu27S0ryNxjoUc/iXRwukwM01pZDjjoa2lr1HDlTitpyxzQdZHxMbGqzllenTJ5TrGz3pl4K80cM1MVMfHSLg01uOaDrY+IY5oOsj4mTxf8ANuFxf824OHZqHGS9KGrxzQdZHxDHNB1kfEymL/m3Bi/5twcOzUOMl6UNXjmg6yPiGOaDrI+JlMX/ADbgxf8ANuDh49Q4yXpQ1eOaDrI+IY4oOsj4mVxf824MX/NuDh2ahxkvShqscUHWR8QxxQdZHxMri/5twYv+bcHDx6hxkvShqsc0HWR8QxzQdZHxMpi/5twYv+bcHDx6hxkvShq8c0HWR8QxzQdZHxMpi/5twYv+bcHDs1DjJelDV45oOsj4hjmg6yPiZTF/zbgxf824OHZqHGS9KGrxxQdZHxJFFWYS5Mk+5mKlZ70SW1XHLApKN3q9dsX/AEHDNXBQS3PTM034GSs/hHODSpPajr0o01VrcaSKcXeZZInMXmboZ2SpVp3AAKy8CutW0VRweXv79RMrFLgxb8DGW1W3Okwb8kcr+plsUd91Ci0TbqNXEampp0073lbzLQkTavVlBa5aX/Q2p0GDG953lfZ2CVut4ORcr8IYrz/i0Rpy/m/E60tYjHO8upZyLO0HoSXflIjd+cCxGIhU6Vy4Ej06evcg9Nnr3IjikrqEL7tSR6bPXuQemz17kRwvC6gX3akj02evcg9Nnr3Ij3inLqBfdqd/TZ69yF9Nnr3IjgduoF92pI9Nnr3IPTZ69yI4BdQL7tSR6bPXuQnps9e5HAAuoF92p39Nnr3IPTZ69yI4XhdTQL7tSR6bPXuQenT1rwI4BdQL7tSZC0OktqJcKVSV6d5TjoUji71nILGnsWNmVMSbWanfljnztaGNs20pUM87wW/aWrtO9Xp1NX6dKItfobnhLTkfeQzJccWVVipIw21VrKnFNHcyvB+vtLBv5N32mpjK9XoWParHK1R/FIkjEenuV1rUtyu7DGr26XL8UjU248r7vIzFR5zZI1WX+yi/aP8ARO5Y0tJgxb1IqJSbbbzsnWjP2Utb/BXmyNOVRXM7nQcAl4FhSLed6pU500sCjV709FLW2Mq1XlSTjCGWUncv7NzZ1nxoKNQjn+KWmUtbKJpt2nc2WWzLMtVwQr6jwXo4pOl/UlqzQWzSWtHU6OOSMIruijsMlTRWdoWOe5+KjxkUcackRBs6rCWSUIvvimVlc4NUU73D9OXy5Y7UWkaeL0oeCPc3BQdHHInNEUwdes+dBLBpFn5MlyZdxGN/W6pGlg4TV6finrXaYevVOVDSSo5aOS+lHQxjBNvOS4iS12XcrVMDgAAaTEACAACiAAAAAJeAAACAB1q9NgyT0Zn3FlTQwoyWtZO/QVBa1eV8I91xVInuXwrWrSLZdJdSrtTRtajSXwXYYWrZKZLVJo2llS9lmG1Z/sN9nL/5KnchW7nfd5GYqHObJGnt3O+7yMvZ/ObJE7Lg4r2hiz7ne0vh2kEm2l8O0gm5mAnlzqOAQVEis0nBGqcumf0R/L8jTFTwZjdVYdrm34lqxRM689T09kYjIW/6R6emd+DHaMjQLS/AZB53rY68KU5IV3ry1UWVAtD8RaClaeDLYNvGUjydwUryUK3eaFgUPCuqX0UaVZ4O5/S/9uLyDyLuRDtqN9Wpvob8CMTrr0UutDUfE5OxhgETFvHJ5cAAS8AFEC8AAAEAAAQAAALSo83Hb+SqLSo83Hb+SuTAuhzEOh5790vM2dk8l7DF0PPful5m0snkvYYbVnTwONnemvkh27nfd5GWs/nNkjU27nfd5GMsuvJ0tzV2SWVZUTsicnFW0VRHR17/AKLC0vh2kIl2jSp4FzWkhm1mAolX+ajgEAmVm44Ne6Uf7v5Ms3mKzg17pR/u/kyzeYSyZ18nqoPSb4QroyFwhgXl1DFeH4QkmNvAKArixouSu5C0lGpJxkr01c08zQ2jmsFZVmWkdxi1rxM3OoxRUoRMTVfqYeAYmq/Uw+0l8Yta8Q4xa14krz9VI7uPRPgiYmq/VQ8AxLV+qh4EvjFrXiHGLWvEL7tVDdx6J8FbTcHKvL4MF64NoprQ4LTgnKifGR6LyTXdrNYmKTZO9vuUyWSKRMKeDzZq7vWdPOhDW8ILEVJF0tGrqSKvkl8a/syV4zikSRKoIbRA6F11QEAC0zheWlR5uO38lUyxqdNFUccuvNl0lcmBdCv8iLQ8/wDul5m1snkvYYKq1zCrSilkw55XtN7ZPJewwWtP5p4HOzVRYlpqQ7dzvu8jA2Wv1tkzfW7nfd5GDsvntkyyx4OM+1c0flf0dbYXI2kKFNJZm/yT7XXI2lbcMY8oimzqSY16WlJ7jrGvR0preQrhbiSohG+p6XwXmnU6NrN7X8mWrzFNwP8AcaL9/wDJlzLMxDLnXyexs/ot8J+CrA5YQYfaaaC68h1A58YHGBQ7eQ6DlcceMDjDlAR6Ej2RfZI3GBxhy6S3iHd4I13HLjBMM7dOK9FO0JtZncTqCnwl2rOVeH2nWqUl1Iu3IQeyqVLYZqORC1MHwloI0FZeiNIsOKS8V4/k3hkOH9F7NBPThTjsav8AI7ZXUkpqd2kysCu0MzKvLQm+/IcZVyTzXI5XCXDiiHlryhObedt7S4s1fpR2/kp7i5s3mo7fyQlwLrPmINne9x+ufmejWTyXsPO7P97X1z8z0SyeS9gttudPA+2T6Tv+l/RDt3O+7yMJZi/W2TN3bud93kYWzOe2TJWPBxDamaPyv6O1r/BtK4srXXI2ldcMWZRFNnUEKkCQ5ImUnofBD3Gi/f8AyZcyzMp+CPuNF+/+TLiWZiGX1F8ntLN6DfCfgorwvGXhebKCio+8Lxl4XgcqOvFvGXheFDtR94l428LwCo+8Lxl4XgFR953qMb6RdmVnGiq855k+95EW1Vqyo1dnbzspkeiJQ02eJznIvsdzIcPqXJQQ03zlsuu8zXNnnHCS0OPrU5J3wh+nDtSzva7wsjKyV0J7TkRsN33UqWhLh7QjQ4PLDLi5s7mo7fyU9xc2dzUdv5KpcDRZ8xBqHva+ufmeiWTyXsPPKh70vrn5nodk8l7BdbM6eB/sr0nf9L+iHbud93kYazOe2TNzbud93kYezF+tskSseDivamaPyv6O1r/BtK5IsrXXI2lekMI8oimzqCQtwqQqRMqPQeCXuNF+/wDky4lmfcyo4Je5UX7/AOTLeeZ9zEUvqL5PZ2b0W+E/Bm8IMIY2Jeb6COp0wgwjneGEdoFTSVZfpw+mP4OmCjnVebh9MfwdRWuJ6FmVBMFBgoUDhOgmCgwUKABQAINftJ0SbVDS0n0RTXiZG1OFNNS3wj+jHM0r+MfY3oL44HSYGO0WyODHHQs+E/CNRjKgoXfJ5KSazRWmKesx1w64BtFEkbaIeYtFodO+84YJcPuEuLTOMuLizl+lHb+SpuLez+ajt/JXLgaLPmINRX/qX1z8z0KyeS9h5/Ufel9c/M9AsnkvYLbZnTwPtlek7ypDt3O+7yMRZnPbJm3t3O+7yMTZnO7JE7Hg4r2pmj8r+jta3wbSAWFrfBtICGDMoimzqAqQJComVHoHBP3Ki/f/ACZbTzPuZU8E5f8AiouzDX/TLeSyMRS+ovk9nZ/Rb4T8GUvDCGSeV97/ACF4yoeeVR+EF4y8LwoFTU1Xm4fTH8HYoaK3JRio4CdySvvazD/WCXQX3GBYH1wHjbZCiIlfguwKT1gl0F9wvrBLoL7jm4fod42HX4LoCl9YJdBfcJ6wS6C+4Nw/QONh1+C6INo2LQ1he3FKWicck1t0nOr25CTumnDtzxLJSvyohR8a1wLUdFO2mKHnNr2POrTulli+RNZpdnYyvuPTrQqEaeilRzWRrI9Keho84rVWlRUkqOfKg2n29o0s8+8Si4nnLdZNw6rcqke4Roe0NaNQvGst7P5qO38lSy3s9fpR2/krkwL7PmINS96X1z8z0CyeS9hgKl7yvrn5m/snkvYLbZnTwPtlek7ypDt3O+7yMVZnO7Jm1t3O+7yMXZi/V2SJ2TBxXtTNH9/0drVXI2kBFha3wbSAMGZRHNnUEOuBIVEyo2fAqnvq84aYTfhJX/2aIwvBOu8XWcFv2aVYPZhLKvNbTcia1NuyL3PVbOkvwImnIyto0WBTTWi+9dzyke8vbeqTlFUkVlhylpcf8M/hGyF19qKKrVGsUip9x94XjLwvLaGao/CC8ZeF4UC8PvC8ZeF4UC8PvC8ZeF4UC8PvLewq67+KbyZ4dmtFLeSrLf8A6KO7pbriuVl5i1L7NIrJUVDWGN4aVVRpqOkXxxaf1R/x7jZGZ4bc3Q68OX8TFZVpIg42i1Fs7uxkBGPaGscnlBjLez+ajt/JVNFtZ/Nx2/kqkwNFnzEGp+8r65+ZvrJ5L2GCqnvK+uXmb2yeS9gutmdPA92V6TvKkO3c77vIxlm87smbO3c77vIxlmc7skTsmDivamaP7/o72r8G0gIsbVjki+1lehgzKI5s6ioVAhUTKh0W001kaaaepo9AsS1FWKFS+NezSLVLX3M8/JlmWjOr0inDLonHRKOozWiHeN5Ym6xWrcP54LieiMoLUsRpudCr1ncFnXai2qFoQp4KdG79a+KL1NEoVse6Jx6OWKO0M5/ZTDNiYRr63ZlFS8qOXpLJLxK2l4ML4KRrskk95ubamLjyE8mz5Wr/AB5lFhBhFx6sT6yP2sT1Yn1kftZZv49Sng5+n8FRhBhFv6sT6yP2sPVifWR+1hv49Q4Ofp/BUYQYRb+rE+sj9rD1Yn1kftYb+PUODn6fwVGEXXB6pNy42SyK9Q7XpZ2qvBuEXfSSc+xLBiXMYpJJK5LMlmRmmtCKl1puslhc1yPk9vYUx/DKs4VLR0a+CLlLvlm3I1FdrkaGjlSTdyitrehI88rdYlS0k6SWebbfZqRyxx1de0JbUmRrN2mK/g4DWh4jGh50Yy2qHNx2/kqmW1SV1HHuv3lcmBfZ8xAqnvK+uXmb2yeS9hgqm76wnocpNbze2TyXsF1szp4HuyvSXypDt3O+7yMVVJYNKst2Vp7TcW1C9vtRha1DBpH33o7Y15q3UjtVq3GvT2X8lrW6LCo2tKyrvRUIuqvTKcFLx7GQa9VMF4S5Lz9jN8a05KJ5m3kvIREOEQ5FpkFQqBCoDp3qdcnQyw6OTi9OprU1pNRZ/CqjmkqZcXLXng/6MkhyRTJCyTE1wWqSDKvLT2PR6KmjJXxkpLWmmh55zRUsoO+EpRfytom0du1iOakb+pKRidY19lGrNqt/u1fsbkDGrhJWOlH7EHrJWOlH7EQ4OTsXfVIe5sgMd6yVjpR+xCeslY6UfsQcJJ2D6pD3NkBjfWWsdKP2IT1lrHSj9iDhJOwfVIe5syHX7VoqBXzkr9EVlk9hkae3axPI6RpfKlEgTbbvbbbzt5X4ljLGv9lM8u1UpSNP9JVrWtOsTvl7MFyIaF2vWyvY9jWMGtRqUQSPe57rzlqo1jWPY0kQEhDCaS0u4uZXRj2RW5Ij1Gq4PtSzvMtSEtOmujg6ZZ+5FLlvLRDXGm7YrlIdnL9aG031k8l7DEWRRX0l+o3Nlwui2LrW6snge7MYrYKr7rUW0qG+N+oxFs1W6WEehTjemtZnrWs6+9Xdxna5WrVDdJG2RqsdgpkqnWnB64vOvMuISUo3rKmU1bqzo5PJk/AVesuLvi+9aH3obMe2ZKpiealifZXXXJVvspOp7O0w+1+TIkqGUc6a2EyitNfErnrWVEiNdo3kwvFNIsq5MShWRu5otCqQ5Frx9HrhuF46j1x3Bf7HNynUVaHIs1TUeuO4cqaj1x3BvOwblOoq0ORZ8dR647hVTUeuO4L/AGO7lOorEhbi046j1x3C8bR647jl/sG5TqKu4S4teNhrjuDjaPXHcG87BuU6ipYjRbcdR647hvHUeuO47f7BuU6ipEZbOmo9cdwjpqPXHcF/sG5TqKhjS446j1x3DePo+lHcG87HNynUVlHVpSzJ97yIm1eoKOWWV7kPlXoLTf3JkamtLoK7tefwOVc4kiRs5qtSVT1hQV72LS2U1NSOUnJ53/8AXBS0uW+Tvb2tkqzqg5yUpLJoKpJWwp3NMFnfanVXk0s7EqlyT0s2FWo8GCW0rbLqV1zeZFuKlWvNT0iIjUogHKnoFNXM6gcOmatGyb701tM3W7GlF3xydx6POjUlc0Qaeyk83gzqLTAFRHJRTzmUKSOdX7hOOl0N5uKaxflI+JF0S5LRInuY3WGzqtbpkPSJdDeL6TLobzXYkXRDEnyneJl1OfT7P0/KmS9Kl0N4vpcuhvNZiRdEMSLohxMuofT7P0/KmU9Nl1e8FXp9Xv8A8NXiT5QxIuiHEyah9Ps/T8qZX0+XV/8AX+C4xn1f/X+GpxIuiGJF0Q4mTU7wFn6flTL4xn1f/X+CYxn1f/T/AKNTiT5QxIuiHEyahwFn6flTLenz6v8A6/wR16fV7/8ADVYkXRDEi6IcTJqc+n2fp+VMp6bLq9/+CemS6veazEnyhiT5Q4mXUPp9n6flTJelT6G8T0mXQ3muxIuiGJF0Q4mXUPp9n6flTIcfPobx8aGlnou7ka1WIuiSqGxrtFxFZ5FxUm2xQNWqNM1UbEd98t5prOszNkuRPoLOjG5vKS0ik1YYBGKSuQo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6" name="AutoShape 4" descr="data:image/jpeg;base64,/9j/4AAQSkZJRgABAQAAAQABAAD/2wCEAAkGBhAPDQ8PDhAQDw8PEA0PDQ8ODw8NDQ8NFBAVFRUQFRIXHCYeFxkjGRQSHy8gIycpLCwsFR4xNTAqNSYrLCkBCQoKDgwOGg8PGi4kHyUsLCkvKi0sLCwpLCkpKTUpKSwsKSwyLCwsLCopKSksLCksLCkpLSwsLCksLCksLCwsLP/AABEIAOIA3wMBIgACEQEDEQH/xAAbAAABBQEBAAAAAAAAAAAAAAAAAQIEBQYDB//EAD0QAAIBAAQICgkFAQEBAAAAAAABAgMEBRESFSExQVGBoQYTMjNSU2FxkcEUFiI0QmJykrEjgrLR4aIk8P/EABoBAAIDAQEAAAAAAAAAAAAAAAAFAgMEAQb/xAAwEQABAwEFBwMEAwEBAAAAAAAAAQIDEQQSMTJRBRMUIVJhcTNBoRWBscEiQpFyI//aAAwDAQACEQMRAD8A9xAAAAEbIVoWrChje3l0JZ2Ziu27S0ryNxjoUc/iXRwukwM01pZDjjoa2lr1HDlTitpyxzQdZHxMbGqzllenTJ5TrGz3pl4K80cM1MVMfHSLg01uOaDrY+IY5oOsj4mTxf8ANuFxf824OHZqHGS9KGrxzQdZHxDHNB1kfEymL/m3Bi/5twcOzUOMl6UNXjmg6yPiGOaDrI+JlMX/ADbgxf8ANuDh49Q4yXpQ1eOaDrI+IY4oOsj4mVxf824MX/NuDh2ahxkvShqscUHWR8QxxQdZHxMri/5twYv+bcHDx6hxkvShqsc0HWR8QxzQdZHxMpi/5twYv+bcHDx6hxkvShq8c0HWR8QxzQdZHxMpi/5twYv+bcHDs1DjJelDV45oOsj4hjmg6yPiZTF/zbgxf824OHZqHGS9KGrxxQdZHxJFFWYS5Mk+5mKlZ70SW1XHLApKN3q9dsX/AEHDNXBQS3PTM034GSs/hHODSpPajr0o01VrcaSKcXeZZInMXmboZ2SpVp3AAKy8CutW0VRweXv79RMrFLgxb8DGW1W3Okwb8kcr+plsUd91Ci0TbqNXEampp0073lbzLQkTavVlBa5aX/Q2p0GDG953lfZ2CVut4ORcr8IYrz/i0Rpy/m/E60tYjHO8upZyLO0HoSXflIjd+cCxGIhU6Vy4Ej06evcg9Nnr3IjikrqEL7tSR6bPXuQemz17kRwvC6gX3akj02evcg9Nnr3Ij3inLqBfdqd/TZ69yF9Nnr3IjgduoF92pI9Nnr3IPTZ69yI4BdQL7tSR6bPXuQnps9e5HAAuoF92p39Nnr3IPTZ69yI4XhdTQL7tSR6bPXuQenT1rwI4BdQL7tSZC0OktqJcKVSV6d5TjoUji71nILGnsWNmVMSbWanfljnztaGNs20pUM87wW/aWrtO9Xp1NX6dKItfobnhLTkfeQzJccWVVipIw21VrKnFNHcyvB+vtLBv5N32mpjK9XoWParHK1R/FIkjEenuV1rUtyu7DGr26XL8UjU248r7vIzFR5zZI1WX+yi/aP8ARO5Y0tJgxb1IqJSbbbzsnWjP2Utb/BXmyNOVRXM7nQcAl4FhSLed6pU500sCjV709FLW2Mq1XlSTjCGWUncv7NzZ1nxoKNQjn+KWmUtbKJpt2nc2WWzLMtVwQr6jwXo4pOl/UlqzQWzSWtHU6OOSMIruijsMlTRWdoWOe5+KjxkUcackRBs6rCWSUIvvimVlc4NUU73D9OXy5Y7UWkaeL0oeCPc3BQdHHInNEUwdes+dBLBpFn5MlyZdxGN/W6pGlg4TV6finrXaYevVOVDSSo5aOS+lHQxjBNvOS4iS12XcrVMDgAAaTEACAACiAAAAAJeAAACAB1q9NgyT0Zn3FlTQwoyWtZO/QVBa1eV8I91xVInuXwrWrSLZdJdSrtTRtajSXwXYYWrZKZLVJo2llS9lmG1Z/sN9nL/5KnchW7nfd5GYqHObJGnt3O+7yMvZ/ObJE7Lg4r2hiz7ne0vh2kEm2l8O0gm5mAnlzqOAQVEis0nBGqcumf0R/L8jTFTwZjdVYdrm34lqxRM689T09kYjIW/6R6emd+DHaMjQLS/AZB53rY68KU5IV3ry1UWVAtD8RaClaeDLYNvGUjydwUryUK3eaFgUPCuqX0UaVZ4O5/S/9uLyDyLuRDtqN9Wpvob8CMTrr0UutDUfE5OxhgETFvHJ5cAAS8AFEC8AAAEAAAQAAALSo83Hb+SqLSo83Hb+SuTAuhzEOh5790vM2dk8l7DF0PPful5m0snkvYYbVnTwONnemvkh27nfd5GWs/nNkjU27nfd5GMsuvJ0tzV2SWVZUTsicnFW0VRHR17/AKLC0vh2kIl2jSp4FzWkhm1mAolX+ajgEAmVm44Ne6Uf7v5Ms3mKzg17pR/u/kyzeYSyZ18nqoPSb4QroyFwhgXl1DFeH4QkmNvAKArixouSu5C0lGpJxkr01c08zQ2jmsFZVmWkdxi1rxM3OoxRUoRMTVfqYeAYmq/Uw+0l8Yta8Q4xa14krz9VI7uPRPgiYmq/VQ8AxLV+qh4EvjFrXiHGLWvEL7tVDdx6J8FbTcHKvL4MF64NoprQ4LTgnKifGR6LyTXdrNYmKTZO9vuUyWSKRMKeDzZq7vWdPOhDW8ILEVJF0tGrqSKvkl8a/syV4zikSRKoIbRA6F11QEAC0zheWlR5uO38lUyxqdNFUccuvNl0lcmBdCv8iLQ8/wDul5m1snkvYYKq1zCrSilkw55XtN7ZPJewwWtP5p4HOzVRYlpqQ7dzvu8jA2Wv1tkzfW7nfd5GDsvntkyyx4OM+1c0flf0dbYXI2kKFNJZm/yT7XXI2lbcMY8oimzqSY16WlJ7jrGvR0preQrhbiSohG+p6XwXmnU6NrN7X8mWrzFNwP8AcaL9/wDJlzLMxDLnXyexs/ot8J+CrA5YQYfaaaC68h1A58YHGBQ7eQ6DlcceMDjDlAR6Ej2RfZI3GBxhy6S3iHd4I13HLjBMM7dOK9FO0JtZncTqCnwl2rOVeH2nWqUl1Iu3IQeyqVLYZqORC1MHwloI0FZeiNIsOKS8V4/k3hkOH9F7NBPThTjsav8AI7ZXUkpqd2kysCu0MzKvLQm+/IcZVyTzXI5XCXDiiHlryhObedt7S4s1fpR2/kp7i5s3mo7fyQlwLrPmINne9x+ufmejWTyXsPO7P97X1z8z0SyeS9gttudPA+2T6Tv+l/RDt3O+7yMJZi/W2TN3bud93kYWzOe2TJWPBxDamaPyv6O1r/BtK4srXXI2ldcMWZRFNnUEKkCQ5ImUnofBD3Gi/f8AyZcyzMp+CPuNF+/+TLiWZiGX1F8ntLN6DfCfgorwvGXhebKCio+8Lxl4XgcqOvFvGXheFDtR94l428LwCo+8Lxl4XgFR953qMb6RdmVnGiq855k+95EW1Vqyo1dnbzspkeiJQ02eJznIvsdzIcPqXJQQ03zlsuu8zXNnnHCS0OPrU5J3wh+nDtSzva7wsjKyV0J7TkRsN33UqWhLh7QjQ4PLDLi5s7mo7fyU9xc2dzUdv5KpcDRZ8xBqHva+ufmeiWTyXsPPKh70vrn5nodk8l7BdbM6eB/sr0nf9L+iHbud93kYazOe2TNzbud93kYezF+tskSseDivamaPyv6O1r/BtK5IsrXXI2lekMI8oimzqCQtwqQqRMqPQeCXuNF+/wDky4lmfcyo4Je5UX7/AOTLeeZ9zEUvqL5PZ2b0W+E/Bm8IMIY2Jeb6COp0wgwjneGEdoFTSVZfpw+mP4OmCjnVebh9MfwdRWuJ6FmVBMFBgoUDhOgmCgwUKABQAINftJ0SbVDS0n0RTXiZG1OFNNS3wj+jHM0r+MfY3oL44HSYGO0WyODHHQs+E/CNRjKgoXfJ5KSazRWmKesx1w64BtFEkbaIeYtFodO+84YJcPuEuLTOMuLizl+lHb+SpuLez+ajt/JXLgaLPmINRX/qX1z8z0KyeS9h5/Ufel9c/M9AsnkvYLbZnTwPtlek7ypDt3O+7yMRZnPbJm3t3O+7yMTZnO7JE7Hg4r2pmj8r+jta3wbSAWFrfBtICGDMoimzqAqQJComVHoHBP3Ki/f/ACZbTzPuZU8E5f8AiouzDX/TLeSyMRS+ovk9nZ/Rb4T8GUvDCGSeV97/ACF4yoeeVR+EF4y8LwoFTU1Xm4fTH8HYoaK3JRio4CdySvvazD/WCXQX3GBYH1wHjbZCiIlfguwKT1gl0F9wvrBLoL7jm4fod42HX4LoCl9YJdBfcJ6wS6C+4Nw/QONh1+C6INo2LQ1he3FKWicck1t0nOr25CTumnDtzxLJSvyohR8a1wLUdFO2mKHnNr2POrTulli+RNZpdnYyvuPTrQqEaeilRzWRrI9Keho84rVWlRUkqOfKg2n29o0s8+8Si4nnLdZNw6rcqke4Roe0NaNQvGst7P5qO38lSy3s9fpR2/krkwL7PmINS96X1z8z0CyeS9hgKl7yvrn5m/snkvYLbZnTwPtlek7ypDt3O+7yMVZnO7Jm1t3O+7yMXZi/V2SJ2TBxXtTNH9/0drVXI2kBFha3wbSAMGZRHNnUEOuBIVEyo2fAqnvq84aYTfhJX/2aIwvBOu8XWcFv2aVYPZhLKvNbTcia1NuyL3PVbOkvwImnIyto0WBTTWi+9dzyke8vbeqTlFUkVlhylpcf8M/hGyF19qKKrVGsUip9x94XjLwvLaGao/CC8ZeF4UC8PvC8ZeF4UC8PvC8ZeF4UC8PvLewq67+KbyZ4dmtFLeSrLf8A6KO7pbriuVl5i1L7NIrJUVDWGN4aVVRpqOkXxxaf1R/x7jZGZ4bc3Q68OX8TFZVpIg42i1Fs7uxkBGPaGscnlBjLez+ajt/JVNFtZ/Nx2/kqkwNFnzEGp+8r65+ZvrJ5L2GCqnvK+uXmb2yeS9gutmdPA92V6TvKkO3c77vIxlm87smbO3c77vIxlmc7skTsmDivamaP7/o72r8G0gIsbVjki+1lehgzKI5s6ioVAhUTKh0W001kaaaepo9AsS1FWKFS+NezSLVLX3M8/JlmWjOr0inDLonHRKOozWiHeN5Ym6xWrcP54LieiMoLUsRpudCr1ncFnXai2qFoQp4KdG79a+KL1NEoVse6Jx6OWKO0M5/ZTDNiYRr63ZlFS8qOXpLJLxK2l4ML4KRrskk95ubamLjyE8mz5Wr/AB5lFhBhFx6sT6yP2sT1Yn1kftZZv49Sng5+n8FRhBhFv6sT6yP2sPVifWR+1hv49Q4Ofp/BUYQYRb+rE+sj9rD1Yn1kftYb+PUODn6fwVGEXXB6pNy42SyK9Q7XpZ2qvBuEXfSSc+xLBiXMYpJJK5LMlmRmmtCKl1puslhc1yPk9vYUx/DKs4VLR0a+CLlLvlm3I1FdrkaGjlSTdyitrehI88rdYlS0k6SWebbfZqRyxx1de0JbUmRrN2mK/g4DWh4jGh50Yy2qHNx2/kqmW1SV1HHuv3lcmBfZ8xAqnvK+uXmb2yeS9hgqm76wnocpNbze2TyXsF1szp4HuyvSXypDt3O+7yMVVJYNKst2Vp7TcW1C9vtRha1DBpH33o7Y15q3UjtVq3GvT2X8lrW6LCo2tKyrvRUIuqvTKcFLx7GQa9VMF4S5Lz9jN8a05KJ5m3kvIREOEQ5FpkFQqBCoDp3qdcnQyw6OTi9OprU1pNRZ/CqjmkqZcXLXng/6MkhyRTJCyTE1wWqSDKvLT2PR6KmjJXxkpLWmmh55zRUsoO+EpRfytom0du1iOakb+pKRidY19lGrNqt/u1fsbkDGrhJWOlH7EHrJWOlH7EQ4OTsXfVIe5sgMd6yVjpR+xCeslY6UfsQcJJ2D6pD3NkBjfWWsdKP2IT1lrHSj9iDhJOwfVIe5syHX7VoqBXzkr9EVlk9hkae3axPI6RpfKlEgTbbvbbbzt5X4ljLGv9lM8u1UpSNP9JVrWtOsTvl7MFyIaF2vWyvY9jWMGtRqUQSPe57rzlqo1jWPY0kQEhDCaS0u4uZXRj2RW5Ij1Gq4PtSzvMtSEtOmujg6ZZ+5FLlvLRDXGm7YrlIdnL9aG031k8l7DEWRRX0l+o3Nlwui2LrW6snge7MYrYKr7rUW0qG+N+oxFs1W6WEehTjemtZnrWs6+9Xdxna5WrVDdJG2RqsdgpkqnWnB64vOvMuISUo3rKmU1bqzo5PJk/AVesuLvi+9aH3obMe2ZKpiealifZXXXJVvspOp7O0w+1+TIkqGUc6a2EyitNfErnrWVEiNdo3kwvFNIsq5MShWRu5otCqQ5Frx9HrhuF46j1x3Bf7HNynUVaHIs1TUeuO4cqaj1x3BvOwblOoq0ORZ8dR647hVTUeuO4L/AGO7lOorEhbi046j1x3C8bR647jl/sG5TqKu4S4teNhrjuDjaPXHcG87BuU6ipYjRbcdR647hvHUeuO47f7BuU6ipEZbOmo9cdwjpqPXHcF/sG5TqKhjS446j1x3DePo+lHcG87HNynUVlHVpSzJ97yIm1eoKOWWV7kPlXoLTf3JkamtLoK7tefwOVc4kiRs5qtSVT1hQV72LS2U1NSOUnJ53/8AXBS0uW+Tvb2tkqzqg5yUpLJoKpJWwp3NMFnfanVXk0s7EqlyT0s2FWo8GCW0rbLqV1zeZFuKlWvNT0iIjUogHKnoFNXM6gcOmatGyb701tM3W7GlF3xydx6POjUlc0Qaeyk83gzqLTAFRHJRTzmUKSOdX7hOOl0N5uKaxflI+JF0S5LRInuY3WGzqtbpkPSJdDeL6TLobzXYkXRDEnyneJl1OfT7P0/KmS9Kl0N4vpcuhvNZiRdEMSLohxMuofT7P0/KmU9Nl1e8FXp9Xv8A8NXiT5QxIuiHEyah9Ps/T8qZX0+XV/8AX+C4xn1f/X+GpxIuiGJF0Q4mTU7wFn6flTL4xn1f/X+CYxn1f/T/AKNTiT5QxIuiHEyahwFn6flTLenz6v8A6/wR16fV7/8ADVYkXRDEi6IcTJqc+n2fp+VMp6bLq9/+CemS6veazEnyhiT5Q4mXUPp9n6flTJelT6G8T0mXQ3muxIuiGJF0Q4mXUPp9n6flTIcfPobx8aGlnou7ka1WIuiSqGxrtFxFZ5FxUm2xQNWqNM1UbEd98t5prOszNkuRPoLOjG5vKS0ik1YYBGKSuQo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77" name="Picture 5"/>
          <p:cNvPicPr>
            <a:picLocks noChangeAspect="1" noChangeArrowheads="1"/>
          </p:cNvPicPr>
          <p:nvPr/>
        </p:nvPicPr>
        <p:blipFill>
          <a:blip r:embed="rId2" cstate="print"/>
          <a:srcRect/>
          <a:stretch>
            <a:fillRect/>
          </a:stretch>
        </p:blipFill>
        <p:spPr bwMode="auto">
          <a:xfrm>
            <a:off x="755576" y="1916832"/>
            <a:ext cx="634769" cy="643309"/>
          </a:xfrm>
          <a:prstGeom prst="rect">
            <a:avLst/>
          </a:prstGeom>
          <a:noFill/>
          <a:ln w="9525">
            <a:noFill/>
            <a:miter lim="800000"/>
            <a:headEnd/>
            <a:tailEnd/>
          </a:ln>
        </p:spPr>
      </p:pic>
      <p:sp>
        <p:nvSpPr>
          <p:cNvPr id="79879" name="AutoShape 7" descr="data:image/jpeg;base64,/9j/4AAQSkZJRgABAQAAAQABAAD/2wCEAAkGBhIGEBMTBxAWExQVFRIREBESExAXDxIQFRAVFBMQFxIXGyoeGSUlGRMWHy8gIycpLCwuFx4xNTAqNSY3LCkBCQoKDgwOGg8PGiokHyMqKTEtNDUsLC0tLCwqKS0pMiopNSopLDA0MCwsLCosLDQyLCwsLC4sLC4sNSwtLCwsNP/AABEIAOEA4QMBIgACEQEDEQH/xAAbAAEAAwADAQAAAAAAAAAAAAAABQYHAgMEAf/EAEAQAAIBAQQFCAcFCAMBAAAAAAABAgMEBRExBhIhUXETIjJBYYGRoQcjQlJyscEUFTNioiQ0Q1OCkrLRc5PhFv/EABoBAQACAwEAAAAAAAAAAAAAAAAEBQEDBgL/xAAvEQACAQMCAwUIAwEAAAAAAAAAAQIDBBEhMQUSUUFxgbHRExQiMkJSkaEzYfAj/9oADAMBAAIRAxEAPwDa7ZbIWCDnaZasY7W/ol18CgXxpvWtrasLdKHVhhyjW9y6uC8RpvfDttd0qb5lJ4YdTqYc592XjvK2XVpaRUVOay2c3f385TdOm8Jfs51a8q7xrSlJ75SbfizgAWJTbgAGQAAAAAAAAAAAAAAAAAAAAAAAAAAADlCo6bxptp702n5HEGAT11aY2i7mlWk6sOuM3jLDsnn44l/uu9Kd701OyvFZNPpRl1xaMiJfRi+HdFeLb5k2oVF1YN7JdzePDHeQLm0jOLlFYfmWtlfzpyUJvMX+jUgAUZ1BjNaq68pSlnKUpPi22/mcADqzgtwADIAAAAAAAAAAAAAAAAAAAAAAAAAAAAAAAAAAe0AAm/8A6mr7zBCA0+xp9Df7zV+5gAG40AAAAAAAAAAAAAAAAAAAAAAAAAAAAAAAAAAAAAAAAAAAAAAAAAAk9G7s+9rTCE1zVz6nwRzXe8F3nmUlGLk+w9Qg5yUVuyMBYdK9GXdEuUsyxoyf/XJ+y+zc+7jXjzTqRqR5onqrSlSm4T3AANhrAAAAAABzo0JWiSjQi5SeUYptvuR6Lquud71VTsy2va2+jGPXJmm3NcdK5YYWdYyfTqPpyfHqXYRLi6jR03ZPtLKdw87R6+hTrDoDXtCTtUo0lufOn4LZ5klH0dQ9qvLHshFLwxLgCqle1m98F7DhtvFarPiUa1ejucV+yV1LsnFx/Um/kVu8bnrXS8LZTcd0s4PhJbO7M10669CNqi414qUXscWsU1wNlO/qRfx6o1VuFUpL/no/yjGgXO3+j6U6v7DUjGm9uE9Zyi/dWGa4v/Z77BoDQs+21ylVe7ow8Ft8ywd7RSzkqY8NuHLGPHsKHZ7HO1azoRbUU5Tfsxili23kjpLvppeULBSVlsKUccHUUUkowzUcF1t7eC7SkG2jUdSPM1joRrmjGjPkTy1v39AADeRwAAAAAAAAAAAAXL0dUE5VpvNKEVwbk38kU0uno5qL18ev1cu7np/QiXn8MvDzJ3Dse8xz/fky5VaUa8XGqlKLWDTWKafU0Z9pLojK68aliTlSzazlT4712+O80QFLQryovK2OlubWFxHEt+xmLA0C/dB4W3Gd24U55uH8OT7Pd7tnYUe23fUu6Wra4OD7cn2p5PuL2jcQqr4dzlri0qUH8S069h5wASCKAD1XXZvtlelCWUpwi+DksfLEw3hZMxTk0kaFohc6uuzqU1z6mE570sObDuT8WydCBy9SbnJyfadxSpqlBQjsgADwbAAAAR172ytRjq3ZRc6jyk9VU4drcmseCJE+SkoJuTwS2tvJLeeovDzjJ4nFyjhPBRaWgta1N1L1rRjjjKbXOnvbbeCXmVy8uSjUau/HUjsU5PGU31z3LsSWRPaV6WfeGNGwP1ftz/mdi/L8+GdWL+3VRrmqeC6HJ3boxfJRWer3z/v2AASyCAAAAAAAAAAAACa0QvJXdao8o8Iz9XLctZrVf9yXiyFOyNmnODnGLcU8JSSeqnhjg31GupFSi4vtNlKcoTU47rU2UFb0R0kV5wVK1S9bFbG/4kV7S7d/jwshzdSnKnLlkdpRrRrQU4g6bVZIW2OraYKcX1SSa4ncDwnjVGxpNYZUry9H9Oti7vm6b92WMocE815lctuiNqsWdLXXvU3reXS8jUATKd7Vho9Suq8MoVNUsdxjFWlKg8K0XF7pJp+DPfo5LVtdDH+ZFeOxfM1adNVVhUSa3NJo8v3PQxUuQp4ppqShBNNPFPFIkPiClFpxIa4TKE1KMtn0PYACqL4AAAAAAFR9IdolTp0owk1GTnrpZSwUcMd+Zbil+kaf4C/5H/giVZrNaP8Auwg8ReLaXh5opQAOiOQAAAAAAAAAAAAAAABdPR1XT5aD/JNLetsX9PEpZJ6N3p90WiE5vmvmVPglm+5pPuI9xBzpOKJVnVVKtGT29dDRK2jlmry1nRipJ4qUMYST34waJGK1Vh88wnrZH051yk9GzsIwjHWKSyAAeT2AAAAAAAAAAAAAAADPvSBX5S0wivZprHjKTfySNBMn0htn261VZrLWcY/DHmr/ABx7yw4fHNTPRFTxafLRUer8iOABeHMAAAAAAAAAAAAAAAAAAFy0Q0rVFKheEsEtlKo8kuqEn1dj7i7mN2WzO2TjClhrSerHF4LF5LEuF0ULzujCMaSqQWUJ1KeCX5Za2K4bV2FTd20M80Wk+jL+wvanLySi2l2pZx3l0B0WSrOtHG00+Tl7uspeaR3lU1jQvU8rIABgyAAAAAAAAAAAAR9/3h912epUT2qOEPjlsj5vHuMmLbp/evLVI0KT2Q58/ja5q7ov9RUi+saXJTy+05Xidf2lblW0dPHtAAJxWAAAAAAAAAAAAAAAAAAH2MnBpxeDTTTWaayZquj18q+qKmumubUjunhnhuea/wDDKT23Te1S5qinZn2Si+jKO5/76iJdW/to6brYnWN37vPXZ7+prgIu5tIqN9L1MtWftU5Ya634e8u1eRKFBKLg8SR1kKkakeaLygADyewAAAAAAAAAeC+r1jc1GVSpteUI+9N5R+vBM9tSoqKcqjSSTbbySWbbMw0mv535V5mynHFU1v3za3vyWBKtaDqz12W5BvrpW9PT5nt6kVWrO0SlKq8ZSblJ723i2cADoTkM5AAMgAAAAAAAAAAAAAAAA+xi5dFY8BgYB8B3UrHUr/g05S+GMn8kSdk0RtVrypOC31Go+XS8jxKpGPzNI2QpTn8sW/Ah1LV2x2PNNZp7yxXHfVvtMlCwydTDPlEpRit8pvavEmLt9H8KWDvGo5v3IYxh3yzfkWmzWWFjio2aKjFZKKSRXXF5TawlzeRcWnDqyfNKTj3PU+WSM4wX2uUZT9pwi1HHck22dwBUt5OgSwsAAGDIAAAPkpKCbm8EtrbyS34nRbbfTu6Dna5qMV1vNvclm32Iz3SLSyd84woYwpe77U+2X+vmSaFvKs9NupDuryFutdX0O/SvSn70bpWJ+qT50v5jX0+eZWQC/p04048sTk61aVabnPcAA2GoAAAAAAAAAAAAAAAAAA5U6rotOk3Framm0096aLVdGnk6GEbzjyiy5SOCqLispeXeVMGqpShUWJI3UbipReYPBrl33xRvRY2Oopb45TXGL2o9pi8ZODxi8Gsms13kxYtLrVYtiq663VFrfq6XmVlThz+h/kuqXF1tUj+DUAUizekVr96oJ9sJ4fpa+pIU/SDZ5dOFSP8ATBrykRZWlZfST48Qt5fUWcFdWndl3z/sZwnp/Zo9GNR8Ix+sjx7tV+1mz32h96LKCnV/SLFfu9Bv45peSTIm16dWm07KTjTX5I4y8ZY/I3Rsa0t1gjz4nbx2ee5epodotMLLHWtE1GKzcmkvFlXvbT6nQxjdseUl78sVTXBZy8ij2m1ztj1rTOU3vk2355HUTaVhCOs3krK/Fqk9Kax5npt95VLzlrWybk+rHJLclkjzAFikksIqJScnlgAGTAAAAAAAAAAAAAAAAAAAAAAAAAAAAAAAAAAAAAAAAAAAAAAAAAAAAAAAAAAAAAByqQ5NtSzTafFPA4mAAAZAAAAAAAAAAAAAAAAAAAAAAAAAAAAAAAAAAAAABIfctT3X4A1+0j1Nnsp9D26Y3U7utMpRXMqtzi+rWfTj4vHvRBGu3pdcL3punaVse1NdKMuqSZnN8aMV7ob1oucOqpBNxw/Ms49+ztIdpcxnFRk9V+yxv7KVObnBZi/0RAGILAqgAAAAAAAAAAAAAAAAAAAAAAAAAAAAAAAAASNw3U74rwglzcdao91NPb45d4uq4a17tfZoPV66ksVTX9XXwWJo1xXFC4qerS2yeDnNrbJ/RLqRCubmNOLSepY2VlKtJSkvh8/6RIckty8EfDmCgydXgAAGTMtKfxpcSDAOmo/xo4m5/ll3gAG40AAAAAAAAAAAAAAAAAAAAAAAAAAAAkbk/FjxQBrqfKzZR+dGrU8lwXyOQBy7O4WwAAM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0" name="Picture 8"/>
          <p:cNvPicPr>
            <a:picLocks noChangeAspect="1" noChangeArrowheads="1"/>
          </p:cNvPicPr>
          <p:nvPr/>
        </p:nvPicPr>
        <p:blipFill>
          <a:blip r:embed="rId3" cstate="print"/>
          <a:srcRect/>
          <a:stretch>
            <a:fillRect/>
          </a:stretch>
        </p:blipFill>
        <p:spPr bwMode="auto">
          <a:xfrm>
            <a:off x="1403648" y="1916832"/>
            <a:ext cx="648072" cy="648072"/>
          </a:xfrm>
          <a:prstGeom prst="rect">
            <a:avLst/>
          </a:prstGeom>
          <a:noFill/>
          <a:ln w="9525">
            <a:noFill/>
            <a:miter lim="800000"/>
            <a:headEnd/>
            <a:tailEnd/>
          </a:ln>
        </p:spPr>
      </p:pic>
      <p:pic>
        <p:nvPicPr>
          <p:cNvPr id="79881" name="Picture 9"/>
          <p:cNvPicPr>
            <a:picLocks noChangeAspect="1" noChangeArrowheads="1"/>
          </p:cNvPicPr>
          <p:nvPr/>
        </p:nvPicPr>
        <p:blipFill>
          <a:blip r:embed="rId4" cstate="print"/>
          <a:srcRect/>
          <a:stretch>
            <a:fillRect/>
          </a:stretch>
        </p:blipFill>
        <p:spPr bwMode="auto">
          <a:xfrm>
            <a:off x="683568" y="2564904"/>
            <a:ext cx="1368152" cy="416832"/>
          </a:xfrm>
          <a:prstGeom prst="rect">
            <a:avLst/>
          </a:prstGeom>
          <a:noFill/>
          <a:ln w="9525">
            <a:noFill/>
            <a:miter lim="800000"/>
            <a:headEnd/>
            <a:tailEnd/>
          </a:ln>
        </p:spPr>
      </p:pic>
      <p:sp>
        <p:nvSpPr>
          <p:cNvPr id="17" name="Pensées 16"/>
          <p:cNvSpPr/>
          <p:nvPr/>
        </p:nvSpPr>
        <p:spPr>
          <a:xfrm>
            <a:off x="2843808" y="1340768"/>
            <a:ext cx="2699792" cy="1872208"/>
          </a:xfrm>
          <a:prstGeom prst="cloudCallout">
            <a:avLst>
              <a:gd name="adj1" fmla="val 3386"/>
              <a:gd name="adj2" fmla="val 721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pic>
        <p:nvPicPr>
          <p:cNvPr id="79883" name="Picture 11"/>
          <p:cNvPicPr>
            <a:picLocks noChangeAspect="1" noChangeArrowheads="1"/>
          </p:cNvPicPr>
          <p:nvPr/>
        </p:nvPicPr>
        <p:blipFill>
          <a:blip r:embed="rId5" cstate="print"/>
          <a:srcRect/>
          <a:stretch>
            <a:fillRect/>
          </a:stretch>
        </p:blipFill>
        <p:spPr bwMode="auto">
          <a:xfrm>
            <a:off x="3450352" y="1659280"/>
            <a:ext cx="711522" cy="711522"/>
          </a:xfrm>
          <a:prstGeom prst="rect">
            <a:avLst/>
          </a:prstGeom>
          <a:noFill/>
          <a:ln w="9525">
            <a:noFill/>
            <a:miter lim="800000"/>
            <a:headEnd/>
            <a:tailEnd/>
          </a:ln>
        </p:spPr>
      </p:pic>
      <p:pic>
        <p:nvPicPr>
          <p:cNvPr id="79884" name="Picture 12"/>
          <p:cNvPicPr>
            <a:picLocks noChangeAspect="1" noChangeArrowheads="1"/>
          </p:cNvPicPr>
          <p:nvPr/>
        </p:nvPicPr>
        <p:blipFill>
          <a:blip r:embed="rId6" cstate="print"/>
          <a:srcRect/>
          <a:stretch>
            <a:fillRect/>
          </a:stretch>
        </p:blipFill>
        <p:spPr bwMode="auto">
          <a:xfrm>
            <a:off x="4170431" y="1659280"/>
            <a:ext cx="773173" cy="720080"/>
          </a:xfrm>
          <a:prstGeom prst="rect">
            <a:avLst/>
          </a:prstGeom>
          <a:noFill/>
          <a:ln w="9525">
            <a:noFill/>
            <a:miter lim="800000"/>
            <a:headEnd/>
            <a:tailEnd/>
          </a:ln>
        </p:spPr>
      </p:pic>
      <p:pic>
        <p:nvPicPr>
          <p:cNvPr id="79885" name="Picture 13"/>
          <p:cNvPicPr>
            <a:picLocks noChangeAspect="1" noChangeArrowheads="1"/>
          </p:cNvPicPr>
          <p:nvPr/>
        </p:nvPicPr>
        <p:blipFill>
          <a:blip r:embed="rId7" cstate="print"/>
          <a:srcRect/>
          <a:stretch>
            <a:fillRect/>
          </a:stretch>
        </p:blipFill>
        <p:spPr bwMode="auto">
          <a:xfrm>
            <a:off x="3522360" y="2379360"/>
            <a:ext cx="1368152" cy="514686"/>
          </a:xfrm>
          <a:prstGeom prst="rect">
            <a:avLst/>
          </a:prstGeom>
          <a:noFill/>
          <a:ln w="9525">
            <a:noFill/>
            <a:miter lim="800000"/>
            <a:headEnd/>
            <a:tailEnd/>
          </a:ln>
        </p:spPr>
      </p:pic>
      <p:sp>
        <p:nvSpPr>
          <p:cNvPr id="21" name="Pensées 20"/>
          <p:cNvSpPr/>
          <p:nvPr/>
        </p:nvSpPr>
        <p:spPr>
          <a:xfrm>
            <a:off x="5724128" y="1340768"/>
            <a:ext cx="2699792" cy="1872208"/>
          </a:xfrm>
          <a:prstGeom prst="cloudCallout">
            <a:avLst>
              <a:gd name="adj1" fmla="val -53627"/>
              <a:gd name="adj2" fmla="val 786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79887" name="AutoShape 15" descr="data:image/jpeg;base64,/9j/4AAQSkZJRgABAQAAAQABAAD/2wCEAAkGBg0NDQwNDQ0PDAwNDg8NDA0NDw8MDAwMFBAVFBQQEhIXGyYeFxkjGRISHy8gIycpLCwvFR4xNTwqNSYrOCkBCQoKDQwOGg8PFykcHCUqKiwqKSk1LCkpLC4sLCkpLCkpKSk1KSkpKSkpKSkpKSwpKSkpKSkpKSwpKSkpKSksLP/AABEIAOEA4QMBIgACEQEDEQH/xAAcAAABBQEBAQAAAAAAAAAAAAAAAQIDBgcEBQj/xABJEAACAQEDAw0NBQgCAwAAAAAAAQIDBBESBQayExQWISIxNFFScZKh0QcXJDJBU2Fyc3SBk7EjM0JUwSVVgoSRosLwNdJDYmP/xAAaAQACAwEBAAAAAAAAAAAAAAAAAgEEBQYD/8QAKxEAAgECAwcEAwEBAAAAAAAAAAERAgMEMnEFExQhMVKRM0FRYRJCgSIV/9oADAMBAAIRAxEAPwDcBGxJSuPHyvlyFni5TfoSW/J8SJSbcIhtUqWeu6qE1ZGf1M9K0m8FJNfxzfxuG7K7V5n+2qe3D1lbi7XyaFqyDVkZ9sqtXmf7agbKLX5h9GoHD1hxVv78Gg6sg1ZGf7JrX5h9GoLsltn5d9GoG4rDirf34Zf9WQasigbJLZ+XfRqBsktn5d9GoG4rJ4q39+GX/VkGrIoOyO2fl30agbI7Z+XfRqBuKw4q39+GX7VkGrIoOyO2fl30agbI7Z+XfRqBuKw4q39+GX7VkGrIoOyO2fl30agmyS2fl30agbisOKt/fhl/1ZBqyKBsktn5d9GoGyS2fl30agbisOKt/fhl/wBWQasjP9k1s8w+jUDZPa/MPo1A3FZHFW/vwaBqyDVkZ9sptXmf7agmyq1eZ/tqBw9YcVb+/BoWrIcpIzvZfaVtujtemNRHsZFzshWahLcTe8r74y5mRVZrpUwNTibdThMtoy0WeFWEqdSEalOW1KE4qcJK+/bi9piUauJEp4lgSEUkkkkkkkltJLiSHAAAAAAActsqXRZm2cNoda1uDe5jtXei69miZRe5ZmmUH4ZU+Oiizhsz0KeMf+EvsWK2rvJxeREkYkcWSxLUFCSSMSWERkSWJBKZJGI9IamOTIgaRyQXBeF4QTIoCXheRASKAl4XhASKIF4XhASFwjQt4jZMBIxxI5RJWxkggiTnlEilEnmQyGFbImjltF8ZRqR2pX7bXHvp9R1SOW2Pc/xL9Rl1EqfI0bIVqdSnCT35RTfxR7KK1mw/saXqR+iLLEy6upt0uaUOAAIGAAAAPPyl4rMzyi/DKnx0UaZlLxWZhlJ+G1f9/Ci1hsz0KONyrUkiyaDOaEiaDLkGfJ0wZLE54SJYyFGTJ0xbyNSFxEEySYgvI8QYgJkkvC8jxBiAJJLwvI8QYgCSTEF5HiDEEBJJiDER4gxAEj2xjYjkNcgIkbNkMmSSkQykNArZHJnJbHuP4l+p0TZyWyW4/iX6jJcxKnyZf81/uaXqR+iLMt4rGa33NL1I6KLPEyqurN6jKhwAAowAAAB5+UvFZluVH4bV/wB/CjUspeKzKsrPw6t/v4UW8LmehQx2Raj4SJoSOWEiaEi7BmydUZEmO5XnNGQ6pLcvmFaGTLPZ836coU5urNOcIyuUYtK9Xkmxyn56p0I9p6WT432ez+xp6KOjAZzu1z1NemxbjoeLscp+eqdGPaeHaIqFSrBO/BOUL96+53F2wFFtsvCLV7eppM97NdVT5lfE26aKU0hcQYiHGGMtQUZJsQYiHGGMICSbEGIhxhjCAkmxBiIcYYwgJJcQ1yGYxrmEBI6UiGUhZTIZSJgVsScjjtktx/Ev1J5yOS2S3HxX6jJcxKnyNGzV+5o+pDRRZ4lYzU+4o+zhoos6MirMzoKMq0HAACjgAAAHn5S8VmTZYl4dW/38KNZyl4rMjy2/D6/w0UXMJmehn7QyLUISJoSOOMiaMy/BkydkZDpy2nzHNGZIpkNDJlssmelkpUqVOUa2KFOMJYaaavSu2niJtndi5Nf5S/7FOxR9AYo+gqvDUl1YytexcVn3YuTX+Uv+xWa9oVSrWqRvw1Kk5xv2nc5Xq9HJij6BykPbsqhyjzu4iq4oZPjDGQYxNVXGe0FeToxhjOfVVx9YaoRASdGMMZBjDGTAST4wxhCy1pbcaNSS41CV30EnZa0VfKlUiuNwkl9BZXyNFXwLjGuRFqg1zGgWR8pEUpCSmRSmTArYSmctrlufiv1JJzOW1S3PxX6jJcxW+RqGaf3FD2cNFFoW8VfNPg9D2cNFFoW8YtWZnSW8q0HAACjgAAAHn5S8VmP5el4fX+GijYMpeKzHM4X4fX+Gii7g870M3aPprUjjIljM5IzJI1VxmlBiydkZjpVNpnIqy4xZ2hXMVodVGn5PslJ2ezvUqbbo0226cG23Feg6NZUvNU/lw7BckK+y2V//AApaCOvAYlTcs6WmlfiuRx6xpeap/Lh2GfZSklabSkklGtUSS2kkpPaSNNwGUZXrtWy2LitFXTZbwkuplHHwqUFSrcjSlYqVy+yp7y/8cOLmMoq2h3PeNipx3MfVj9ENi5UCYCH+Ry6ypeap/Lh2Hm5xWanCx2iSpwTUVc1CMWt0vKke9gOPK+TnaKFSgnh1TAm+KONN3em5Mp01Q0zRroTpaSKXkPIdS17tt06Cdzndupvij2lwseSqNBXU6aT5T3U36cTO2jZo04RhCOGEEoxit5JD8A9y9VW/o8rOHptr5ZDc/SFz42TYAwHiWTzbdkehaE9UgsXknFYZr4+X4lLyzkmpZJpS3VOV+p1N6/0PiZo2A5cp5NjaaNSjL8S3L5M/JL+p72rzofPoVb+HpuKV1MwlMilMZWk4SnCW1OEnCS4pJ3MilVXGa6UmA3HIfKZzWqW5fOh0qhz2iW5+KGSPNvkazmjweh7KnootK3irZocHs/sqeii0x3jBrzM6q3lWg4AAUcAAAA8/KXisxbOmV1vr88dBG05S8VmKZ1vw60c8dFF7A53oZe0/SWpwKRJGRzxmSRkaxgnTGQs5bTIoyFnLaYrHRtWQ4+B2T3eloI7sBy5vrwKx+70tFHoYTn6urOtoyohwGN5Zfhtt95rabNqwmI5bl4bbfea2my5gszM7aWRanLVltG30Y7iHqR0UYZUltG8WaP2dP1I6KGxvseezf2/g3AGAmwhhM81zzsqZToWOlKtaJ4KcdrjlKXkjFeVlHtXdRqNvW9jio+R1ptyfOo739Tz+6DlV2i3yo3/ZWRYIx8jqtXzlz7y+BXrzRsYal0zUY+JxtSrdNHsX/IXdGhWqwo2qirPKbUYVYycqWJ7ylftx5y64DCKiTTRsuaNudpyfZasnfPBgm/K5wbi2+e6/4nlibKtw0e+DxLuzTV1PSwBgJsIYSmaJkOe9nVLKVoSVyqKFVc8oq/rTK/KRZ+6U7spfy9L6yKpKRu2OdtHLYpRdqX2EpENSYspEUnee5VNmzQ4NZ/ZU9BFqjvFVzP4NZ/ZU9BFqjvHO15mdhbyLQUAAUcAAAA4MpeKzEs7eHWnnhoo23KXisxLO/htp54aKL2BzvQy9p+mtTyIyJYyOeLJYs1jBOiMh0pbTIosdJ7TFYyN4zdXgNi93paKPRuPOzb4BYvd6Wgj0jn6urOuoyoS4wrLsvDrd7zW02bsYNl5+HW73mtpsuYLM9DN2lkWpx1JbRv8AZV9nT9SGij59qPaPoKyfdUvUhoofHex57M/b+Etwlw4R7z5jONgwTKNZztNqm9+Veq/72QYhKz+0q+0npMbedBQv8o5KtzUx7kar3MZ35NX/AK16y60/1MmvNX7lr/Zv8xW/xKmMyf0v7O9V6FvuC4UDKN4yHunP9pv3el9ZFRlItndQf7Ufu9L6yKhJm5h/TRy+L9arUbKQxPf5gkxIb75iwVTasz+DWf2VPQRao7xVcz+DWf2VPQRao7xzteZnX28i0FAAFHAAAAODKXisxHO/hlp54aKNuyl4rMQzx4ZaeeGii9gs70MzaXprU8WLJYsgiyWLNUwSaLHSe0xkWLJ7TIZKN9zb4BYvd6Wgj0Tzs2uAWL3eloI9I5+rqzrqMqEMFy8/Drd7zW02b2YFl9+H273mtpsuYLM9DN2lkWpwze0fQtk+6pepDRR88Te0fQ9k+6pepDRQ+O9jz2Z+38JhJbz5hRJbz5jONg+eq7+0q+0npMZeLXf2lX2k9JjLzoaeiORrzMdeax3K/wDjf5it/iZLea13Kv8AjP5it/iVMbk/pobO9V6FxAAMk3jHe6j/AMo/d6X1kU+TLf3U3+1H7tS+sinyZuYf00cxi/Wq1GSYlLffMJIKO+/Vf1R7lWDbcz+DWf2VPQRao7xVcz+DWf2VPQRao7xz1eZnXW8i0FAAFHAUQAA4MpeKzEM8uGWrnp6KNvyl4rMQzy4Xauen9EXcFnehmbS9NangxZLFkEWSRZqGGTxY6T2mRJj0ySDaMg545Mp2OyU6lvs0JwoU4zjKrBSjJRV6aO/Zxkn942X50O0wfChcCKDwSbmTVp2k0o/E3fZxkn942X50O0xnLNeFS2WypTkpwnaKsoSi74yi5tpp8R52BDke1nDq05krYnFu/Sk1A6b2jb7NnrkqNOmnlCypqEU060L00l6TDrxuBDXrCuxzFw2KdiYUybvs4yT+8bL86HaI8+Mk/vGy/Oh2mE4EGBFbgl8lz/p1dp0VZpzqNO9Oc2mt5pye2NvI7wvNBKEZLcuSS80nudZy2Cy2DU7Ta6FCpq9WWCrUjCWF4bnc+YzK8a4pnletbymD3w9/c1fklJu+zjJP7xsvzodobOMk/vGy/Oh2mD4EI4IqcCvkv/8ATfaWjuiZToWrKOq2etCvS1CnHHSkpxxJyvV650VaTAa2XaKfwpVJm3K95W6vkbJi2ffl6r+qI5MfZt+Xqv6ocT2NvzP4NZ/ZU9BFqjvFVzP4NZ/ZU9BFqjvHP15mdZbyLQUAAUcBRAADgyl4rMPzz4Xauen9EbhlLxWYfnpwu1c9P6RLuDzvQzdo+mtSvJj0yKLHpmmjEZMmPUiBMemMIyXELiI0xcRIo/EGIZeF5ID8QYhl4XgA/EGIZeF4APxBiGXheAD8QYhl4XgA/ENchuIRsgkVsY2I2NbIGQkmSWXxpeq/qiFslsb3UvVf1QvuN7G45n8Gs/sqegi1R3iq5n8Gs/sqegi1R3jBrzM6q3kWgoAAo4CiAAHDlFblmHZ6rwq1c9P6RN1tkL4syTP3Iso1ZV0m6dSOCo1+CS3n9P6FvCNKuPlGftClu2mvZmfpj1IdOw1FvLEvI4tfTyArLV5D6jUMTkxVIcpDVZqnIfUOVmqch9RMitDrxUxFQqcl9QuoT5L6hpEgW8A1CfJfUGoT5L6iZIgADUJ8l9QahPkvqCQgADUJ8l9QahPkvqCQgADUJ8l9QahPkvqCQgLwvDUJ8l9QmoT5L6gkmAbGuQuoVOS+oR2epyX1ESSkNchjkPdmqch9Qjs1TkPqFbGSImyaw+NL1H9UM1pUf4H8bkerkTI86tRUo7qU2sbW3GEOcWY5saJ5LqbFmgvBrP7KnoItKPFyHZNTpwit6MVFcyVx7SMKpy2zqaFFKQoCgQMIACgAyUbzyMo5KjUTTSae+mr0z2RHG8AM7tWYFmlJtU3H0RlKK/omc3e+ociXTn2mlOiuITW8eI9d9cX7M8HhrL/ReDNu99Q5EunPtDvfUORLpz7TSNbx4g1vHiJ393uZHC2OxeDN+99Q5EunPtDvfUORLpz7TSNbx4g1vHiDf3e5hwtjsXgzfvfUORLpz7Q731DkS6c+00jW8eINbx4g393uYcLY7F4M3731DkS6c+0O99Q5EunPtNI1vHiF1vHiDf3e5hwtjsXgzbvfUORLpz7Q731DkS6c+00nW8eINbx4g393uYcLY7F4M2731DkS6c+0O99Q5EunPtNJ1vHiDW8eIN/d7mHC2OxeDNu99Q5EunPtDvfUORLpz7TSdbx4g1vHiDf3e5hwtjsXgzbvfUORLpz7Q731DkS6c+00nW8eINbx4g393uYcLY7F4M2731DkS6c+0O99Q5EunPtNJ1vHiDW8eIN/d7mHC2OxeDOIdz6z37cJdOfaWLI+bVKzq6nTUF5bltvnZZdQjxD1BIWq5XVybbHos26HNNKRHQo4UTAB5nqKAAAAAgoAAAAAAAAAAAAAAAAAAAAAAAAAIACgAgCgAAIKAAAgoAAgAKAAAAAAAAAAAAAAAAAAAAAAAAAAAAAAAAAAAAAAIxQABAAAAAAAAAAAAAAAAAAAAAAAAAAAAUQAABQ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8" name="Picture 16"/>
          <p:cNvPicPr>
            <a:picLocks noChangeAspect="1" noChangeArrowheads="1"/>
          </p:cNvPicPr>
          <p:nvPr/>
        </p:nvPicPr>
        <p:blipFill>
          <a:blip r:embed="rId8" cstate="print"/>
          <a:srcRect/>
          <a:stretch>
            <a:fillRect/>
          </a:stretch>
        </p:blipFill>
        <p:spPr bwMode="auto">
          <a:xfrm>
            <a:off x="6588224" y="1628800"/>
            <a:ext cx="720080" cy="720080"/>
          </a:xfrm>
          <a:prstGeom prst="rect">
            <a:avLst/>
          </a:prstGeom>
          <a:noFill/>
          <a:ln w="9525">
            <a:noFill/>
            <a:miter lim="800000"/>
            <a:headEnd/>
            <a:tailEnd/>
          </a:ln>
        </p:spPr>
      </p:pic>
      <p:sp>
        <p:nvSpPr>
          <p:cNvPr id="79890" name="AutoShape 18" descr="data:image/jpeg;base64,/9j/4AAQSkZJRgABAQAAAQABAAD/2wCEAAkGBhAQEBUUDxQSEhQUEBUWERUXFxcSEhUXFhQVFRcRFBUXHCYfFxskGhQSIDAiJyctLCwsGB4xNTAqNSYrLCkBCQoKDgwNFw8PGSwkHSQpNSwqKSwpLDIvLCwtKTU1LCwrLyk1LywsLCw0LCwsLCkpLCksLCwsLCkpLDYpNDQzLP/AABEIAHcBpwMBIgACEQEDEQH/xAAcAAEAAgMBAQEAAAAAAAAAAAAABwgEBQYDAQL/xABOEAABAwIBBQgNCAgFBQAAAAABAAIDBBEFBgcSITEINUFRYXF0sxMUFiIyM1RzgZGxstI0QlJykpOUoRUYI0NTtMHTJCViwtFjZIKD8f/EABoBAQEBAQEBAQAAAAAAAAAAAAAGBQQCAQP/xAAqEQEAAgECBAUFAAMAAAAAAAAAAQIDBBESMTJxBSFRgcETM0FCsRQiYf/aAAwDAQACEQMRAD8AnFERAREQEREBERAREQEREBERAREQEREBERAREQEREBERAREQEREBERAREQEREBERBGecfL+WKQ01I7QLR+2kHhAkX7Gw8FgRc7eDVYqMJpnPN3uc4naXEuJ5yVmZQvLquoJ1k1Mt/vHLAVBhx1x0iIS2ozWyXmZkREX7OcREQEREBERAREQF6QVD43aUbnMcNhaS0j0heaIJXzb5fSTv7Wq3aT9EmKQ7XaIuWP4zYEg8Njfl+qK6ed0bg5hsRsPOCPYSviz8uii1t6+TUw+ITSnDeN1mi4JpjjCr1ui5iMRgt5EOulUU9snjKyW6u2Cvqhjc2yExVt/4sPuyKZ0BERAXwlclnRyxdheHumiAMr3tihuLtD3hx0yOGzWvNuMBVcxPKCoqZDJUSySvO1z3F3oF9QHINSC6KKr2a/OVVUVXFE+R8lNLI2OSN7i5rNMhokjv4JBINhqIvyEWhQEREBERAREQCV80xxhcbnhdbBKv6kfXRqq3bJ4ygu3pBfVUfNtOTi9FrPyuP2q3AQEREBERAREQEREBERAREQEREHwuCaY4wqqZ3ZyMarNvjGdTGuP7ZPGUF2wV9XA5jXXwWHzk/XPXfIK3478qn6TL1jlgrOx35VP0mXrHLBVJXphI36p7iLKwrD3VE8cTTYySNYDwDSNtL0bfQrAYHk1TUbA2CNoNu+eQDI48bnbT7OJfhn1EYdvLeXTptLbPvO+0QrqisTjuTNNWRlk7Gkkd68ACRh42u2+jYeFV+xGidBNJE7W6ORzCeAlriLj1Jg1EZt/LaTU6W2Dbz3iWOiIulxiIiAiIgIiICIiDabo/fKDoQ66ZRMpZ3R++UHQh10yiZTKxTzuafFVvnIfdkU1KFdzT4qt85D7simpAREQcZnZyQkxPDXRQ65Y5GzQtvYPcwOaWXOwlr325bKqtXRyQvcyVjo3tNnMcC1zTxFp1hXWrK2KFhkmeyJjbaT3uDGC5AF3OIA1kD0rSVWUmDS2MtTh8ltmlLA+3Nd2pBXTNbkHUYjWxP0HCnila+aQizLMId2Jp4XOsBYbL3VrVqKLKjD3ubHBVUjnHUxjJonOP+lrWu18wWbiGKwU7Q6olihaTYOke2NpNibAuIBNgfUgykWl7tcN8to/xEPxLJoMo6OofoU9TTzPsToxyxyOsNp0WuJtrCDYosHFcbpqRmnVTRQt4DI4MBPE251nkC5h2eXAwbduNv5uYj7Qjsg7VFrMGymo60XpJ4ZrC5DHhzm/Wbtb6Qtmg4vPJvJV/Uj6+JVQVr88m8lX9SPr4lVBB02bTfii6XH7Vb0KoWbTfii6XH7Vb0ICLl8uM4tHhDYzU9ke6QnQjjDXSWG15DnABoNht2nVw25D9Y/DP4Fb9mH+6gldFFlNuhsPke1kdNXPe9waxrWRFznE2DQBLrJKk+CQuY0uaWEtBLTYuaSPBJaSLjZqJCD0Rc7lTl/h+Gj/FzNa8i7Ym9/MeLvBrA5TYcqjrEN0rA0/4ejlkHAZJGxH7LWv9qCZ0UH0+6XF/2lCQOEtnufUYxf1ruslM72GYi4RskMMrjZsUwDHOPExwJa48l78iDtkREBF51FSyNhfI5rGNBLnOIa1oG0knUAozyh3QOG07i2mbLVuHzm2ji5g92s84aRyoJQRQa3dMG+ugFuSo19UuvyWz4YZWvEchfSyOsGiW3Y3E8DZAbfa0UEI54N+6zzjOpjXGrss8G/dZ5xnUxrjUFo8xW8kHnJ+uepAUf5it5IPOT9c9SAgrfjvyqfpMvWOWCs7HflU/SZescsFUlemEjfqnuy8HxA09RFMBfscjX247G5b6RcKw2EYxDVRCSB4e0jg2tP0XD5p5FW9rSTYaydg/otpDgNew3ZBVtPG2OVp9YC5tRgrk23naXXpNTbDvERvCesaxyCkiMk7w0Aah85x+iwcJVecTrjPNJK4WMkjnkcWk4m3ovZZkuA17zd9PVOPG6OVx9ZC1Vl90+CuLfad5NXqbZtomNoEWx7mq3yap+6k+FO5qt8mqfupPhXRx19XJwW9Ja5F9MZBtY3va1td9lrca3tHkJiMouymksdmlox/k8gpa1a85K0tbpjdoUW7rsicQhF5KaWw2loEgHKdAmy0iVtFuUvlqWr1RsIiL08iIiDabo/fKDoQ66ZRMpZ3R++UHQh10yiZTKxTzuafFVvnIfdkU1KFdzT4qt85D7simpAREQcLnt3iqueD+YiVVlanPbvFVc8H8xEqrIOrzV780fSB7HKYN0c3/AC2A/wDet6mb/hQ/mr35o+kD2OUwbo7eyDpzeonQV0XVZu8sG4VUy1Bbpv7VkZC35pkc5mjpEbGixJ5rcK5VZeE4VLVTxwQNL5JXhrG8ZPGeADWSeAAlB645j1RWzOmqpHSyOO07APotGxrRxDUterDYJuc6JsQ7cmmllI77sZbHEDxNBaXG3GTr4hsXEZ08zv6LiFTSPfLT6QbI19jJEXamuLmgBzSdWwEEjbfUEb0VdLBI2SF745Gm7XtJa4HjBCsxmgzlHFYHRVNu2oQC8iwErDqEwaNhvYOA1XII22FYF12ajGXUuMUrgbCSYQvHAWzfs9fM5zT/AOIQWBzybyVf1I+viVUFa/PHvJV/Uj6+JVQQdNm034oulx+1Wryhx+GhppKioOiyNtz9Jx2NY0cLibAc6qpm033oulx+1dBnkzifpKp7DTuvSwOIYQdUsmx03KNobyXPzkHJZW5UTYlVyVE51vNmNvdsbB4MbeQD1kk7StRHGXEBoJJIAA1kk6gAOEr8qwuZvNN2qG1tez9uReCJw8SD+8eD+8PF80cvghnZoM1Iw9gqqxoNW9veNOsU7SNbR/1CNp4BqHDf1zwZ0f0ZGKekINXK2+lqIgYdWmQdReddhyEngBkWsq2QxvkkNmRsc954mtBcT6gVTTKPHJK6qmqJfClkLrbdEbGsHI1oa0cgQYVVVPle58rnPe4kvc4lznE7S4nWStrk/kZX19+06eSYA2LgA2MHiL3ENvyXX5yPyfOIV0FMCR2WUBxG1rAC57hyhjXH0K4OGYbDTQshgYI442hrGgagB7Twk7SbkoKi5QZB4jQN0qumkiZe2nqfHc7AXsJaDyErQK7lbRxzRujlaHse0te0i4c0ixBVOsrcF7SrqinFyIp3taTtLb3YTylpagmrMfnNfVf4GscXStYTTSON3SNaO+icTtc0aweEA32a5fmmaxpc8hrWtJcSbAAC5JPAAFS/AMXfSVUNRH4UMrXjl0TctPIRcelWHz6ZTdgwkMidrq3tjBB19i0dN5HIQGtPI8oIkzo5zpsVnLInOZRsd+yj2dkt++kHCTwA+COW5PBot3kbkxJiVbFTRnR03d++19BjRpPf6ADYcJIHCg0oCWVycm8kKPDohHSQsZYWc+wMrz9J79rj+XEAF4ZW5DUeJwuZUxt0iO8lAAmjPA5rtvoOo8KCoNTVPkdpSOc91mi7iSbNaGtFzxAAeheSz8dweSjqZaeXw4ZXMdxHROpw5CLEchWAgtHmK3kg85P1z1ICj/MVvJB5yfrnqQEFb8d+VT9Jl6xywVnY78qn6TL1jlgqkr0wkb9U93vQeNj84z3grLqtFB42PzjPeCsus3X86tfwvlf2CqxyeEecqzhVY5Np5yvug/b2+XzxT9Pf4WbZsHMvq/LNg5l+lmNhy+SmREVK500ga+eSR7tLaIw5xIYziNjrP9F1C4TLbOWKOQw0zWySt8Y51+xsJ16NhYudblFuXYOcwvPDUtkHbMcT4ye+0AWPA423cQeY7eMLr+hmyxxy4P8AJwYZ+nCXlxeXuQUdXG6aBobUNBOoW7Nba1w+lxH0HVs6+mqWysa+M6TXtDmngIcLg+or1XPS9sdt4deTHXLXhtyVhRb/AC9w4QYjO1uppeHt/wDY0PI9ZcPQtAqGtuKsW9UrevBaaz+BERenhtN0fvlB0IddMomUs7o/fKDoQ66ZRMplYp53NPiq3zkPuyKalCu5p8TW+ch92RTUgIiIOFz27xVXPB/MRKqytTnt3iqueD+YiVVkHV5q9+aPpA9jlMG6O3sg6c3qJ1D+avfmj6QPY5TBujt7IOnN6iZBXRSVufoGuxgEi5ZSyubyHvG39TnD0qNVJ25633PRJfejQWVXNZyqdr8IrQ4XApJHeljdNp9bQV0q57OHvTXdCn6tyCnxWzyXNq6mt5VD1rVrCtlkx8tpulQ9a1BZzPJvJV/Uj6+JVQVr88m8lX9SPr4lVBB+4pnMN2EtI2EGx1ix1jkJX4XtR0j5pGxxNL3vcGsaBdznONg0DjupBy9zPy4ZQQVIcZHW0a0DW2N7j3hZ/p16BJ4bH51gHCYNij6WoinjDXOika9ocA5pLTexB/8AvFrVv8ksqIcSpI6iA6niz23u6N48KN3KD6wQdhVNF3GanOE7Cqv9oSaWYhtQ3bo/RmaONt9fGL8NrBYDOpUmPBqwt2mnLfQ8tYfycVUdW+y+pBV4RVNiIfp0j3xlvfB2i3sjdEjbfRFudVBQfpjy03aSDxjUV6duy/Tf9o/8rYZKUNNPWwxVj3RwySBkj2lrXN0rhrruBAGkW3JGy6nb9XHDP49b9qH+0grz27L9N/2j/wAryc8k3JJPCTrKsX+rhhn8et+1D/aT9XDDP49b9qH+0grmpZz0zONBgwPDQlx5zFTBdn+rhhn8et+1D/aWm3ROC9jpaB0YOhCXwegsjLAfRC5BBil/c3UrTW1Mh2tpQ0cz5Gk+4FECkbMRlCylxQMlIa2piMIJ1ASaTXR35y0t53hBZ1ERBU7PBv3WecZ1Ma41dJnHxVlVitXLGQWOnIY4aw4MAjDgeI6F/SubQWjzFbyQecn656kBR/mK3kg85P1z1ICCt+O/Kp+ky9Y5YKzsd+VT9Jl6xywVSV6YSN+qe73oPGx+cZ7wVl1Wig8bH5xnvBWXWbr+dWv4Xyv7BVY5Np5yrOFVjk2nnK+6D9vb5fPFP09/hZpmwcy/S/LNg5l+lmNhW3GZC6pmc7WTPITzl7lhrKxXx8vnpPfcsVUteUJC/VKeM20pdhkF+ASN9DZXgfkAumXLZst64OeXrpF1Kn833Ld5VOn+1TtH8QnnZH+YnzEf+5cauzzs74nzEf8AuXGLb0/2q9k5qvvX7iIi/Zztpuj98oOhDrplEymnP/k/V1GIQup6eomaKMAujifI0Hssp0SWggGxGrlUYdxWJ+RVv4eb4VMrFg0OL1EAIgmliDraXY3ujvbZfRIvtKye6yv8rqvvpfiXr3FYn5FW/h5vhTuKxPyKt/DzfCg8u6yv8rqvvpfiTurr/K6r76X4l69xWJ+RVv4eb4U7isT8irfw83woJ6zhSF2Sek4lxNJQlxJJJJfTkkk7Sq1qzeW+GTyZLiGOKR8valEOxtY50l2ug0hoAXuLG+rVYqv3cVifkVb+Hm+FBsc1e/NH0gexyl3dH73U/TB1MqjfNrkpXxYtSPlpKqNjZwXOdDI1rRY6y4tsFKWf/Cp6iggbTxSzOFWCWxsdI4DsUguQ0EgXIQVtUnbnrfc9El96NcX3FYn5FW/h5vhUi5isnKynxQvqKaohZ2rKNKSKSNty6Ow0nNAvqKCwi57OHvTXdCn6ty6FaLLunfJhdYyNrnvdRzBrWguc4mNwDWgayeRBTorZZMfLabpUPWtXv3FYn5FW/h5vhWxydyOxFtZTudR1bWiphLiYJQABI0kkluoILCZ5N5Kv6kfXxKqCtrnYo5JsHqmQsfI9zGaLGNL3m00Z1NaLnUCfQqydxWJ+RVv4eb4UGZm034oulx+1W0xHD46iF8MzQ+ORhY9p4WuFiOTnVYM3mSdfHitG+SkqmMbVRlznQSta0A6yXFtgFagIKd5cZJyYXWyU8lyAdKJ+zskbr6D+fUQeIghaBWkzxZB/pOi04W3qacF8Ntr2/Ph5bgXHKAOEquvcVifkVZ+Hm+FBK+YjONsw6rdx9pud6zTk+st9I+iFH2dDIh+F1z2hp7BKS+mdwaBOuO/Gwm3NonhWshyPxRjg5lHXNc0gtcIJgQQbgghuogqw2T8Yx7C+w4xTTRzMs2TTjfC7SA72phc5osSL3tsNwRYi4VcUk5H59K+hY2KZrauJos0PJbK0DY0Si9x9YE8q9MrMw2IUri6jHbkWsjRs2Zo4nRk98fqk34go9rsJqIDozxSxHikY6M+pwCCcot0pTW76jmB4hIxw9ZA9ixqvdLN/c0RPEXzWH2Ws/qoMss6gwGqqDaCCeU/6I3v90FBYXNLnTqMXqKiOpZFHoRMfC2MOGrSLX6Rc438KPiXWZwslf0lh81OLaZbpwk7BIzW3XwA62k8TioszL5vcVo64VNRCIITC9jw9wEjg4AgBguR37WeFbVdTsgpBUU743uZI0texxa9pFnNc02LSOAgghfgG2xWVzoZnI8SJqKQtiqrd+DqjmsLDSI8F9rDS4dh4xAOO5IV1C4tq6eWKx8ItJjP1ZBdrvQUHdZN7oGvpoxHUxx1YaLNe4mOY8Wk8XDuci/GSsfK3PtX1sToYmspY3iz9Al0rgdreyG1geQA8qjdkZJsASTsA1k+hdxkhmexKve0ujdTQ3GlLK0t1f9OM2c8+ocoQcKimXPBm5dTxUEWG088rI45mvLI3SvLtKN3ZJCwbXFzvVYahYRp3FYn5FW/h5vhQWIzEn/JIeSWbrXH+qkFR9mOo5ocKEdRFLC9tRL3sjHRusdFwNnAG2s6+RSCgrfjvyqfpMvWOWCs7HflU/SZescsFUlemEjfqnu96DxsfnGe8FZdVnoXASsJ1ASMueDwhrVhu6Wi8ppvvY/iWdromZrs1fDbREW3n0bIqsj/CPOfarE90tF5TTfex/Eq6uPfHnK+6GJji3/4+eJ2ieDafX4WbbsX1axuUtF5TTfex/EvvdLReU033sfxLN4LejX46+sK+4r4+Xz0nvuWKsnEnAzykEEGV5BGsEF51hYyo68oSduqU65st64OeXrpF1K4nN3jdLHhsLZJ4WOBku10jGuF5XkXBNxqIXSd0tF5TTfex/EsHNW31LeX5lTYL1+lTz/EfxE2dnfE+Yj/3LjF1uc+sjlry6J7JG9hjGkxwe240ri4NlyS2cH2q9k/qZ3zW7iIi/ZzrPIiKZWIiIgIiICIiAiIgIiICIiAiIgIiICIiAiIgIiIC+EL6iDybTMGxrR6AvVEQEREBLIiD8MgaNjQOYAL9oiAiIgIiIK3478qn6TL1jlgrY5SQllZUNdqIqZfze4g+oha5UlOmEjfqnuIiL08CIiAiIgIiICIiAiIgIsjD6B88jY4wXOdewHI0uP5AovM3rXymXuuO1o3iFlkRFNq4REQEREBERAREQEREBERAREQEREBERAREQEREBERAREQEREBERAREQEREBERBwecDN6ax3Z6WwmsA9hNhIALAg8DgNWvURbZbXEdXRvieWSDRcDYi4P5gkIi1dFltb/SeUMXxHDSu145y8URFosgREQEREBERAREQFkUNBJO8MibpOJsBcD83EBEXm88NZmHvHWLXiJS/kBkAaK81Romcts0DW2MHbr4XHhPBsG0oiKeyZLZLcVlVixVxV4a8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91" name="Picture 19"/>
          <p:cNvPicPr>
            <a:picLocks noChangeAspect="1" noChangeArrowheads="1"/>
          </p:cNvPicPr>
          <p:nvPr/>
        </p:nvPicPr>
        <p:blipFill>
          <a:blip r:embed="rId9" cstate="print"/>
          <a:srcRect/>
          <a:stretch>
            <a:fillRect/>
          </a:stretch>
        </p:blipFill>
        <p:spPr bwMode="auto">
          <a:xfrm>
            <a:off x="6156176" y="2258710"/>
            <a:ext cx="1654497" cy="465450"/>
          </a:xfrm>
          <a:prstGeom prst="rect">
            <a:avLst/>
          </a:prstGeom>
          <a:noFill/>
          <a:ln w="9525">
            <a:noFill/>
            <a:miter lim="800000"/>
            <a:headEnd/>
            <a:tailEnd/>
          </a:ln>
        </p:spPr>
      </p:pic>
      <p:sp>
        <p:nvSpPr>
          <p:cNvPr id="26" name="Pensées 25"/>
          <p:cNvSpPr/>
          <p:nvPr/>
        </p:nvSpPr>
        <p:spPr>
          <a:xfrm>
            <a:off x="6408712" y="3140968"/>
            <a:ext cx="2699792" cy="1872208"/>
          </a:xfrm>
          <a:prstGeom prst="cloudCallout">
            <a:avLst>
              <a:gd name="adj1" fmla="val -66046"/>
              <a:gd name="adj2" fmla="val 61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pic>
        <p:nvPicPr>
          <p:cNvPr id="79893" name="Picture 21" descr="http://business-on-line.typepad.fr/.a/6a0120a8b67743970b017ee3ceed01970d-320wi"/>
          <p:cNvPicPr>
            <a:picLocks noChangeAspect="1" noChangeArrowheads="1"/>
          </p:cNvPicPr>
          <p:nvPr/>
        </p:nvPicPr>
        <p:blipFill>
          <a:blip r:embed="rId10" cstate="print"/>
          <a:srcRect/>
          <a:stretch>
            <a:fillRect/>
          </a:stretch>
        </p:blipFill>
        <p:spPr bwMode="auto">
          <a:xfrm>
            <a:off x="7452320" y="3429000"/>
            <a:ext cx="670165" cy="648072"/>
          </a:xfrm>
          <a:prstGeom prst="rect">
            <a:avLst/>
          </a:prstGeom>
          <a:noFill/>
        </p:spPr>
      </p:pic>
      <p:pic>
        <p:nvPicPr>
          <p:cNvPr id="79895" name="Picture 23" descr="http://blog.madmagz.com/wp-content/uploads/2011/07/Viadeo-Social-Ads.jpg"/>
          <p:cNvPicPr>
            <a:picLocks noChangeAspect="1" noChangeArrowheads="1"/>
          </p:cNvPicPr>
          <p:nvPr/>
        </p:nvPicPr>
        <p:blipFill>
          <a:blip r:embed="rId11" cstate="print"/>
          <a:srcRect/>
          <a:stretch>
            <a:fillRect/>
          </a:stretch>
        </p:blipFill>
        <p:spPr bwMode="auto">
          <a:xfrm>
            <a:off x="7020272" y="4077072"/>
            <a:ext cx="648072" cy="648072"/>
          </a:xfrm>
          <a:prstGeom prst="rect">
            <a:avLst/>
          </a:prstGeom>
          <a:noFill/>
        </p:spPr>
      </p:pic>
      <p:pic>
        <p:nvPicPr>
          <p:cNvPr id="79897" name="Picture 25" descr="http://www.acidweb.fr/wordpress/wp-content/uploads/2009/03/logoviadeo.jpg"/>
          <p:cNvPicPr>
            <a:picLocks noChangeAspect="1" noChangeArrowheads="1"/>
          </p:cNvPicPr>
          <p:nvPr/>
        </p:nvPicPr>
        <p:blipFill>
          <a:blip r:embed="rId12" cstate="print"/>
          <a:srcRect/>
          <a:stretch>
            <a:fillRect/>
          </a:stretch>
        </p:blipFill>
        <p:spPr bwMode="auto">
          <a:xfrm>
            <a:off x="7668344" y="4077072"/>
            <a:ext cx="864096" cy="613751"/>
          </a:xfrm>
          <a:prstGeom prst="rect">
            <a:avLst/>
          </a:prstGeom>
          <a:noFill/>
        </p:spPr>
      </p:pic>
      <p:sp>
        <p:nvSpPr>
          <p:cNvPr id="30" name="Pensées 29"/>
          <p:cNvSpPr/>
          <p:nvPr/>
        </p:nvSpPr>
        <p:spPr>
          <a:xfrm>
            <a:off x="5508104" y="4985792"/>
            <a:ext cx="2699792" cy="1872208"/>
          </a:xfrm>
          <a:prstGeom prst="cloudCallout">
            <a:avLst>
              <a:gd name="adj1" fmla="val -64918"/>
              <a:gd name="adj2" fmla="val -57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79899" name="AutoShape 27" descr="data:image/jpeg;base64,/9j/4AAQSkZJRgABAQAAAQABAAD/2wCEAAkGBgwOEBANDA8SDREPDxAPFRAREBQREA4QFxMWFhMQEhMYGyYeGBklGRISHy8gIycrLCwsFR4xNTAqNyYrLSkBCQoKDAwOFA8PGCkkHiQ1LzUrNTUpLDUqNSo1LjU1KSkxKTIwNC0vKTA1LiopKTUwKS0pKSkpKikpLCwtKSkpNf/AABEIAOoA1wMBIgACEQEDEQH/xAAcAAEBAQEAAwEBAAAAAAAAAAAABwIGBAUIAQP/xABOEAABAwIBBAsKCwYFBQAAAAABAAIDBBEFBgcSIRMxQVFUYXSSk7PRFRcYIjI0UnGR0wgUFiU1QlNygaHSZHOio7GyM0NigoQjY5TC4f/EABsBAQEAAwEBAQAAAAAAAAAAAAABBAUGAwcC/8QALBEBAAIBAQcEAQMFAAAAAAAAAAECAwQFERQhUVKRExUxoVMSkrEGQWFxgf/aAAwDAQACEQMRAD8AuKIiAiIgIiICIiAiIgIiICIiAiIgIiICIiAiIgIiICIiAiIgIiIPx7w0FziAACSSbAAbZJXGYnnWw2FxZEJKq2rSjAEf4OcRf1gW4167O5jr2MioYzoiYGSS31mA2az1E6RP3QpasPNqJrP6aul2bsnHmxxlzb+fxCq9+Ol4LNzo+1O/HS8Fm50fapUix+IydW29m0XbPmVV78dLwWbnR9q/WZ4aUkD4rNr/ANUfapStweUPWvbT5r3y0rb4mYj7Y+q2TpMeDJetecRMxzn5iFZ77FNwaXnM7U77FNwaXnM7VNEXd+2aXt+5fNOKy9VL77FNwaXnM7U77FNwaXnM7VNET2zS9v3JxWXqpffYpuDS85nahzs03BpecztU0WXLWbU0mHT6ecmON08nlm1uatd8T9KZ32qbg0vOZ2p32qbg0vOZ2qZIuS4jJ1YfuWp6/UKb32qbg0vOZ2p32qbg0vOZ2qZInEZOp7lqev1CoQ51aZzmsFNKNJwb5TNVzbfXvPlZH9k/2tUZov8AFj/eM/uCoC1mu2hqMM1ik/P+IdJsW06umScvPdudN8rI/sn+1qfKyP7J/tauZRa/3fWd0eIb/hMPR03ysj+yf7WrzKLHoJiGgljjtB2q/EDtLjUXpj2zqq2323TH+n5to8Uxy5KGi9fgVYZoQXa3NJYTv22j7CF7Bdbiy1y0revxLU3rNbTWRERer8iIiCRZ3/PIeSt6yRcKu0zy1cbK6FrjY/FGm1idWyybw4lwXdCLfPMd2LV5qWm87ol3WztTgrpsdbXrE7usPJReN3Qi3zzHdid0It88x3YvP079J8M7jNN+Sv7oeStweUPWvD7oRb55juxbixGEOBLjzH9i99LS0Z8czHLfH8sXWarT20+WIyVmZrb+8dJe3ReF3Xp/TPMf2J3Xp/TPMf2L6RxODvr5h8k9LJ2z4eai8LuvT+meY/sTuvT+meY/sTicHfXzB6WTtnw81ZcvE7r0/pnmP7F+HF6f0zzH9i0+2cuPJpZrS0TO+PiXhnw5ZpyrPiXlovD7rU/pnmP7E7rU/pnmP7FxPp36SwOHz9lvEvMReH3Wp/TPMf2J3Wp/TPMf2J6d+knD5+y3iXsqL/Fj/eM/uCoCmVLjNM2Rji8gB7CToP1AOF/qrsflthfCP5U36FqNo4M17V/TSZ/5Lrf6eicVMsZOXOPnk94i9H8tsM4R/Km/Qny2wzhH8qb9C1fCaj8dvEum9XH3R5e8Rej+W2GcI/lTfoT5bYXwj+VN+hOE1H47eJPVx90eVEyU/wAJ/wC9P9rV7tczkDi9PVQSvppNka2csJ0XNs7QYbWcBuELpl2ugraumxxaN07mlzzE5LTAiIs14iIiCK55/pGHkTOulXCXXdZ6T84w8iZ10y4K6it3S6xdLqDd0usXS6Dd0usXS6Dd0usXS6Dd0usXS6Dd0usXS6Dd0usXS6Dd0usXS6Dd0usXS6Dd0usXS6CxZkfNKrlp6iFUZTnMh5nVctPUQqjL9IIiICIiCJ56vpGHkTOumXA3XeZ7PpGHkLOumXA3UVq6XWbpdBq6XWbpdBq6XWbrsMnc12J1oEj2ikidYh8wOm4b7Yhr9tkHI3S6rUObDAadwjra/Tk9B08UF/8AZ5X5r3zM1GBEAiB7gRe/xiXWN/yk3CD3S6vXemwPg7//ACJv1LmMYw3I2jkfBM2UyxmzmMdVOIPrvb803CWXS66DKWvwRzQzCqSaJ2kCZppnHxd1rY9Nw16tZ9i526DV0us3X452o+ooN3S6q2XGQGF0mGyVdPC5krdgs4zSOA0pGNd4pdbacVJ7oNXS6zdLoNXS6zdLoLLmO8zquWnqIVR1N8xvmdVy09RCqQqgiIgIiIIhntPzjDyFnXTKf3Xf57z84w8hZ10yn11Faul1m6XQaul1m69hk9h4qqumpneTNPGx33C4af8ADpIKlmtzfxtjjxKtYHyPAfDG4XbEz6spB23HbG8LHbOr2OdfLKShhZS0rtCepDiXjyooRqJadxxJsDuWdu2XesaAAALACwA1ADcAUHzxzudijmnaZTwtHqOk7+riqjinOuSTrJNyTrJO+Turp8isvKnDJGt0nS0xPjwE3AG6+K/ku/I7u+OVul1FfVdJVxzRsmhcHska17XDac0i4PsXocuMj4cSp3t0QKiNpMMv1g4awwn0SdRHHfbC53MnjLpaSakebmllBbxRyXIHPbJ7VRlUfKJ49XFvL8uvPyjiEdZVxjUGVdQ0eoSuAX9MnMnKnEpjT0uhpiN0n/UcWt0QWg6wDr8YKK9ZdfjzqPqP9F3XeZxr9n6Z36F+OzM41Y+b7R/znfoQUTOd9DTf8bro1A7r6Ny1wGetw6Sjp9HZXbDbTdot8SRjna7HcadxSvvM41+z9M79CI4a6XXc95nGv2fpnfoXF19I+CWWCS2nDI+J2ibt0muLTY7ouCiv5XS6zdLoLRmM8zquWnqIVSVNsxfmVVy09RCqSqgiIgIiIIdnwPzjDyFnXTKeXVBz5H5xg5CzrplPLqK1dLrN0ug1ddDm+lDcUoS7a2cD8XNc0fmQucuv7UVY+CSOePU+KRkrfvNcHD8wEH1goxnxwpzKmnrAPFmiMJO8+NxcL+tr/wCAqs4Ji8NbTxVUBuyVgcN9p+sw8YNweMLxcrMm4sSpZKSQ6JdZzH2uYpR5L/zII3QSFUfMd0uvNxrBamhmdTVcZjkbzXt3Hsd9Zp3/AOh1LwRr1DXfV6zvKKqeYhrtmrT9URQA+vSfb8gVYSVxmavJWTD6MuqG6E9S4SvaduNoFo4zxgXJG4XEbi8HOtl3HSQvoKd96mdmi7RPm8ThrJ3nkGwHHfevURvHK0T1VTO3yZaiaQfddI5w/IheVkvlRUYZOammbG95jdFaQOc3RcWkmwIN/FG6vS3S6iqL38MW+ypejl94vx2fDFrE7FS7R/y5feKd3X486j6j/RB9LZZ5QTUOHyVsDWOkZsNg8Es8eRjTcAg7TjuqX9/DFvsqXo5feLvM6X0LN/xeujXz9dVFF7+GLfZUvRy+8XCYhXPqJpaiSwdNK+VwaCGhz3FxAB3LleLdLqK1dLrN0ugtmYnzKq5aeohVKU0zEeZVXLT1EKpaqCIiAiIghefM/OMHIWddMp3dUPPqfnGDkLOumU5uord0usXS6Dd0usXS6Dq8ic4FVhLiGDZqd5u+BxsL7WnG76rrAcRtr3CLDg+dXBaoC9QKV522VA2Ox+/5B/Ar5zul0H0/WzYLiDWwTyUlYHGzWmSKQ6R9CxuD6ta/MKyGwmkeJaakjZINp5u9zeNpeTo/gvnrIyrihxGimmcI2MqYy57tTWi9tIncGvbX1CxwIBBuCAQRrBG+FUcBnSzgSYa1tJSaqiZhfshFxBHctDgDtuJDrbg0Sd5Qqad73OfI4vc4lznOJc5zjrLiTrJV2zpZvn4k1tVSa6mFhZoE2E8dy4MBOoOBLrbh0iDuEQaaJ8bnRyNLHsJa5rgWua4bbSDrBUUul1i6XQbuvx20fUVm6XQWXL7L/CavC5aWmqdkmdsFmbFM2+jKxzvGcwDaad1R26xdLoN3S6xdLoN3S6xdLoLfmG8yquXHqIVTFMswvmNVy49RCqaqgiIgIiIITn2PzjByFnXTKcXVFz8fSMHIWddMpxdRWrpdZul0GrpdZuu5zZ5uzir3T1JLKSF2idHU6eTb2Np3AARc8YA16wHLYTglZWP2OjgkqHDb0G3DfvO2m/iQu3w3Mfi0gBqJIKUbxcZXj8GDR/iVpiho8PpzoNjpaeBhcbAMYxoGtx4+PbKjOWGeirqHOiwwmkhFxsths8o9IX1RjiGvjG0qj27cw8TBefErcYgawe10hVFyTw+OjpYqNlT8bEILQ8lulo6RLW2aTqANhxAL5fq62adxfPI+Zx23SPdI4/i4kr+LHaJu3xSN0aiPUQor6/XF5wc3EGKMM0IbDVtb4sm02YDajl3xuB22OMalJcl86uKUDmiSV1ZBqBimcXOA/wC3KbuafXccSvmT2UFNiFOyrpXaTH7h1OjePKjeNxw/+i4IVR8tVdLLDI+GZhjkjcWOY7UWuG2Cv43Vaz7ZOMaYMTjFi93xeW31iGl0Tzx2a9t+Ju8pHdRWrpdZul0GrpdZul0GrpdZul0GrpdZul0FyzCeY1XLj1EKpqmOYLzGq5ceohVOVQREQEREEGz9H5xg5CzrplNrqkZ+z84wchZ10ymt1Faul1m6XQa0l9S5C4Yylw2jhYLWp43u45HjTeec4r5YuvqnIjEW1OHUUzDfSpomnie1oY8fg5rh+CqOEz94zJHBS0TCQ2ofJK+31mxaGi08Wk+/rYFE7q957Ml5aukjqoGl76Nz3OYBcugeBpkDdLSxh9WkoFdRWrpdZul0GrqsZgcQk2aspr3jdFHPbca8O0CR6w4cwKS3X0DmcyNloKZ9TVNLJ6vQOg4WdFC2+g1w3HEuLiNzxQdYKD+me9zRhTr7ZqYLeu5v+Qcvny6sGfzH2n4thzHXcHGqkA+rqLIgfXpSH8BvqO3Qaul1m6XQaul1m6XQaul1m6XQaul1m6XQXXMD5jVcuPUQqnqX5gPMarlx6iFVBVBERAREQQPP6fnKn5CzrplNLqlZ/j85U/IWddMpndBq6XWbpdFauqRmmzkMw5xoq51qWV+k2Tb+LSHbv/oOq+8de6bTW6XRH2NDOyRrXxuD2uAc1zSHNcDtEEaiFPMrcytBWOdPRv8AiMriSWtbpQPdv7HcaJ+6bcSi+T2WuJ4d5lUvjZe5iNnwk7p2N1wDxix413mHfCDrGgCqooZv9UUj4SeOxD0HrqvMZjbDaM00w32zFvtDmBf0oMxOMSEbNJT07d06bpHfg1rbH2hdAPhDQ7uHyfhUNP8A6Lxav4QzyLQYe1p35KguHNawf1Qdfkhmjw7DnNnkJrahpu2SVoDI3elHFrAPGSSNyy8vLnOTRYUxzNIT1RHiU7TraTtOlI8hv5ncG6Izjmd/HKsFgnFIw/Vpm7GbfvCS/wBhC4xzySSTck3JOsk7pJ3Sg8zFcVnq5pKqpfsksri9zuPcAG4AAABuABeJdZul0Vq6XWbpdBq6XWbpdBq6XWbpdBq6XWbpdBePg/eYVXLndRCqipd8H3zCq5c7qIVUUQREQEREEB+EB9JU/IWddMpjdXLP1knLPFDicDS80rXRzAC5EDjpCW2812lfiffaBULug1dLrN0ug1dLrN0ug1dLrN0ug1dLrN0ug1dLrN0ug1dLrN0ug1dLrN0ug1dLrN0ug1dLrN0ug1dLrN1+tBJDWguJIAAFy4nUAANs33EF7+D55hVcud1EKqS5DNXktJhmHRwzjRmle6olb6D3gAM9YY1gPGCuvQEREBERB+EX1HWuDxrMngdU8ytjko3OJJFM8MYTv7G5rmt/2gLvUQS/we8H4TW9JD7pPB7wfhNb0kPulUEQS/we8H4TW9JD7pPB7wfhNb0kPulUEQS/we8H4TW9JD7pPB7wfhNb0kPulUEQS/we8H4TW9JD7pPB7wfhNb0kPulUEQS/we8H4TW9JD7pPB7wfhNb0kPulUEQS/we8H4TW9JD7pPB7wfhNb0kPulUEQS/we8H4TW9JD7pPB7wfhNb0kPulUEQS/we8H4TW9JD7pPB7wfhNb0kPulUEQS/we8H4TW9JD7pPB7wfhNb0kPulUEQS/wfMH4RW9JD7pdHkvmuwfDHianhMsw2pp3bJIz7gsGtPGACut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901" name="Picture 29"/>
          <p:cNvPicPr>
            <a:picLocks noChangeAspect="1" noChangeArrowheads="1"/>
          </p:cNvPicPr>
          <p:nvPr/>
        </p:nvPicPr>
        <p:blipFill>
          <a:blip r:embed="rId13" cstate="print"/>
          <a:srcRect/>
          <a:stretch>
            <a:fillRect/>
          </a:stretch>
        </p:blipFill>
        <p:spPr bwMode="auto">
          <a:xfrm>
            <a:off x="6084168" y="5733256"/>
            <a:ext cx="1535832" cy="863906"/>
          </a:xfrm>
          <a:prstGeom prst="rect">
            <a:avLst/>
          </a:prstGeom>
          <a:noFill/>
          <a:ln w="9525">
            <a:noFill/>
            <a:miter lim="800000"/>
            <a:headEnd/>
            <a:tailEnd/>
          </a:ln>
        </p:spPr>
      </p:pic>
      <p:pic>
        <p:nvPicPr>
          <p:cNvPr id="79900" name="Picture 28"/>
          <p:cNvPicPr>
            <a:picLocks noChangeAspect="1" noChangeArrowheads="1"/>
          </p:cNvPicPr>
          <p:nvPr/>
        </p:nvPicPr>
        <p:blipFill>
          <a:blip r:embed="rId14" cstate="print"/>
          <a:srcRect/>
          <a:stretch>
            <a:fillRect/>
          </a:stretch>
        </p:blipFill>
        <p:spPr bwMode="auto">
          <a:xfrm>
            <a:off x="6588224" y="5229200"/>
            <a:ext cx="648072" cy="705344"/>
          </a:xfrm>
          <a:prstGeom prst="rect">
            <a:avLst/>
          </a:prstGeom>
          <a:noFill/>
          <a:ln w="9525">
            <a:noFill/>
            <a:miter lim="800000"/>
            <a:headEnd/>
            <a:tailEnd/>
          </a:ln>
        </p:spPr>
      </p:pic>
      <p:sp>
        <p:nvSpPr>
          <p:cNvPr id="34" name="Pensées 33"/>
          <p:cNvSpPr/>
          <p:nvPr/>
        </p:nvSpPr>
        <p:spPr>
          <a:xfrm>
            <a:off x="2339752" y="4985792"/>
            <a:ext cx="2699792" cy="1872208"/>
          </a:xfrm>
          <a:prstGeom prst="cloudCallout">
            <a:avLst>
              <a:gd name="adj1" fmla="val 25668"/>
              <a:gd name="adj2" fmla="val -667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35" name="Pensées 34"/>
          <p:cNvSpPr/>
          <p:nvPr/>
        </p:nvSpPr>
        <p:spPr>
          <a:xfrm>
            <a:off x="0" y="3933056"/>
            <a:ext cx="2699792" cy="1872208"/>
          </a:xfrm>
          <a:prstGeom prst="cloudCallout">
            <a:avLst>
              <a:gd name="adj1" fmla="val 76205"/>
              <a:gd name="adj2" fmla="val -101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79905" name="AutoShape 33" descr="data:image/jpeg;base64,/9j/4AAQSkZJRgABAQAAAQABAAD/2wBDAAkGBwgHBgkIBwgKCgkLDRYPDQwMDRsUFRAWIB0iIiAdHx8kKDQsJCYxJx8fLT0tMTU3Ojo6Iys/RD84QzQ5Ojf/2wBDAQoKCg0MDRoPDxo3JR8lNzc3Nzc3Nzc3Nzc3Nzc3Nzc3Nzc3Nzc3Nzc3Nzc3Nzc3Nzc3Nzc3Nzc3Nzc3Nzc3Nzf/wAARCACdAUIDASIAAhEBAxEB/8QAGwABAQEAAwEBAAAAAAAAAAAAAAECAwYHBQT/xAA3EAACAgIBAgUCAwcBCQAAAAAAAQIRAwQFBiESEzFBUQciFGGRFjJScYGx0pQVFyMzQkNik8H/xAAYAQEBAQEBAAAAAAAAAAAAAAAAAQIDBP/EAB0RAQADAQEBAQEBAAAAAAAAAAABAhESITETQQP/2gAMAwEAAhEDEQA/AOsgA9zxAAAAAAAADAYQAhoUBKKWi0BF2CNUKCpQNUPCBKFGqFAZoUbSJQGaJRuiUBlolG6JQGaJXY1RGgjNArQoCAAAgQoAAAAAAsAAAAAADAAAAAUCAAAVAqAJFCRQoipFSLXuBEi0VItASuwrsaSKkQZoUbSFAZolG67igMNEaOSiNFHG0SjkolAcdEaN0RoDFEo3RGgOMM37GQiArIAAAAAAAABe4J3AAFAEAAFruCAAAUAjSIjSQA1QRaCiRqgkaSAlGqFdzVEESLRaNUFZoUboUFZolG6FBHHQa9zdEYGGjLRyMjQMcTRGjkaMsqMVRmRujLQGGRo1RGgMkNMgRAAAAABAAACUAKAAABQIAAKF6kNICo0iIqCqaREaQFSNJERtEBI0kEVINCRpIJGkgJQo3QogzXYlG6Fd6Xq/RAYojRuiNFHG0ZaN+t17ev5EYRhowzkZlglxv0Ms2zLKjDMm2ZYGWQ0zLCJ7gMAAAAIygAAAAAACwAAAApUSyoDSNIyjSCtIt0vWiI+p05yuHheXxchsa0tmGFSflwq22mk1fYk/Fj67OuktbV6Fz8pv684cksbyRvJJeCLa8Kcbq6+V7nSU162v1PduW5PDp8Dl5LPrvNhjiWR4VVyTrt37e559vdccfPd1NvBwclDXWTx45uEfH4kq9L9KONL2n+Otq1h0yMovspL9TXiin3kv1PYessOv+yG9lxYMcG8UWmoJNXJH4Pp5yGryfHfgpcfjhk0cWOEsrSl5tpq/Tt+6X9PNxOPc15gqfdOzVq6tX8HaOeyaGp19sz5HB5mjCcfMxQjd/wDCVdu3vR3zNq8HHpyebJqYsPGSxR2MkIYvDcVU1aj3fou3v6Cf9Mzwim/1454op05K/iyul3bSXyz1npnm+K538TpafHSwYcEY/ZlxQUZxdrsk38e/yfP3eT6b6R35a2Hjck9mT8eSWPGn5cZd/wB6T9PyiP0n5hx5uvN4ONqT+5J90vdHsXS0+I3NBbvE8dDVhKUod8UYy7Pv6X/c+X9Q+N08nCT344oR2cMoVkiqck5JNP59bOb6cSS6Zhb/AO/k/uYvbqutVjLY8u3ZRW5sXJJ+bP1f/kz9XCbfH6PIx2OW1ZbWpGEvFiUFK3XZ02keh8P1LwWTlXw+lozwqc5xjkeKKhkmrbXrfen3a7nW/qRwerx7x7+jjjix524ZMcVUVOm00va0n+huLb5LM1z2HbOrMOth6L3lqYMeDHLFFqEIKK7yXsjyB9j1/q6afRe2u/8AyIf3idW+nsuE2Mi0tzj45+Qc5ZIZMmJSiopL3fv6+xmlsrMtXjZiHRXKNX4lXzZG01a9D2jkt/p7iOXxbHIvFh3c+LwY8k4NpQi37pVHvL8r/oeYdYbnH73UGzscUl+HkknKMfCpzr7pJfH96v3Olb9T8YtXHxGZa+DTMv0OjmyzLNMwBGRlZlhEYDAAAAACAAUAAAAAAAAAVFRF6FQFRtGEaQVtCf7kq/hIjSA9s5vDk3uis2vqxeXLk04+XCPrJ0nSPIdvi+Q19Gexs6WfDhvweLLjcPuafZJ936M+rwnWfL8Rqw1cbwbGvBVCOeLbgvhSTXb8nZx891VyfPYo4NzyIa8Zqax4oNfdTVttu/V/BxpW1fHW1ot69O6ixZt/pLY19TG8uTJrx8EY+svR9j4/064fkOKju5t7B5H4hY1CEn932+K217eqOpcP1ry/F6kNSK19jDjj4cfnRfiivi0+6/n+pyYuuudjtZNieTXyKcPDHC8bWOHf1STtv+bf9DPFsxrqu631vpbk+qNzJDU2JxzOHlyhik1NrGrSpd32fp8HeuRw55dE5daOKbzf7O8HlKLcvF4Kqvk6Dtda8ztbGrnnHSjLVyPJj8OKVW4yj3+7uqkzn/b/AJ/+Hjv9PP8AzLNbTEJFqxMvrfTPXz49nkMmTDlhBwhBSlBpOSlK13917r2Pn9e6e1m6ln5WtmyLLjgsbjjb8bUe6XzR+HQ6x5jQwyw660nCWXJlfjwyb8U5OUv+tdrbo1n6x5nY2dXZyLS8zVlKWPw4ZJXKLi7+/v2Zct1psZjvvWeDNn6Z28WDFPLkfl1CEXJupxb7I/P9PU4dOQUk4yjsZU01TT8XodR/b7nv4eP/APRP/M/HqdV8vpambW1Z60I5smTI5+U3OMpttuP3V2b7Wn/UzxbMXuu6+rwPAclDq6OTPq5MeHBsTySyyjUWrdU/e+x9X6mzln0NPj9bHPNs5MrzLHjg5S8MYtXS/OSPhYeveaxa/lzjp5siVLLPHJN/m0ml+lHyMHP8nr8vLlvOhm3ZRcXLPBuKi/ZJNUl7V/8AS823ZTa5kPTOqMGXL0nt4cWKc8rwRShCLcnTV9kdK+nmrsx6kWWWtmjjx48kJzeNqMZdl4W/Z/l6mP8AeB1B/Dx3+nn/AJn49DrHmOOjsR1lpNbGxPYn5mGT++bt1Ul2EVtETBNqzMS+59U9fPPb0s+PBllhhhmp5IwbjH7l6v0R8ng+i93meM/H49jDgjO1ihNN+OnXdr0Vp/Jw8n1nzPJ6OXS2lo+RlSU/LwyjKk0+zc38fBnh+sOV4bj3o6v4eeJNvE8sG3jbduqatX37moi0VyGZms22XwM+OeHNkw5Y+HJjk4Tj8NOmjiZvJOeScsmSTnOcnKcn6ybdt/qYZ0c0foYZqXcyyjJGaMsCMABAAAAQoEoAAUBjuAAHuAAABGkzJQNFRlFTCto0mYRpAbTNJnGvQ0mQbTNJ9zjs0mFcllTONM1YVuy2YsWBuxZixYGrIZbFgGyNkslhBmWw2SwiMyytmWUQyUjAjMsrIwgAAAYDAAjADuAAKAACAABgAAAAKUlhMDaKjCZpMK0maTMJlA2maTOOy2QbTNJnHYTsLrkstmExYNbsWZv5Fg1qyNmbDYTVbM2GzLYFbJaslkZQb+CMNmQBkrJ+YRAGAAAAEspAAAAAACgAAEAABSAAAAAHsBSoyLA3ZbMpiwrdlTMWVMDdizAtgclizNiwN2LMWEwNWLM2T3A02RszYbArZLILAWSyWQIrIAAAAAAAACACgASgABQAAYAAAe4YAAr9gIAwADA9gIWwAKmVMwUDYsxYsK3YsxbHiA5LFmLFsI1YszbFgWxfYyALZLIUAAEAYKPkCACwA9x7j3AhQAAAAV/IEsB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906" name="Picture 34"/>
          <p:cNvPicPr>
            <a:picLocks noChangeAspect="1" noChangeArrowheads="1"/>
          </p:cNvPicPr>
          <p:nvPr/>
        </p:nvPicPr>
        <p:blipFill>
          <a:blip r:embed="rId15" cstate="print"/>
          <a:srcRect/>
          <a:stretch>
            <a:fillRect/>
          </a:stretch>
        </p:blipFill>
        <p:spPr bwMode="auto">
          <a:xfrm>
            <a:off x="2824806" y="5733256"/>
            <a:ext cx="1624536" cy="792088"/>
          </a:xfrm>
          <a:prstGeom prst="rect">
            <a:avLst/>
          </a:prstGeom>
          <a:noFill/>
          <a:ln w="9525">
            <a:noFill/>
            <a:miter lim="800000"/>
            <a:headEnd/>
            <a:tailEnd/>
          </a:ln>
        </p:spPr>
      </p:pic>
      <p:pic>
        <p:nvPicPr>
          <p:cNvPr id="79903" name="Picture 31" descr="http://t0.gstatic.com/images?q=tbn:ANd9GcRFWfSMwt2zF8voVvTdFApq2tBHiamHFTqnz6A5eEHeZiSIChTk"/>
          <p:cNvPicPr>
            <a:picLocks noChangeAspect="1" noChangeArrowheads="1"/>
          </p:cNvPicPr>
          <p:nvPr/>
        </p:nvPicPr>
        <p:blipFill>
          <a:blip r:embed="rId16" cstate="print"/>
          <a:srcRect/>
          <a:stretch>
            <a:fillRect/>
          </a:stretch>
        </p:blipFill>
        <p:spPr bwMode="auto">
          <a:xfrm>
            <a:off x="3419872" y="5229200"/>
            <a:ext cx="576064" cy="576064"/>
          </a:xfrm>
          <a:prstGeom prst="rect">
            <a:avLst/>
          </a:prstGeom>
          <a:noFill/>
        </p:spPr>
      </p:pic>
      <p:sp>
        <p:nvSpPr>
          <p:cNvPr id="79908" name="AutoShape 36" descr="data:image/jpeg;base64,/9j/4AAQSkZJRgABAQAAAQABAAD/2wCEAAkGBhQPDxQQDxAVFRUVEBYVFRUUFxQVFBUVFxQYFRUUFBQXHSYeFxkjHBQVIC8gIycpLCwtFR4xNTAqNSYrLCkBCQoKDgwOGg8PGikkHyQsLCosLCksKTQsKjUtKSwsLSwsKSwpKjQsLC8sNCwsLCwtLCksKSkqKSwvLCwpLCwsKf/AABEIAMwAzAMBIgACEQEDEQH/xAAcAAACAgMBAQAAAAAAAAAAAAAABwEGBAUIAwL/xABKEAABAwIBBwgIAwYDBgcAAAABAAIDBBEFBgcSITFBcRMiMlFhgZGhFCNCUmJygrGSosEzQ1NjssLR0uEkdKOz8PEXJTQ1ZHOT/8QAGwEAAgMBAQEAAAAAAAAAAAAAAAQDBQYCAQf/xAAyEQABAwIEAgkEAgMBAAAAAAABAAIDBBEFEiExQVETYXGRobHB0fAiMoHhQlIUFSPx/9oADAMBAAIRAxEAPwB4oQhCEIQhCEIQhCEIVUykzi09HdjDy0tugwiwPxv2N8z2JYZQZaVNdcSv0Iz+6juGW+I7X9+rsUL5mtVpS4XNP9R+lvM+gTbxbLmkpbh87XOHsM57vAKpYhnk3U1Lf4pXW8GtBv4hLQNtsUpd07jsr6HB6dn3Xd2/pWutzn10l9GRkY+BguO91/stTPlZWSdOsm+l5Z/RZalSoy9x4p9lLCz7WDuCy34zUO21VQeM0p/uXozKCqbsrKj/APaUjwLrLXoXNypejZyC39Ll7XR7Kpzux4Y4fYHzW7o871Sz9rDFJ12Loz/cFRULsSOHFLvoqd/3MHdbysnDhedillIEzXwnrdYt/E39QrbQ4lFUN04JWyN62kHxtsXOK9aSpfC8SQvcx42OYdE8LjaOw6lK2cjdVs2CRO1jJHiF0khKzJ7O09lo65mk3+KzpD5o9/EeCZGG4rFUsEkEjXtO9pvbiNyZbI12yz1TRzU5+sac+Cy0IQu0ohCEIQhCEIQhCEIQhCFrsex6KihM0zrAamtHSe7c1o3leE2XTWl5DWi5KyMQxCOnjdLM8MY0XJP6dZSjyrzkS1ZdHT3ih2bxI8dZI6I7B4rT5TZWTYhJpS81jTzIgbtb2k+07tWlSckxdoNlraDC2wjPLq7wHuUAKUIUCulCEKUIQoUoQhChSoQhClCEIQoQhCELMwrF5aSTlaeQsdv913Y5uwhYalANly5ocLEaJ0ZG5wY660UoEc4HRvzX9sZP9O0dqty5qY8ghzSQQQQRqII2EFNLIbOPyxbTVpAebCOXYHnYGv6ndu/sTcU19HLMYhhWS8kO3EcuzqTDQhCZWfQhCEIQhCEIWNiOIsp4nTTODWNFyT9h1lIrKrKZ+Iz8q8aLGgtjZ7rSdZPxGwvwW3zjZV+mT8hE71MRtq2PkGouPWBsHeqgkppMxsNlr8LoBC3pX/cfAe//AIhCFCgV0pQoXtSUb5niOGNz3k2DWgk9/UO06kLwkDUrxXrTUr5XaMUb3uvazGlx77bO9MjJzNKBaSvfffyLDzeD37TwFu9MKiw+OBgZDG1jRsDQAPJTtgJ30VLU4zFGcsYzHw/fzVJzDs2NbLrexsQ+NwJ8G3W8pszbj+1qwPkZ/mKZ6FOIGBVD8YqXbEDsHvdL2PM1D7VVMeAjH3aV9HM3T7qmf/hf5EwEL3omclB/s6r+/l7Jaz5mh+7q3fWxv3aQtLiGamrjF4yyX5eafB3+KciF4YWFSsxeqbuQe0D0sucq/DJad2jPC+M7Oe0gdzuie4rGXSNTSslaWSMDmnaHAEeBS+ykzTMdeSgdoO28i83jPYx21nDWOChdARsrimxmOQ5ZRlPPh+kr0L1q6R8LzHKxzHtNi1wsf9R2rxS6uwQdQpUFSoQvU3c3eXHpLRS1DvXNbzXH960f3Der0ua4pnMc17HFrmkOa4bQRsIT2yMymGIUwkNhI2zZWjc620dh2pyGTNoVk8VoBEelj+07jkfYrfIQhMKiQqjnIyl9EpeTYfWzXY3ra23Pf3XA4kK2k21lIPK7HzXVb5geYOZEPgB1Hv1nvChmflarXC6Xp5ru+1up9AtKAhClIraIQhZ+BYLJW1DYIhrcec7cxvtOP/WsoAuuXODQXO2C98msmpcQm5OIWaLcpIeiwfq7qCdWTuTMNBEI4W6/ae6xe89bj+mxe+CYJHRQthhbZo2ne529zjvJWeno4g3XisZX4g6pOVujeXPrKELHr6+OnjdLM8MY0XLnagP9Urso860spLKIcmz+I4XkdwadTPMrt7wzdL0tFLUn6BpzOyZmJY1BSt0qieOMbtNwBPAbT3KsV2dijjJEYklt7jbDuLyAUoKid0jzJI4vcdrnG5PeV8JZ07uC0EWCQtH/AEJJ7gmbJnlb7FG76ntH2BX3Fnlj9ukkHXovY772SuUrjpn801/qaX+vifdOigzo0Uup8joj/MaQB9QuFaKSsZM0Pika9p2OY4OB7wub1l4VjE1I/Tp5XMO8Dou+Zp1FdtqDxSU2CRkXicQevb53rotCo2RmchtW5tPVAMmOprhqZIeoe67sV5TTXBwuFnZ6eSB+SQWK02UuSsOIRaEos4a2SN1PaeO8dhSRx3A5aKcwzN1jW1w6L27nNP3G5dDrRZX5KsxCDQdzZG86N/Ueo9bTsKjlizajdWGHYgad2R5+g+HX7pDIXpU0zonujkbovY4tc07iNq8kitiDfUIW/wAico/QKtsjj6t9mS9jSdT/AKTr4ErQqCF6DY3C4kjbKwsdsV0sDfWFKp2bHKI1VJyMhvJBZh6yw/s3eAI+lXFWLXZhcLATwuhkMbtwq5l/i3o2HykGznjk28XavtdIsCyY2eOvJkp6cHUGvldx1Mb5F6XSTmdd1lrcIh6OnDv7a+ihSoUqFWyhO3N7kr6DTaUg9dLZz/hFubGOwbT2kpbZv8EFXXxhwuyL1rx8vQB+q3gnmmoGfyWbxqqItA3tPoPXuQvCtrWQRullcGsY0uc47gF7pV52Moy6VtFGea0B8va49BvcNfeFO9+UXVLR0xqZQwbcexV7LLLF+IS2BLYGn1bNl/jf1ns3KuoUqvJJNyt1FE2JgYwWAUKVc8lc2ctW0S1DjDGdbRb1jh12PRHHWrg3NNQ6NiJSfe5R1/Ac3yUghcRdIzYpTxOyk3PUk4hXfK/No6kjM9M90kbdb2uA02j3gR0gN+q6o6jc0tNim4KiOdueM3CFKELxToBtrBIINwRqII2EHcU5s3mWHpsPIzO9fE3nfzGXsJB27Ae09qTC2uS2LeiVsU17AP0X9rHanX8j3KSN+UpCvpRUREcRqPb8roJCgG+tSrBYVLHO3k9Ysro27SI5reDHkceb3hLddDY9hwqaWWEi+lGQONrjzsuebEajtGo8RqKSnbZ1+a2GD1BkhyHdvlwUIQpUCuVaM2+K+j4gwE2bK0xniTdnn907lzUyYxkSN6THB7fmadIeYXR9FUiWJkg2PY1w7xdN07tCFlschs9sg46dySmcat5XE5v5YZH2am6R/q8lWlnY9PylZUv66mXwEjgPIBYKVcbklaOnZkia3kB5IUIQvFMmpmdw+0E1QRrfLybT8LGgn8ziPpTDVbzd0vJ4XT2HSYZO97i/9VZFYRizQsHXydJUvPXbu0WPiFa2CGSZ5s2ONz3cGtJP2XO1ZWOnlfNJ0pHlzuJ3dwsO5OfObWcnhko98sj7nOAPkkml6g6gK9wOICN0nEm3chW/NtkuKypM0ovFCQbbnybWtPYNp7lUE8M3GGiDDYfelBldxfrA7m6I7lxC3M7VOYpUGGA5dzp7qzAIQhPrEqHNBBBFwRYjsXPeUtAKetqIWiwZMdH5XAPHk4LoVIbLuYPxSqI/itb+GJjT5hLVGwV/gTj0rxwt6haFClCUWqQvlwuCOxSpQhdCZNVnLUVPJ70DD+ULZLQ5Cf8AtdJ/u7Pst8rJpu0L55OA2VwHM+aFz7lVRCGvqYxsE7iOD/WAeDwugkjM4o/80qOLP+U1Q1A+kK4wNx6Zzer1CralChJrVoTyzc1nK4ZBc62Axn6HFv6JGpn5rsTDKKRjidVS61uoxxu+5KmgNnKoxiPPT6cCEtao3keeuR58XE/qvJe9fHozyt6p5B4SOH6LwUKtm7KVClQhep95Dm+GUn+7R/0reKq5sqvlMMiG9jnxns0XHR/KW+KtSsWfaF8/q25Z3g8z5qj53P8A0Lf/AL2/qlAnVnQo+UwyQj929kncHDS8ikqlJ/uWowYg01us+i+ZOieB+y6KwFoFJCBs5Flvwhc7p85C1vLYbTPvciIMd8zCWO82ldU51Kgxxp6Jh6/Mfpb5CEJxZVfE0oY1z3ag1pJ4AXXOeIVZmmklPtyOd3FxI8rJ05xsS5DDZrHXIBEPrOiT4XSOSlQdQFqcDisx0nM27lKhClLLQIUONghfUcBkcGN2uIaOJNh90I7U/wDJOn5OgpmdUDP6QVtl5U0WgxrB7LQPAWXqrMCwXzmR2d5dzKEic4EulilT2PY3wiZfzunsud8fquWrKiT3qmUjgHkN8gEvUHQBXmBN/wCr3dVu8/pYClQhKLVKVZclJtGJ+39sdgJ9hirKueQ+HOlgkc3YKgjf/DjP6rtm6UrHBsRJWjytpuSxCqZ/8hzvx+s/vWoVyzrUPJ4gH7pYWnvaS1x8wqcvHiziF1SP6SBjuoIQoUrlMpkZncRsZ6YnaWyt420HW7g1M5c8YDjLqOpjqGa9F3OHvMOpw8PMBdAUNayeJssTg5j2hzSN4KdgddtlkcZpyybpRs7zCmspWzRvikF2vYWuB3hwsR5rn3HMHdRVL6d+ssPNPvMPRd4eYK6IS/zvUMZpo5yByokDGneWnW4Hr2XRMy7b8lzhFSYpuj4O8+aVKamZ2qcaeeM9BkwLT1FzQXD9e9KpOjNbh/JYax5GuZ75Ppvos/K0HvUEA+tXOMOApiDxIt5q3oQhPLGpXZ4cUvJDTA7GmV4481l/B3gl0t1lrX8viNRJe4Emg3sawBtvEOPeVpFXSOu4lb2hi6KnY3qv36qUIULhOKVYcgMO9IxKFttTLyu4MGq/1Oaq8mzmnwDkqd1W8c6fUzsiadX4jr8OpSRNzOCQxCcQ07jxOg/KvqEIVgsKsPGKwQ08spNtGNx77alzpcnWdp1nidZTgzsYvyVGIGnnTPA4MbzneOod6T6Tndd1lrcEiywl5/kfL4VKEIS6vEJv5qaK2Haf8SeR3haMeTAk+51hfsT/AMkKD0egp4ztETSeJFz91PALuVJjUmWAN5ny+BVfO/hWnTxVDRrieWuPwPGv8zWpULojHsMFVSywH24yB2G2o+Nlzw5haS1ws5pLXA7Q4Gzh3EFE7bOujBZs8JjP8T4H93QoQhQK7QrVkRlw7D3GOS7oHOuWjWYydr2Dq6x2de2rIXrXFpuFFNCyZhY8XBXRmHYnFUsEkEjXtO9pv3HqKW2eHEbzQU4PRY6Rw6i4gNv3ByodFiEsDtKCV8Z62OLfG21fNVVvmeZJXue87XOJJPeVM+bM2yqaXChTz9JmuBtzXk2MuIa3a4ho4uNh5ldGYXRiGCOICwZG1oHAAJGZGUPL4jTstccrpu4MBf8AcDxT9XdONylMdk+pkf59EIQhNLOLnjKGlMVZURu2id5P1O0x5OCwE2M4+RDqn/a6Zt5WtAewbZGjYR8Q8xwCVEjS1xY4WcDYtOog9oVdIwtK3lFUtqIgQdQNRyXyhBdbaVvsnMjKivcOTboR75X9ED4R7RXIBOgTUkjY25nmwXlkpk46vqWxAHQBvK4atFnVfrOxPqCBsbGsYAGtaGtA1AACwACwMnsnoqCEQwDtc49J7t7nH9Ny2aeijyBYvEa3/Kfp9o290KHOsLlSqJnQyp5CH0WF1pJRzyDrZHv4F2zhdducGi5SlPA6eQRt4qh5cZQ+nVjntPq47xxdoB5z/qOvgAq+gBSq4m5uVvo42xMDG7BChCleKRZuCYaampigAvpyNDvlvd3lddENbYWG4JT5osJ5SolqSObE3Qaet79bvBoH4gmynIG2bdZLGps8wjH8R4n4EJQ51cnuRqW1UbeZNqfbYJR1/MP6Sm8tdj+DNrKaSB/tN1H3XDW1w4FSSMzNskKGp/xpg/hsez5queVK9q6ifBK+GUWexxa4cN47Dt714KvW7BBFwhShQheqVCFKEK9ZoqDTq5JiP2cWiOLz/g3zTcVFzRUGhRPmP72Z1vlZzPuHK9J+EWYFiMUkz1LurTu/aF5x1DXOc1rgSwgOG8Ei4v3L0JSTdlrLT4pPUxHSY+UtdGTzXNZzBwI0dRXr3hlrqOko3VWbLwHweadiwq7BoKgWmgjf8zQfNa7JvLOnr2+rdoye1E+weOG5w7Qt8uwQ4JZzZIX2NwQtTSZKUkJvHSRNPWGNW1a22oCylCAANly57n6uJPahCxq/E4qdhfPI1jQNriB/3S8yhztgh0dDGerlZBYcWs2+Nly54bup6ejmqD/zH54Ky5Z5bx4ezQbz53DmsGxvxydQ8ykrV1b5pHSyuLnuJLnHeT9h2L5nqHSPL5HFznG7nONyT2lfCSkkLythRUTKVthqTufnBCEIUafQvqOJz3BjGlznENa0bS4mwHivlMLNVkxpyGtlbzWXbEDvd7Txw2eK6Y3MbJepqG08Rkdw8UwMmcEbRUscDdrW3efeedbj4raIQrECwssA95e4uduUIQherlUXOTkYapvpVOPWxts5o/eMGv8AENduJCUQXS6V+cjIcgmtpW3B1zRtGsfzGgbe0d6Vmi/kFo8KxC1oJD2H09kuEIBQlVpkIJ1bL9nX2KVsMnaHl62ni96dl/ladN35WlA1XLnBrS48NU8smMO9GooId7Img9riLuPeSStohCswLCy+dPcXuLjx1WryoxP0ainm3sido9riNFg/EQufAO2/ad6bed7ENCkjgG2WYE/KznX4X0fFKVJzm7rLWYLFlgL/AOx8vhQDYggkEbCNRHAjYt/h2XlbTizalz2jY2Ycp+Y8/wDMtAoUIJGyt5ImSCzwD2hXL/xYrf5P4Hf5lg1ucSul1Go0B1RNa38xu4dxCrihel7jxULaOnabhje4L0qKh8jtKV73u957nPPi4kr4QoXKZ2UoUIQvUKULOwTBZa2YQQC7jrJPRY3e5x6vugC65c4NBc42AWVktky/EJ+SZzWNsZX+63qHxHcO9PeiomQRtiiaGsY0NaBuAWJk/gMdDA2CIbBznb3u3uctkn448g61isQrjVPsPtG3v82QhCFKq1CEIQhCEIQhLnLnNvp3qaFoDtZfCNQdvLmdTuzeleRuOog2IOogjaCNxXSyq+VWQMFdd49XNb9o0dLqDx7Q80tJDfVq0FBixjAjm1HA8u3mkgrZmvp9PFGE+xFI8cbBn2eVqcoMl56B1p2c07JG3MZ+r2T2HzVgzSN/29x6qd1u9zf8FAwfWAVd1cjXUr3sNxY7JwoQsHG8VbSU0k79jGE23k7mjtJsFYE2WGa0uIaNylJnRxPlsQLAebDGIx8x5z/u0fSqkvSqqnSyOkf0nuLncSvJVjjckr6DBF0UTY+QUqEKV4pkKFKhCFKEKEIUoUsYXODWgucTYNaC5xPUANZV+yYzVvk0Za08mzUeSb0z2PPsjsGtdNaXGwS89THTtzSG3mVV8mcl5cQl0IhZjT6yQjms7O11tydmAZPQ0MXJQNts0nHpPNraTjvWXQ0EcEYihYGMaLBrRYLITscYZ2rI12IPqjYaN5e6EIQpVWIQhCEIQhCEIQhCEIQhCEL4liD2lr2hzSLEEAgjqIO1aTDMjKelqnVNOCwuYWlg6Gsg3A9nZu1LfIXhAKkbK9gLWnQ79aEpc6mVIlmFDE7mxkOl+KT2W8G7eJHUm0sOuwaGcETQxvv7zQT4rmRpcLBMUU7IJRI9t7be651UJz4hmvoX3LY3xn+W8gDg03b5Ki5S5HRUjiI5JXfOWHd8LAknRObutXBicE5ytvfrCqahCy8NoxK/RcSNmy19fEFRqxcQ0XKxVBNk0MGzX0sjGvkkndca26bGjb8LAfNWnD8haKCxZTMJHtP57vF11M2BxVRLjEDNACSkhh+GS1JtBE+Tta0lve7YPFXHCM0lRIQamRsLd4bz5Dw3DzTajiDRZoAHUBYL6UzYAN1VzY1K7SMBvifn4WowHJSnoW2gjGlbXI7XI7i79BqW3QhTgAbKle90jszjc9aEIQvVwhCEIQhCEIQ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909" name="Picture 37"/>
          <p:cNvPicPr>
            <a:picLocks noChangeAspect="1" noChangeArrowheads="1"/>
          </p:cNvPicPr>
          <p:nvPr/>
        </p:nvPicPr>
        <p:blipFill>
          <a:blip r:embed="rId17" cstate="print"/>
          <a:srcRect/>
          <a:stretch>
            <a:fillRect/>
          </a:stretch>
        </p:blipFill>
        <p:spPr bwMode="auto">
          <a:xfrm>
            <a:off x="971600" y="4149080"/>
            <a:ext cx="648072" cy="648072"/>
          </a:xfrm>
          <a:prstGeom prst="rect">
            <a:avLst/>
          </a:prstGeom>
          <a:noFill/>
          <a:ln w="9525">
            <a:noFill/>
            <a:miter lim="800000"/>
            <a:headEnd/>
            <a:tailEnd/>
          </a:ln>
        </p:spPr>
      </p:pic>
      <p:sp>
        <p:nvSpPr>
          <p:cNvPr id="79913" name="AutoShape 41" descr="data:image/jpeg;base64,/9j/4AAQSkZJRgABAQAAAQABAAD/2wCEAAkGBhQSEBQUEhQVFRUUFhcZFRUXFxYXGBYeFxQWGRgVGxYYHCYeGhkkGRcWHy8gIycqLC0sFh4xNTAqNScrLCkBCQoKDgwOGg8PGiwiHyUsLCwyLCwyLS0sLCwvLDQsLCosNCksLC4sKiwsLC0sLC8sLywsLCwsLCwsLCwsLCwsLP/AABEIAHEBvwMBIgACEQEDEQH/xAAcAAEAAgMBAQEAAAAAAAAAAAAABgcEBQgDAgH/xABMEAACAQICBgcFBQQFCwQDAAABAgMAEQQSBQYHITFBEyJRYXGBkTKCoaKxFEJScpIXI2LBU4OTstIzQ1Sjs8LR0+Hj8BVzdPElNDX/xAAbAQACAwEBAQAAAAAAAAAAAAAABAMFBgIBB//EADMRAAEDAgQCCQMFAQEBAAAAAAEAAgMEEQUSITFBURMiYXGRobHB0RSB8DIzUuHxFWJC/9oADAMBAAIRAxEAPwC8aUqFa96/jC3hgs05G88REDwJHN7bwPM8geXODRcqeCB87wxg1W+0/rVh8Gt5n6xF1jXrO3gvZ3mw76rrS+1ydyRh0WJeTN13+PVHhY+NQfEYlpHLuxZmN2Zjck95NZeiNAz4pssEbORxPBV/Mx3CknTOcbBaqDCqenbml1PM7fnevTGaz4qX/KYiY35B2UfpWw+Fa5pWPEk+JJqxNH7HHIvPOq/wxqW+ZiPpW0XY7hrb5p7/ANX9MledFId1J/06OLRp8Aqsgx8iG6SSIf4XZfoa3+jNo2NhI/e9Kv4ZRm+bc3xqTY3Y3uPQ4g35CRB/eU7vSoXp7VLE4M/vo+rewkXrIfe5HuIBrwtezVSMno6vq6E8iNfP2Vnat7TcPiCEl/cSHcMxujHufdY9zAedTKuZ6nuoW0FoWWDEteI2CSE74uwE84/7vhwmjn4OVVXYOGgyQeHx8K26UpTazaUpShCUpShCUpShCUpShCUpShCUpShCUpShCUpShCUpShCUpShCUpShCUpShCUpShCUpShCUpShCUpShCUpShCUpShC+JZQqlmIVVBJJNgAOJJPAVW2sm1qxKYNQQN3TOOP5U/m3pWDtQ1tMkpwsZtHGf3tvvuPu/lXs/FfsFajUvUl8c5ZiUhQ2ZxxY8ci33XtxPK440rJK4uysWjo6CKKL6ip77fm5PJavH6z4qYkyYiU35Zyq/pWy/CteuLa9w7X7mN/rV+6M1QwmHAEcCXH3mAdz7zXNZ8+jInFnijYdjIpHoRXP07juVJ/2oWaMj0+w8lRmjNdsZARkndgPuyEyL4Wa5HkRVlao7SI8URFKBFMdw39Rz2KTwb+E+RNaTXrZwiRNiMIMuQXki3kZRxZL8COJXhbha1jWgNcZnxGxTfQUuIx52Cx57EHt5rpilRLZzrScXhyshvNDYMebqfZfx3EHvF+dS2nWuDhcLJzwuhkMbtwtDrprKMFhWcWMjdWIH8RHtEdii59BzqiJpmdizEszElmO8kk3JJ7b1LdqGmDNjjGD1IAEHZmNmc/RfcqLYHBtNKkae1IwVfFjbf3c6RmfmdZa/C6ZtPBndudT3cFIdR9SmxshZ7rAh67Dix45FPha55XHbV0YHARwxiOJAiLwVRYf9T3nea89D6LTDQJDGOqi27yebHvJuT41rtbtakwMGcjM7XEaXtmPMnsUbrnvA500xgjbcrPVVTLXTZGbX0Hv+bLe0qhsdr5jZXzHEOnYsfUUd1hvPmTUy2ea/SzSjDYk5ywPRyWAJKi5RrbjuBIPdzvXjZ2uNlJPhE0UZkuDbcBWPXnPArqVdQysLFSAQQeRB4ivSlTqnBsqS1/1P8AsUoeO/QSk5eeRuJjJ5i28Hsv2XMUq+9d9FifATrbeqF0/MnWHrYjzNUJVfMzK7RbfCqo1EPW3GnwVb+y3WUzwGCQ3eADKTxZDuH6T1fArU5qh9QtJGHSEB5O3Rt3iTqj5sp8qvWWUKpY7goJJ7ABc0zC7M3Xgs9i1OIqi7dna/fisfSWlosOmeaRY17WNr9wHEnuFYGjdc8HiHyRTqXPBSGQnuGcC58KpPWHT0mMnaWQnf7C8kXko/n2m5rXKxBBBsRvBHEW4EHtqI1BvoNFZR4E0x9dxzdmw+V0vSsDQGKaTCQSP7TxRs3iyAk+tZ9Ng3WZc3K4tPBKUpXq5SlKUISlKUISlKqXavp5zihh0dgkaKWUEgFmud9uNly2v2muHvyC6bo6U1UnRg243VmY3TuHh/ys0SdzOoPoTesrD4hZEDowZWF1ZSCCO0EVzVXQuq+jugwcEZ4rGub8xGZvmJqOKUvOydxDD2UjGkOuSVtKUpU6p0pSlCEpSlCEpSlCEpSlCEpSlCEpSlCEpSlCEpSlCEpSlCErE0tjuhw8sv8ARxu/jlUm3wrLqP6+k/8ApuJt/R/DML/C9cuNgSpYWh8jWniQPNUSzM7EnrMxue0knf6k10NoHRK4bDRQr9xQCe1uLN5sSfOqC0Rb7TDfh0sd/wC0WujaWphuVoceeRkYNtSlKUptZlfjLcWO8HjXOGksMI5pYxwSR1HgrlR9K6PZrAk8Bxrm3F4jpJHf8bs36mJ/nSlTwWkwG95OWnupTstxhTSKKOEqOp8lzj4p8auqqR2YwFtJRn8CyMf0Ffq4q7q7p/0pbG7fUC38R6lc4aTxJknlc8Xkdv1OT/OpNsswQfSCsf8ANRu/nuQf3zUVxkRSR1PFXZT5MR/KppshkAxsgPFoGt5SRmlY9Xi60VactI/LyVv1Se03SRl0g636sIVFHuhmPjdre6KuyqE16iK6RxIP9Jf9Sqw+BpqoPVWfwNoM5J4D3C0VbzUiMnSOGC8ekB8gpJ+ANaOpzsk0bnxjykboYzb80nVHyh6UjF3ALSVsgjp3uPI+eit+lKVZr58vLFD929+GVvoa5rXgPAV0TrBiejwk7/hikPoht8a53ApOp3C1GAjqvPaPdZGj3ImjI4iRCPJxXReIgDoyHgylT4EEGuetBwZ8VAn4poh6yLV76x6dXB4dpnBbLYBQbFixsBfl2+ANe0+gJK5xsF8kbWb6+yo3Terc+EkMcqNYGyuAcrjkwbh5cRW11T1DmxcimRGjgBuzsCpYfhQHeSeF+A+Bkv7Zh/op/tv+3Uo1N1wGPWQ9EY+jKj2swOYHnYbxbhbmK5bHGXaFTVFZWxwkujA/9XB8lIY4woAAsAAABwAHAV9UqLa469LgGjTozI7gtbNlCgGwJNjxN+XI025waLlZiKF8z8jBcqU0qtP2zD/Rf9d/26k0uv2HjwkU8t0MqZlhFmkPgN3V/iNh9K5ErDsUzJh9THbMzfTgfRSWlVRjtsUxb9zDGi8s5Zz8pUD40wW2GYMOmhjZeeQsh+YsD8K56diY/wCPVWvlHdcK16VrtA6fixkQkhNxezKdzKfwsO34VrNddcPsEaEJ0jyMQqlsoAUAsxNj2qLd9SFwAzcEgynkfJ0QHW5KSVzxrHpDp8XPLxDyNl/KDlX5QKl+J2wSsjKIEUspAYOxy3Fr2y8uNV+KTmkDrALUYTQyU5c6UWJsB7+y2Wrej+nxcEVrh5FzflBzN8oNdDVz3q1p37HiBMIxIVVgASVALC17gHlcedTD9ssn+jJ/aN/hr2F7WDVR4rR1FTI3oxcAcxv+WVqUrywkxeNGKlSyqSp4rcA28uFYOm9Y4MIuaeQLf2VG928FG8+PCnCQBdZdsbnOytFz2LZ0qsdI7YzciCDdyaVt/wChP8Va39r2Lv7GH8Mkn/MqIzsCs24RVOF7Ad5VwUqttE7YQSBiYco/HGSwHih328CT3VYWBxyTRrJEwdGFww4H/r3cq7a9rtknUUk1P+423ovelKrzSG15I5XRMOXVGKh+kC5spte2Q7t27fXrnhu65gpZagkRC9vzirDpUA0NtWE+Iih+zFekcLmEga1+dsguO3fwreaz68wYLqtd5bXES2uL8Cx4KPj2A1yJGkXupHUNQx4jLdTw0PopHSqixG2DElupFCo7CHY+uZfpW41f2tq7hMVGI7m3SoTlH5lO9R33P865EzCbJh+E1TG5st+46qxaV+A1+1MqtKVGNYNoeFwpKZjLIOKR2Nj2Mx3Dw3nuqHYvbFOT+7giUfxl3PwK1E6VjeKsIcNqZhma3Tt0VsUqoI9r+KB60cBHYFcfHOfpUp1e2pwTsEmUwOdwJOaMnsz2GXzFu+gTMPFdS4XUxDMW3HZqptSlfjMALk2A4k8qlVav2sTS+A6fDyxH/ORst+zMpAPkah+ntrEERK4dTOw+9fLH5GxLeQt31F59reMJ6qwqPyMfiXqF0zBorWDC6p1ngW71DWVkYg9V1NiOxlP8iK6I0LpNcRh45l4SKD4H7y+Ia48q5+0npBp5XlcKGc3bKMoJtvNrneeJ7yak+z/Xf7G/RTXMDm9+JjY/etzU8x5jndaF4a63BX2KUj6iEOaOs3h6hXPSvmKUMoZSCpAIINwQeBBHEVAtZtqBw2JeGOFXEdgzFyLmwJAAU8L28Qadc8NFyspBTSVDskYufzmpFrvpHoMBO/MoUXxk6g9M1/KqEqU616/SY6JY2jWNVfMbMWzEAgDeBu3motSMzw86LX4XSOpoiHjUlWPscwF5MRMfuqsY945m/up61aNUnqttAbAwGJIFe7lixcgkkAcAp4AAVIdHbW5JJVT7KDmvuWQ5tyk7rr3VNFIxrQFU4hQVM0zpA3TvGwHeottD0SYNIS7urKelX3/a+fN8K1urmmThcVFMBcIesO1SLMPGxNu8Cri141TGOgsthNHcxseBvxQ9xsPAgGqRxmDeJ2jkUo6mzKwsR/07+BqGVpY64Vrh9Qyqp+jduBYjs2uujMHjEljWSNgyOAVYcCDVRbWoUXHKV9polLjvDMoPjlA9BViaiYExaOw6niUzn+sJe3o1VJr3j+m0jiG5K+Qf1YCn5gx86nmd1BdVOExZat4adG3++th8rQ1c2yrRnR4HpCOtM7N5DqKPlJ96qZrobVtVGDw4X2ehit/ZrUVOOtdPY5IWwho4n0WypShNPLIqHbU9JiLAFL9aZlQeAOZj4WW3vVTFSfaDrKMXiuobxRApGeTb+s/mQAO5RUYqumdmct1hlOYKcB251P53KUbNdH9LpGI23RBpD5Cy/My1KNsekbJBAD7TNIw/KMq/3m9Ky9k2g+jw74hh1pzZfyJex82ufALUN2l6R6XSMgBuIgsY8hmb5mYeVSfpi70iHCoxK42YPzzPkotV07LtHdHo9WPGZ2c+F8q/BQfOqYjjLEKu8kgAdpJsB610bo3BCGGOJeEaKg91QP5UU41JRjkuWJsfM+n+rJqjdo2kel0jLvuI8sY90db5y1XbisSI43dvZRSx8FBJ+ArnDE4gyOzt7TsWbxYkn4mu6k6AJTAoryOk5C3j/i86zsLgZ8U9o0klYBR1QTlCgKoJ4KAAAOHCvvV7QrYvExwruznrN+FRvZvIfEgVfeitEx4aJYoVCqvqTzYnmx7ahiiz9ytcQxFtLYAXcfIKh9KasYnDKGmhdFO7NuK7+AJUkA+NauuhdZ1U4LE5wCvQyXv3IT63tXPVeSxhh0XeHVrqthLhYg8FMtlWkmjx3R36syMCO9AXU+IAYe8akG0zVzF4rERGGIyRpHYEMgsxY5rhmHIJUZ2X4UvpKMj/ADaSMf05Pq4q7KnibnjsVU4jUfTVokYATl4/cei540tq7iMLl6eMx575blDe1r+yT2j1rXVNtrWkc+NWMcIYwPefrH5clQm9KvADiAtBSSPlha941Ounl5LcaO1Qxc8YkhhZ0NwGBQXsbH2mB4gitporZzjGnjEsBSPOudi0dgoIzbgxJNr1bGrGjugwcEVrFY1zfmIzN8xNbDE4hY0Z2NlRSzHsAFyfQU02nba5WclxqbM5rALXIG9+zio7rvriuBiAWzTOD0angBzdv4R2cz5kUpjsc80jSSsXduLHif8AgO4bhWTp/TLYrESTP949UfhUeyvkPjc86+tXdDNi8THCu7Oes34VG9m9Bu7yKgkeZHWCuKKkZRw5nb2uT7dwXzojV/EYokQRM9uJFgo7izEKD3XrM0rqTi8NGZJYSEHFlZXC+OUkgd/Crz0fo9II1jiUKiCwA+p7SeJPOvvGhTG/SWyZWzX4WynNfutep/pxbU6qpdjkhk6rRl81zbU02XawNDixAT+7nuLcg4F1YeNsp7bjsqFCt7qRAX0jhgOUgbyQFj8FpZhIcLLQVjGvgeHbWKuzT+kegws0vNI2I8bdUfqtXO9XDtZ0jkwSxg75pFB/KnXPxCetU9UtQbusqvA4ssJfzPkPwrP0JpU4aXpVF3VW6O+8KzDLmIPGwLG3basnReruKxrM8aNJckvIxABJ43djvbuFzX1qjq4cbiVi3hB1pGHJQeXeTYDxvyq68Vi8PgcMC2WKKMBVAB8lAG8k7/iTzNeRx5hc7KWvrhTvDYm3efTh/io3Tmrc+EZROmXNfKQQym3GxHPeNxrWVONf9d4cbDHHCrgpJmJcAbsjLYWY/i+FQeo3gA9VP0skr4g6VtnK8Nm+kDLo6LMbmMtHfuQ9X0XKPKo1tE19YM2FwzWtumkB335xqeVuZ8uRr20fpM4DQKON0s2bo+4yMxDeUYzeVVcTU75CGhvYqejoWSVEkzhoHGw7b7/CVu9F6lYzEIHihbIeDMVQHvGYgkd43VuNmmqq4qZpZReKG3VPB3O8A9oA3kd68r1coFcxQ5hcqXEMVNO/o4wCeN1ztpjQM+FYLPGUJ9k7iGtxsykg8vWsCrk2sqv2C7e0JUyeO+/y5qpuo5GZHWT1BVGphzuFjeyuDZXrA0+HaGQ3aAqFJ4lGByjyKsPC1araxrMwIwkZsCoaYjnf2Y/DdmPbde+vjY1Ac+JflaNfO7n/AIetRjaCT/6nib/iW3h0SW+FTOceiCq4aaM4k/TQC/30+bqPVNtG7JsVIgaR44ri+VszMPEDcD3XqHYSfJIj2vkdWt25WBt8K6C0JrBDi4w8Lht3WXgydzLxB+HZeuIWNcdU1ilVPTtaYhpxO6qvS2yzEwxvIHjkVFLELmDWAubKRY7uV6hldMVX2n9kqSyF8PIIsxuYyuZQTxykEFR3b+6w3V3JB/FKUWMXu2oPcbetlibIdNOTLhmJKKudL/d6wDKO4lgbdt+2o9pTUfSEk8rnDkl5HYkPHY5mJ3dbhvqyNTdSkwCsc/SSSWzPbKABwVRc2Fzfjv8AKpBicQI0Z23Kilj4KLn4CpBFdgDkm/ERFUvfTgEOtvf+t1zji8I0TtHIMrobMLg2I4i4JFfEUZZgqi5YgAdpJsB6194rEmSR5G9p2Zj4sST8TW81A0f02kYByRjIf6sXHzZfWkgLmwWqkk6OIvdwF0/Z9j/9Gb9UX+OpPs91IxEOME2Ii6NY1bLdkJLMMvBSd2Ut8KtClPNgaDdZKbGJpWFhAF9OPylYOktBwYi3TxJJl4ZlBI7r8bd1Z1KmIuqhri03abFY+NxIhheQ+zGjMR3KpNvhXOMkhYlm4sST4k3Pxq7NpeP6LR0g5ylYx7xu3yK1UjSdQdQFqsCjtG6TmbeH+pU+1F2irh4xBiQxjX/JyKLlATfKy8SvGxG8cLdmu1M1L+3QYlr5WXIImN8ubezA9xGUd179xj2ldDzYZ8k6Mjcr8G71bgw8KibmZZwVjN9PVl1O/ceO24V0vtDwAW/2hT3BXJ/TlvUE1x2ltiFaHDBo4m3O53O45rYeyp58z3bwYLQCunTucLKCDCaeF2fUntSt9qdqs2NnC7xEljK/YPwg/ibgOzeeVbDVrZviMSQ0oMEXNmFnYfwod/m1h41buiNERYaJYoVyqvqTzYnmT211FCXanZRYhijIWlkRu70/v8K9jkhi4BUjTgOCqq8PAAVzpjMUZZHkbjIzOfFmLH61d20TSHRaOmsbGQCMe+bH5c3pVF11UHUBQYFH1HyHibeH+qQahaP6bSMA5K3SH+rGYfMFHnV8VVmxzAXlnmP3VVB7xLN/cX1q06lpxZt1XY1LnqMvIAe6i+0nSHRaOl375csY949b5A1UfVi7YNLhpIcOp9gGR/FtyDxy5j7wquqWndd6vMHh6OmBP/0bqydjmjutPORwCxqfHrP9I6s+ovs20f0Wjot2+XNIfePV+QLUopyIWYFmcRl6Wpee23hooltQ0h0ej3XnMyxjwvmb5VI86pSrE2x4+8sEI+6jOfFzlX4I3rVd0nObvWnwiLJTA87n29lZ2xzRu6ecjiVjU+AzN9U9Ksqo7s/0f0OjoBbe69If6w5h8pUeVZetmk/s+CnkvYhCF/M3VX5iKbjGVizNY41FW63E2HoqO1h0h0+Lnl5PIxH5QbL8oFferWjunxkEVrhpFzflU5m+UGtYBU52R6Pz4x5SN0Ue780hsPlD0iwZnBbCpeKencRwGnoFb9RLahpAxaPcDjKyx+RuzeqqR51LarHbHpIEwQA7xmkYdl+qn+/T0pswrHYbH0lSwdt/DVVrUi1H1mjwM7SSRs+ZMgykXW7Ak2PG9hzHCo7Um1S1KOPjlKShGjZRlZSQQwJvcG44HkaQZfN1d1tKoxdEem/Tx/Ap4NreDt7M/hkX/Hb41FdbdpjYmNoYEMUbbnZiM7j8NhuUHnvN+7ff8k2R4wcHgPvuPqlemH2P4knrywqO4u59MoHxqcmV2llTRR4bC7OHXtzN/JQSrP2Vaqst8XKtsy5YQeNj7UngeA7rngRW20Fsuw0BDykzuOGYAIO/oxx94mpXj8ckETSSEKiC7Hw+p5AcyRXccOU5nKCvxQTN6GDW/H2Cqra7pHPi44gd0Udz+aQ3PyqnrUErO05pVsTiJZm3GRrgdg4KvkoA8q89FaPM88UQ4yOq+AJ3nyFz5Us85nEq+poxTwNaeA19Sre2YaD6DBCQjr4jrn8vCMeFrt79YO13R8j4eJ0BKROxkA5ZlADkdg3i/LNU7hiCqFUWCgADsAFgPSvun+jGTKsYKxwqfqLXN728reC5nrJg0ZK6F0ikZAbF1RmUe8Bar9OrWFzZvs0Gbt6KO/0rYIgAsAABwA3AUuKbmVcvx4W6jPErmok8N/Hh3+HbX5Un2lPfSc3cIx/qkP1JqMUs4WJCv4ZOkja+1rgHxU+1J2gQYPDiGSKS+ZmLplYMWPYSCLKFHPhUin2u4QDqpMx5DKo9SW/41FMBsulnw8U0U0dpEVsrBly3G8XGa9jzsKfskxl/ag8c7/4KYDpQLAKkliw6SQuc7W+up3+61GtmuEuOcFgEjS+SMG9r8WJ+83fYd3O+lw+HZ3VEUszGyqBcknkBVgYHY5KT++nRR2Rqzn1bLb0NTjV7U7D4PfEt3IsZH6znuB4KO4AV4IXvN3KR+J0tNHkh1tsBt4/6vnUvVz7FhFjNjIxzyEcMxA3A9gAA8r86h+1XVZiwxcYuMoWYDiuX2ZPC249lh32mWtWtkWBjDOCzvcJGNxa3E35KLi57xxqK6M2vq8gWeDo0Y2zq+bLfmylRu7SPSpn5LZCVU0gqzIatjb737edlVtfcM7IwZGKsODKSCPAjeKuHT+y7DzkvCTA539UXjPubre6QO6oJpbZrjIbkIJlHOI3P6DZvQGlnROatDBiVPOLXseR0/peuh9p+LhsJCJ17H3N5ON/6gasfVnXvD4zqqTHLb/JPa57cp4N9e4VRboQSCCCNxBFiO4g8DX7HIVIZSQQQQQbEEcCCOBr1kzmripwuCcXaMp5j4XS1RjaPpDotHS2NjJaMe+et8gasnUnTxxeDSRvbF0k72Xn5ghvOojtkx+7Dwg/ikYeFlX6vTcj+pcLNUdMfrGxO4HX7aqs6sjY5o67zzHkFjXzOZvonrVb1d+zTR/RaOjPOUtIfeNl+RVpSAXetHjEuSmI5kD39lKaV8SyhVLMQqgXJJAAHaSeFY+G0tDI2WOWN2teyurG3bYGrC6xgaSLgLLpSlC5VZbZMfvw8IP4pGHoq/wC/VaVLdqOILaScfgSNR+nP/v1GMHhGlkSNPakZVXxYgD61Wym7yt5h7BHSs7r+OqunZro/otHRE8ZS0h942X5AtSTE4VJFyyIrqeKsAwPkd1fmEwwjjRF9lFVR4KAB8BXtVg0WFliZpTJK6TmbrQvqJgSb/Zo/IED0BtWwwGgsPDvhhijPaqKD6gXrOpQGgcF46eVws5xI7ylKUrpRKutsmLIiw8fJndz7igD/AGlVZVq7YsAzQwSgbo3ZW7ukC2PhdLe8Kqqq+f8AWVt8It9K23b6q3Nj7L9jlAIzdMSw52MaZT4bj6GpLrLrNFgoS8huxv0cYPWc9g7B2nl6A0NgtISQtmikeMkWJRmUkdhsd4r3gw02Kd2u0hVS8kjktlVQSWZjfduNu3gK7bNZuUDVKz4S2SczSO6u9vZeGkce88ryyG7yMWY/yHcBYDuArzw+HMjqi+07BV8WIA+JrzqS7OdH9LpGLdcR5pD7g6vzlKgAzGyuJXiGIu4Aeiu7CYYRxoi+yihR4KAB8BXrSlWi+dk3NyqM2j4nPpKfsTIg8o1J+JNRluFSraVo8xaRlJG6UK6nt6oU/Mp+FRaqx/6ivoNGR9OzL/Eei6M0PKrYeEoQVMaZbdmUWqstqmtKyuuGia6xnNIRwL2sFv8Awgm/ee6oVBpaZEKJNKqHiiu6qb8eqDavbDaAmfDyYhUPRRWDN23Njl7bX39lSvmL25QFWU2GMppelkdfXTvPutfVobGnXJiRfr5kJHPLlIB9c3rVX164XFvGwaN2RhwZWKn1G+omOyuurKsp/qITHe110Dp7T8WEhMkrW/Cv3nP4VHM/TiaobTGlXxM8k0ntOb2HBQNwUdwFhXlNiJZ3BdpJXawGYs7G/BRe5PgKtfUrZ8sMDnEqDJOhRl/o0bilx947iSOFgBwuZiXTGw2VVHHDhTM7zdx/NPdVBUt2bayLhcSVlOWOYBSx4KwJKMewb2BP8QPAVrNadV5MFMUcEoSejktucfyYcx/K1aWoASxyt3tjqoSL3a4LpcG/Cv2ufNG604rDgLDPIqjgtwyjwVgQPKsjE6845xZsTJb+HKnxQA039SOSzhwKW+jhb7/nmrp01rFBhEzTyBexeLt+VRvPjwqntcddpMc2UApCpusd95P4nI4nu4Dv41osPhpZ5cqB5ZH5C7Me8n+ZqRaw6ojA4SMzEHETPuUezGqi7AH7zXKAnhvsO0xPkc8abKwpqKCje3Mczzt8ge6itTPZRo7pMdnPCGNm95uoPgX9KhlW3sg0dlwssp4yyWH5Yxb+8z+lcQi7wmsUl6Omd26eP9XU9pSlWKwqUpShCprato8pj+k5TRqQe9BkI8gFPvVDKvjXXVcY3D5RYSoc0THhe29T/Cw3eh5VRuMwbxO0cilHU2ZTuI/87edV8zC11+a22FVTZoAzi3T7cCrV2V6yI+HGFYgSRFsgP30JLbu0qSRbstU9rmhHIIIJBG8EbiO8Hka3uH17xyCwxL2/iCOfV1JqRk9hYpKswYyyGSJwF9bFX1Wk1g1ww2DB6RwX5RLYufL7o7zYVTWL1wxkos+JlseIDZB8lqwtG6KlxMmSFGkY8bcr82Y7gO8mvTUX0aFHFggb1p36Dl8lZmtGsr42fpXAUAZUQb8q3J48zcm53VrMNCHdVZggYgF24KCbFjbkONT/ABOyN1wmZXz4kG5QbkItvRSd+bnmNhutYcar+aFkYqwKspsVIIIPYQd4NLva4G7ldUs0EjMkB0Gi6Rw1si5Tdcosb3uLbjfnur0rnzRGtOJwotDMyr+A2ZP0sCB5WrdHapjrWzRePR7/AK2+FNCobxWekwOcO6rgR4KUbXdGxfZ0msBKJAgbmwKsSp7bWuOzf21VFZ2ltOT4pw08jORwvYBfBRYDyHKvTQGr8uMmEcQ7Mz/dQfiY/Qc6We7O7QK/pIjSU+WV23HgFaGySArgGJ4PM5XwCov1U+lQraji8+kXHKNI0H6c5+L1cGitGph4Y4Y/ZjUKO09pPeTcnvNVDtS0a0ePZyOrMqsp5XVQjDxGUH3hTErS2MBUmHTNlrnv5g28R7KIV0Nq1IpweHKEFehjAt3IBbxBFvKueay8LpeeJSsc0qKeKpI6g+QNqgikyFXGIURq2gA2sVZW1fWVRF9kRgXcgy2+6qnMFPeWANuwd4rWbIdDFpZMSRuQdGh7WaxYjwWw9+odoPQcuMmEcQuTvZjeyi+92P8A4SavnQmh0wsCQx+yg482J3sx7ybmpo7yPzlVdYWUNN9Mw3cd/c/fbuWdSlKbWZVGbRx/+TxH9X/sY63WyfV7pJmxTjqxXWPvcjefdU+rd1fGu2r8mI0z0UY3ypG1+SqFys57hl+g51aOidFph4UhjFlQWHaeZY95NyfGlGR3kJPNaarrRHRsibu5o+wtr47eKy6UpTazKUpShCUpShC8cZg0ljaORQyOLMp4EVX2kNjiFiYcQUXkrpnt3Zgw+I86selcOY126agq5qf9t1vztVc4DY4gIM2IZx+FECX94lvpUwXVfDrhXwyJ0ccilWy7mNxbMWNyW7zettShsbW7BezVs8xBe46fb0UE/Y/hf6XEfqj/AOXW61Z1IgwLO8RdmcBSXKmwvewyqOJt6CpDSgRtBuAiStqJGlrnkhKUpXaUWq1h1ahxseSYHdvR13MhPGx7+YNwbDsFQabYyb9TFC38UW/4PvqzqVG6NrtSE5BXTwDLG6w+x9VA9E7I4I2DTyNNb7tujTzAJY+tTdcIgTowihLZclhlta2XLwtblXrSumsa3YKOaqlnN5HXVfaW2QROxaCUxA/cZc6juBuCB43rDw+xnf8AvMTu7FjsfUufpVm0rjoWck03FKoNy5/IfC0Wr+pmGwe+JLv/AEjnM/keC+QFb2lKkAA0CRkkfI7M83K8MbgY5kKSoroeKsLj/wC++oTpLZDh3JMMrxX+6bSKPC5DerGp7SuXMa7cKWGqmg/bcQqu/Yy9/wD9pbf+0f8AHWxwGx6BTeaaSTuUCMHx9o+hFWBSuRCwcEy7Fatwtn8gPZYOitBwYZcsEaoDxsN58WO8+ZrX6z6mw47ozK0imPNbIVHtWvcMp/CK31K7LQRZJNnka/pA45ufFQT9j+F/pcR+qP8A5dS/ROi0w0KQxA5EFhc3JuSSSe0kk+dZlK8axrdgpJqqaYWkcSEpSldpZKUpQhK1WnNWMPi1tPGGI9lx1XXwYb7d3Dura0rwgHQrtj3MOZpsVW+L2NoT+6xLKOQdA3xUr9Kx49jLfexS27oj/N6tClRdCzkrAYrVgWz+Q+FB9HbJMKhBlaSU9hIRfRet81S/A6OjhQJEixqOSgAeO7ie+smlSNY1uwSk1VNN+44lK1Om9VcNix++jBa1g46rj3hvt3G4rbUr0gHQqJj3MOZpsexVzjNjaE/usQ6jsdA/xUr9KwhsakvvxKW/9tv8dWnSouhZyVg3FqsC2fyHwoBo7Y/ApvNLJL/CoEanx4t6EVNdHaLiw6BIUVFHJRx7yeJPed9ZVK7axrdglZquaf8AccT6JWu05oGHFxdHMtxxBG5lP4lPI/8AhrY0roi+hUDXOYQ5psVWeJ2Nb/3eJsOx47n1VgD6CsjAbHIwbzTu4/CihPiSx9LVYlKj6FnJWBxWrItn8h8LC0VoeHDR5II1Re7iT2knex7zWbSlSgWVe5xcbuNylKUoXK0if/03/wDip/tpK3dKVy1Tzbt7h6JSlK6UCUpShCUpShCUpShCUpShCUpShCUpShCUpShC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914" name="Picture 42"/>
          <p:cNvPicPr>
            <a:picLocks noChangeAspect="1" noChangeArrowheads="1"/>
          </p:cNvPicPr>
          <p:nvPr/>
        </p:nvPicPr>
        <p:blipFill>
          <a:blip r:embed="rId18" cstate="print"/>
          <a:srcRect/>
          <a:stretch>
            <a:fillRect/>
          </a:stretch>
        </p:blipFill>
        <p:spPr bwMode="auto">
          <a:xfrm>
            <a:off x="323528" y="4797152"/>
            <a:ext cx="1872208" cy="473288"/>
          </a:xfrm>
          <a:prstGeom prst="rect">
            <a:avLst/>
          </a:prstGeom>
          <a:noFill/>
          <a:ln w="9525">
            <a:noFill/>
            <a:miter lim="800000"/>
            <a:headEnd/>
            <a:tailEnd/>
          </a:ln>
        </p:spPr>
      </p:pic>
    </p:spTree>
    <p:extLst>
      <p:ext uri="{BB962C8B-B14F-4D97-AF65-F5344CB8AC3E}">
        <p14:creationId xmlns:p14="http://schemas.microsoft.com/office/powerpoint/2010/main" val="39492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8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8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98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8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8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8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9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990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990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990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990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9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1" grpId="0" animBg="1"/>
      <p:bldP spid="26" grpId="0" animBg="1"/>
      <p:bldP spid="30"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E-réputation : comment la développer ?</a:t>
            </a:r>
            <a:endParaRPr lang="fr-FR" dirty="0"/>
          </a:p>
        </p:txBody>
      </p:sp>
      <p:sp>
        <p:nvSpPr>
          <p:cNvPr id="3" name="Espace réservé du contenu 2"/>
          <p:cNvSpPr>
            <a:spLocks noGrp="1"/>
          </p:cNvSpPr>
          <p:nvPr>
            <p:ph idx="1"/>
          </p:nvPr>
        </p:nvSpPr>
        <p:spPr>
          <a:xfrm>
            <a:off x="457200" y="3933056"/>
            <a:ext cx="8229600" cy="2592288"/>
          </a:xfrm>
        </p:spPr>
        <p:txBody>
          <a:bodyPr>
            <a:noAutofit/>
          </a:bodyPr>
          <a:lstStyle/>
          <a:p>
            <a:pPr>
              <a:spcBef>
                <a:spcPts val="0"/>
              </a:spcBef>
            </a:pPr>
            <a:r>
              <a:rPr lang="fr-FR" sz="2000" dirty="0" smtClean="0"/>
              <a:t>Deux objectifs : </a:t>
            </a:r>
          </a:p>
          <a:p>
            <a:pPr lvl="1">
              <a:spcBef>
                <a:spcPts val="0"/>
              </a:spcBef>
            </a:pPr>
            <a:r>
              <a:rPr lang="fr-FR" sz="2000" dirty="0" smtClean="0"/>
              <a:t>Se faire connaitre (objectif marketing et commercial)</a:t>
            </a:r>
          </a:p>
          <a:p>
            <a:pPr lvl="1">
              <a:spcBef>
                <a:spcPts val="0"/>
              </a:spcBef>
            </a:pPr>
            <a:r>
              <a:rPr lang="fr-FR" sz="2000" dirty="0" smtClean="0"/>
              <a:t>Travailler la marque employeur : valeurs, parcours de compétences (RH)</a:t>
            </a:r>
          </a:p>
          <a:p>
            <a:r>
              <a:rPr lang="fr-FR" sz="2000" dirty="0" smtClean="0"/>
              <a:t>Tendance récente sur les plateformes sociales : le « Picture Marketing » : communication par l’image, l’image prédomine, elle ne s’appuie plus sur le texte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pic>
        <p:nvPicPr>
          <p:cNvPr id="78850" name="Picture 2" descr="http://media.apce.com/image/04/5/55045.3.jpg"/>
          <p:cNvPicPr>
            <a:picLocks noChangeAspect="1" noChangeArrowheads="1"/>
          </p:cNvPicPr>
          <p:nvPr/>
        </p:nvPicPr>
        <p:blipFill>
          <a:blip r:embed="rId2" cstate="print"/>
          <a:srcRect/>
          <a:stretch>
            <a:fillRect/>
          </a:stretch>
        </p:blipFill>
        <p:spPr bwMode="auto">
          <a:xfrm>
            <a:off x="971600" y="1916832"/>
            <a:ext cx="1143000" cy="771525"/>
          </a:xfrm>
          <a:prstGeom prst="rect">
            <a:avLst/>
          </a:prstGeom>
          <a:noFill/>
        </p:spPr>
      </p:pic>
      <p:pic>
        <p:nvPicPr>
          <p:cNvPr id="78851" name="Picture 3"/>
          <p:cNvPicPr>
            <a:picLocks noChangeAspect="1" noChangeArrowheads="1"/>
          </p:cNvPicPr>
          <p:nvPr/>
        </p:nvPicPr>
        <p:blipFill>
          <a:blip r:embed="rId3" cstate="print"/>
          <a:srcRect/>
          <a:stretch>
            <a:fillRect/>
          </a:stretch>
        </p:blipFill>
        <p:spPr bwMode="auto">
          <a:xfrm>
            <a:off x="2267744" y="1916832"/>
            <a:ext cx="3308251" cy="1864220"/>
          </a:xfrm>
          <a:prstGeom prst="rect">
            <a:avLst/>
          </a:prstGeom>
          <a:noFill/>
          <a:ln w="9525">
            <a:noFill/>
            <a:miter lim="800000"/>
            <a:headEnd/>
            <a:tailEnd/>
          </a:ln>
        </p:spPr>
      </p:pic>
      <p:sp>
        <p:nvSpPr>
          <p:cNvPr id="7" name="Bulle ronde 6"/>
          <p:cNvSpPr/>
          <p:nvPr/>
        </p:nvSpPr>
        <p:spPr>
          <a:xfrm>
            <a:off x="6228184" y="980728"/>
            <a:ext cx="3131840" cy="2088232"/>
          </a:xfrm>
          <a:prstGeom prst="wedgeEllipseCallout">
            <a:avLst>
              <a:gd name="adj1" fmla="val -76608"/>
              <a:gd name="adj2" fmla="val 142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dirty="0" smtClean="0"/>
              <a:t>A propos des réseaux sociaux : </a:t>
            </a:r>
          </a:p>
          <a:p>
            <a:pPr algn="ctr"/>
            <a:r>
              <a:rPr lang="fr-FR" sz="2000" dirty="0" smtClean="0"/>
              <a:t>« On doit y aller, la question ne se pose pas ! »</a:t>
            </a:r>
            <a:endParaRPr lang="fr-FR" sz="2000" dirty="0"/>
          </a:p>
        </p:txBody>
      </p:sp>
    </p:spTree>
    <p:extLst>
      <p:ext uri="{BB962C8B-B14F-4D97-AF65-F5344CB8AC3E}">
        <p14:creationId xmlns:p14="http://schemas.microsoft.com/office/powerpoint/2010/main" val="11967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E-réputation : comment la développer ?</a:t>
            </a:r>
            <a:endParaRPr lang="fr-FR" dirty="0"/>
          </a:p>
        </p:txBody>
      </p:sp>
      <p:sp>
        <p:nvSpPr>
          <p:cNvPr id="3" name="Espace réservé du contenu 2"/>
          <p:cNvSpPr>
            <a:spLocks noGrp="1"/>
          </p:cNvSpPr>
          <p:nvPr>
            <p:ph idx="1"/>
          </p:nvPr>
        </p:nvSpPr>
        <p:spPr>
          <a:xfrm>
            <a:off x="457200" y="3933056"/>
            <a:ext cx="8435280" cy="2664296"/>
          </a:xfrm>
        </p:spPr>
        <p:txBody>
          <a:bodyPr>
            <a:noAutofit/>
          </a:bodyPr>
          <a:lstStyle/>
          <a:p>
            <a:pPr>
              <a:spcBef>
                <a:spcPts val="0"/>
              </a:spcBef>
            </a:pPr>
            <a:r>
              <a:rPr lang="fr-FR" sz="2000" dirty="0" smtClean="0"/>
              <a:t>Un chef d’entreprise ne va pas sur les réseaux sociaux sans objectif et sans stratégie</a:t>
            </a:r>
          </a:p>
          <a:p>
            <a:pPr>
              <a:spcBef>
                <a:spcPts val="0"/>
              </a:spcBef>
            </a:pPr>
            <a:r>
              <a:rPr lang="fr-FR" sz="2000" dirty="0" smtClean="0"/>
              <a:t>Nécessité d’évaluer les résultats</a:t>
            </a:r>
          </a:p>
          <a:p>
            <a:pPr>
              <a:spcBef>
                <a:spcPts val="0"/>
              </a:spcBef>
            </a:pPr>
            <a:r>
              <a:rPr lang="fr-FR" sz="2000" dirty="0" smtClean="0"/>
              <a:t>Image travaillée au jour le jour, peu d’esprit campagne mais plutôt un travail de fond sur les profils, sur le long terme</a:t>
            </a:r>
          </a:p>
          <a:p>
            <a:r>
              <a:rPr lang="fr-FR" sz="2000" dirty="0" smtClean="0"/>
              <a:t>Plus le temps passe et plus les entreprises travaillent leur visibilité (concurrence)</a:t>
            </a:r>
          </a:p>
          <a:p>
            <a:pPr>
              <a:spcBef>
                <a:spcPts val="0"/>
              </a:spcBef>
            </a:pPr>
            <a:endParaRPr lang="fr-FR" sz="2000"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dirty="0"/>
          </a:p>
        </p:txBody>
      </p:sp>
      <p:pic>
        <p:nvPicPr>
          <p:cNvPr id="78850" name="Picture 2" descr="http://media.apce.com/image/04/5/55045.3.jpg"/>
          <p:cNvPicPr>
            <a:picLocks noChangeAspect="1" noChangeArrowheads="1"/>
          </p:cNvPicPr>
          <p:nvPr/>
        </p:nvPicPr>
        <p:blipFill>
          <a:blip r:embed="rId2" cstate="print"/>
          <a:srcRect/>
          <a:stretch>
            <a:fillRect/>
          </a:stretch>
        </p:blipFill>
        <p:spPr bwMode="auto">
          <a:xfrm>
            <a:off x="971600" y="1916832"/>
            <a:ext cx="1143000" cy="771525"/>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2267744" y="1916832"/>
            <a:ext cx="3308251" cy="1864220"/>
          </a:xfrm>
          <a:prstGeom prst="rect">
            <a:avLst/>
          </a:prstGeom>
          <a:noFill/>
          <a:ln w="9525">
            <a:noFill/>
            <a:miter lim="800000"/>
            <a:headEnd/>
            <a:tailEnd/>
          </a:ln>
        </p:spPr>
      </p:pic>
    </p:spTree>
    <p:extLst>
      <p:ext uri="{BB962C8B-B14F-4D97-AF65-F5344CB8AC3E}">
        <p14:creationId xmlns:p14="http://schemas.microsoft.com/office/powerpoint/2010/main" val="17325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2641</TotalTime>
  <Words>2618</Words>
  <Application>Microsoft Office PowerPoint</Application>
  <PresentationFormat>Affichage à l'écran (4:3)</PresentationFormat>
  <Paragraphs>614</Paragraphs>
  <Slides>47</Slides>
  <Notes>0</Notes>
  <HiddenSlides>2</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Transversalité SDG / Management / Spécialité </vt:lpstr>
      <vt:lpstr>  la e-réputation</vt:lpstr>
      <vt:lpstr>«e-» réputation</vt:lpstr>
      <vt:lpstr>Internet : tendances 2012</vt:lpstr>
      <vt:lpstr>Mobinautes : tendances 2012</vt:lpstr>
      <vt:lpstr>Réseaux Internet</vt:lpstr>
      <vt:lpstr>E-réputation : comment la développer ?</vt:lpstr>
      <vt:lpstr>E-réputation : comment la développer ?</vt:lpstr>
      <vt:lpstr>E-réputation : comment la développer ?</vt:lpstr>
      <vt:lpstr>Thème : la e-réputation SUR INTERNET  Mise en Situation    COMMENT domino’s Pizza a Sauvé  SA e-réputation ?</vt:lpstr>
      <vt:lpstr>Présentation PowerPoint</vt:lpstr>
      <vt:lpstr>Quelques pages de publicité</vt:lpstr>
      <vt:lpstr>Le contexte d’entreprise Domino’s Pizza</vt:lpstr>
      <vt:lpstr>Le contexte d’entreprise Domino’s Pizza</vt:lpstr>
      <vt:lpstr>La gestion de crise par Domino’s Pizza</vt:lpstr>
      <vt:lpstr>La gestion de crise par Domino’s Pizza</vt:lpstr>
      <vt:lpstr>La gestion de crise par Domino’s Pizza</vt:lpstr>
      <vt:lpstr>La e-réputation de Domino’s Pizza Recherches réalisées avec Google</vt:lpstr>
      <vt:lpstr>La e-réputation de Domino’s Pizza</vt:lpstr>
      <vt:lpstr>Conclusion sur la e-réputation de Domino’s Pizza</vt:lpstr>
      <vt:lpstr>Conclusion sur la e-réputation de Domino’s Pizza</vt:lpstr>
      <vt:lpstr>LA e-réputation : Nouveaux métiers  et opportunités d’activités </vt:lpstr>
      <vt:lpstr>Mediametrie : buzzmetrics</vt:lpstr>
      <vt:lpstr>Les « nettoyeurs du net »</vt:lpstr>
      <vt:lpstr>Agence « zen-reputation » Services aux entreprises</vt:lpstr>
      <vt:lpstr>Agence « zen-reputation » Services aux particuliers</vt:lpstr>
      <vt:lpstr>Références Bibliographie &amp; webographie</vt:lpstr>
      <vt:lpstr>Références Bibliographie &amp; webographie</vt:lpstr>
      <vt:lpstr>Références Bibliographie &amp; webographie</vt:lpstr>
      <vt:lpstr>Exemple : Grille de travail pour les SDG</vt:lpstr>
      <vt:lpstr>Présentation PowerPoint</vt:lpstr>
      <vt:lpstr>Présentation PowerPoint</vt:lpstr>
      <vt:lpstr>Utilisation de la mise en situation en management  &amp; Travailler les transversalités avec les enseignements de spécialités</vt:lpstr>
      <vt:lpstr>A vous de jouer…</vt:lpstr>
      <vt:lpstr>Grille de travail pour MANAGEMENT</vt:lpstr>
      <vt:lpstr>Présentation PowerPoint</vt:lpstr>
      <vt:lpstr>Présentation PowerPoint</vt:lpstr>
      <vt:lpstr>Grille de travail pour RESSOURCES HUMAINES ET COMMUNICATION</vt:lpstr>
      <vt:lpstr>Présentation PowerPoint</vt:lpstr>
      <vt:lpstr>Présentation PowerPoint</vt:lpstr>
      <vt:lpstr>Grille de travail pour MERCATIQUE</vt:lpstr>
      <vt:lpstr>Présentation PowerPoint</vt:lpstr>
      <vt:lpstr>Grille de travail pour GESTION ET FINANCE</vt:lpstr>
      <vt:lpstr>Présentation PowerPoint</vt:lpstr>
      <vt:lpstr>Grille de travail pour SIG</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n°1 : Présentation</dc:title>
  <dc:creator>Karine</dc:creator>
  <cp:lastModifiedBy>karine CUBIZOLLES</cp:lastModifiedBy>
  <cp:revision>572</cp:revision>
  <dcterms:created xsi:type="dcterms:W3CDTF">2007-10-28T12:57:41Z</dcterms:created>
  <dcterms:modified xsi:type="dcterms:W3CDTF">2013-07-05T21:48:55Z</dcterms:modified>
</cp:coreProperties>
</file>