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7"/>
    <p:restoredTop sz="94681"/>
  </p:normalViewPr>
  <p:slideViewPr>
    <p:cSldViewPr snapToGrid="0" snapToObjects="1">
      <p:cViewPr>
        <p:scale>
          <a:sx n="100" d="100"/>
          <a:sy n="100" d="100"/>
        </p:scale>
        <p:origin x="594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2/15/2017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6596" y="358826"/>
            <a:ext cx="9644065" cy="1445475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La rénovation de la voie professionnelle :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                                                 BO n°13 du 31 mars 2016			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5" y="144683"/>
            <a:ext cx="1288659" cy="11825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3435" y="1542203"/>
            <a:ext cx="115268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Ce qui change</a:t>
            </a:r>
            <a:r>
              <a:rPr lang="is-IS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… depuis la rentrée 2016 </a:t>
            </a:r>
            <a:r>
              <a:rPr lang="fr-FR" sz="2400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: </a:t>
            </a:r>
          </a:p>
          <a:p>
            <a:endParaRPr lang="fr-FR" sz="1600" b="1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sz="2400" b="1" u="sng" dirty="0" smtClean="0">
                <a:solidFill>
                  <a:srgbClr val="0070C0"/>
                </a:solidFill>
              </a:rPr>
              <a:t>Les </a:t>
            </a:r>
            <a:r>
              <a:rPr lang="fr-FR" sz="2400" b="1" u="sng" dirty="0">
                <a:solidFill>
                  <a:srgbClr val="0070C0"/>
                </a:solidFill>
              </a:rPr>
              <a:t>5 nouvelles mesures ministérielles relatives à la circulaire n° 2016-055 du 29-3-2016 </a:t>
            </a:r>
            <a:endParaRPr lang="fr-FR" sz="2400" dirty="0">
              <a:solidFill>
                <a:srgbClr val="0070C0"/>
              </a:solidFill>
            </a:endParaRPr>
          </a:p>
          <a:p>
            <a:endParaRPr lang="fr-FR" sz="2400" dirty="0">
              <a:solidFill>
                <a:srgbClr val="0070C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4896" y="2542225"/>
            <a:ext cx="79843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Les </a:t>
            </a:r>
            <a:r>
              <a:rPr lang="fr-FR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classes </a:t>
            </a:r>
            <a:r>
              <a:rPr lang="fr-FR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concernées sont la </a:t>
            </a:r>
            <a:r>
              <a:rPr lang="fr-FR" b="1" u="sng" dirty="0">
                <a:solidFill>
                  <a:schemeClr val="bg1"/>
                </a:solidFill>
                <a:highlight>
                  <a:srgbClr val="FFFF00"/>
                </a:highlight>
                <a:latin typeface="Calibri" charset="0"/>
                <a:ea typeface="Calibri" charset="0"/>
                <a:cs typeface="Times New Roman" charset="0"/>
              </a:rPr>
              <a:t>seconde professionnelle</a:t>
            </a:r>
            <a:r>
              <a:rPr lang="fr-FR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 et </a:t>
            </a:r>
            <a:r>
              <a:rPr lang="fr-FR" b="1" u="sng" dirty="0">
                <a:solidFill>
                  <a:schemeClr val="bg1"/>
                </a:solidFill>
                <a:highlight>
                  <a:srgbClr val="00FFFF"/>
                </a:highlight>
                <a:latin typeface="Calibri" charset="0"/>
                <a:ea typeface="Calibri" charset="0"/>
                <a:cs typeface="Times New Roman" charset="0"/>
              </a:rPr>
              <a:t>première année de CAP</a:t>
            </a:r>
            <a:r>
              <a:rPr lang="fr-FR" b="1" dirty="0">
                <a:solidFill>
                  <a:schemeClr val="bg1"/>
                </a:solidFill>
                <a:latin typeface="Calibri" charset="0"/>
                <a:ea typeface="Calibri" charset="0"/>
                <a:cs typeface="Times New Roman" charset="0"/>
              </a:rPr>
              <a:t>.</a:t>
            </a:r>
            <a:endParaRPr lang="fr-FR" b="1" dirty="0">
              <a:solidFill>
                <a:schemeClr val="bg1"/>
              </a:solidFill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3435" y="3203693"/>
            <a:ext cx="112272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u="sng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Mesure 1 </a:t>
            </a:r>
            <a:r>
              <a:rPr lang="fr-FR" b="1" u="sng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:</a:t>
            </a:r>
            <a:r>
              <a:rPr lang="fr-FR" u="sng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Améliorer </a:t>
            </a:r>
            <a:r>
              <a:rPr lang="fr-FR" b="1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la transition entre la classe de troisième et le lycée professionnel pour mieux informer et préparer les collégien(ne)s et leurs familles sur les métiers et les spécificités de la formation professionnelle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endParaRPr lang="fr-FR" b="1" dirty="0" smtClean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fr-FR" b="1" u="sng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Mesure 2 : 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Favoriser </a:t>
            </a:r>
            <a:r>
              <a:rPr lang="fr-FR" b="1" dirty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l’intégration des élèves et marquer leur entrée dans la voie professionnelle par une période spécifique d’accueil</a:t>
            </a:r>
            <a:r>
              <a:rPr lang="fr-FR" b="1" dirty="0" smtClean="0">
                <a:solidFill>
                  <a:schemeClr val="bg1"/>
                </a:solidFill>
                <a:latin typeface="+mj-lt"/>
                <a:ea typeface="Calibri" charset="0"/>
                <a:cs typeface="Times New Roman" charset="0"/>
              </a:rPr>
              <a:t>.</a:t>
            </a:r>
          </a:p>
          <a:p>
            <a:pPr>
              <a:spcAft>
                <a:spcPts val="0"/>
              </a:spcAft>
            </a:pPr>
            <a:endParaRPr lang="fr-FR" b="1" dirty="0" smtClean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r>
              <a:rPr lang="fr-FR" b="1" u="sng" dirty="0">
                <a:solidFill>
                  <a:schemeClr val="bg1"/>
                </a:solidFill>
                <a:latin typeface="+mj-lt"/>
              </a:rPr>
              <a:t>Mesure 3 :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Rendre 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les choix d'orientation plus réversibles pour confirmer, consolider ou ajuster le projet du jeune, élément déterminant pour sa réussite et sa persévérance scolaire. </a:t>
            </a:r>
            <a:r>
              <a:rPr lang="fr-FR" dirty="0">
                <a:solidFill>
                  <a:schemeClr val="bg1"/>
                </a:solidFill>
                <a:latin typeface="+mj-lt"/>
              </a:rPr>
              <a:t> </a:t>
            </a:r>
            <a:endParaRPr lang="fr-FR" b="1" dirty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endParaRPr lang="fr-FR" dirty="0">
              <a:solidFill>
                <a:schemeClr val="bg1"/>
              </a:solidFill>
              <a:latin typeface="+mj-lt"/>
              <a:ea typeface="Calibri" charset="0"/>
              <a:cs typeface="Times New Roman" charset="0"/>
            </a:endParaRPr>
          </a:p>
          <a:p>
            <a:r>
              <a:rPr lang="fr-FR" b="1" u="sng" dirty="0" smtClean="0">
                <a:solidFill>
                  <a:schemeClr val="bg1"/>
                </a:solidFill>
                <a:latin typeface="+mj-lt"/>
              </a:rPr>
              <a:t>Mesure 4</a:t>
            </a:r>
            <a:r>
              <a:rPr lang="fr-FR" b="1" u="sng" dirty="0">
                <a:solidFill>
                  <a:schemeClr val="bg1"/>
                </a:solidFill>
                <a:latin typeface="+mj-lt"/>
              </a:rPr>
              <a:t> :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Mieux 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préparer l’élève aux périodes de formation en milieu professionnel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.</a:t>
            </a:r>
          </a:p>
          <a:p>
            <a:endParaRPr lang="fr-FR" b="1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  <a:p>
            <a:r>
              <a:rPr lang="fr-FR" b="1" u="sng" dirty="0">
                <a:solidFill>
                  <a:schemeClr val="bg1"/>
                </a:solidFill>
                <a:latin typeface="+mj-lt"/>
              </a:rPr>
              <a:t>Mesure 5 :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+mj-lt"/>
              </a:rPr>
              <a:t>Alléger </a:t>
            </a:r>
            <a:r>
              <a:rPr lang="fr-FR" b="1" dirty="0">
                <a:solidFill>
                  <a:schemeClr val="bg1"/>
                </a:solidFill>
                <a:latin typeface="+mj-lt"/>
              </a:rPr>
              <a:t>la pression certificative sur l’année de seconde pour rendre plus de temps aux apprentissages du jeune.</a:t>
            </a:r>
            <a:endParaRPr lang="fr-FR" dirty="0">
              <a:solidFill>
                <a:schemeClr val="bg1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6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6596" y="358826"/>
            <a:ext cx="9644065" cy="1445475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La rénovation de la voie professionnelle :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                                                 BO n°13 du 31 mars 2016			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5" y="144683"/>
            <a:ext cx="1288659" cy="11825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-1" b="33749"/>
          <a:stretch/>
        </p:blipFill>
        <p:spPr>
          <a:xfrm>
            <a:off x="537994" y="1644764"/>
            <a:ext cx="10555823" cy="487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6596" y="358826"/>
            <a:ext cx="9644065" cy="1445475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La rénovation de la voie professionnelle :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                                                 BO n°13 du 31 mars 2016			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5" y="144683"/>
            <a:ext cx="1288659" cy="118258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" t="65804" b="2690"/>
          <a:stretch/>
        </p:blipFill>
        <p:spPr>
          <a:xfrm>
            <a:off x="596216" y="1460500"/>
            <a:ext cx="10709951" cy="23499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16" y="3810469"/>
            <a:ext cx="10709951" cy="300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026596" y="358826"/>
            <a:ext cx="9644065" cy="1445475"/>
          </a:xfrm>
        </p:spPr>
        <p:txBody>
          <a:bodyPr>
            <a:noAutofit/>
          </a:bodyPr>
          <a:lstStyle/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La rénovation de la voie professionnelle : </a:t>
            </a:r>
          </a:p>
          <a:p>
            <a:pPr algn="l"/>
            <a:r>
              <a:rPr lang="fr-FR" sz="3600" b="1" dirty="0" smtClean="0">
                <a:solidFill>
                  <a:schemeClr val="bg1"/>
                </a:solidFill>
              </a:rPr>
              <a:t>                                                 BO n°13 du 31 mars 2016			</a:t>
            </a:r>
            <a:endParaRPr lang="fr-FR" sz="36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05" y="144683"/>
            <a:ext cx="1288659" cy="118258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" t="54643" r="3829" b="1739"/>
          <a:stretch/>
        </p:blipFill>
        <p:spPr>
          <a:xfrm>
            <a:off x="1041399" y="1804301"/>
            <a:ext cx="10299701" cy="24014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41399" y="4419626"/>
            <a:ext cx="87884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Résumé :</a:t>
            </a:r>
          </a:p>
          <a:p>
            <a:endParaRPr lang="fr-FR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L’objectif de la rénovation de la voie professionnelle :</a:t>
            </a:r>
          </a:p>
          <a:p>
            <a:endParaRPr lang="fr-FR" b="1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faciliter l’intégration de l’élève en voie professionnelle, </a:t>
            </a:r>
          </a:p>
          <a:p>
            <a:pPr marL="342900" indent="-34290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l’accompagner dans sa scolarisation, dans son orientation,</a:t>
            </a:r>
          </a:p>
          <a:p>
            <a:pPr marL="342900" indent="-34290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favoriser la persévérance scolaire des élèves voire leur poursuite d’études,</a:t>
            </a:r>
          </a:p>
          <a:p>
            <a:pPr marL="342900" indent="-342900">
              <a:buFontTx/>
              <a:buChar char="-"/>
            </a:pPr>
            <a:r>
              <a:rPr lang="fr-FR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Favoriser leur réussite scolaire et professionnelle.</a:t>
            </a:r>
          </a:p>
          <a:p>
            <a:endParaRPr lang="fr-FR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Profondeur</Template>
  <TotalTime>194</TotalTime>
  <Words>140</Words>
  <Application>Microsoft Office PowerPoint</Application>
  <PresentationFormat>Personnalisé</PresentationFormat>
  <Paragraphs>29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TF10001006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aurelie pelletey</dc:creator>
  <cp:lastModifiedBy>Martin Samuel</cp:lastModifiedBy>
  <cp:revision>26</cp:revision>
  <dcterms:created xsi:type="dcterms:W3CDTF">2016-11-09T20:06:22Z</dcterms:created>
  <dcterms:modified xsi:type="dcterms:W3CDTF">2017-02-15T22:49:37Z</dcterms:modified>
</cp:coreProperties>
</file>