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57" r:id="rId3"/>
  </p:sldMasterIdLst>
  <p:notesMasterIdLst>
    <p:notesMasterId r:id="rId36"/>
  </p:notesMasterIdLst>
  <p:handoutMasterIdLst>
    <p:handoutMasterId r:id="rId37"/>
  </p:handoutMasterIdLst>
  <p:sldIdLst>
    <p:sldId id="256" r:id="rId4"/>
    <p:sldId id="280" r:id="rId5"/>
    <p:sldId id="257" r:id="rId6"/>
    <p:sldId id="258" r:id="rId7"/>
    <p:sldId id="295" r:id="rId8"/>
    <p:sldId id="284" r:id="rId9"/>
    <p:sldId id="259" r:id="rId10"/>
    <p:sldId id="283" r:id="rId11"/>
    <p:sldId id="281" r:id="rId12"/>
    <p:sldId id="282" r:id="rId13"/>
    <p:sldId id="260" r:id="rId14"/>
    <p:sldId id="261" r:id="rId15"/>
    <p:sldId id="291" r:id="rId16"/>
    <p:sldId id="265" r:id="rId17"/>
    <p:sldId id="285" r:id="rId18"/>
    <p:sldId id="286" r:id="rId19"/>
    <p:sldId id="268" r:id="rId20"/>
    <p:sldId id="269" r:id="rId21"/>
    <p:sldId id="293" r:id="rId22"/>
    <p:sldId id="296" r:id="rId23"/>
    <p:sldId id="297" r:id="rId24"/>
    <p:sldId id="298" r:id="rId25"/>
    <p:sldId id="299" r:id="rId26"/>
    <p:sldId id="289" r:id="rId27"/>
    <p:sldId id="294" r:id="rId28"/>
    <p:sldId id="270" r:id="rId29"/>
    <p:sldId id="292" r:id="rId30"/>
    <p:sldId id="301" r:id="rId31"/>
    <p:sldId id="290" r:id="rId32"/>
    <p:sldId id="287" r:id="rId33"/>
    <p:sldId id="288" r:id="rId34"/>
    <p:sldId id="300"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58B33F-C0C4-4F4C-BAB0-8E74E951AC7B}" type="datetimeFigureOut">
              <a:rPr lang="fr-FR" smtClean="0"/>
              <a:pPr/>
              <a:t>13/01/2015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16DAA8-B0AC-4CC9-B7AA-3F23A8A8F1D6}" type="slidenum">
              <a:rPr lang="fr-FR" smtClean="0"/>
              <a:pPr/>
              <a:t>‹N°›</a:t>
            </a:fld>
            <a:endParaRPr lang="fr-FR"/>
          </a:p>
        </p:txBody>
      </p:sp>
    </p:spTree>
    <p:extLst>
      <p:ext uri="{BB962C8B-B14F-4D97-AF65-F5344CB8AC3E}">
        <p14:creationId xmlns:p14="http://schemas.microsoft.com/office/powerpoint/2010/main" val="344496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10F17-A0A8-40EA-BF4F-D60C3EBF4BF7}" type="datetimeFigureOut">
              <a:rPr lang="fr-FR" smtClean="0"/>
              <a:pPr/>
              <a:t>13/01/2015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17562-8030-4C32-A3DB-6FBF1723BA13}" type="slidenum">
              <a:rPr lang="fr-FR" smtClean="0"/>
              <a:pPr/>
              <a:t>‹N°›</a:t>
            </a:fld>
            <a:endParaRPr lang="fr-FR"/>
          </a:p>
        </p:txBody>
      </p:sp>
    </p:spTree>
    <p:extLst>
      <p:ext uri="{BB962C8B-B14F-4D97-AF65-F5344CB8AC3E}">
        <p14:creationId xmlns:p14="http://schemas.microsoft.com/office/powerpoint/2010/main" val="328447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Mettre un</a:t>
            </a:r>
            <a:r>
              <a:rPr lang="fr-FR" baseline="0" dirty="0" smtClean="0"/>
              <a:t> exemple </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7</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Sinon personne</a:t>
            </a:r>
            <a:r>
              <a:rPr lang="fr-FR" baseline="0" dirty="0" smtClean="0"/>
              <a:t> plus centrée sur son questionnement interne (pourquoi il me pose cette question, ou il veut en venir, qu’est-ce qu’il veut, je ne dit pas ce qu’il attend si il me repose la question, </a:t>
            </a:r>
            <a:r>
              <a:rPr lang="fr-FR" baseline="0" dirty="0" err="1" smtClean="0"/>
              <a:t>etc</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12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 de</a:t>
            </a:r>
            <a:r>
              <a:rPr lang="fr-FR" baseline="0" dirty="0" smtClean="0"/>
              <a:t> congruence : bien sur que je suis volontaire dit la personne en se reculant</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14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Pierre</a:t>
            </a:r>
            <a:r>
              <a:rPr lang="fr-FR" baseline="0" dirty="0" smtClean="0"/>
              <a:t>  VERMERSCH, la question pourquoi ? Induit des réponses hors du domaine de verbalisation du vécu, pour privilégier le domaine du conceptuel qui correspond au domaine des connaissances théoriques et procédurales déjà conscientisées.</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22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schéma de la page suivante résume les fonctions des relances dans</a:t>
            </a:r>
            <a:r>
              <a:rPr lang="fr-FR" baseline="0" dirty="0" smtClean="0"/>
              <a:t> l’entretien d’explicitation. Il montre les prises de décision à opérer entre focaliser, élucider et réguler. Remarque : la fonction d’initialiser qui amorce l’échange n’est pas représentée.</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23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a:t>
            </a:r>
            <a:r>
              <a:rPr lang="fr-FR" baseline="0" dirty="0" smtClean="0"/>
              <a:t> possible, faire des photocopies pour les participants.</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25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Tableau peu lisible, il y aura</a:t>
            </a:r>
            <a:r>
              <a:rPr lang="fr-FR" baseline="0" dirty="0" smtClean="0"/>
              <a:t> des photocopies</a:t>
            </a:r>
            <a:endParaRPr lang="fr-FR" dirty="0"/>
          </a:p>
        </p:txBody>
      </p:sp>
      <p:sp>
        <p:nvSpPr>
          <p:cNvPr id="4" name="Espace réservé du numéro de diapositive 3"/>
          <p:cNvSpPr>
            <a:spLocks noGrp="1"/>
          </p:cNvSpPr>
          <p:nvPr>
            <p:ph type="sldNum" sz="quarter" idx="10"/>
          </p:nvPr>
        </p:nvSpPr>
        <p:spPr/>
        <p:txBody>
          <a:bodyPr/>
          <a:lstStyle/>
          <a:p>
            <a:fld id="{B4017562-8030-4C32-A3DB-6FBF1723BA13}" type="slidenum">
              <a:rPr lang="fr-FR" smtClean="0"/>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634617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1798254" cy="792088"/>
          </a:xfrm>
          <a:prstGeom prst="rect">
            <a:avLst/>
          </a:prstGeom>
        </p:spPr>
      </p:pic>
    </p:spTree>
    <p:extLst>
      <p:ext uri="{BB962C8B-B14F-4D97-AF65-F5344CB8AC3E}">
        <p14:creationId xmlns:p14="http://schemas.microsoft.com/office/powerpoint/2010/main" val="24686861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1798254" cy="792088"/>
          </a:xfrm>
          <a:prstGeom prst="rect">
            <a:avLst/>
          </a:prstGeom>
        </p:spPr>
      </p:pic>
    </p:spTree>
    <p:extLst>
      <p:ext uri="{BB962C8B-B14F-4D97-AF65-F5344CB8AC3E}">
        <p14:creationId xmlns:p14="http://schemas.microsoft.com/office/powerpoint/2010/main" val="18469387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1798254" cy="792088"/>
          </a:xfrm>
          <a:prstGeom prst="rect">
            <a:avLst/>
          </a:prstGeom>
        </p:spPr>
      </p:pic>
    </p:spTree>
    <p:extLst>
      <p:ext uri="{BB962C8B-B14F-4D97-AF65-F5344CB8AC3E}">
        <p14:creationId xmlns:p14="http://schemas.microsoft.com/office/powerpoint/2010/main" val="27802063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338430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135326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2177644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224936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25201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395805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332346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6073113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197088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397784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140010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F089C7-F5C0-40D7-B76A-50D29F235A11}" type="datetimeFigureOut">
              <a:rPr lang="fr-FR" smtClean="0"/>
              <a:pPr/>
              <a:t>13/01/2015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3775DF-991E-4484-94B5-BAD002C4E822}" type="slidenum">
              <a:rPr lang="fr-FR" smtClean="0"/>
              <a:pPr/>
              <a:t>‹N°›</a:t>
            </a:fld>
            <a:endParaRPr lang="fr-FR"/>
          </a:p>
        </p:txBody>
      </p:sp>
    </p:spTree>
    <p:extLst>
      <p:ext uri="{BB962C8B-B14F-4D97-AF65-F5344CB8AC3E}">
        <p14:creationId xmlns:p14="http://schemas.microsoft.com/office/powerpoint/2010/main" val="170222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13/01/2015</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13/01/2015</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13/01/2015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13/01/2015</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722508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13/01/2015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13/01/2015</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13/01/2015</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59985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83183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40876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60135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1798254" cy="792088"/>
          </a:xfrm>
          <a:prstGeom prst="rect">
            <a:avLst/>
          </a:prstGeom>
        </p:spPr>
      </p:pic>
    </p:spTree>
    <p:extLst>
      <p:ext uri="{BB962C8B-B14F-4D97-AF65-F5344CB8AC3E}">
        <p14:creationId xmlns:p14="http://schemas.microsoft.com/office/powerpoint/2010/main" val="34731427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13/01/2015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1798254" cy="792088"/>
          </a:xfrm>
          <a:prstGeom prst="rect">
            <a:avLst/>
          </a:prstGeom>
        </p:spPr>
      </p:pic>
    </p:spTree>
    <p:extLst>
      <p:ext uri="{BB962C8B-B14F-4D97-AF65-F5344CB8AC3E}">
        <p14:creationId xmlns:p14="http://schemas.microsoft.com/office/powerpoint/2010/main" val="1972960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alphaModFix amt="31000"/>
            <a:lum/>
          </a:blip>
          <a:srcRect/>
          <a:stretch>
            <a:fillRect t="-59000" b="-34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63688" y="764704"/>
            <a:ext cx="5842992" cy="571499"/>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67544" y="6356350"/>
            <a:ext cx="82809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pic>
        <p:nvPicPr>
          <p:cNvPr id="8" name="Image 7"/>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25258" y="158865"/>
            <a:ext cx="1008112" cy="851637"/>
          </a:xfrm>
          <a:prstGeom prst="rect">
            <a:avLst/>
          </a:prstGeom>
          <a:noFill/>
        </p:spPr>
      </p:pic>
    </p:spTree>
    <p:extLst>
      <p:ext uri="{BB962C8B-B14F-4D97-AF65-F5344CB8AC3E}">
        <p14:creationId xmlns:p14="http://schemas.microsoft.com/office/powerpoint/2010/main" val="3632736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31000"/>
            <a:lum/>
          </a:blip>
          <a:srcRect/>
          <a:stretch>
            <a:fillRect t="-59000" b="-34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23728" y="274638"/>
            <a:ext cx="6563072"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089C7-F5C0-40D7-B76A-50D29F235A11}" type="datetimeFigureOut">
              <a:rPr lang="fr-FR" smtClean="0"/>
              <a:pPr/>
              <a:t>13/01/2015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775DF-991E-4484-94B5-BAD002C4E822}" type="slidenum">
              <a:rPr lang="fr-FR" smtClean="0"/>
              <a:pPr/>
              <a:t>‹N°›</a:t>
            </a:fld>
            <a:endParaRPr lang="fr-F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04" y="116632"/>
            <a:ext cx="1798254" cy="792088"/>
          </a:xfrm>
          <a:prstGeom prst="rect">
            <a:avLst/>
          </a:prstGeom>
        </p:spPr>
      </p:pic>
    </p:spTree>
    <p:extLst>
      <p:ext uri="{BB962C8B-B14F-4D97-AF65-F5344CB8AC3E}">
        <p14:creationId xmlns:p14="http://schemas.microsoft.com/office/powerpoint/2010/main" val="4596308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1/13/2015</a:t>
            </a:fld>
            <a:endParaRPr lang="en-US" dirty="0">
              <a:solidFill>
                <a:schemeClr val="tx2"/>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cap="all" dirty="0" smtClean="0"/>
              <a:t/>
            </a:r>
            <a:br>
              <a:rPr lang="fr-FR" cap="all" dirty="0" smtClean="0"/>
            </a:br>
            <a:r>
              <a:rPr lang="fr-FR" cap="all" dirty="0" smtClean="0"/>
              <a:t/>
            </a:r>
            <a:br>
              <a:rPr lang="fr-FR" cap="all" dirty="0" smtClean="0"/>
            </a:br>
            <a:r>
              <a:rPr lang="fr-FR" cap="all" dirty="0" smtClean="0"/>
              <a:t/>
            </a:r>
            <a:br>
              <a:rPr lang="fr-FR" cap="all" dirty="0" smtClean="0"/>
            </a:br>
            <a:r>
              <a:rPr lang="fr-FR" cap="all" dirty="0" smtClean="0"/>
              <a:t/>
            </a:r>
            <a:br>
              <a:rPr lang="fr-FR" cap="all" dirty="0" smtClean="0"/>
            </a:br>
            <a:endParaRPr lang="fr-FR" dirty="0"/>
          </a:p>
        </p:txBody>
      </p:sp>
      <p:sp>
        <p:nvSpPr>
          <p:cNvPr id="5" name="Sous-titre 4"/>
          <p:cNvSpPr>
            <a:spLocks noGrp="1"/>
          </p:cNvSpPr>
          <p:nvPr>
            <p:ph type="subTitle" idx="1"/>
          </p:nvPr>
        </p:nvSpPr>
        <p:spPr>
          <a:xfrm>
            <a:off x="2286000" y="3068960"/>
            <a:ext cx="6172200" cy="3305962"/>
          </a:xfrm>
        </p:spPr>
        <p:txBody>
          <a:bodyPr>
            <a:normAutofit lnSpcReduction="10000"/>
          </a:bodyPr>
          <a:lstStyle/>
          <a:p>
            <a:r>
              <a:rPr lang="fr-FR" sz="3600" dirty="0" smtClean="0">
                <a:solidFill>
                  <a:schemeClr val="tx1"/>
                </a:solidFill>
              </a:rPr>
              <a:t>L’ENTRETIEN D’EXPLICITATION </a:t>
            </a:r>
          </a:p>
          <a:p>
            <a:r>
              <a:rPr lang="fr-FR" sz="2600" b="0" dirty="0" smtClean="0">
                <a:solidFill>
                  <a:schemeClr val="tx1"/>
                </a:solidFill>
              </a:rPr>
              <a:t>Selon Pierre VERMERSCH</a:t>
            </a:r>
          </a:p>
          <a:p>
            <a:endParaRPr lang="fr-FR" sz="3600" b="0" dirty="0" smtClean="0">
              <a:solidFill>
                <a:schemeClr val="tx1"/>
              </a:solidFill>
            </a:endParaRPr>
          </a:p>
          <a:p>
            <a:r>
              <a:rPr lang="fr-FR" sz="2000" b="0" dirty="0" smtClean="0">
                <a:solidFill>
                  <a:schemeClr val="tx1"/>
                </a:solidFill>
              </a:rPr>
              <a:t>Judith SIMIAND</a:t>
            </a:r>
          </a:p>
          <a:p>
            <a:r>
              <a:rPr lang="fr-FR" sz="2000" b="0" dirty="0" smtClean="0">
                <a:solidFill>
                  <a:schemeClr val="tx1"/>
                </a:solidFill>
              </a:rPr>
              <a:t>Psychologue du travail</a:t>
            </a:r>
          </a:p>
          <a:p>
            <a:r>
              <a:rPr lang="fr-FR" sz="2000" b="0" dirty="0" smtClean="0">
                <a:solidFill>
                  <a:schemeClr val="tx1"/>
                </a:solidFill>
              </a:rPr>
              <a:t>Conseillère bilan / VAE</a:t>
            </a:r>
            <a:endParaRPr lang="fr-FR" sz="2000" b="0" dirty="0">
              <a:solidFill>
                <a:schemeClr val="tx1"/>
              </a:solidFill>
            </a:endParaRPr>
          </a:p>
        </p:txBody>
      </p:sp>
      <p:pic>
        <p:nvPicPr>
          <p:cNvPr id="6" name="Picture 2" descr="Z:\Communication\LOGOS\Logos GDG\logo GDG 2014\Power-Point\Fond clair\Greta-grenoble-C-PPT.tif"/>
          <p:cNvPicPr>
            <a:picLocks noChangeAspect="1" noChangeArrowheads="1"/>
          </p:cNvPicPr>
          <p:nvPr/>
        </p:nvPicPr>
        <p:blipFill>
          <a:blip r:embed="rId2" cstate="print"/>
          <a:srcRect/>
          <a:stretch>
            <a:fillRect/>
          </a:stretch>
        </p:blipFill>
        <p:spPr bwMode="auto">
          <a:xfrm>
            <a:off x="5724128" y="332656"/>
            <a:ext cx="2365375" cy="12430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Pratique de l’entretien d’explicitation</a:t>
            </a:r>
            <a:endParaRPr lang="fr-FR" dirty="0"/>
          </a:p>
        </p:txBody>
      </p:sp>
      <p:sp>
        <p:nvSpPr>
          <p:cNvPr id="3" name="Espace réservé du texte 2"/>
          <p:cNvSpPr>
            <a:spLocks noGrp="1"/>
          </p:cNvSpPr>
          <p:nvPr>
            <p:ph type="body" idx="1"/>
          </p:nvPr>
        </p:nvSpPr>
        <p:spPr/>
        <p:txBody>
          <a:bodyPr/>
          <a:lstStyle/>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9256" cy="706090"/>
          </a:xfrm>
        </p:spPr>
        <p:txBody>
          <a:bodyPr>
            <a:normAutofit fontScale="90000"/>
          </a:bodyPr>
          <a:lstStyle/>
          <a:p>
            <a:r>
              <a:rPr lang="fr-FR" b="1" dirty="0" smtClean="0"/>
              <a:t>I- Formuler un contrat de communication</a:t>
            </a:r>
            <a:endParaRPr lang="fr-FR" b="1" dirty="0"/>
          </a:p>
        </p:txBody>
      </p:sp>
      <p:sp>
        <p:nvSpPr>
          <p:cNvPr id="3" name="Espace réservé du contenu 2"/>
          <p:cNvSpPr>
            <a:spLocks noGrp="1"/>
          </p:cNvSpPr>
          <p:nvPr>
            <p:ph sz="quarter" idx="1"/>
          </p:nvPr>
        </p:nvSpPr>
        <p:spPr/>
        <p:txBody>
          <a:bodyPr>
            <a:normAutofit/>
          </a:bodyPr>
          <a:lstStyle/>
          <a:p>
            <a:r>
              <a:rPr lang="fr-FR" dirty="0" smtClean="0"/>
              <a:t>Tout entretien et plus largement toute situation de dialogue s’inscrit dans un ou des cadres contractuels (implicites ou explicites) qu’il est important de reconnaitre comme étant nécessairement présents. Il est donc important d’établir un cadre au moment où l’on pratique l’entretien d’explicitation  :</a:t>
            </a:r>
          </a:p>
          <a:p>
            <a:pPr lvl="1"/>
            <a:r>
              <a:rPr lang="fr-FR" dirty="0" smtClean="0"/>
              <a:t>Clarifier le rôle de chacun </a:t>
            </a:r>
          </a:p>
          <a:p>
            <a:pPr lvl="1"/>
            <a:r>
              <a:rPr lang="fr-FR" dirty="0" smtClean="0"/>
              <a:t>Clarifier le but visé </a:t>
            </a:r>
          </a:p>
          <a:p>
            <a:pPr lvl="1"/>
            <a:r>
              <a:rPr lang="fr-FR" dirty="0" smtClean="0"/>
              <a:t>Demander l’autorisation à la personne de la questionner de manière approfondie. </a:t>
            </a:r>
          </a:p>
          <a:p>
            <a:pPr lvl="1">
              <a:buNone/>
            </a:pPr>
            <a:r>
              <a:rPr lang="fr-FR" dirty="0" smtClean="0"/>
              <a:t>C’est l’établissement du </a:t>
            </a:r>
            <a:r>
              <a:rPr lang="fr-FR" b="1" dirty="0" smtClean="0"/>
              <a:t>contrat de communication</a:t>
            </a:r>
            <a:r>
              <a:rPr lang="fr-FR" dirty="0" smtClean="0"/>
              <a:t>. </a:t>
            </a:r>
          </a:p>
          <a:p>
            <a:endParaRPr lang="fr-FR"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7467600" cy="5997280"/>
          </a:xfrm>
        </p:spPr>
        <p:txBody>
          <a:bodyPr>
            <a:normAutofit fontScale="77500" lnSpcReduction="20000"/>
          </a:bodyPr>
          <a:lstStyle/>
          <a:p>
            <a:pPr>
              <a:buNone/>
            </a:pPr>
            <a:r>
              <a:rPr lang="fr-FR" u="sng" dirty="0" smtClean="0"/>
              <a:t>Formulations possibles en début ou en cours d’entretien </a:t>
            </a:r>
            <a:r>
              <a:rPr lang="fr-FR" dirty="0" smtClean="0"/>
              <a:t>:</a:t>
            </a:r>
          </a:p>
          <a:p>
            <a:pPr>
              <a:buNone/>
            </a:pPr>
            <a:endParaRPr lang="fr-FR" dirty="0" smtClean="0">
              <a:solidFill>
                <a:srgbClr val="FF0000"/>
              </a:solidFill>
            </a:endParaRPr>
          </a:p>
          <a:p>
            <a:pPr>
              <a:buNone/>
            </a:pPr>
            <a:r>
              <a:rPr lang="fr-FR" dirty="0" smtClean="0"/>
              <a:t>	- êtes-vous d’accord pour que l’on parle de ….?</a:t>
            </a:r>
          </a:p>
          <a:p>
            <a:pPr>
              <a:buNone/>
            </a:pPr>
            <a:r>
              <a:rPr lang="fr-FR" dirty="0" smtClean="0"/>
              <a:t>	- seriez-vous d’accord pour m’expliquer comment vous …. ?</a:t>
            </a:r>
          </a:p>
          <a:p>
            <a:pPr>
              <a:buNone/>
            </a:pPr>
            <a:r>
              <a:rPr lang="fr-FR" dirty="0" smtClean="0"/>
              <a:t>	- je vous propose, si vous êtes d’accord, de reprendre ce point plus en détail.</a:t>
            </a:r>
          </a:p>
          <a:p>
            <a:pPr>
              <a:buNone/>
            </a:pPr>
            <a:r>
              <a:rPr lang="fr-FR" i="1" dirty="0" smtClean="0"/>
              <a:t>Il est possible de s’appuyer sur sa propre incompréhension (vrai ou non) :</a:t>
            </a:r>
          </a:p>
          <a:p>
            <a:pPr>
              <a:buNone/>
            </a:pPr>
            <a:r>
              <a:rPr lang="fr-FR" dirty="0" smtClean="0"/>
              <a:t>	- je n’ai pas complètement compris comment vous vous y prenez pour..</a:t>
            </a:r>
          </a:p>
          <a:p>
            <a:pPr>
              <a:buNone/>
            </a:pPr>
            <a:r>
              <a:rPr lang="fr-FR" dirty="0" smtClean="0"/>
              <a:t>	- seriez-vous d’accord pour reprendre …. </a:t>
            </a:r>
          </a:p>
          <a:p>
            <a:pPr>
              <a:buNone/>
            </a:pPr>
            <a:r>
              <a:rPr lang="fr-FR" dirty="0" smtClean="0"/>
              <a:t>	- pourriez-vous reprendre ce point de manière plus détaillée ?</a:t>
            </a:r>
          </a:p>
          <a:p>
            <a:pPr>
              <a:buNone/>
            </a:pPr>
            <a:endParaRPr lang="fr-FR" dirty="0" smtClean="0"/>
          </a:p>
          <a:p>
            <a:pPr>
              <a:buNone/>
            </a:pPr>
            <a:r>
              <a:rPr lang="fr-FR" dirty="0" smtClean="0"/>
              <a:t>Il est peu probable qu’un élève s’autorise, dans sa situation de formation, à exprimer un refus direct. Cependant son expression non verbale (mimique, troubles, gêne) peut révéler un désaccord non exprimé. </a:t>
            </a:r>
          </a:p>
          <a:p>
            <a:pPr>
              <a:buNone/>
            </a:pPr>
            <a:endParaRPr lang="fr-FR" dirty="0" smtClean="0"/>
          </a:p>
          <a:p>
            <a:pPr>
              <a:buNone/>
            </a:pPr>
            <a:r>
              <a:rPr lang="fr-FR" dirty="0" smtClean="0"/>
              <a:t>Il est important d’être clair et d’avoir l’adhésion de la personne sinon l’échange risque d’être mal interprété et les techniques de questionnements rapidement insuffisantes.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b="1" dirty="0" smtClean="0"/>
              <a:t>II – Orienter la description vers une action spécifique et concrète</a:t>
            </a:r>
            <a:endParaRPr lang="fr-FR" sz="2700" b="1" dirty="0"/>
          </a:p>
        </p:txBody>
      </p:sp>
      <p:sp>
        <p:nvSpPr>
          <p:cNvPr id="3" name="Espace réservé du contenu 2"/>
          <p:cNvSpPr>
            <a:spLocks noGrp="1"/>
          </p:cNvSpPr>
          <p:nvPr>
            <p:ph sz="quarter" idx="1"/>
          </p:nvPr>
        </p:nvSpPr>
        <p:spPr/>
        <p:txBody>
          <a:bodyPr/>
          <a:lstStyle/>
          <a:p>
            <a:endParaRPr lang="fr-FR" dirty="0" smtClean="0"/>
          </a:p>
          <a:p>
            <a:pPr>
              <a:buNone/>
            </a:pPr>
            <a:r>
              <a:rPr lang="fr-FR" dirty="0" smtClean="0"/>
              <a:t>Il est indispensable de :</a:t>
            </a:r>
          </a:p>
          <a:p>
            <a:pPr>
              <a:buNone/>
            </a:pPr>
            <a:endParaRPr lang="fr-FR" dirty="0" smtClean="0"/>
          </a:p>
          <a:p>
            <a:r>
              <a:rPr lang="fr-FR" dirty="0" smtClean="0"/>
              <a:t>Faire référence à une tâche réelle et spécifiée ;</a:t>
            </a:r>
          </a:p>
          <a:p>
            <a:endParaRPr lang="fr-FR" dirty="0" smtClean="0"/>
          </a:p>
          <a:p>
            <a:r>
              <a:rPr lang="fr-FR" dirty="0" smtClean="0"/>
              <a:t>Focaliser sur l’action plutôt que sur le contexte, l’environnement, les circonstances ou les jugements, les opinions, les commentaires.</a:t>
            </a:r>
            <a:endParaRPr lang="fr-F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7467600" cy="1440160"/>
          </a:xfrm>
        </p:spPr>
        <p:txBody>
          <a:bodyPr>
            <a:normAutofit fontScale="90000"/>
          </a:bodyPr>
          <a:lstStyle/>
          <a:p>
            <a:r>
              <a:rPr lang="fr-FR" b="1" dirty="0" smtClean="0"/>
              <a:t/>
            </a:r>
            <a:br>
              <a:rPr lang="fr-FR" b="1" dirty="0" smtClean="0"/>
            </a:br>
            <a:r>
              <a:rPr lang="fr-FR" b="1" dirty="0" smtClean="0"/>
              <a:t/>
            </a:r>
            <a:br>
              <a:rPr lang="fr-FR" b="1" dirty="0" smtClean="0"/>
            </a:br>
            <a:r>
              <a:rPr lang="fr-FR" b="1" dirty="0" smtClean="0"/>
              <a:t>III– Permettre la position de « parole incarnée »</a:t>
            </a:r>
            <a:r>
              <a:rPr lang="fr-FR" dirty="0" smtClean="0"/>
              <a:t/>
            </a:r>
            <a:br>
              <a:rPr lang="fr-FR" dirty="0" smtClean="0"/>
            </a:br>
            <a:endParaRPr lang="fr-FR" dirty="0"/>
          </a:p>
        </p:txBody>
      </p:sp>
      <p:sp>
        <p:nvSpPr>
          <p:cNvPr id="3" name="Espace réservé du contenu 2"/>
          <p:cNvSpPr>
            <a:spLocks noGrp="1"/>
          </p:cNvSpPr>
          <p:nvPr>
            <p:ph sz="quarter" idx="1"/>
          </p:nvPr>
        </p:nvSpPr>
        <p:spPr>
          <a:xfrm>
            <a:off x="467544" y="1268760"/>
            <a:ext cx="7467600" cy="4873752"/>
          </a:xfrm>
        </p:spPr>
        <p:txBody>
          <a:bodyPr>
            <a:normAutofit/>
          </a:bodyPr>
          <a:lstStyle/>
          <a:p>
            <a:pPr lvl="1">
              <a:buNone/>
            </a:pPr>
            <a:r>
              <a:rPr lang="fr-FR" dirty="0" smtClean="0"/>
              <a:t>Afin d’avoir une information «fiable», la personne interrogée doit être mise en situation de parole incarnée c’est-à-dire qu’elle doit faire référence à une situation réelle, vécue, concrète et en lien avec ses souvenirs précis. </a:t>
            </a:r>
          </a:p>
          <a:p>
            <a:pPr lvl="1">
              <a:buNone/>
            </a:pPr>
            <a:r>
              <a:rPr lang="fr-FR" u="sng" dirty="0" smtClean="0"/>
              <a:t>Les indicateurs  non verbaux </a:t>
            </a:r>
            <a:r>
              <a:rPr lang="fr-FR" dirty="0" smtClean="0"/>
              <a:t>:</a:t>
            </a:r>
          </a:p>
          <a:p>
            <a:pPr lvl="2"/>
            <a:r>
              <a:rPr lang="fr-FR" b="1" dirty="0" smtClean="0"/>
              <a:t>le décrochage du regard </a:t>
            </a:r>
            <a:r>
              <a:rPr lang="fr-FR" dirty="0" smtClean="0"/>
              <a:t>: c’est l’indicateur privilégié du fait que le sujet tourne son attention vers son expérience interne.</a:t>
            </a:r>
          </a:p>
          <a:p>
            <a:pPr lvl="2"/>
            <a:r>
              <a:rPr lang="fr-FR" b="1" dirty="0" smtClean="0"/>
              <a:t>le ralentissement du rythme de parole </a:t>
            </a:r>
            <a:r>
              <a:rPr lang="fr-FR" dirty="0" smtClean="0"/>
              <a:t>qui fait la différence entre un discours tout prêt et la réelle recherche mentale des informations. En effet, dans l’accès au vécu de l’action, l’élève va souvent découvrir progressivement comment il a procédé.</a:t>
            </a:r>
          </a:p>
          <a:p>
            <a:pPr lvl="1">
              <a:buNone/>
            </a:pPr>
            <a:endParaRPr lang="fr-FR" dirty="0" smtClean="0"/>
          </a:p>
          <a:p>
            <a:endParaRPr lang="fr-FR"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endParaRPr lang="fr-FR"/>
          </a:p>
        </p:txBody>
      </p:sp>
      <p:sp>
        <p:nvSpPr>
          <p:cNvPr id="5" name="Espace réservé du contenu 4"/>
          <p:cNvSpPr>
            <a:spLocks noGrp="1"/>
          </p:cNvSpPr>
          <p:nvPr>
            <p:ph sz="quarter" idx="1"/>
          </p:nvPr>
        </p:nvSpPr>
        <p:spPr/>
        <p:txBody>
          <a:bodyPr>
            <a:normAutofit fontScale="92500"/>
          </a:bodyPr>
          <a:lstStyle/>
          <a:p>
            <a:pPr marL="274320" lvl="1">
              <a:spcBef>
                <a:spcPts val="600"/>
              </a:spcBef>
              <a:buSzPct val="70000"/>
              <a:buNone/>
            </a:pPr>
            <a:r>
              <a:rPr lang="fr-FR" sz="2200" u="sng" dirty="0" smtClean="0"/>
              <a:t>Les indicateurs verbaux </a:t>
            </a:r>
            <a:r>
              <a:rPr lang="fr-FR" sz="2200" dirty="0" smtClean="0"/>
              <a:t>:</a:t>
            </a:r>
          </a:p>
          <a:p>
            <a:pPr marL="274320" lvl="1">
              <a:spcBef>
                <a:spcPts val="600"/>
              </a:spcBef>
              <a:buSzPct val="70000"/>
              <a:buNone/>
            </a:pPr>
            <a:endParaRPr lang="fr-FR" dirty="0" smtClean="0"/>
          </a:p>
          <a:p>
            <a:r>
              <a:rPr lang="fr-FR" dirty="0" smtClean="0"/>
              <a:t>La position de parole incarnée se manifeste sous la forme d’un </a:t>
            </a:r>
            <a:r>
              <a:rPr lang="fr-FR" b="1" dirty="0" smtClean="0"/>
              <a:t>vocabulaire spécifique, descriptif, concret, relié à des connotations sensorielles</a:t>
            </a:r>
            <a:r>
              <a:rPr lang="fr-FR" dirty="0" smtClean="0"/>
              <a:t>. </a:t>
            </a:r>
          </a:p>
          <a:p>
            <a:endParaRPr lang="fr-FR" dirty="0" smtClean="0"/>
          </a:p>
          <a:p>
            <a:r>
              <a:rPr lang="fr-FR" dirty="0" smtClean="0"/>
              <a:t>Le sujet verbalise facilement au </a:t>
            </a:r>
            <a:r>
              <a:rPr lang="fr-FR" b="1" dirty="0" smtClean="0"/>
              <a:t>présent</a:t>
            </a:r>
            <a:r>
              <a:rPr lang="fr-FR" dirty="0" smtClean="0"/>
              <a:t>, en prenant la parole de manière directe (présence du </a:t>
            </a:r>
            <a:r>
              <a:rPr lang="fr-FR" b="1" dirty="0" smtClean="0"/>
              <a:t>JE</a:t>
            </a:r>
            <a:r>
              <a:rPr lang="fr-FR" dirty="0" smtClean="0"/>
              <a:t>)</a:t>
            </a:r>
          </a:p>
          <a:p>
            <a:pPr>
              <a:buNone/>
            </a:pPr>
            <a:endParaRPr lang="fr-FR" dirty="0" smtClean="0"/>
          </a:p>
          <a:p>
            <a:r>
              <a:rPr lang="fr-FR" dirty="0" smtClean="0"/>
              <a:t>La position de parole incarnée évite les généralisations (chaque fois, en général, la plupart du temps, toujours, jamais) qui n’évoque pas un vécu spécifique de la part du sujet.</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b="1" dirty="0" smtClean="0"/>
              <a:t>IV – Avoir la bonne posture</a:t>
            </a:r>
            <a:endParaRPr lang="fr-FR" sz="2700" b="1" dirty="0"/>
          </a:p>
        </p:txBody>
      </p:sp>
      <p:sp>
        <p:nvSpPr>
          <p:cNvPr id="3" name="Espace réservé du contenu 2"/>
          <p:cNvSpPr>
            <a:spLocks noGrp="1"/>
          </p:cNvSpPr>
          <p:nvPr>
            <p:ph sz="quarter" idx="1"/>
          </p:nvPr>
        </p:nvSpPr>
        <p:spPr/>
        <p:txBody>
          <a:bodyPr>
            <a:normAutofit fontScale="92500" lnSpcReduction="10000"/>
          </a:bodyPr>
          <a:lstStyle/>
          <a:p>
            <a:pPr>
              <a:buNone/>
            </a:pPr>
            <a:r>
              <a:rPr lang="fr-FR" dirty="0" smtClean="0"/>
              <a:t>Qu’est-ce que « accompagner »  :</a:t>
            </a:r>
          </a:p>
          <a:p>
            <a:pPr>
              <a:buFontTx/>
              <a:buChar char="-"/>
            </a:pPr>
            <a:r>
              <a:rPr lang="fr-FR" dirty="0" smtClean="0"/>
              <a:t>L’enseignement vise l’acquisition des savoirs</a:t>
            </a:r>
          </a:p>
          <a:p>
            <a:pPr>
              <a:buFontTx/>
              <a:buChar char="-"/>
            </a:pPr>
            <a:r>
              <a:rPr lang="fr-FR" dirty="0" smtClean="0"/>
              <a:t>L’accompagnement vise la réalisation du projet (de l’autre) </a:t>
            </a:r>
          </a:p>
          <a:p>
            <a:pPr>
              <a:buNone/>
            </a:pPr>
            <a:endParaRPr lang="fr-FR" dirty="0" smtClean="0"/>
          </a:p>
          <a:p>
            <a:pPr>
              <a:buNone/>
            </a:pPr>
            <a:r>
              <a:rPr lang="fr-FR" dirty="0" smtClean="0"/>
              <a:t>Accompagner c’est donc cheminer aux côtés de la personne dans une relation d’aide qui la rend actrice. Accompagner suppose l’aide à l’analyse, à la prise de distance et à la décision. Cela suppose écoute et  centration sur l’autre.</a:t>
            </a:r>
          </a:p>
          <a:p>
            <a:pPr>
              <a:buNone/>
            </a:pPr>
            <a:r>
              <a:rPr lang="fr-FR" dirty="0" smtClean="0"/>
              <a:t/>
            </a:r>
            <a:br>
              <a:rPr lang="fr-FR" dirty="0" smtClean="0"/>
            </a:br>
            <a:r>
              <a:rPr lang="fr-FR" dirty="0" smtClean="0"/>
              <a:t>Cette relation exclut la prescription, le conseil, l’injonction, la commande ou l’intervention (agir à la place).</a:t>
            </a:r>
          </a:p>
          <a:p>
            <a:pPr>
              <a:buNone/>
            </a:pPr>
            <a:endParaRPr lang="fr-FR"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à coins arrondis 33"/>
          <p:cNvSpPr/>
          <p:nvPr/>
        </p:nvSpPr>
        <p:spPr>
          <a:xfrm>
            <a:off x="2627784" y="2132856"/>
            <a:ext cx="3312368" cy="345638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ACCOMPAGNER :</a:t>
            </a:r>
          </a:p>
          <a:p>
            <a:pPr algn="ctr"/>
            <a:endParaRPr lang="fr-FR" dirty="0" smtClean="0"/>
          </a:p>
          <a:p>
            <a:pPr algn="ctr"/>
            <a:r>
              <a:rPr lang="fr-FR" dirty="0" smtClean="0"/>
              <a:t>Se mettre à l’écoute</a:t>
            </a:r>
          </a:p>
          <a:p>
            <a:pPr algn="ctr"/>
            <a:r>
              <a:rPr lang="fr-FR" dirty="0" smtClean="0"/>
              <a:t>Questionner</a:t>
            </a:r>
          </a:p>
          <a:p>
            <a:pPr algn="ctr"/>
            <a:r>
              <a:rPr lang="fr-FR" dirty="0" smtClean="0"/>
              <a:t>Relancer</a:t>
            </a:r>
          </a:p>
          <a:p>
            <a:pPr algn="ctr"/>
            <a:r>
              <a:rPr lang="fr-FR" dirty="0" smtClean="0"/>
              <a:t>Solliciter</a:t>
            </a:r>
          </a:p>
          <a:p>
            <a:pPr algn="ctr"/>
            <a:r>
              <a:rPr lang="fr-FR" dirty="0" smtClean="0"/>
              <a:t>Soutenir</a:t>
            </a:r>
          </a:p>
          <a:p>
            <a:pPr algn="ctr"/>
            <a:endParaRPr lang="fr-FR" dirty="0" smtClean="0"/>
          </a:p>
          <a:p>
            <a:pPr algn="ctr">
              <a:buFontTx/>
              <a:buChar char="-"/>
            </a:pPr>
            <a:endParaRPr lang="fr-FR" dirty="0" smtClean="0"/>
          </a:p>
        </p:txBody>
      </p:sp>
      <p:sp>
        <p:nvSpPr>
          <p:cNvPr id="4" name="Rectangle à coins arrondis 3"/>
          <p:cNvSpPr/>
          <p:nvPr/>
        </p:nvSpPr>
        <p:spPr>
          <a:xfrm>
            <a:off x="2915816" y="980728"/>
            <a:ext cx="2592288" cy="122413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CONSEILLER</a:t>
            </a:r>
            <a:endParaRPr lang="fr-FR" dirty="0"/>
          </a:p>
        </p:txBody>
      </p:sp>
      <p:sp>
        <p:nvSpPr>
          <p:cNvPr id="6" name="Rectangle à coins arrondis 5"/>
          <p:cNvSpPr/>
          <p:nvPr/>
        </p:nvSpPr>
        <p:spPr>
          <a:xfrm>
            <a:off x="323528" y="3501008"/>
            <a:ext cx="2520280" cy="122413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FORMER</a:t>
            </a:r>
            <a:endParaRPr lang="fr-FR" dirty="0"/>
          </a:p>
        </p:txBody>
      </p:sp>
      <p:cxnSp>
        <p:nvCxnSpPr>
          <p:cNvPr id="15" name="Connecteur droit avec flèche 14"/>
          <p:cNvCxnSpPr/>
          <p:nvPr/>
        </p:nvCxnSpPr>
        <p:spPr>
          <a:xfrm flipH="1">
            <a:off x="5508104" y="1340768"/>
            <a:ext cx="50405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5868144" y="3429000"/>
            <a:ext cx="2160240" cy="122413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GUIDER/TUTORER</a:t>
            </a:r>
            <a:endParaRPr lang="fr-FR" sz="1400" dirty="0"/>
          </a:p>
        </p:txBody>
      </p:sp>
      <p:sp>
        <p:nvSpPr>
          <p:cNvPr id="16" name="Rectangle à coins arrondis 15"/>
          <p:cNvSpPr/>
          <p:nvPr/>
        </p:nvSpPr>
        <p:spPr>
          <a:xfrm>
            <a:off x="3275856" y="5301208"/>
            <a:ext cx="2016224" cy="122413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INFORMER</a:t>
            </a:r>
            <a:endParaRPr lang="fr-FR" dirty="0"/>
          </a:p>
        </p:txBody>
      </p:sp>
      <p:cxnSp>
        <p:nvCxnSpPr>
          <p:cNvPr id="21" name="Connecteur droit avec flèche 20"/>
          <p:cNvCxnSpPr/>
          <p:nvPr/>
        </p:nvCxnSpPr>
        <p:spPr>
          <a:xfrm flipH="1">
            <a:off x="1259632" y="1484784"/>
            <a:ext cx="4896544" cy="18722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4716016" y="1628800"/>
            <a:ext cx="1800200" cy="3528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020272" y="1700808"/>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sz="quarter" idx="1"/>
          </p:nvPr>
        </p:nvSpPr>
        <p:spPr>
          <a:xfrm>
            <a:off x="457200" y="548680"/>
            <a:ext cx="7467600" cy="5925272"/>
          </a:xfrm>
        </p:spPr>
        <p:txBody>
          <a:bodyPr/>
          <a:lstStyle/>
          <a:p>
            <a:pPr>
              <a:buNone/>
            </a:pPr>
            <a:r>
              <a:rPr lang="fr-FR" dirty="0" smtClean="0"/>
              <a:t>								</a:t>
            </a:r>
            <a:r>
              <a:rPr lang="fr-FR" sz="1200" dirty="0" smtClean="0"/>
              <a:t>Positions 						      que l’on peut prendre 						 sans s’en rendre compte.</a:t>
            </a:r>
            <a:endParaRPr lang="fr-FR" dirty="0" smtClean="0"/>
          </a:p>
          <a:p>
            <a:pPr>
              <a:buNone/>
            </a:pPr>
            <a:endParaRPr lang="fr-FR" dirty="0" smtClean="0"/>
          </a:p>
          <a:p>
            <a:pPr>
              <a:buNone/>
            </a:pPr>
            <a:r>
              <a:rPr lang="fr-FR" b="1" dirty="0" smtClean="0"/>
              <a:t>			</a:t>
            </a:r>
            <a:endParaRPr lang="fr-FR" b="1"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000" kern="1200" cap="small" dirty="0" smtClean="0">
                <a:solidFill>
                  <a:schemeClr val="tx2"/>
                </a:solidFill>
                <a:latin typeface="+mj-lt"/>
                <a:ea typeface="+mj-ea"/>
                <a:cs typeface="+mj-cs"/>
              </a:rPr>
              <a:t>L’accompagnateur doit se mettre au niveau de l’accompagné :</a:t>
            </a:r>
            <a:r>
              <a:rPr lang="fr-FR" u="sng" dirty="0" smtClean="0"/>
              <a:t/>
            </a:r>
            <a:br>
              <a:rPr lang="fr-FR" u="sng" dirty="0" smtClean="0"/>
            </a:br>
            <a:endParaRPr lang="fr-FR" dirty="0"/>
          </a:p>
        </p:txBody>
      </p:sp>
      <p:sp>
        <p:nvSpPr>
          <p:cNvPr id="3" name="Espace réservé du contenu 2"/>
          <p:cNvSpPr>
            <a:spLocks noGrp="1"/>
          </p:cNvSpPr>
          <p:nvPr>
            <p:ph sz="quarter" idx="1"/>
          </p:nvPr>
        </p:nvSpPr>
        <p:spPr/>
        <p:txBody>
          <a:bodyPr/>
          <a:lstStyle/>
          <a:p>
            <a:pPr>
              <a:buNone/>
            </a:pPr>
            <a:r>
              <a:rPr lang="fr-FR" dirty="0" smtClean="0"/>
              <a:t>Il faut être attentif et en adéquation par rapport : </a:t>
            </a:r>
          </a:p>
          <a:p>
            <a:pPr>
              <a:buNone/>
            </a:pPr>
            <a:endParaRPr lang="fr-FR" dirty="0" smtClean="0"/>
          </a:p>
          <a:p>
            <a:pPr lvl="1"/>
            <a:r>
              <a:rPr lang="fr-FR" dirty="0" smtClean="0"/>
              <a:t>Au rythme et au ton de la voix</a:t>
            </a:r>
          </a:p>
          <a:p>
            <a:pPr lvl="1"/>
            <a:r>
              <a:rPr lang="fr-FR" dirty="0" smtClean="0"/>
              <a:t>A l’accord postural et à la gestualité</a:t>
            </a:r>
          </a:p>
          <a:p>
            <a:pPr lvl="1"/>
            <a:r>
              <a:rPr lang="fr-FR" dirty="0" smtClean="0"/>
              <a:t>À l’écoute de la langue sensorielle utilisée</a:t>
            </a:r>
          </a:p>
          <a:p>
            <a:pPr lvl="1"/>
            <a:endParaRPr lang="fr-FR" dirty="0" smtClean="0"/>
          </a:p>
          <a:p>
            <a:pPr lvl="1">
              <a:buNone/>
            </a:pPr>
            <a:r>
              <a:rPr lang="fr-FR" dirty="0" smtClean="0"/>
              <a:t>En PNL c’est ce que l’on appelle la synchronisation</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b="1" dirty="0" smtClean="0"/>
              <a:t>V- Le déroulement de l’entretien d’explicitation</a:t>
            </a:r>
            <a:endParaRPr lang="fr-FR" sz="2700" b="1" dirty="0"/>
          </a:p>
        </p:txBody>
      </p:sp>
      <p:sp>
        <p:nvSpPr>
          <p:cNvPr id="3" name="Espace réservé du contenu 2"/>
          <p:cNvSpPr>
            <a:spLocks noGrp="1"/>
          </p:cNvSpPr>
          <p:nvPr>
            <p:ph sz="quarter" idx="1"/>
          </p:nvPr>
        </p:nvSpPr>
        <p:spPr/>
        <p:txBody>
          <a:bodyPr/>
          <a:lstStyle/>
          <a:p>
            <a:r>
              <a:rPr lang="fr-FR" dirty="0" smtClean="0"/>
              <a:t>Au cours de l’entretien d’explicitation, l’accompagnateur doit être dans la canalisation de la personne et non la directivité ;</a:t>
            </a:r>
          </a:p>
          <a:p>
            <a:r>
              <a:rPr lang="fr-FR" dirty="0" smtClean="0"/>
              <a:t>L’accompagnateur va chercher, élucider, réguler,  et permettre d’aboutir à un résultat ;</a:t>
            </a:r>
          </a:p>
          <a:p>
            <a:r>
              <a:rPr lang="fr-FR" dirty="0" smtClean="0"/>
              <a:t>L’accompagnateur peut également vérifier la validité des informations recueillies</a:t>
            </a:r>
          </a:p>
          <a:p>
            <a:endParaRPr lang="fr-FR" dirty="0" smtClean="0"/>
          </a:p>
          <a:p>
            <a:pPr>
              <a:buNone/>
            </a:pPr>
            <a:r>
              <a:rPr lang="fr-FR" dirty="0" smtClean="0"/>
              <a:t>Important principe éthique : </a:t>
            </a:r>
            <a:r>
              <a:rPr lang="fr-FR" b="1" dirty="0" smtClean="0"/>
              <a:t>le respect de la personne</a:t>
            </a:r>
          </a:p>
          <a:p>
            <a:endParaRPr lang="fr-FR"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POSTULATS DE BASE</a:t>
            </a:r>
            <a:br>
              <a:rPr lang="fr-FR" dirty="0" smtClean="0"/>
            </a:br>
            <a:endParaRPr lang="fr-FR" dirty="0"/>
          </a:p>
        </p:txBody>
      </p:sp>
      <p:sp>
        <p:nvSpPr>
          <p:cNvPr id="3" name="Espace réservé du texte 2"/>
          <p:cNvSpPr>
            <a:spLocks noGrp="1"/>
          </p:cNvSpPr>
          <p:nvPr>
            <p:ph type="body" idx="1"/>
          </p:nvPr>
        </p:nvSpPr>
        <p:spPr/>
        <p:txBody>
          <a:bodyPr>
            <a:normAutofit/>
          </a:bodyPr>
          <a:lstStyle/>
          <a:p>
            <a:endParaRPr lang="fr-FR" sz="3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Canaliser sans être trop directif</a:t>
            </a:r>
            <a:endParaRPr lang="fr-FR" dirty="0"/>
          </a:p>
        </p:txBody>
      </p:sp>
      <p:sp>
        <p:nvSpPr>
          <p:cNvPr id="3" name="Espace réservé du contenu 2"/>
          <p:cNvSpPr>
            <a:spLocks noGrp="1"/>
          </p:cNvSpPr>
          <p:nvPr>
            <p:ph sz="quarter" idx="1"/>
          </p:nvPr>
        </p:nvSpPr>
        <p:spPr/>
        <p:txBody>
          <a:bodyPr>
            <a:normAutofit/>
          </a:bodyPr>
          <a:lstStyle/>
          <a:p>
            <a:r>
              <a:rPr lang="fr-FR" dirty="0" smtClean="0"/>
              <a:t>Les questions doivent être les plus neutres possibles pour demander des informations ou des précisions pour comprendre le fond de ce que l’accompagné dit et pourquoi il le dit</a:t>
            </a:r>
          </a:p>
          <a:p>
            <a:r>
              <a:rPr lang="fr-FR" dirty="0" smtClean="0"/>
              <a:t>La reformulation permet de redire, avec ses propres mots, ce que l’accompagné vient de dire pour :</a:t>
            </a:r>
          </a:p>
          <a:p>
            <a:pPr lvl="1"/>
            <a:r>
              <a:rPr lang="fr-FR" dirty="0" smtClean="0"/>
              <a:t>être en phase avec lui</a:t>
            </a:r>
          </a:p>
          <a:p>
            <a:pPr lvl="1"/>
            <a:r>
              <a:rPr lang="fr-FR" dirty="0" smtClean="0"/>
              <a:t>lui montrer que l’on s’intéresse à ce qu’il dit</a:t>
            </a:r>
          </a:p>
          <a:p>
            <a:pPr lvl="1"/>
            <a:r>
              <a:rPr lang="fr-FR" dirty="0" smtClean="0"/>
              <a:t>Se donner du temps pour savoir comment poursuivre l’entretien</a:t>
            </a:r>
          </a:p>
          <a:p>
            <a:pPr lvl="1"/>
            <a:r>
              <a:rPr lang="fr-FR" dirty="0" smtClean="0"/>
              <a:t>Permettre l’approfondissement d’un point </a:t>
            </a:r>
          </a:p>
          <a:p>
            <a:pPr lvl="1">
              <a:buNone/>
            </a:pPr>
            <a:endParaRPr lang="fr-FR" dirty="0" smtClean="0"/>
          </a:p>
          <a:p>
            <a:pPr lvl="2">
              <a:buNone/>
            </a:pPr>
            <a:endParaRPr lang="fr-FR" dirty="0" smtClean="0"/>
          </a:p>
          <a:p>
            <a:pPr lvl="1">
              <a:buNone/>
            </a:pPr>
            <a:endParaRPr lang="fr-FR" dirty="0" smtClean="0"/>
          </a:p>
          <a:p>
            <a:pPr lvl="2">
              <a:buNone/>
            </a:pP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Exemples de questions posées aux élèves :</a:t>
            </a:r>
            <a:endParaRPr lang="fr-FR" dirty="0"/>
          </a:p>
        </p:txBody>
      </p:sp>
      <p:sp>
        <p:nvSpPr>
          <p:cNvPr id="3" name="Espace réservé du contenu 2"/>
          <p:cNvSpPr>
            <a:spLocks noGrp="1"/>
          </p:cNvSpPr>
          <p:nvPr>
            <p:ph sz="quarter" idx="1"/>
          </p:nvPr>
        </p:nvSpPr>
        <p:spPr/>
        <p:txBody>
          <a:bodyPr>
            <a:normAutofit/>
          </a:bodyPr>
          <a:lstStyle/>
          <a:p>
            <a:pPr lvl="1"/>
            <a:r>
              <a:rPr lang="fr-FR" dirty="0" smtClean="0"/>
              <a:t>Par quoi avez-vous commencé ?</a:t>
            </a:r>
          </a:p>
          <a:p>
            <a:pPr lvl="1"/>
            <a:r>
              <a:rPr lang="fr-FR" dirty="0" smtClean="0"/>
              <a:t>Comment avez-vous identifié par quoi il fallait commencer ?</a:t>
            </a:r>
          </a:p>
          <a:p>
            <a:pPr lvl="1"/>
            <a:r>
              <a:rPr lang="fr-FR" dirty="0" smtClean="0"/>
              <a:t>Qu’avez-vous fait ensuite ? Expliquez moi les différentes étapes de votre travail ?</a:t>
            </a:r>
          </a:p>
          <a:p>
            <a:pPr lvl="1"/>
            <a:r>
              <a:rPr lang="fr-FR" dirty="0" smtClean="0"/>
              <a:t>Comment saviez-vous que c’était ça qu’il fallait faire ?</a:t>
            </a:r>
          </a:p>
          <a:p>
            <a:pPr lvl="1"/>
            <a:r>
              <a:rPr lang="fr-FR" dirty="0" smtClean="0"/>
              <a:t>Par quoi avez-vous terminé ?</a:t>
            </a:r>
          </a:p>
          <a:p>
            <a:pPr lvl="1"/>
            <a:r>
              <a:rPr lang="fr-FR" dirty="0" smtClean="0"/>
              <a:t>Comment saviez-vous que la tâche était terminée ?</a:t>
            </a:r>
          </a:p>
          <a:p>
            <a:pPr lvl="1"/>
            <a:r>
              <a:rPr lang="fr-FR" dirty="0" smtClean="0"/>
              <a:t> Par quoi avez-vous été bloqué (gêné) ? Comment vous en êtes-vous sorti ?</a:t>
            </a:r>
          </a:p>
          <a:p>
            <a:pPr lvl="1">
              <a:buNone/>
            </a:pPr>
            <a:endParaRPr lang="fr-FR"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a:p>
        </p:txBody>
      </p:sp>
      <p:sp>
        <p:nvSpPr>
          <p:cNvPr id="3" name="Espace réservé du contenu 2"/>
          <p:cNvSpPr>
            <a:spLocks noGrp="1"/>
          </p:cNvSpPr>
          <p:nvPr>
            <p:ph sz="quarter" idx="1"/>
          </p:nvPr>
        </p:nvSpPr>
        <p:spPr/>
        <p:txBody>
          <a:bodyPr>
            <a:normAutofit/>
          </a:bodyPr>
          <a:lstStyle/>
          <a:p>
            <a:r>
              <a:rPr lang="fr-FR" dirty="0" smtClean="0"/>
              <a:t>Important : on évite la question « pourquoi ? » car souvent il n’y a pas de réponse précise et on induit souvent plus une réponse sous forme de justifications que d’informations et un jugement de valeur de la part du questionneur (sous entendant que ce n’est pas comme ça qu’il faut faire).</a:t>
            </a:r>
          </a:p>
          <a:p>
            <a:endParaRPr lang="fr-FR" dirty="0" smtClean="0"/>
          </a:p>
          <a:p>
            <a:pPr>
              <a:buNone/>
            </a:pPr>
            <a:endParaRPr lang="fr-FR"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Initialiser, focaliser, élucider, réguler</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b="1" dirty="0" smtClean="0"/>
              <a:t>Initialiser</a:t>
            </a:r>
            <a:r>
              <a:rPr lang="fr-FR" dirty="0" smtClean="0"/>
              <a:t> : Au début, ou après une interruption, orienter l’échange de manière à instaurer la communication (penser au contrat de communication)</a:t>
            </a:r>
          </a:p>
          <a:p>
            <a:r>
              <a:rPr lang="fr-FR" b="1" dirty="0" smtClean="0"/>
              <a:t>Focaliser</a:t>
            </a:r>
            <a:r>
              <a:rPr lang="fr-FR" dirty="0" smtClean="0"/>
              <a:t> : Le domaine de questionnement peut être vaste, il est donc nécessaire de rechercher le moment, le point particulier qui fera l’objet de l’échange</a:t>
            </a:r>
          </a:p>
          <a:p>
            <a:r>
              <a:rPr lang="fr-FR" b="1" dirty="0" smtClean="0"/>
              <a:t>Élucider</a:t>
            </a:r>
            <a:r>
              <a:rPr lang="fr-FR" dirty="0" smtClean="0"/>
              <a:t> : mettre à jour le déroulement de l’action à un degré donné de finesse de la description en cohérence avec les buts poursuivis</a:t>
            </a:r>
          </a:p>
          <a:p>
            <a:r>
              <a:rPr lang="fr-FR" b="1" dirty="0" smtClean="0"/>
              <a:t>Réguler</a:t>
            </a:r>
            <a:r>
              <a:rPr lang="fr-FR" dirty="0" smtClean="0"/>
              <a:t> : assurer le bon déroulement de l’échange et permettre une verbalisation de l’information malgré les éventuels problèmes rencontrés (résistance, généralisations trop présentes, difficulté d’accès à la mémoire..).</a:t>
            </a:r>
            <a:endParaRPr lang="fr-FR"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Tableaux récapitulatifs sur l’entretien d’explicitation</a:t>
            </a:r>
            <a:br>
              <a:rPr lang="fr-FR" dirty="0" smtClean="0"/>
            </a:br>
            <a:endParaRPr lang="fr-FR" dirty="0"/>
          </a:p>
        </p:txBody>
      </p:sp>
      <p:sp>
        <p:nvSpPr>
          <p:cNvPr id="3" name="Espace réservé du texte 2"/>
          <p:cNvSpPr>
            <a:spLocks noGrp="1"/>
          </p:cNvSpPr>
          <p:nvPr>
            <p:ph type="body" idx="1"/>
          </p:nvPr>
        </p:nvSpPr>
        <p:spPr/>
        <p:txBody>
          <a:bodyPr>
            <a:normAutofit/>
          </a:bodyPr>
          <a:lstStyle/>
          <a:p>
            <a:r>
              <a:rPr lang="fr-FR" dirty="0" smtClean="0"/>
              <a:t>Extrait de « l’entretien d’explicitation en formation initiale et en formation continue » de Pierre VERMERSCH</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1"/>
          </p:nvPr>
        </p:nvPicPr>
        <p:blipFill>
          <a:blip r:embed="rId3" cstate="print"/>
          <a:srcRect/>
          <a:stretch>
            <a:fillRect/>
          </a:stretch>
        </p:blipFill>
        <p:spPr bwMode="auto">
          <a:xfrm>
            <a:off x="0" y="-315416"/>
            <a:ext cx="8172400" cy="7416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
          </p:nvPr>
        </p:nvGraphicFramePr>
        <p:xfrm>
          <a:off x="1143000" y="3548063"/>
          <a:ext cx="6096000" cy="0"/>
        </p:xfrm>
        <a:graphic>
          <a:graphicData uri="http://schemas.openxmlformats.org/presentationml/2006/ole">
            <mc:AlternateContent xmlns:mc="http://schemas.openxmlformats.org/markup-compatibility/2006">
              <mc:Choice xmlns:v="urn:schemas-microsoft-com:vml" Requires="v">
                <p:oleObj spid="_x0000_s1028" name="Acrobat Document" r:id="rId4" imgW="0" imgH="0" progId="AcroExch.Document.11">
                  <p:embed/>
                </p:oleObj>
              </mc:Choice>
              <mc:Fallback>
                <p:oleObj name="Acrobat Document" r:id="rId4" imgW="0" imgH="0" progId="AcroExch.Document.11">
                  <p:embed/>
                  <p:pic>
                    <p:nvPicPr>
                      <p:cNvPr id="0" name="Espace réservé du contenu 5"/>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3548063"/>
                        <a:ext cx="609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9" name="Picture 5"/>
          <p:cNvPicPr>
            <a:picLocks noChangeAspect="1" noChangeArrowheads="1"/>
          </p:cNvPicPr>
          <p:nvPr/>
        </p:nvPicPr>
        <p:blipFill>
          <a:blip r:embed="rId5" cstate="print"/>
          <a:srcRect/>
          <a:stretch>
            <a:fillRect/>
          </a:stretch>
        </p:blipFill>
        <p:spPr bwMode="auto">
          <a:xfrm>
            <a:off x="-612576" y="-1251520"/>
            <a:ext cx="10225136" cy="8856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Validité des informations recueillies</a:t>
            </a:r>
            <a:endParaRPr lang="fr-FR" dirty="0"/>
          </a:p>
        </p:txBody>
      </p:sp>
      <p:sp>
        <p:nvSpPr>
          <p:cNvPr id="3" name="Espace réservé du contenu 2"/>
          <p:cNvSpPr>
            <a:spLocks noGrp="1"/>
          </p:cNvSpPr>
          <p:nvPr>
            <p:ph sz="quarter" idx="1"/>
          </p:nvPr>
        </p:nvSpPr>
        <p:spPr/>
        <p:txBody>
          <a:bodyPr>
            <a:normAutofit/>
          </a:bodyPr>
          <a:lstStyle/>
          <a:p>
            <a:r>
              <a:rPr lang="fr-FR" dirty="0" smtClean="0"/>
              <a:t>Qu’est-ce qui permet de dire que les verbalisations obtenues sont authentiques ?</a:t>
            </a:r>
          </a:p>
          <a:p>
            <a:pPr lvl="1"/>
            <a:r>
              <a:rPr lang="fr-FR" dirty="0" smtClean="0"/>
              <a:t>La bonne position de parole incarnée</a:t>
            </a:r>
          </a:p>
          <a:p>
            <a:pPr lvl="1"/>
            <a:r>
              <a:rPr lang="fr-FR" dirty="0" smtClean="0"/>
              <a:t>Un moment singulier et concret est évoqué</a:t>
            </a:r>
          </a:p>
          <a:p>
            <a:pPr lvl="1"/>
            <a:r>
              <a:rPr lang="fr-FR" dirty="0" smtClean="0"/>
              <a:t>Une présence et un comportement actifs dans l’acte d’évocation</a:t>
            </a:r>
          </a:p>
          <a:p>
            <a:pPr lvl="1">
              <a:buNone/>
            </a:pPr>
            <a:endParaRPr lang="fr-FR" dirty="0" smtClean="0"/>
          </a:p>
          <a:p>
            <a:pPr lvl="1">
              <a:buNone/>
            </a:pPr>
            <a:r>
              <a:rPr lang="fr-FR" dirty="0" smtClean="0"/>
              <a:t>Une validation externe peut également permettre de confronter, d’articuler les données obtenues dans l’entretien d’explicitation avec des traces observables et publiques (travail réalisé, stage, etc.).</a:t>
            </a:r>
          </a:p>
          <a:p>
            <a:pPr lvl="1"/>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contextes de mise en œuvre de l’entretien d’explicitation</a:t>
            </a: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b="1" dirty="0" smtClean="0"/>
              <a:t>Utilisation ponctuelle </a:t>
            </a:r>
            <a:r>
              <a:rPr lang="fr-FR" dirty="0" smtClean="0"/>
              <a:t>: un groupe (de 2 à X) centré sur une tâche à effectuer (correction d’exercice, mise en place d’exercice dans une classe, élaboration d’une proposition de solution commune…) ;</a:t>
            </a:r>
          </a:p>
          <a:p>
            <a:pPr>
              <a:buNone/>
            </a:pPr>
            <a:endParaRPr lang="fr-FR" dirty="0" smtClean="0"/>
          </a:p>
          <a:p>
            <a:r>
              <a:rPr lang="fr-FR" b="1" dirty="0" smtClean="0"/>
              <a:t>Utilisation systématique </a:t>
            </a:r>
            <a:r>
              <a:rPr lang="fr-FR" dirty="0" smtClean="0"/>
              <a:t>en retour réflexif (groupes d’analyse de la pratique ou de retour d’expérience, des temps de synthèse ou de bilan de stages, des temps pédagogiques de </a:t>
            </a:r>
            <a:r>
              <a:rPr lang="fr-FR" dirty="0" err="1" smtClean="0"/>
              <a:t>feed</a:t>
            </a:r>
            <a:r>
              <a:rPr lang="fr-FR" dirty="0" smtClean="0"/>
              <a:t> back d’exercices, des séances d’analyse après travail sur un simulateur, débriefing de mission…) ;</a:t>
            </a:r>
          </a:p>
          <a:p>
            <a:pPr>
              <a:buNone/>
            </a:pPr>
            <a:endParaRPr lang="fr-FR" dirty="0" smtClean="0"/>
          </a:p>
          <a:p>
            <a:r>
              <a:rPr lang="fr-FR" b="1" dirty="0" smtClean="0"/>
              <a:t>En entretien individuel </a:t>
            </a:r>
            <a:r>
              <a:rPr lang="fr-FR" dirty="0" smtClean="0"/>
              <a:t>(bilan de compétences, bilan d’orientation, VAE, pur recueil d’informations…).</a:t>
            </a:r>
          </a:p>
          <a:p>
            <a:endParaRPr lang="fr-FR" dirty="0" smtClean="0"/>
          </a:p>
          <a:p>
            <a:endParaRPr lang="fr-FR"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BREF</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680"/>
            <a:ext cx="7467600" cy="648072"/>
          </a:xfrm>
        </p:spPr>
        <p:txBody>
          <a:bodyPr>
            <a:normAutofit/>
          </a:bodyPr>
          <a:lstStyle/>
          <a:p>
            <a:r>
              <a:rPr lang="fr-FR" b="1" u="sng" dirty="0" smtClean="0"/>
              <a:t>Définition de la compétence</a:t>
            </a:r>
            <a:endParaRPr lang="fr-FR" b="1" u="sng" dirty="0"/>
          </a:p>
        </p:txBody>
      </p:sp>
      <p:sp>
        <p:nvSpPr>
          <p:cNvPr id="3" name="Espace réservé du contenu 2"/>
          <p:cNvSpPr>
            <a:spLocks noGrp="1"/>
          </p:cNvSpPr>
          <p:nvPr>
            <p:ph sz="quarter" idx="1"/>
          </p:nvPr>
        </p:nvSpPr>
        <p:spPr/>
        <p:txBody>
          <a:bodyPr>
            <a:normAutofit/>
          </a:bodyPr>
          <a:lstStyle/>
          <a:p>
            <a:pPr>
              <a:buNone/>
            </a:pPr>
            <a:r>
              <a:rPr lang="fr-FR" dirty="0" smtClean="0"/>
              <a:t>Le terme de compétence est polysémique et peut prendre, selon les disciplines, des acceptions différentes. </a:t>
            </a:r>
          </a:p>
          <a:p>
            <a:pPr>
              <a:buNone/>
            </a:pPr>
            <a:r>
              <a:rPr lang="fr-FR" dirty="0" smtClean="0"/>
              <a:t>Un point fort cependant ressort :</a:t>
            </a:r>
          </a:p>
          <a:p>
            <a:endParaRPr lang="fr-FR" dirty="0" smtClean="0"/>
          </a:p>
          <a:p>
            <a:pPr lvl="1"/>
            <a:r>
              <a:rPr lang="fr-FR" dirty="0" smtClean="0"/>
              <a:t>Une compétences consiste en la mobilisation d’un ensemble de ressources diversifiées </a:t>
            </a:r>
            <a:r>
              <a:rPr lang="fr-FR" u="sng" dirty="0" smtClean="0"/>
              <a:t>internes </a:t>
            </a:r>
            <a:r>
              <a:rPr lang="fr-FR" dirty="0" smtClean="0"/>
              <a:t>(</a:t>
            </a:r>
            <a:r>
              <a:rPr lang="fr-FR" b="1" dirty="0" smtClean="0"/>
              <a:t>connaissances </a:t>
            </a:r>
            <a:r>
              <a:rPr lang="fr-FR" dirty="0" smtClean="0"/>
              <a:t>générales et procédurales, </a:t>
            </a:r>
            <a:r>
              <a:rPr lang="fr-FR" b="1" dirty="0" smtClean="0"/>
              <a:t>savoir faire</a:t>
            </a:r>
            <a:r>
              <a:rPr lang="fr-FR" dirty="0" smtClean="0"/>
              <a:t> opérationnels, </a:t>
            </a:r>
            <a:r>
              <a:rPr lang="fr-FR" b="1" dirty="0" smtClean="0"/>
              <a:t>savoir être</a:t>
            </a:r>
            <a:r>
              <a:rPr lang="fr-FR" dirty="0" smtClean="0"/>
              <a:t>) et </a:t>
            </a:r>
            <a:r>
              <a:rPr lang="fr-FR" u="sng" dirty="0" smtClean="0"/>
              <a:t>externes</a:t>
            </a:r>
            <a:r>
              <a:rPr lang="fr-FR" dirty="0" smtClean="0"/>
              <a:t> (documents, outils, banque de données, réseaux de personnes ressource comme des collègues, des experts, etc.).</a:t>
            </a:r>
          </a:p>
          <a:p>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94122"/>
          </a:xfrm>
        </p:spPr>
        <p:txBody>
          <a:bodyPr>
            <a:noAutofit/>
          </a:bodyPr>
          <a:lstStyle/>
          <a:p>
            <a:r>
              <a:rPr lang="fr-FR" sz="2400" dirty="0" smtClean="0"/>
              <a:t>faire décrire et obtenir des informations via la technique de l’entretien d’explicitation signifie :</a:t>
            </a:r>
            <a:endParaRPr lang="fr-FR" sz="2400" dirty="0"/>
          </a:p>
        </p:txBody>
      </p:sp>
      <p:sp>
        <p:nvSpPr>
          <p:cNvPr id="3" name="Espace réservé du contenu 2"/>
          <p:cNvSpPr>
            <a:spLocks noGrp="1"/>
          </p:cNvSpPr>
          <p:nvPr>
            <p:ph sz="quarter" idx="1"/>
          </p:nvPr>
        </p:nvSpPr>
        <p:spPr>
          <a:xfrm>
            <a:off x="457200" y="1412776"/>
            <a:ext cx="7467600" cy="5112568"/>
          </a:xfrm>
        </p:spPr>
        <p:txBody>
          <a:bodyPr>
            <a:noAutofit/>
          </a:bodyPr>
          <a:lstStyle/>
          <a:p>
            <a:r>
              <a:rPr lang="fr-FR" sz="1800" dirty="0" smtClean="0"/>
              <a:t>Informer la personne de l’objectif de l’entretien ;</a:t>
            </a:r>
          </a:p>
          <a:p>
            <a:r>
              <a:rPr lang="fr-FR" sz="1800" dirty="0" smtClean="0"/>
              <a:t>Établir et maintenir un contrat de communication réciproque ;</a:t>
            </a:r>
          </a:p>
          <a:p>
            <a:r>
              <a:rPr lang="fr-FR" sz="1800" dirty="0" smtClean="0"/>
              <a:t>L’amener et l’accompagner dans l’évocation d’une situation vécue, réelle et spécifiée ;</a:t>
            </a:r>
          </a:p>
          <a:p>
            <a:r>
              <a:rPr lang="fr-FR" sz="1800" dirty="0" smtClean="0"/>
              <a:t>La questionner et la canaliser sur la verbalisation de l’action c’est-à-dire sur ce qu’elle a fait et comment elle l’a fait :</a:t>
            </a:r>
          </a:p>
          <a:p>
            <a:pPr lvl="1">
              <a:buNone/>
            </a:pPr>
            <a:r>
              <a:rPr lang="fr-FR" sz="1800" dirty="0" smtClean="0"/>
              <a:t>- Suivre éventuellement un fil chronologique</a:t>
            </a:r>
          </a:p>
          <a:p>
            <a:pPr lvl="1">
              <a:buNone/>
            </a:pPr>
            <a:r>
              <a:rPr lang="fr-FR" sz="1800" dirty="0" smtClean="0"/>
              <a:t>- Faire fragmenter et préciser certaines informations</a:t>
            </a:r>
          </a:p>
          <a:p>
            <a:pPr lvl="1">
              <a:buNone/>
            </a:pPr>
            <a:r>
              <a:rPr lang="fr-FR" sz="1800" dirty="0" smtClean="0"/>
              <a:t>- Questionner les généralisations :</a:t>
            </a:r>
          </a:p>
          <a:p>
            <a:pPr lvl="2"/>
            <a:r>
              <a:rPr lang="fr-FR" dirty="0" smtClean="0"/>
              <a:t>« on » 			et vous ?</a:t>
            </a:r>
          </a:p>
          <a:p>
            <a:pPr lvl="2"/>
            <a:r>
              <a:rPr lang="fr-FR" dirty="0" smtClean="0"/>
              <a:t>« comme d’habitude »	et cette fois, qu’avez-vous fait ?</a:t>
            </a:r>
          </a:p>
          <a:p>
            <a:pPr lvl="2"/>
            <a:r>
              <a:rPr lang="fr-FR" dirty="0" smtClean="0"/>
              <a:t>« les gens » 		qui précisément ?</a:t>
            </a:r>
          </a:p>
          <a:p>
            <a:pPr lvl="1">
              <a:buNone/>
            </a:pPr>
            <a:r>
              <a:rPr lang="fr-FR" sz="1800" dirty="0" smtClean="0"/>
              <a:t>- Faire un questionnement qui porte sur le </a:t>
            </a:r>
            <a:r>
              <a:rPr lang="fr-FR" sz="1800" u="sng" dirty="0" smtClean="0"/>
              <a:t>comment</a:t>
            </a:r>
            <a:r>
              <a:rPr lang="fr-FR" sz="1800" dirty="0" smtClean="0"/>
              <a:t> et le </a:t>
            </a:r>
            <a:r>
              <a:rPr lang="fr-FR" sz="1800" u="sng" dirty="0" smtClean="0"/>
              <a:t>quoi </a:t>
            </a:r>
            <a:r>
              <a:rPr lang="fr-FR" sz="1800" dirty="0" smtClean="0"/>
              <a:t>Eviter le pourquoi ;</a:t>
            </a:r>
          </a:p>
          <a:p>
            <a:pPr lvl="1">
              <a:buNone/>
            </a:pPr>
            <a:r>
              <a:rPr lang="fr-FR" sz="1800" dirty="0" smtClean="0"/>
              <a:t>- Repérer et utiliser les manifestations non verbales : gestes oculaires, attitudes, mimiques, gestes divers ;</a:t>
            </a:r>
          </a:p>
        </p:txBody>
      </p:sp>
      <p:cxnSp>
        <p:nvCxnSpPr>
          <p:cNvPr id="5" name="Connecteur droit avec flèche 4"/>
          <p:cNvCxnSpPr/>
          <p:nvPr/>
        </p:nvCxnSpPr>
        <p:spPr>
          <a:xfrm>
            <a:off x="2411760" y="4509120"/>
            <a:ext cx="1440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779912" y="4869160"/>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2843808" y="522920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980728"/>
            <a:ext cx="7467600" cy="5493224"/>
          </a:xfrm>
        </p:spPr>
        <p:txBody>
          <a:bodyPr>
            <a:normAutofit/>
          </a:bodyPr>
          <a:lstStyle/>
          <a:p>
            <a:r>
              <a:rPr lang="fr-FR" sz="1800" dirty="0" smtClean="0"/>
              <a:t>Faire émerger les procédures, savoirs, comportements mis en œuvre dans l’activité décrite ;</a:t>
            </a:r>
          </a:p>
          <a:p>
            <a:r>
              <a:rPr lang="fr-FR" sz="1800" dirty="0" smtClean="0"/>
              <a:t>Faire utiliser le JE ;</a:t>
            </a:r>
          </a:p>
          <a:p>
            <a:r>
              <a:rPr lang="fr-FR" sz="1800" dirty="0" smtClean="0"/>
              <a:t>Gérer le temps ;</a:t>
            </a:r>
          </a:p>
          <a:p>
            <a:r>
              <a:rPr lang="fr-FR" sz="1800" dirty="0" smtClean="0"/>
              <a:t>Faire des reformulations intermédiaires ;</a:t>
            </a:r>
          </a:p>
          <a:p>
            <a:r>
              <a:rPr lang="fr-FR" sz="1800" dirty="0" smtClean="0"/>
              <a:t>Faire repérer progressivement à la personne les démarches qu’elle met en œuvre.</a:t>
            </a:r>
          </a:p>
          <a:p>
            <a:r>
              <a:rPr lang="fr-FR" sz="1800" dirty="0" smtClean="0"/>
              <a:t>Faire formaliser les éléments recueillis (sur place ou en différé) ;</a:t>
            </a:r>
          </a:p>
          <a:p>
            <a:pPr>
              <a:buNone/>
            </a:pPr>
            <a:endParaRPr lang="fr-FR" sz="1800" dirty="0" smtClean="0"/>
          </a:p>
          <a:p>
            <a:pPr>
              <a:buNone/>
            </a:pPr>
            <a:r>
              <a:rPr lang="fr-FR" sz="1800" dirty="0" smtClean="0"/>
              <a:t>	Aider les élèves à verbaliser, c’est leur permettre de comprendre comment ils s’y prennent dans telle ou telle tâche. C’est aussi leur permettre de mettre des mots sur leurs apprentissages.</a:t>
            </a:r>
          </a:p>
          <a:p>
            <a:endParaRPr lang="fr-FR" sz="1800"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sz="quarter" idx="1"/>
          </p:nvPr>
        </p:nvSpPr>
        <p:spPr>
          <a:xfrm>
            <a:off x="611560" y="1628800"/>
            <a:ext cx="7467600" cy="4873752"/>
          </a:xfrm>
        </p:spPr>
        <p:txBody>
          <a:bodyPr>
            <a:normAutofit fontScale="92500" lnSpcReduction="10000"/>
          </a:bodyPr>
          <a:lstStyle/>
          <a:p>
            <a:r>
              <a:rPr lang="fr-FR" dirty="0" smtClean="0"/>
              <a:t>VERMERSCH P : </a:t>
            </a:r>
            <a:r>
              <a:rPr lang="fr-FR" i="1" dirty="0" smtClean="0"/>
              <a:t>L’entretien d’explicitation</a:t>
            </a:r>
            <a:r>
              <a:rPr lang="fr-FR" dirty="0" smtClean="0"/>
              <a:t>, ESF, 1994, 6</a:t>
            </a:r>
            <a:r>
              <a:rPr lang="fr-FR" baseline="30000" dirty="0" smtClean="0"/>
              <a:t>ème</a:t>
            </a:r>
            <a:r>
              <a:rPr lang="fr-FR" dirty="0" smtClean="0"/>
              <a:t> édition 2010 ;</a:t>
            </a:r>
          </a:p>
          <a:p>
            <a:endParaRPr lang="fr-FR" dirty="0" smtClean="0"/>
          </a:p>
          <a:p>
            <a:r>
              <a:rPr lang="fr-FR" dirty="0" smtClean="0"/>
              <a:t>VERMERSCH P. (en collaboration avec Maryse MAUREL): </a:t>
            </a:r>
            <a:r>
              <a:rPr lang="fr-FR" i="1" dirty="0" smtClean="0"/>
              <a:t>pratiques de l’entretien d’explicitation</a:t>
            </a:r>
            <a:r>
              <a:rPr lang="fr-FR" dirty="0" smtClean="0"/>
              <a:t>, Paris, ESF, 1997</a:t>
            </a:r>
          </a:p>
          <a:p>
            <a:pPr>
              <a:buNone/>
            </a:pPr>
            <a:endParaRPr lang="fr-FR" dirty="0" smtClean="0"/>
          </a:p>
          <a:p>
            <a:r>
              <a:rPr lang="fr-FR" dirty="0" smtClean="0"/>
              <a:t>Article de MARTINEZ C: </a:t>
            </a:r>
            <a:r>
              <a:rPr lang="fr-FR" i="1" dirty="0" smtClean="0"/>
              <a:t>l’entretien d’explicitation comme instrument de recueil des données</a:t>
            </a:r>
          </a:p>
          <a:p>
            <a:endParaRPr lang="fr-FR" i="1" dirty="0" smtClean="0"/>
          </a:p>
          <a:p>
            <a:r>
              <a:rPr lang="fr-FR" dirty="0" smtClean="0"/>
              <a:t>Fiche de lecture « </a:t>
            </a:r>
            <a:r>
              <a:rPr lang="fr-FR" i="1" dirty="0" smtClean="0"/>
              <a:t>l’entretien d’explicitation » de </a:t>
            </a:r>
            <a:r>
              <a:rPr lang="fr-FR" i="1" smtClean="0"/>
              <a:t>Pierre VERMERSCH</a:t>
            </a:r>
            <a:r>
              <a:rPr lang="fr-FR" smtClean="0"/>
              <a:t>, </a:t>
            </a:r>
            <a:r>
              <a:rPr lang="fr-FR" dirty="0" smtClean="0"/>
              <a:t>source : Régis COQUELIN, accompagnement personnalisé – juin 2012 – CREG</a:t>
            </a:r>
          </a:p>
          <a:p>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p:cNvSpPr/>
          <p:nvPr/>
        </p:nvSpPr>
        <p:spPr>
          <a:xfrm>
            <a:off x="395536" y="836712"/>
            <a:ext cx="7560840" cy="47525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llipse 15"/>
          <p:cNvSpPr/>
          <p:nvPr/>
        </p:nvSpPr>
        <p:spPr>
          <a:xfrm>
            <a:off x="971600" y="1700808"/>
            <a:ext cx="6480720" cy="28083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FR" dirty="0" smtClean="0"/>
          </a:p>
          <a:p>
            <a:pPr algn="ctr"/>
            <a:endParaRPr lang="fr-FR" dirty="0"/>
          </a:p>
        </p:txBody>
      </p:sp>
      <p:sp>
        <p:nvSpPr>
          <p:cNvPr id="3" name="Espace réservé du contenu 2"/>
          <p:cNvSpPr>
            <a:spLocks noGrp="1"/>
          </p:cNvSpPr>
          <p:nvPr>
            <p:ph sz="quarter" idx="1"/>
          </p:nvPr>
        </p:nvSpPr>
        <p:spPr>
          <a:xfrm>
            <a:off x="457200" y="1124744"/>
            <a:ext cx="7467600" cy="5349208"/>
          </a:xfrm>
        </p:spPr>
        <p:txBody>
          <a:bodyPr>
            <a:normAutofit/>
          </a:bodyPr>
          <a:lstStyle/>
          <a:p>
            <a:endParaRPr lang="fr-FR" dirty="0" smtClean="0"/>
          </a:p>
          <a:p>
            <a:endParaRPr lang="fr-FR" dirty="0"/>
          </a:p>
        </p:txBody>
      </p:sp>
      <p:sp>
        <p:nvSpPr>
          <p:cNvPr id="5" name="Rectangle 4"/>
          <p:cNvSpPr/>
          <p:nvPr/>
        </p:nvSpPr>
        <p:spPr>
          <a:xfrm>
            <a:off x="1907704" y="2420888"/>
            <a:ext cx="1944216" cy="57606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Compétences</a:t>
            </a:r>
            <a:endParaRPr lang="fr-FR" dirty="0">
              <a:solidFill>
                <a:schemeClr val="tx1"/>
              </a:solidFill>
            </a:endParaRPr>
          </a:p>
        </p:txBody>
      </p:sp>
      <p:cxnSp>
        <p:nvCxnSpPr>
          <p:cNvPr id="7" name="Connecteur droit avec flèche 6"/>
          <p:cNvCxnSpPr/>
          <p:nvPr/>
        </p:nvCxnSpPr>
        <p:spPr>
          <a:xfrm flipV="1">
            <a:off x="3923928" y="2348880"/>
            <a:ext cx="50405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5" idx="3"/>
          </p:cNvCxnSpPr>
          <p:nvPr/>
        </p:nvCxnSpPr>
        <p:spPr>
          <a:xfrm>
            <a:off x="3851920" y="2708920"/>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923928" y="2924944"/>
            <a:ext cx="50405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99992" y="2204864"/>
            <a:ext cx="1440160" cy="28803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Savoir être</a:t>
            </a:r>
            <a:endParaRPr lang="fr-FR" dirty="0">
              <a:solidFill>
                <a:schemeClr val="tx1"/>
              </a:solidFill>
            </a:endParaRPr>
          </a:p>
        </p:txBody>
      </p:sp>
      <p:sp>
        <p:nvSpPr>
          <p:cNvPr id="13" name="Rectangle 12"/>
          <p:cNvSpPr/>
          <p:nvPr/>
        </p:nvSpPr>
        <p:spPr>
          <a:xfrm>
            <a:off x="4572000" y="2636912"/>
            <a:ext cx="1440160" cy="28803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Savoir</a:t>
            </a:r>
            <a:r>
              <a:rPr lang="fr-FR" dirty="0" smtClean="0"/>
              <a:t> </a:t>
            </a:r>
            <a:r>
              <a:rPr lang="fr-FR" dirty="0" smtClean="0">
                <a:solidFill>
                  <a:schemeClr val="tx1"/>
                </a:solidFill>
              </a:rPr>
              <a:t>faire</a:t>
            </a:r>
            <a:endParaRPr lang="fr-FR" dirty="0">
              <a:solidFill>
                <a:schemeClr val="tx1"/>
              </a:solidFill>
            </a:endParaRPr>
          </a:p>
        </p:txBody>
      </p:sp>
      <p:sp>
        <p:nvSpPr>
          <p:cNvPr id="15" name="Rectangle 14"/>
          <p:cNvSpPr/>
          <p:nvPr/>
        </p:nvSpPr>
        <p:spPr>
          <a:xfrm>
            <a:off x="4499992" y="3068960"/>
            <a:ext cx="1872208" cy="72008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Savoir (connaissances)</a:t>
            </a:r>
            <a:endParaRPr lang="fr-FR" dirty="0">
              <a:solidFill>
                <a:schemeClr val="tx1"/>
              </a:solidFill>
            </a:endParaRPr>
          </a:p>
        </p:txBody>
      </p:sp>
      <p:sp>
        <p:nvSpPr>
          <p:cNvPr id="18" name="ZoneTexte 17"/>
          <p:cNvSpPr txBox="1"/>
          <p:nvPr/>
        </p:nvSpPr>
        <p:spPr>
          <a:xfrm>
            <a:off x="3059832" y="4149080"/>
            <a:ext cx="1368152" cy="369332"/>
          </a:xfrm>
          <a:prstGeom prst="rect">
            <a:avLst/>
          </a:prstGeom>
          <a:noFill/>
        </p:spPr>
        <p:txBody>
          <a:bodyPr wrap="square" rtlCol="0">
            <a:spAutoFit/>
          </a:bodyPr>
          <a:lstStyle/>
          <a:p>
            <a:r>
              <a:rPr lang="fr-FR" b="1" dirty="0" smtClean="0"/>
              <a:t>ACTIONS</a:t>
            </a:r>
            <a:endParaRPr lang="fr-FR" b="1" dirty="0"/>
          </a:p>
        </p:txBody>
      </p:sp>
      <p:sp>
        <p:nvSpPr>
          <p:cNvPr id="19" name="ZoneTexte 18"/>
          <p:cNvSpPr txBox="1"/>
          <p:nvPr/>
        </p:nvSpPr>
        <p:spPr>
          <a:xfrm>
            <a:off x="5580112" y="4725144"/>
            <a:ext cx="1728192" cy="369332"/>
          </a:xfrm>
          <a:prstGeom prst="rect">
            <a:avLst/>
          </a:prstGeom>
          <a:noFill/>
        </p:spPr>
        <p:txBody>
          <a:bodyPr wrap="square" rtlCol="0">
            <a:spAutoFit/>
          </a:bodyPr>
          <a:lstStyle/>
          <a:p>
            <a:r>
              <a:rPr lang="fr-FR" b="1" dirty="0" smtClean="0"/>
              <a:t>CONTEXTE</a:t>
            </a:r>
            <a:endParaRPr lang="fr-FR" b="1" dirty="0"/>
          </a:p>
        </p:txBody>
      </p:sp>
      <p:sp>
        <p:nvSpPr>
          <p:cNvPr id="20" name="ZoneTexte 19"/>
          <p:cNvSpPr txBox="1"/>
          <p:nvPr/>
        </p:nvSpPr>
        <p:spPr>
          <a:xfrm>
            <a:off x="3131840" y="4797152"/>
            <a:ext cx="2232248" cy="369332"/>
          </a:xfrm>
          <a:prstGeom prst="rect">
            <a:avLst/>
          </a:prstGeom>
          <a:noFill/>
        </p:spPr>
        <p:txBody>
          <a:bodyPr wrap="square" rtlCol="0">
            <a:spAutoFit/>
          </a:bodyPr>
          <a:lstStyle/>
          <a:p>
            <a:r>
              <a:rPr lang="fr-FR" dirty="0" smtClean="0"/>
              <a:t>EXPLICITATION</a:t>
            </a:r>
            <a:endParaRPr lang="fr-FR" dirty="0"/>
          </a:p>
        </p:txBody>
      </p:sp>
      <p:cxnSp>
        <p:nvCxnSpPr>
          <p:cNvPr id="22" name="Connecteur droit avec flèche 21"/>
          <p:cNvCxnSpPr/>
          <p:nvPr/>
        </p:nvCxnSpPr>
        <p:spPr>
          <a:xfrm>
            <a:off x="5220072" y="5085184"/>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8" idx="2"/>
          </p:cNvCxnSpPr>
          <p:nvPr/>
        </p:nvCxnSpPr>
        <p:spPr>
          <a:xfrm flipH="1" flipV="1">
            <a:off x="3743908" y="4518412"/>
            <a:ext cx="36004" cy="2787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Définition de l’entretien d’explicitation (</a:t>
            </a:r>
            <a:r>
              <a:rPr lang="fr-FR" b="1" u="sng" dirty="0" err="1" smtClean="0"/>
              <a:t>wikipedia</a:t>
            </a:r>
            <a:r>
              <a:rPr lang="fr-FR" b="1" u="sng" dirty="0" smtClean="0"/>
              <a:t>)</a:t>
            </a:r>
            <a:br>
              <a:rPr lang="fr-FR" b="1" u="sng" dirty="0" smtClean="0"/>
            </a:br>
            <a:endParaRPr lang="fr-FR" b="1" u="sng" dirty="0"/>
          </a:p>
        </p:txBody>
      </p:sp>
      <p:sp>
        <p:nvSpPr>
          <p:cNvPr id="3" name="Espace réservé du contenu 2"/>
          <p:cNvSpPr>
            <a:spLocks noGrp="1"/>
          </p:cNvSpPr>
          <p:nvPr>
            <p:ph sz="quarter" idx="1"/>
          </p:nvPr>
        </p:nvSpPr>
        <p:spPr/>
        <p:txBody>
          <a:bodyPr>
            <a:normAutofit/>
          </a:bodyPr>
          <a:lstStyle/>
          <a:p>
            <a:r>
              <a:rPr lang="fr-FR" dirty="0" smtClean="0"/>
              <a:t>L’entretien d’explicitation est un entretien qui vise une description aussi fine que possible d’une activité passée, réalisée par une personne en situation de pratique professionnelle ou engagée dans la réalisation d’une tâche.  C’est un ensemble de techniques qui permet d’accéder à des dimensions du vécu de l’action qui ne sont pas immédiatement présentes à la conscience de la personne. Le but de cet entretien est de s’informer, à la fois de ce qui s’est réellement passé ainsi que </a:t>
            </a:r>
            <a:r>
              <a:rPr lang="fr-FR" i="1" dirty="0" smtClean="0"/>
              <a:t>des connaissances implicites</a:t>
            </a:r>
            <a:r>
              <a:rPr lang="fr-FR" dirty="0" smtClean="0"/>
              <a:t> inscrites dans cette action.</a:t>
            </a:r>
            <a:endParaRPr lang="fr-FR"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p>
        </p:txBody>
      </p:sp>
      <p:sp>
        <p:nvSpPr>
          <p:cNvPr id="3" name="Espace réservé du contenu 2"/>
          <p:cNvSpPr>
            <a:spLocks noGrp="1"/>
          </p:cNvSpPr>
          <p:nvPr>
            <p:ph sz="quarter" idx="1"/>
          </p:nvPr>
        </p:nvSpPr>
        <p:spPr/>
        <p:txBody>
          <a:bodyPr>
            <a:normAutofit/>
          </a:bodyPr>
          <a:lstStyle/>
          <a:p>
            <a:pPr>
              <a:buNone/>
            </a:pPr>
            <a:endParaRPr lang="fr-FR" dirty="0" smtClean="0"/>
          </a:p>
          <a:p>
            <a:r>
              <a:rPr lang="fr-FR" dirty="0" smtClean="0"/>
              <a:t>L’entretien d’explicitation s’intéresse donc au vécu de l’action et plus précisément aux informations de </a:t>
            </a:r>
            <a:r>
              <a:rPr lang="fr-FR" u="sng" dirty="0" smtClean="0"/>
              <a:t>type procédural </a:t>
            </a:r>
            <a:r>
              <a:rPr lang="fr-FR" dirty="0" smtClean="0"/>
              <a:t>dans le but de reconstituer la structure de l’action. </a:t>
            </a:r>
          </a:p>
          <a:p>
            <a:pPr>
              <a:buNone/>
            </a:pPr>
            <a:endParaRPr lang="fr-FR" dirty="0" smtClean="0"/>
          </a:p>
          <a:p>
            <a:r>
              <a:rPr lang="fr-FR" dirty="0" smtClean="0"/>
              <a:t>L’entretien d’explicitation permet également à la personne qui est interrogée de se poser des questions sur sa pratique professionnelle et de prendre conscience de ses savoirs (savoir faire, savoir être) et ses connaissances.</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normAutofit/>
          </a:bodyPr>
          <a:lstStyle/>
          <a:p>
            <a:endParaRPr lang="fr-FR" b="1" u="sng" dirty="0"/>
          </a:p>
        </p:txBody>
      </p:sp>
      <p:sp>
        <p:nvSpPr>
          <p:cNvPr id="3" name="Espace réservé du contenu 2"/>
          <p:cNvSpPr>
            <a:spLocks noGrp="1"/>
          </p:cNvSpPr>
          <p:nvPr>
            <p:ph sz="quarter" idx="1"/>
          </p:nvPr>
        </p:nvSpPr>
        <p:spPr>
          <a:xfrm>
            <a:off x="467544" y="1052736"/>
            <a:ext cx="7467600" cy="3168352"/>
          </a:xfrm>
        </p:spPr>
        <p:txBody>
          <a:bodyPr/>
          <a:lstStyle/>
          <a:p>
            <a:pPr>
              <a:buNone/>
            </a:pPr>
            <a:endParaRPr lang="fr-FR" dirty="0" smtClean="0"/>
          </a:p>
          <a:p>
            <a:endParaRPr lang="fr-FR" dirty="0" smtClean="0"/>
          </a:p>
          <a:p>
            <a:endParaRPr lang="fr-FR" dirty="0"/>
          </a:p>
        </p:txBody>
      </p:sp>
      <p:sp>
        <p:nvSpPr>
          <p:cNvPr id="4" name="Rectangle à coins arrondis 3"/>
          <p:cNvSpPr/>
          <p:nvPr/>
        </p:nvSpPr>
        <p:spPr>
          <a:xfrm>
            <a:off x="611560" y="1412776"/>
            <a:ext cx="6192688" cy="93610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Niveau du savoir </a:t>
            </a:r>
            <a:r>
              <a:rPr lang="fr-FR" dirty="0" smtClean="0"/>
              <a:t>	</a:t>
            </a:r>
            <a:r>
              <a:rPr lang="fr-FR" dirty="0" smtClean="0">
                <a:solidFill>
                  <a:schemeClr val="tx1"/>
                </a:solidFill>
              </a:rPr>
              <a:t>Elaboration	le Savoir</a:t>
            </a:r>
          </a:p>
          <a:p>
            <a:pPr algn="ctr"/>
            <a:r>
              <a:rPr lang="fr-FR" dirty="0" smtClean="0">
                <a:solidFill>
                  <a:schemeClr val="tx1"/>
                </a:solidFill>
              </a:rPr>
              <a:t>		             Formalisation</a:t>
            </a:r>
            <a:r>
              <a:rPr lang="fr-FR" dirty="0" smtClean="0"/>
              <a:t>		</a:t>
            </a:r>
            <a:endParaRPr lang="fr-FR" dirty="0"/>
          </a:p>
        </p:txBody>
      </p:sp>
      <p:sp>
        <p:nvSpPr>
          <p:cNvPr id="5" name="Rectangle à coins arrondis 4"/>
          <p:cNvSpPr/>
          <p:nvPr/>
        </p:nvSpPr>
        <p:spPr>
          <a:xfrm>
            <a:off x="611560" y="2708920"/>
            <a:ext cx="6192688" cy="86409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Niveau du discours 	Explicitation	le Dire</a:t>
            </a:r>
          </a:p>
        </p:txBody>
      </p:sp>
      <p:sp>
        <p:nvSpPr>
          <p:cNvPr id="6" name="Rectangle à coins arrondis 5"/>
          <p:cNvSpPr/>
          <p:nvPr/>
        </p:nvSpPr>
        <p:spPr>
          <a:xfrm>
            <a:off x="611560" y="3933056"/>
            <a:ext cx="6192688" cy="93610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Niveau de l’action 	 Action	 	le Faire</a:t>
            </a:r>
            <a:endParaRPr lang="fr-FR" dirty="0">
              <a:solidFill>
                <a:schemeClr val="tx1"/>
              </a:solidFill>
            </a:endParaRPr>
          </a:p>
        </p:txBody>
      </p:sp>
      <p:sp>
        <p:nvSpPr>
          <p:cNvPr id="7" name="Flèche droite 6"/>
          <p:cNvSpPr/>
          <p:nvPr/>
        </p:nvSpPr>
        <p:spPr>
          <a:xfrm rot="5400000" flipH="1">
            <a:off x="4283968" y="3645024"/>
            <a:ext cx="576064" cy="288032"/>
          </a:xfrm>
          <a:prstGeom prst="rightArrow">
            <a:avLst>
              <a:gd name="adj1" fmla="val 50000"/>
              <a:gd name="adj2"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droite 7"/>
          <p:cNvSpPr/>
          <p:nvPr/>
        </p:nvSpPr>
        <p:spPr>
          <a:xfrm rot="5400000" flipH="1">
            <a:off x="4319972" y="2384884"/>
            <a:ext cx="504056" cy="288032"/>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courbée vers la gauche 11"/>
          <p:cNvSpPr/>
          <p:nvPr/>
        </p:nvSpPr>
        <p:spPr>
          <a:xfrm>
            <a:off x="6948264" y="2132856"/>
            <a:ext cx="504056" cy="1080120"/>
          </a:xfrm>
          <a:prstGeom prst="curvedLef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3" name="Flèche courbée vers la gauche 12"/>
          <p:cNvSpPr/>
          <p:nvPr/>
        </p:nvSpPr>
        <p:spPr>
          <a:xfrm>
            <a:off x="6948264" y="3284984"/>
            <a:ext cx="504056" cy="1080120"/>
          </a:xfrm>
          <a:prstGeom prst="curvedLef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 name="Flèche courbée vers la gauche 15"/>
          <p:cNvSpPr/>
          <p:nvPr/>
        </p:nvSpPr>
        <p:spPr>
          <a:xfrm>
            <a:off x="7164288" y="1772816"/>
            <a:ext cx="864096" cy="2952328"/>
          </a:xfrm>
          <a:prstGeom prst="curvedLef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Rectangle 13"/>
          <p:cNvSpPr/>
          <p:nvPr/>
        </p:nvSpPr>
        <p:spPr>
          <a:xfrm>
            <a:off x="539552" y="5301208"/>
            <a:ext cx="6624736" cy="923330"/>
          </a:xfrm>
          <a:prstGeom prst="rect">
            <a:avLst/>
          </a:prstGeom>
        </p:spPr>
        <p:txBody>
          <a:bodyPr wrap="square">
            <a:spAutoFit/>
          </a:bodyPr>
          <a:lstStyle/>
          <a:p>
            <a:pPr>
              <a:buNone/>
            </a:pPr>
            <a:r>
              <a:rPr lang="fr-FR" dirty="0" smtClean="0"/>
              <a:t>L’entretien d’explicitation permet d’appréhender, par le vécu du sujet, et en lui faisant décrire le déroulement d’une action, la ou les compétences sous jacentes.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Pierre VERMERSCH,</a:t>
            </a:r>
            <a:endParaRPr lang="fr-FR" dirty="0"/>
          </a:p>
        </p:txBody>
      </p:sp>
      <p:sp>
        <p:nvSpPr>
          <p:cNvPr id="3" name="Espace réservé du contenu 2"/>
          <p:cNvSpPr>
            <a:spLocks noGrp="1"/>
          </p:cNvSpPr>
          <p:nvPr>
            <p:ph sz="quarter" idx="1"/>
          </p:nvPr>
        </p:nvSpPr>
        <p:spPr/>
        <p:txBody>
          <a:bodyPr>
            <a:normAutofit lnSpcReduction="10000"/>
          </a:bodyPr>
          <a:lstStyle/>
          <a:p>
            <a:pPr>
              <a:buNone/>
            </a:pPr>
            <a:r>
              <a:rPr lang="fr-FR" dirty="0" smtClean="0"/>
              <a:t>Chargé de recherche (CNRS, GREX*), il est psychologue et psychothérapeute de formation. Il a tout d’abord développé l’usage des théories de Jean PIAGET dans le domaine des apprentissages professionnels en mettant en œuvre une méthodologie originale d’observation de l’activité intellectuelle. Il a ensuite élaboré la technique de l’entretien d’explicitation et collabore étroitement avec des enseignants et formateurs dans divers cadres institutionnels.</a:t>
            </a:r>
          </a:p>
          <a:p>
            <a:pPr>
              <a:buNone/>
            </a:pPr>
            <a:endParaRPr lang="fr-FR" dirty="0" smtClean="0"/>
          </a:p>
          <a:p>
            <a:pPr>
              <a:buNone/>
            </a:pPr>
            <a:endParaRPr lang="fr-FR" dirty="0" smtClean="0"/>
          </a:p>
          <a:p>
            <a:pPr>
              <a:buNone/>
            </a:pPr>
            <a:r>
              <a:rPr lang="fr-FR" sz="1800" b="1" dirty="0" smtClean="0"/>
              <a:t>*G</a:t>
            </a:r>
            <a:r>
              <a:rPr lang="fr-FR" sz="1800" dirty="0" smtClean="0"/>
              <a:t>roupe de </a:t>
            </a:r>
            <a:r>
              <a:rPr lang="fr-FR" sz="1800" b="1" dirty="0" smtClean="0"/>
              <a:t>R</a:t>
            </a:r>
            <a:r>
              <a:rPr lang="fr-FR" sz="1800" dirty="0" smtClean="0"/>
              <a:t>echerche sur l’</a:t>
            </a:r>
            <a:r>
              <a:rPr lang="fr-FR" sz="1800" b="1" dirty="0" err="1" smtClean="0"/>
              <a:t>EX</a:t>
            </a:r>
            <a:r>
              <a:rPr lang="fr-FR" sz="1800" dirty="0" err="1" smtClean="0"/>
              <a:t>plicitation</a:t>
            </a:r>
            <a:r>
              <a:rPr lang="fr-FR" sz="1800" dirty="0" smtClean="0"/>
              <a:t> : http://www.grex2.com/</a:t>
            </a:r>
            <a:endParaRPr lang="fr-F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origines de l’entretien d’explicitation (vidéo de Pierre VERMERSCH)</a:t>
            </a:r>
            <a:endParaRPr lang="fr-FR" dirty="0"/>
          </a:p>
        </p:txBody>
      </p:sp>
      <p:sp>
        <p:nvSpPr>
          <p:cNvPr id="3" name="Espace réservé du texte 2"/>
          <p:cNvSpPr>
            <a:spLocks noGrp="1"/>
          </p:cNvSpPr>
          <p:nvPr>
            <p:ph type="body" idx="1"/>
          </p:nvPr>
        </p:nvSpPr>
        <p:spPr/>
        <p:txBody>
          <a:bodyPr/>
          <a:lstStyle/>
          <a:p>
            <a:r>
              <a:rPr lang="fr-FR" dirty="0" smtClean="0"/>
              <a:t>https://www.youtube.com/watch?v=ISQKNR7lJgI</a:t>
            </a:r>
            <a:endParaRPr lang="fr-FR"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odèle présentation Dia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2014</Template>
  <TotalTime>1003</TotalTime>
  <Words>1686</Words>
  <Application>Microsoft Office PowerPoint</Application>
  <PresentationFormat>Affichage à l'écran (4:3)</PresentationFormat>
  <Paragraphs>197</Paragraphs>
  <Slides>32</Slides>
  <Notes>8</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32</vt:i4>
      </vt:variant>
    </vt:vector>
  </HeadingPairs>
  <TitlesOfParts>
    <vt:vector size="36" baseType="lpstr">
      <vt:lpstr>Modèle présentation Diag</vt:lpstr>
      <vt:lpstr>Conception personnalisée</vt:lpstr>
      <vt:lpstr>Oriel</vt:lpstr>
      <vt:lpstr>Acrobat Document</vt:lpstr>
      <vt:lpstr>    </vt:lpstr>
      <vt:lpstr>LES POSTULATS DE BASE </vt:lpstr>
      <vt:lpstr>Définition de la compétence</vt:lpstr>
      <vt:lpstr>Présentation PowerPoint</vt:lpstr>
      <vt:lpstr>Définition de l’entretien d’explicitation (wikipedia) </vt:lpstr>
      <vt:lpstr>Présentation PowerPoint</vt:lpstr>
      <vt:lpstr>Présentation PowerPoint</vt:lpstr>
      <vt:lpstr>Pierre VERMERSCH,</vt:lpstr>
      <vt:lpstr>Les origines de l’entretien d’explicitation (vidéo de Pierre VERMERSCH)</vt:lpstr>
      <vt:lpstr>Pratique de l’entretien d’explicitation</vt:lpstr>
      <vt:lpstr>I- Formuler un contrat de communication</vt:lpstr>
      <vt:lpstr>Présentation PowerPoint</vt:lpstr>
      <vt:lpstr>II – Orienter la description vers une action spécifique et concrète</vt:lpstr>
      <vt:lpstr>  III– Permettre la position de « parole incarnée » </vt:lpstr>
      <vt:lpstr>Présentation PowerPoint</vt:lpstr>
      <vt:lpstr>IV – Avoir la bonne posture</vt:lpstr>
      <vt:lpstr>Présentation PowerPoint</vt:lpstr>
      <vt:lpstr>L’accompagnateur doit se mettre au niveau de l’accompagné : </vt:lpstr>
      <vt:lpstr>V- Le déroulement de l’entretien d’explicitation</vt:lpstr>
      <vt:lpstr>Canaliser sans être trop directif</vt:lpstr>
      <vt:lpstr>Exemples de questions posées aux élèves :</vt:lpstr>
      <vt:lpstr>Présentation PowerPoint</vt:lpstr>
      <vt:lpstr>Initialiser, focaliser, élucider, réguler</vt:lpstr>
      <vt:lpstr>Tableaux récapitulatifs sur l’entretien d’explicitation </vt:lpstr>
      <vt:lpstr>Présentation PowerPoint</vt:lpstr>
      <vt:lpstr>Présentation PowerPoint</vt:lpstr>
      <vt:lpstr>Validité des informations recueillies</vt:lpstr>
      <vt:lpstr>Les contextes de mise en œuvre de l’entretien d’explicitation</vt:lpstr>
      <vt:lpstr>EN BREF</vt:lpstr>
      <vt:lpstr>faire décrire et obtenir des informations via la technique de l’entretien d’explicitation signifie :</vt:lpstr>
      <vt:lpstr>Présentation PowerPoint</vt:lpstr>
      <vt:lpstr>BIBLIOGRAPHIE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PERMIS DE FORMER Janvier 2015</dc:title>
  <dc:creator>Devaujany-Bellon Alexandrine</dc:creator>
  <cp:lastModifiedBy>guestabc</cp:lastModifiedBy>
  <cp:revision>112</cp:revision>
  <dcterms:modified xsi:type="dcterms:W3CDTF">2015-01-13T19:09:27Z</dcterms:modified>
</cp:coreProperties>
</file>