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256" r:id="rId3"/>
    <p:sldId id="257" r:id="rId4"/>
    <p:sldId id="259" r:id="rId5"/>
    <p:sldId id="267" r:id="rId6"/>
    <p:sldId id="268" r:id="rId7"/>
    <p:sldId id="279" r:id="rId8"/>
    <p:sldId id="260" r:id="rId9"/>
    <p:sldId id="271" r:id="rId10"/>
    <p:sldId id="270" r:id="rId11"/>
    <p:sldId id="280" r:id="rId12"/>
    <p:sldId id="261" r:id="rId13"/>
    <p:sldId id="274" r:id="rId14"/>
    <p:sldId id="272" r:id="rId15"/>
    <p:sldId id="281" r:id="rId16"/>
    <p:sldId id="262" r:id="rId17"/>
    <p:sldId id="275" r:id="rId18"/>
    <p:sldId id="276" r:id="rId19"/>
    <p:sldId id="273" r:id="rId20"/>
    <p:sldId id="282"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D12AC0-F645-43AB-917D-AF886F457536}"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fr-FR"/>
        </a:p>
      </dgm:t>
    </dgm:pt>
    <dgm:pt modelId="{CEB75B20-D270-445D-9825-BF9596AB1D22}">
      <dgm:prSet phldrT="[Texte]" custT="1"/>
      <dgm:spPr/>
      <dgm:t>
        <a:bodyPr/>
        <a:lstStyle/>
        <a:p>
          <a:r>
            <a:rPr lang="fr-FR" sz="1000" b="1" smtClean="0"/>
            <a:t>FONCTION </a:t>
          </a:r>
          <a:r>
            <a:rPr lang="fr-FR" sz="1400" b="1" smtClean="0"/>
            <a:t>1</a:t>
          </a:r>
          <a:r>
            <a:rPr lang="fr-FR" sz="1000" b="1" smtClean="0"/>
            <a:t> :  ACCUEIL, VENTE ET SUIVI DE CLIENTÈLE EN LANGUE FRANÇAISE ET EN LANGUES ÉTRANGÈRES </a:t>
          </a:r>
          <a:endParaRPr lang="fr-FR" sz="1000" dirty="0"/>
        </a:p>
      </dgm:t>
    </dgm:pt>
    <dgm:pt modelId="{B0D220B4-8F23-42B7-A069-346264A93F4E}" type="parTrans" cxnId="{0C15D5DA-7D92-40D4-81BD-464CECA70231}">
      <dgm:prSet/>
      <dgm:spPr/>
      <dgm:t>
        <a:bodyPr/>
        <a:lstStyle/>
        <a:p>
          <a:endParaRPr lang="fr-FR"/>
        </a:p>
      </dgm:t>
    </dgm:pt>
    <dgm:pt modelId="{0873576B-0E16-4AE3-A903-BE316BCBFD63}" type="sibTrans" cxnId="{0C15D5DA-7D92-40D4-81BD-464CECA70231}">
      <dgm:prSet/>
      <dgm:spPr/>
      <dgm:t>
        <a:bodyPr/>
        <a:lstStyle/>
        <a:p>
          <a:endParaRPr lang="fr-FR"/>
        </a:p>
      </dgm:t>
    </dgm:pt>
    <dgm:pt modelId="{B1B1633B-DD58-47FC-95C8-27E04113B054}">
      <dgm:prSet phldrT="[Texte]" custT="1"/>
      <dgm:spPr/>
      <dgm:t>
        <a:bodyPr/>
        <a:lstStyle/>
        <a:p>
          <a:r>
            <a:rPr lang="fr-FR" sz="1100" b="1" dirty="0"/>
            <a:t>FONCTION </a:t>
          </a:r>
          <a:r>
            <a:rPr lang="fr-FR" sz="1600" b="1" dirty="0"/>
            <a:t>3</a:t>
          </a:r>
          <a:r>
            <a:rPr lang="fr-FR" sz="1100" b="1" dirty="0"/>
            <a:t> : ÉLABORATION DE L’OFFRE TOURISTIQUE</a:t>
          </a:r>
          <a:endParaRPr lang="fr-FR" sz="1100" dirty="0"/>
        </a:p>
      </dgm:t>
    </dgm:pt>
    <dgm:pt modelId="{D3DFCBD6-A491-4E86-BDB1-B4563B20EE41}" type="parTrans" cxnId="{9AEA0C1A-5034-492E-9E8C-D8F363684ED1}">
      <dgm:prSet/>
      <dgm:spPr/>
      <dgm:t>
        <a:bodyPr/>
        <a:lstStyle/>
        <a:p>
          <a:endParaRPr lang="fr-FR"/>
        </a:p>
      </dgm:t>
    </dgm:pt>
    <dgm:pt modelId="{CA5F3B1B-77DB-4BCF-86EF-426EE72E4F67}" type="sibTrans" cxnId="{9AEA0C1A-5034-492E-9E8C-D8F363684ED1}">
      <dgm:prSet/>
      <dgm:spPr/>
      <dgm:t>
        <a:bodyPr/>
        <a:lstStyle/>
        <a:p>
          <a:endParaRPr lang="fr-FR"/>
        </a:p>
      </dgm:t>
    </dgm:pt>
    <dgm:pt modelId="{DF20D069-C1A9-47E6-A4E5-5ABB64AB4994}">
      <dgm:prSet phldrT="[Texte]" custT="1"/>
      <dgm:spPr/>
      <dgm:t>
        <a:bodyPr/>
        <a:lstStyle/>
        <a:p>
          <a:r>
            <a:rPr lang="fr-FR" sz="1000" b="1" dirty="0"/>
            <a:t>FONCTION </a:t>
          </a:r>
          <a:r>
            <a:rPr lang="fr-FR" sz="1400" b="1" dirty="0"/>
            <a:t>4</a:t>
          </a:r>
          <a:r>
            <a:rPr lang="fr-FR" sz="1000" b="1" dirty="0"/>
            <a:t> : VEILLE, TRAITEMENT ET PARTAGE DE L’INFORMATION TOURISTIQUE</a:t>
          </a:r>
          <a:endParaRPr lang="fr-FR" sz="1000" dirty="0"/>
        </a:p>
      </dgm:t>
    </dgm:pt>
    <dgm:pt modelId="{EF1DF23D-FF4D-4EDF-879C-5CCFAAEF546F}" type="parTrans" cxnId="{BDF1410E-9B3F-453C-AF75-DE8B0C6FCEF4}">
      <dgm:prSet/>
      <dgm:spPr/>
      <dgm:t>
        <a:bodyPr/>
        <a:lstStyle/>
        <a:p>
          <a:endParaRPr lang="fr-FR"/>
        </a:p>
      </dgm:t>
    </dgm:pt>
    <dgm:pt modelId="{47E9DF72-6E3E-4F5B-93BA-C9CF086966AA}" type="sibTrans" cxnId="{BDF1410E-9B3F-453C-AF75-DE8B0C6FCEF4}">
      <dgm:prSet/>
      <dgm:spPr/>
      <dgm:t>
        <a:bodyPr/>
        <a:lstStyle/>
        <a:p>
          <a:endParaRPr lang="fr-FR"/>
        </a:p>
      </dgm:t>
    </dgm:pt>
    <dgm:pt modelId="{7A5C5DB2-2BAC-42DC-A9C6-AAC2B491D9D9}">
      <dgm:prSet custT="1"/>
      <dgm:spPr/>
      <dgm:t>
        <a:bodyPr/>
        <a:lstStyle/>
        <a:p>
          <a:r>
            <a:rPr lang="fr-FR" sz="1000" b="1" dirty="0"/>
            <a:t>FONCTION </a:t>
          </a:r>
          <a:r>
            <a:rPr lang="fr-FR" sz="1400" b="1" dirty="0"/>
            <a:t>2</a:t>
          </a:r>
          <a:r>
            <a:rPr lang="fr-FR" sz="1000" b="1" dirty="0"/>
            <a:t> : ACCUEIL, ANIMATION ET ACCOMPAGNEMENT DES TOURISTES</a:t>
          </a:r>
          <a:endParaRPr lang="fr-FR" sz="1000" dirty="0"/>
        </a:p>
        <a:p>
          <a:r>
            <a:rPr lang="fr-FR" sz="1000" b="1" dirty="0"/>
            <a:t>EN LANGUE FRANÇAISE ET EN LANGUES ÉTRANGÈRES</a:t>
          </a:r>
          <a:endParaRPr lang="fr-FR" sz="1000" dirty="0"/>
        </a:p>
      </dgm:t>
    </dgm:pt>
    <dgm:pt modelId="{4D196551-F50A-4D1A-B14B-8EB34E1F4E9F}" type="parTrans" cxnId="{CD5D5F33-552E-4EBF-B845-04276849581B}">
      <dgm:prSet/>
      <dgm:spPr/>
      <dgm:t>
        <a:bodyPr/>
        <a:lstStyle/>
        <a:p>
          <a:endParaRPr lang="fr-FR"/>
        </a:p>
      </dgm:t>
    </dgm:pt>
    <dgm:pt modelId="{AAC068BB-6D3C-4B83-950D-AA986F3C7A5F}" type="sibTrans" cxnId="{CD5D5F33-552E-4EBF-B845-04276849581B}">
      <dgm:prSet/>
      <dgm:spPr/>
      <dgm:t>
        <a:bodyPr/>
        <a:lstStyle/>
        <a:p>
          <a:endParaRPr lang="fr-FR"/>
        </a:p>
      </dgm:t>
    </dgm:pt>
    <dgm:pt modelId="{4E96AF60-52D1-476F-8976-8684F742C7E1}" type="pres">
      <dgm:prSet presAssocID="{0CD12AC0-F645-43AB-917D-AF886F457536}" presName="Name0" presStyleCnt="0">
        <dgm:presLayoutVars>
          <dgm:dir/>
          <dgm:resizeHandles val="exact"/>
        </dgm:presLayoutVars>
      </dgm:prSet>
      <dgm:spPr/>
      <dgm:t>
        <a:bodyPr/>
        <a:lstStyle/>
        <a:p>
          <a:endParaRPr lang="fr-FR"/>
        </a:p>
      </dgm:t>
    </dgm:pt>
    <dgm:pt modelId="{F02C68B3-920C-47F8-96DA-BC3361F5B38D}" type="pres">
      <dgm:prSet presAssocID="{0CD12AC0-F645-43AB-917D-AF886F457536}" presName="cycle" presStyleCnt="0"/>
      <dgm:spPr/>
      <dgm:t>
        <a:bodyPr/>
        <a:lstStyle/>
        <a:p>
          <a:endParaRPr lang="fr-FR"/>
        </a:p>
      </dgm:t>
    </dgm:pt>
    <dgm:pt modelId="{1EAF5365-632A-41FA-911A-328B3573383F}" type="pres">
      <dgm:prSet presAssocID="{CEB75B20-D270-445D-9825-BF9596AB1D22}" presName="nodeFirstNode" presStyleLbl="node1" presStyleIdx="0" presStyleCnt="4" custScaleY="95876">
        <dgm:presLayoutVars>
          <dgm:bulletEnabled val="1"/>
        </dgm:presLayoutVars>
      </dgm:prSet>
      <dgm:spPr/>
      <dgm:t>
        <a:bodyPr/>
        <a:lstStyle/>
        <a:p>
          <a:endParaRPr lang="fr-FR"/>
        </a:p>
      </dgm:t>
    </dgm:pt>
    <dgm:pt modelId="{72EE87FC-F96B-430D-9281-1D0CB710CAF5}" type="pres">
      <dgm:prSet presAssocID="{0873576B-0E16-4AE3-A903-BE316BCBFD63}" presName="sibTransFirstNode" presStyleLbl="bgShp" presStyleIdx="0" presStyleCnt="1"/>
      <dgm:spPr/>
      <dgm:t>
        <a:bodyPr/>
        <a:lstStyle/>
        <a:p>
          <a:endParaRPr lang="fr-FR"/>
        </a:p>
      </dgm:t>
    </dgm:pt>
    <dgm:pt modelId="{8954DD6D-4977-48D9-885A-2284D8C83310}" type="pres">
      <dgm:prSet presAssocID="{7A5C5DB2-2BAC-42DC-A9C6-AAC2B491D9D9}" presName="nodeFollowingNodes" presStyleLbl="node1" presStyleIdx="1" presStyleCnt="4" custScaleX="112502" custScaleY="103734" custRadScaleRad="100187" custRadScaleInc="4860">
        <dgm:presLayoutVars>
          <dgm:bulletEnabled val="1"/>
        </dgm:presLayoutVars>
      </dgm:prSet>
      <dgm:spPr/>
      <dgm:t>
        <a:bodyPr/>
        <a:lstStyle/>
        <a:p>
          <a:endParaRPr lang="fr-FR"/>
        </a:p>
      </dgm:t>
    </dgm:pt>
    <dgm:pt modelId="{013B666B-1642-4BD3-B31C-25C5FBBF67FE}" type="pres">
      <dgm:prSet presAssocID="{B1B1633B-DD58-47FC-95C8-27E04113B054}" presName="nodeFollowingNodes" presStyleLbl="node1" presStyleIdx="2" presStyleCnt="4" custScaleY="98920">
        <dgm:presLayoutVars>
          <dgm:bulletEnabled val="1"/>
        </dgm:presLayoutVars>
      </dgm:prSet>
      <dgm:spPr/>
      <dgm:t>
        <a:bodyPr/>
        <a:lstStyle/>
        <a:p>
          <a:endParaRPr lang="fr-FR"/>
        </a:p>
      </dgm:t>
    </dgm:pt>
    <dgm:pt modelId="{EC700621-715D-4BC4-BFC5-CFFA2E14945B}" type="pres">
      <dgm:prSet presAssocID="{DF20D069-C1A9-47E6-A4E5-5ABB64AB4994}" presName="nodeFollowingNodes" presStyleLbl="node1" presStyleIdx="3" presStyleCnt="4">
        <dgm:presLayoutVars>
          <dgm:bulletEnabled val="1"/>
        </dgm:presLayoutVars>
      </dgm:prSet>
      <dgm:spPr/>
      <dgm:t>
        <a:bodyPr/>
        <a:lstStyle/>
        <a:p>
          <a:endParaRPr lang="fr-FR"/>
        </a:p>
      </dgm:t>
    </dgm:pt>
  </dgm:ptLst>
  <dgm:cxnLst>
    <dgm:cxn modelId="{9AEA0C1A-5034-492E-9E8C-D8F363684ED1}" srcId="{0CD12AC0-F645-43AB-917D-AF886F457536}" destId="{B1B1633B-DD58-47FC-95C8-27E04113B054}" srcOrd="2" destOrd="0" parTransId="{D3DFCBD6-A491-4E86-BDB1-B4563B20EE41}" sibTransId="{CA5F3B1B-77DB-4BCF-86EF-426EE72E4F67}"/>
    <dgm:cxn modelId="{BDF1410E-9B3F-453C-AF75-DE8B0C6FCEF4}" srcId="{0CD12AC0-F645-43AB-917D-AF886F457536}" destId="{DF20D069-C1A9-47E6-A4E5-5ABB64AB4994}" srcOrd="3" destOrd="0" parTransId="{EF1DF23D-FF4D-4EDF-879C-5CCFAAEF546F}" sibTransId="{47E9DF72-6E3E-4F5B-93BA-C9CF086966AA}"/>
    <dgm:cxn modelId="{3FC2DF37-3C1B-42E6-A77D-EAD8BC0E3D64}" type="presOf" srcId="{B1B1633B-DD58-47FC-95C8-27E04113B054}" destId="{013B666B-1642-4BD3-B31C-25C5FBBF67FE}" srcOrd="0" destOrd="0" presId="urn:microsoft.com/office/officeart/2005/8/layout/cycle3"/>
    <dgm:cxn modelId="{DE846572-0B9C-4285-8723-F571131FE1C9}" type="presOf" srcId="{CEB75B20-D270-445D-9825-BF9596AB1D22}" destId="{1EAF5365-632A-41FA-911A-328B3573383F}" srcOrd="0" destOrd="0" presId="urn:microsoft.com/office/officeart/2005/8/layout/cycle3"/>
    <dgm:cxn modelId="{ED68267F-EF9A-48E5-959B-709CDB102B1E}" type="presOf" srcId="{7A5C5DB2-2BAC-42DC-A9C6-AAC2B491D9D9}" destId="{8954DD6D-4977-48D9-885A-2284D8C83310}" srcOrd="0" destOrd="0" presId="urn:microsoft.com/office/officeart/2005/8/layout/cycle3"/>
    <dgm:cxn modelId="{CB5C1F8C-FD3D-42AA-B0D1-30E945D1EABA}" type="presOf" srcId="{0CD12AC0-F645-43AB-917D-AF886F457536}" destId="{4E96AF60-52D1-476F-8976-8684F742C7E1}" srcOrd="0" destOrd="0" presId="urn:microsoft.com/office/officeart/2005/8/layout/cycle3"/>
    <dgm:cxn modelId="{A3A503A4-0E34-474E-B8C2-B3386478C302}" type="presOf" srcId="{DF20D069-C1A9-47E6-A4E5-5ABB64AB4994}" destId="{EC700621-715D-4BC4-BFC5-CFFA2E14945B}" srcOrd="0" destOrd="0" presId="urn:microsoft.com/office/officeart/2005/8/layout/cycle3"/>
    <dgm:cxn modelId="{0C15D5DA-7D92-40D4-81BD-464CECA70231}" srcId="{0CD12AC0-F645-43AB-917D-AF886F457536}" destId="{CEB75B20-D270-445D-9825-BF9596AB1D22}" srcOrd="0" destOrd="0" parTransId="{B0D220B4-8F23-42B7-A069-346264A93F4E}" sibTransId="{0873576B-0E16-4AE3-A903-BE316BCBFD63}"/>
    <dgm:cxn modelId="{CD5D5F33-552E-4EBF-B845-04276849581B}" srcId="{0CD12AC0-F645-43AB-917D-AF886F457536}" destId="{7A5C5DB2-2BAC-42DC-A9C6-AAC2B491D9D9}" srcOrd="1" destOrd="0" parTransId="{4D196551-F50A-4D1A-B14B-8EB34E1F4E9F}" sibTransId="{AAC068BB-6D3C-4B83-950D-AA986F3C7A5F}"/>
    <dgm:cxn modelId="{95647762-F8AC-4C63-95C8-2D0B2BFF719C}" type="presOf" srcId="{0873576B-0E16-4AE3-A903-BE316BCBFD63}" destId="{72EE87FC-F96B-430D-9281-1D0CB710CAF5}" srcOrd="0" destOrd="0" presId="urn:microsoft.com/office/officeart/2005/8/layout/cycle3"/>
    <dgm:cxn modelId="{5824ECC4-8F79-4EF2-9B29-B7F1DEF9219C}" type="presParOf" srcId="{4E96AF60-52D1-476F-8976-8684F742C7E1}" destId="{F02C68B3-920C-47F8-96DA-BC3361F5B38D}" srcOrd="0" destOrd="0" presId="urn:microsoft.com/office/officeart/2005/8/layout/cycle3"/>
    <dgm:cxn modelId="{D3EBBDB8-B5D0-4FAC-84D9-73E91F6C7103}" type="presParOf" srcId="{F02C68B3-920C-47F8-96DA-BC3361F5B38D}" destId="{1EAF5365-632A-41FA-911A-328B3573383F}" srcOrd="0" destOrd="0" presId="urn:microsoft.com/office/officeart/2005/8/layout/cycle3"/>
    <dgm:cxn modelId="{F998CDDA-EEF7-4796-A6D5-3D0FD6AE23CD}" type="presParOf" srcId="{F02C68B3-920C-47F8-96DA-BC3361F5B38D}" destId="{72EE87FC-F96B-430D-9281-1D0CB710CAF5}" srcOrd="1" destOrd="0" presId="urn:microsoft.com/office/officeart/2005/8/layout/cycle3"/>
    <dgm:cxn modelId="{B030A7CD-7B87-4934-B592-43F0BABD4F81}" type="presParOf" srcId="{F02C68B3-920C-47F8-96DA-BC3361F5B38D}" destId="{8954DD6D-4977-48D9-885A-2284D8C83310}" srcOrd="2" destOrd="0" presId="urn:microsoft.com/office/officeart/2005/8/layout/cycle3"/>
    <dgm:cxn modelId="{5DAF96F8-2389-4A24-953B-22F1AE08D895}" type="presParOf" srcId="{F02C68B3-920C-47F8-96DA-BC3361F5B38D}" destId="{013B666B-1642-4BD3-B31C-25C5FBBF67FE}" srcOrd="3" destOrd="0" presId="urn:microsoft.com/office/officeart/2005/8/layout/cycle3"/>
    <dgm:cxn modelId="{7332AE21-B16A-4AF3-A95D-AD456C8B15C9}" type="presParOf" srcId="{F02C68B3-920C-47F8-96DA-BC3361F5B38D}" destId="{EC700621-715D-4BC4-BFC5-CFFA2E14945B}" srcOrd="4"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E87FC-F96B-430D-9281-1D0CB710CAF5}">
      <dsp:nvSpPr>
        <dsp:cNvPr id="0" name=""/>
        <dsp:cNvSpPr/>
      </dsp:nvSpPr>
      <dsp:spPr>
        <a:xfrm>
          <a:off x="1300706" y="-126459"/>
          <a:ext cx="4913386" cy="4913386"/>
        </a:xfrm>
        <a:prstGeom prst="circularArrow">
          <a:avLst>
            <a:gd name="adj1" fmla="val 4668"/>
            <a:gd name="adj2" fmla="val 272909"/>
            <a:gd name="adj3" fmla="val 12910517"/>
            <a:gd name="adj4" fmla="val 17977109"/>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AF5365-632A-41FA-911A-328B3573383F}">
      <dsp:nvSpPr>
        <dsp:cNvPr id="0" name=""/>
        <dsp:cNvSpPr/>
      </dsp:nvSpPr>
      <dsp:spPr>
        <a:xfrm>
          <a:off x="2154462" y="21681"/>
          <a:ext cx="3205876" cy="1536833"/>
        </a:xfrm>
        <a:prstGeom prst="roundRect">
          <a:avLst/>
        </a:prstGeom>
        <a:solidFill>
          <a:schemeClr val="accent2">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smtClean="0"/>
            <a:t>FONCTION </a:t>
          </a:r>
          <a:r>
            <a:rPr lang="fr-FR" sz="1400" b="1" kern="1200" smtClean="0"/>
            <a:t>1</a:t>
          </a:r>
          <a:r>
            <a:rPr lang="fr-FR" sz="1000" b="1" kern="1200" smtClean="0"/>
            <a:t> :  ACCUEIL, VENTE ET SUIVI DE CLIENTÈLE EN LANGUE FRANÇAISE ET EN LANGUES ÉTRANGÈRES </a:t>
          </a:r>
          <a:endParaRPr lang="fr-FR" sz="1000" kern="1200" dirty="0"/>
        </a:p>
      </dsp:txBody>
      <dsp:txXfrm>
        <a:off x="2154462" y="21681"/>
        <a:ext cx="3205876" cy="1536833"/>
      </dsp:txXfrm>
    </dsp:sp>
    <dsp:sp modelId="{8954DD6D-4977-48D9-885A-2284D8C83310}">
      <dsp:nvSpPr>
        <dsp:cNvPr id="0" name=""/>
        <dsp:cNvSpPr/>
      </dsp:nvSpPr>
      <dsp:spPr>
        <a:xfrm>
          <a:off x="3718298" y="1830814"/>
          <a:ext cx="3606675" cy="1662791"/>
        </a:xfrm>
        <a:prstGeom prst="roundRect">
          <a:avLst/>
        </a:prstGeom>
        <a:solidFill>
          <a:schemeClr val="accent2">
            <a:hueOff val="-4211785"/>
            <a:satOff val="7099"/>
            <a:lumOff val="-8693"/>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dirty="0"/>
            <a:t>FONCTION </a:t>
          </a:r>
          <a:r>
            <a:rPr lang="fr-FR" sz="1400" b="1" kern="1200" dirty="0"/>
            <a:t>2</a:t>
          </a:r>
          <a:r>
            <a:rPr lang="fr-FR" sz="1000" b="1" kern="1200" dirty="0"/>
            <a:t> : ACCUEIL, ANIMATION ET ACCOMPAGNEMENT DES TOURISTES</a:t>
          </a:r>
          <a:endParaRPr lang="fr-FR" sz="1000" kern="1200" dirty="0"/>
        </a:p>
        <a:p>
          <a:pPr lvl="0" algn="ctr" defTabSz="444500">
            <a:lnSpc>
              <a:spcPct val="90000"/>
            </a:lnSpc>
            <a:spcBef>
              <a:spcPct val="0"/>
            </a:spcBef>
            <a:spcAft>
              <a:spcPct val="35000"/>
            </a:spcAft>
          </a:pPr>
          <a:r>
            <a:rPr lang="fr-FR" sz="1000" b="1" kern="1200" dirty="0"/>
            <a:t>EN LANGUE FRANÇAISE ET EN LANGUES ÉTRANGÈRES</a:t>
          </a:r>
          <a:endParaRPr lang="fr-FR" sz="1000" kern="1200" dirty="0"/>
        </a:p>
      </dsp:txBody>
      <dsp:txXfrm>
        <a:off x="3718298" y="1830814"/>
        <a:ext cx="3606675" cy="1662791"/>
      </dsp:txXfrm>
    </dsp:sp>
    <dsp:sp modelId="{013B666B-1642-4BD3-B31C-25C5FBBF67FE}">
      <dsp:nvSpPr>
        <dsp:cNvPr id="0" name=""/>
        <dsp:cNvSpPr/>
      </dsp:nvSpPr>
      <dsp:spPr>
        <a:xfrm>
          <a:off x="2154462" y="3525749"/>
          <a:ext cx="3205876" cy="1585626"/>
        </a:xfrm>
        <a:prstGeom prst="roundRect">
          <a:avLst/>
        </a:prstGeom>
        <a:solidFill>
          <a:schemeClr val="accent2">
            <a:hueOff val="-8423570"/>
            <a:satOff val="14198"/>
            <a:lumOff val="-17386"/>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b="1" kern="1200" dirty="0"/>
            <a:t>FONCTION </a:t>
          </a:r>
          <a:r>
            <a:rPr lang="fr-FR" sz="1600" b="1" kern="1200" dirty="0"/>
            <a:t>3</a:t>
          </a:r>
          <a:r>
            <a:rPr lang="fr-FR" sz="1100" b="1" kern="1200" dirty="0"/>
            <a:t> : ÉLABORATION DE L’OFFRE TOURISTIQUE</a:t>
          </a:r>
          <a:endParaRPr lang="fr-FR" sz="1100" kern="1200" dirty="0"/>
        </a:p>
      </dsp:txBody>
      <dsp:txXfrm>
        <a:off x="2154462" y="3525749"/>
        <a:ext cx="3205876" cy="1585626"/>
      </dsp:txXfrm>
    </dsp:sp>
    <dsp:sp modelId="{EC700621-715D-4BC4-BFC5-CFFA2E14945B}">
      <dsp:nvSpPr>
        <dsp:cNvPr id="0" name=""/>
        <dsp:cNvSpPr/>
      </dsp:nvSpPr>
      <dsp:spPr>
        <a:xfrm>
          <a:off x="390229" y="1752860"/>
          <a:ext cx="3205876" cy="1602938"/>
        </a:xfrm>
        <a:prstGeom prst="roundRect">
          <a:avLst/>
        </a:prstGeom>
        <a:solidFill>
          <a:schemeClr val="accent2">
            <a:hueOff val="-12635355"/>
            <a:satOff val="21297"/>
            <a:lumOff val="-26079"/>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dirty="0"/>
            <a:t>FONCTION </a:t>
          </a:r>
          <a:r>
            <a:rPr lang="fr-FR" sz="1400" b="1" kern="1200" dirty="0"/>
            <a:t>4</a:t>
          </a:r>
          <a:r>
            <a:rPr lang="fr-FR" sz="1000" b="1" kern="1200" dirty="0"/>
            <a:t> : VEILLE, TRAITEMENT ET PARTAGE DE L’INFORMATION TOURISTIQUE</a:t>
          </a:r>
          <a:endParaRPr lang="fr-FR" sz="1000" kern="1200" dirty="0"/>
        </a:p>
      </dsp:txBody>
      <dsp:txXfrm>
        <a:off x="390229" y="1752860"/>
        <a:ext cx="3205876" cy="160293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9D15403-B280-4C7C-8CC2-2D393E580C4E}" type="datetimeFigureOut">
              <a:rPr lang="fr-FR" smtClean="0"/>
              <a:pPr/>
              <a:t>26/04/2012</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E86881E8-4057-43EF-AA97-C41774243DA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9D15403-B280-4C7C-8CC2-2D393E580C4E}" type="datetimeFigureOut">
              <a:rPr lang="fr-FR" smtClean="0"/>
              <a:pPr/>
              <a:t>26/04/2012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6881E8-4057-43EF-AA97-C41774243DA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9D15403-B280-4C7C-8CC2-2D393E580C4E}" type="datetimeFigureOut">
              <a:rPr lang="fr-FR" smtClean="0"/>
              <a:pPr/>
              <a:t>26/04/2012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6881E8-4057-43EF-AA97-C41774243DA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C9D15403-B280-4C7C-8CC2-2D393E580C4E}" type="datetimeFigureOut">
              <a:rPr lang="fr-FR" smtClean="0"/>
              <a:pPr/>
              <a:t>26/04/2012</a:t>
            </a:fld>
            <a:endParaRPr lang="fr-FR"/>
          </a:p>
        </p:txBody>
      </p:sp>
      <p:sp>
        <p:nvSpPr>
          <p:cNvPr id="9" name="Espace réservé du numéro de diapositive 8"/>
          <p:cNvSpPr>
            <a:spLocks noGrp="1"/>
          </p:cNvSpPr>
          <p:nvPr>
            <p:ph type="sldNum" sz="quarter" idx="15"/>
          </p:nvPr>
        </p:nvSpPr>
        <p:spPr/>
        <p:txBody>
          <a:bodyPr rtlCol="0"/>
          <a:lstStyle/>
          <a:p>
            <a:fld id="{E86881E8-4057-43EF-AA97-C41774243DA3}"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C9D15403-B280-4C7C-8CC2-2D393E580C4E}" type="datetimeFigureOut">
              <a:rPr lang="fr-FR" smtClean="0"/>
              <a:pPr/>
              <a:t>26/04/2012</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E86881E8-4057-43EF-AA97-C41774243DA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9D15403-B280-4C7C-8CC2-2D393E580C4E}" type="datetimeFigureOut">
              <a:rPr lang="fr-FR" smtClean="0"/>
              <a:pPr/>
              <a:t>26/04/2012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6881E8-4057-43EF-AA97-C41774243DA3}"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9D15403-B280-4C7C-8CC2-2D393E580C4E}" type="datetimeFigureOut">
              <a:rPr lang="fr-FR" smtClean="0"/>
              <a:pPr/>
              <a:t>26/04/2012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86881E8-4057-43EF-AA97-C41774243DA3}"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C9D15403-B280-4C7C-8CC2-2D393E580C4E}" type="datetimeFigureOut">
              <a:rPr lang="fr-FR" smtClean="0"/>
              <a:pPr/>
              <a:t>26/04/2012</a:t>
            </a:fld>
            <a:endParaRPr lang="fr-FR"/>
          </a:p>
        </p:txBody>
      </p:sp>
      <p:sp>
        <p:nvSpPr>
          <p:cNvPr id="7" name="Espace réservé du numéro de diapositive 6"/>
          <p:cNvSpPr>
            <a:spLocks noGrp="1"/>
          </p:cNvSpPr>
          <p:nvPr>
            <p:ph type="sldNum" sz="quarter" idx="11"/>
          </p:nvPr>
        </p:nvSpPr>
        <p:spPr/>
        <p:txBody>
          <a:bodyPr rtlCol="0"/>
          <a:lstStyle/>
          <a:p>
            <a:fld id="{E86881E8-4057-43EF-AA97-C41774243DA3}"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D15403-B280-4C7C-8CC2-2D393E580C4E}" type="datetimeFigureOut">
              <a:rPr lang="fr-FR" smtClean="0"/>
              <a:pPr/>
              <a:t>26/04/2012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86881E8-4057-43EF-AA97-C41774243DA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C9D15403-B280-4C7C-8CC2-2D393E580C4E}" type="datetimeFigureOut">
              <a:rPr lang="fr-FR" smtClean="0"/>
              <a:pPr/>
              <a:t>26/04/2012</a:t>
            </a:fld>
            <a:endParaRPr lang="fr-FR"/>
          </a:p>
        </p:txBody>
      </p:sp>
      <p:sp>
        <p:nvSpPr>
          <p:cNvPr id="22" name="Espace réservé du numéro de diapositive 21"/>
          <p:cNvSpPr>
            <a:spLocks noGrp="1"/>
          </p:cNvSpPr>
          <p:nvPr>
            <p:ph type="sldNum" sz="quarter" idx="15"/>
          </p:nvPr>
        </p:nvSpPr>
        <p:spPr/>
        <p:txBody>
          <a:bodyPr rtlCol="0"/>
          <a:lstStyle/>
          <a:p>
            <a:fld id="{E86881E8-4057-43EF-AA97-C41774243DA3}"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C9D15403-B280-4C7C-8CC2-2D393E580C4E}" type="datetimeFigureOut">
              <a:rPr lang="fr-FR" smtClean="0"/>
              <a:pPr/>
              <a:t>26/04/2012</a:t>
            </a:fld>
            <a:endParaRPr lang="fr-FR"/>
          </a:p>
        </p:txBody>
      </p:sp>
      <p:sp>
        <p:nvSpPr>
          <p:cNvPr id="18" name="Espace réservé du numéro de diapositive 17"/>
          <p:cNvSpPr>
            <a:spLocks noGrp="1"/>
          </p:cNvSpPr>
          <p:nvPr>
            <p:ph type="sldNum" sz="quarter" idx="11"/>
          </p:nvPr>
        </p:nvSpPr>
        <p:spPr/>
        <p:txBody>
          <a:bodyPr rtlCol="0"/>
          <a:lstStyle/>
          <a:p>
            <a:fld id="{E86881E8-4057-43EF-AA97-C41774243DA3}"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D15403-B280-4C7C-8CC2-2D393E580C4E}" type="datetimeFigureOut">
              <a:rPr lang="fr-FR" smtClean="0"/>
              <a:pPr/>
              <a:t>26/04/2012</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86881E8-4057-43EF-AA97-C41774243DA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547664" y="2420888"/>
          <a:ext cx="6096000" cy="3247098"/>
        </p:xfrm>
        <a:graphic>
          <a:graphicData uri="http://schemas.openxmlformats.org/drawingml/2006/table">
            <a:tbl>
              <a:tblPr/>
              <a:tblGrid>
                <a:gridCol w="879200"/>
                <a:gridCol w="1434652"/>
                <a:gridCol w="1804106"/>
                <a:gridCol w="1437826"/>
                <a:gridCol w="540216"/>
              </a:tblGrid>
              <a:tr h="188046">
                <a:tc>
                  <a:txBody>
                    <a:bodyPr/>
                    <a:lstStyle/>
                    <a:p>
                      <a:pPr>
                        <a:lnSpc>
                          <a:spcPct val="115000"/>
                        </a:lnSpc>
                        <a:spcAft>
                          <a:spcPts val="0"/>
                        </a:spcAft>
                      </a:pPr>
                      <a:r>
                        <a:rPr lang="fr-FR" sz="1100" b="1" dirty="0">
                          <a:latin typeface="Calibri"/>
                          <a:ea typeface="Calibri"/>
                          <a:cs typeface="Times New Roman"/>
                        </a:rPr>
                        <a:t>Horaire</a:t>
                      </a:r>
                      <a:endParaRPr lang="fr-FR" sz="1100" dirty="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b="1">
                          <a:latin typeface="Calibri"/>
                          <a:ea typeface="Calibri"/>
                          <a:cs typeface="Times New Roman"/>
                        </a:rPr>
                        <a:t>Contenu</a:t>
                      </a:r>
                      <a:endParaRPr lang="fr-FR" sz="110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b="1">
                          <a:latin typeface="Calibri"/>
                          <a:ea typeface="Calibri"/>
                          <a:cs typeface="Times New Roman"/>
                        </a:rPr>
                        <a:t>Présentation générale</a:t>
                      </a:r>
                      <a:endParaRPr lang="fr-FR" sz="110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b="1">
                          <a:latin typeface="Calibri"/>
                          <a:ea typeface="Calibri"/>
                          <a:cs typeface="Times New Roman"/>
                        </a:rPr>
                        <a:t>Objectifs de la journée</a:t>
                      </a:r>
                      <a:endParaRPr lang="fr-FR" sz="110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b="1" i="1">
                          <a:latin typeface="Calibri"/>
                          <a:ea typeface="Calibri"/>
                          <a:cs typeface="Times New Roman"/>
                        </a:rPr>
                        <a:t>Temps</a:t>
                      </a:r>
                      <a:endParaRPr lang="fr-FR" sz="110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2183">
                <a:tc>
                  <a:txBody>
                    <a:bodyPr/>
                    <a:lstStyle/>
                    <a:p>
                      <a:pPr>
                        <a:lnSpc>
                          <a:spcPct val="115000"/>
                        </a:lnSpc>
                        <a:spcAft>
                          <a:spcPts val="0"/>
                        </a:spcAft>
                      </a:pPr>
                      <a:endParaRPr lang="fr-FR" sz="1100">
                        <a:latin typeface="Calibri"/>
                        <a:ea typeface="Calibri"/>
                        <a:cs typeface="Times New Roman"/>
                      </a:endParaRPr>
                    </a:p>
                    <a:p>
                      <a:pPr>
                        <a:lnSpc>
                          <a:spcPct val="115000"/>
                        </a:lnSpc>
                        <a:spcAft>
                          <a:spcPts val="0"/>
                        </a:spcAft>
                      </a:pPr>
                      <a:r>
                        <a:rPr lang="fr-FR" sz="1100">
                          <a:latin typeface="Calibri"/>
                          <a:ea typeface="Calibri"/>
                          <a:cs typeface="Times New Roman"/>
                        </a:rPr>
                        <a:t>9.15</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100">
                        <a:latin typeface="Calibri"/>
                        <a:ea typeface="Calibri"/>
                        <a:cs typeface="Times New Roman"/>
                      </a:endParaRPr>
                    </a:p>
                    <a:p>
                      <a:pPr>
                        <a:lnSpc>
                          <a:spcPct val="115000"/>
                        </a:lnSpc>
                        <a:spcAft>
                          <a:spcPts val="0"/>
                        </a:spcAft>
                      </a:pPr>
                      <a:r>
                        <a:rPr lang="fr-FR" sz="1100">
                          <a:latin typeface="Calibri"/>
                          <a:ea typeface="Calibri"/>
                          <a:cs typeface="Times New Roman"/>
                        </a:rPr>
                        <a:t>Principes généraux de rénovation d’un BTS</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fr-FR" sz="1100" dirty="0">
                          <a:latin typeface="Calibri"/>
                          <a:ea typeface="Calibri"/>
                          <a:cs typeface="Times New Roman"/>
                        </a:rPr>
                        <a:t>Travail en CPC</a:t>
                      </a:r>
                    </a:p>
                    <a:p>
                      <a:pPr marL="342900" lvl="0" indent="-342900">
                        <a:lnSpc>
                          <a:spcPct val="115000"/>
                        </a:lnSpc>
                        <a:spcAft>
                          <a:spcPts val="0"/>
                        </a:spcAft>
                        <a:buFont typeface="Symbol"/>
                        <a:buChar char=""/>
                      </a:pPr>
                      <a:r>
                        <a:rPr lang="fr-FR" sz="1100" dirty="0">
                          <a:latin typeface="Calibri"/>
                          <a:ea typeface="Calibri"/>
                          <a:cs typeface="Times New Roman"/>
                        </a:rPr>
                        <a:t>Architecture générale du </a:t>
                      </a:r>
                      <a:r>
                        <a:rPr lang="fr-FR" sz="1100">
                          <a:latin typeface="Calibri"/>
                          <a:ea typeface="Calibri"/>
                          <a:cs typeface="Times New Roman"/>
                        </a:rPr>
                        <a:t>BTS </a:t>
                      </a:r>
                      <a:r>
                        <a:rPr lang="fr-FR" sz="1100" smtClean="0">
                          <a:latin typeface="Calibri"/>
                          <a:ea typeface="Calibri"/>
                          <a:cs typeface="Times New Roman"/>
                        </a:rPr>
                        <a:t>tourisme</a:t>
                      </a:r>
                      <a:endParaRPr lang="fr-FR" sz="1100" dirty="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a:latin typeface="Calibri"/>
                          <a:ea typeface="Calibri"/>
                          <a:cs typeface="Times New Roman"/>
                        </a:rPr>
                        <a:t>Yves Arrieumerlou</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100">
                        <a:latin typeface="Calibri"/>
                        <a:ea typeface="Calibri"/>
                        <a:cs typeface="Times New Roman"/>
                      </a:endParaRPr>
                    </a:p>
                    <a:p>
                      <a:pPr>
                        <a:lnSpc>
                          <a:spcPct val="115000"/>
                        </a:lnSpc>
                        <a:spcAft>
                          <a:spcPts val="0"/>
                        </a:spcAft>
                      </a:pPr>
                      <a:r>
                        <a:rPr lang="fr-FR" sz="1100" i="1">
                          <a:latin typeface="Calibri"/>
                          <a:ea typeface="Calibri"/>
                          <a:cs typeface="Times New Roman"/>
                        </a:rPr>
                        <a:t>1 h</a:t>
                      </a:r>
                      <a:endParaRPr lang="fr-FR" sz="110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2183">
                <a:tc>
                  <a:txBody>
                    <a:bodyPr/>
                    <a:lstStyle/>
                    <a:p>
                      <a:pPr>
                        <a:lnSpc>
                          <a:spcPct val="115000"/>
                        </a:lnSpc>
                        <a:spcAft>
                          <a:spcPts val="0"/>
                        </a:spcAft>
                      </a:pPr>
                      <a:endParaRPr lang="fr-FR" sz="1100">
                        <a:latin typeface="Calibri"/>
                        <a:ea typeface="Calibri"/>
                        <a:cs typeface="Times New Roman"/>
                      </a:endParaRPr>
                    </a:p>
                    <a:p>
                      <a:pPr>
                        <a:lnSpc>
                          <a:spcPct val="115000"/>
                        </a:lnSpc>
                        <a:spcAft>
                          <a:spcPts val="0"/>
                        </a:spcAft>
                      </a:pPr>
                      <a:r>
                        <a:rPr lang="fr-FR" sz="1100">
                          <a:latin typeface="Calibri"/>
                          <a:ea typeface="Calibri"/>
                          <a:cs typeface="Times New Roman"/>
                        </a:rPr>
                        <a:t>10.15</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100">
                        <a:latin typeface="Calibri"/>
                        <a:ea typeface="Calibri"/>
                        <a:cs typeface="Times New Roman"/>
                      </a:endParaRPr>
                    </a:p>
                    <a:p>
                      <a:pPr>
                        <a:lnSpc>
                          <a:spcPct val="115000"/>
                        </a:lnSpc>
                        <a:spcAft>
                          <a:spcPts val="0"/>
                        </a:spcAft>
                      </a:pPr>
                      <a:r>
                        <a:rPr lang="fr-FR" sz="1100">
                          <a:latin typeface="Calibri"/>
                          <a:ea typeface="Calibri"/>
                          <a:cs typeface="Times New Roman"/>
                        </a:rPr>
                        <a:t>Présentation des 4 fonctions</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fr-FR" sz="1100" dirty="0">
                          <a:latin typeface="Calibri"/>
                          <a:ea typeface="Calibri"/>
                          <a:cs typeface="Times New Roman"/>
                        </a:rPr>
                        <a:t>F1</a:t>
                      </a:r>
                    </a:p>
                    <a:p>
                      <a:pPr marL="342900" lvl="0" indent="-342900">
                        <a:lnSpc>
                          <a:spcPct val="115000"/>
                        </a:lnSpc>
                        <a:spcAft>
                          <a:spcPts val="0"/>
                        </a:spcAft>
                        <a:buFont typeface="Symbol"/>
                        <a:buChar char=""/>
                      </a:pPr>
                      <a:r>
                        <a:rPr lang="fr-FR" sz="1100" dirty="0">
                          <a:latin typeface="Calibri"/>
                          <a:ea typeface="Calibri"/>
                          <a:cs typeface="Times New Roman"/>
                        </a:rPr>
                        <a:t>F2</a:t>
                      </a:r>
                    </a:p>
                    <a:p>
                      <a:pPr marL="342900" lvl="0" indent="-342900">
                        <a:lnSpc>
                          <a:spcPct val="115000"/>
                        </a:lnSpc>
                        <a:spcAft>
                          <a:spcPts val="0"/>
                        </a:spcAft>
                        <a:buFont typeface="Symbol"/>
                        <a:buChar char=""/>
                      </a:pPr>
                      <a:r>
                        <a:rPr lang="fr-FR" sz="1100" dirty="0">
                          <a:latin typeface="Calibri"/>
                          <a:ea typeface="Calibri"/>
                          <a:cs typeface="Times New Roman"/>
                        </a:rPr>
                        <a:t>F3</a:t>
                      </a:r>
                    </a:p>
                    <a:p>
                      <a:pPr marL="342900" lvl="0" indent="-342900">
                        <a:lnSpc>
                          <a:spcPct val="115000"/>
                        </a:lnSpc>
                        <a:spcAft>
                          <a:spcPts val="0"/>
                        </a:spcAft>
                        <a:buFont typeface="Symbol"/>
                        <a:buChar char=""/>
                      </a:pPr>
                      <a:r>
                        <a:rPr lang="fr-FR" sz="1100" dirty="0">
                          <a:latin typeface="Calibri"/>
                          <a:ea typeface="Calibri"/>
                          <a:cs typeface="Times New Roman"/>
                        </a:rPr>
                        <a:t>F4</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a:latin typeface="Calibri"/>
                          <a:ea typeface="Calibri"/>
                          <a:cs typeface="Times New Roman"/>
                        </a:rPr>
                        <a:t>Isabelle Rigaud-Minet </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100">
                        <a:latin typeface="Calibri"/>
                        <a:ea typeface="Calibri"/>
                        <a:cs typeface="Times New Roman"/>
                      </a:endParaRPr>
                    </a:p>
                    <a:p>
                      <a:pPr>
                        <a:lnSpc>
                          <a:spcPct val="115000"/>
                        </a:lnSpc>
                        <a:spcAft>
                          <a:spcPts val="0"/>
                        </a:spcAft>
                      </a:pPr>
                      <a:r>
                        <a:rPr lang="fr-FR" sz="1100" i="1">
                          <a:latin typeface="Calibri"/>
                          <a:ea typeface="Calibri"/>
                          <a:cs typeface="Times New Roman"/>
                        </a:rPr>
                        <a:t>½ h</a:t>
                      </a:r>
                      <a:endParaRPr lang="fr-FR" sz="110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320">
                <a:tc>
                  <a:txBody>
                    <a:bodyPr/>
                    <a:lstStyle/>
                    <a:p>
                      <a:pPr>
                        <a:lnSpc>
                          <a:spcPct val="115000"/>
                        </a:lnSpc>
                        <a:spcAft>
                          <a:spcPts val="0"/>
                        </a:spcAft>
                      </a:pPr>
                      <a:endParaRPr lang="fr-FR" sz="1100">
                        <a:latin typeface="Calibri"/>
                        <a:ea typeface="Calibri"/>
                        <a:cs typeface="Times New Roman"/>
                      </a:endParaRPr>
                    </a:p>
                    <a:p>
                      <a:pPr>
                        <a:lnSpc>
                          <a:spcPct val="115000"/>
                        </a:lnSpc>
                        <a:spcAft>
                          <a:spcPts val="0"/>
                        </a:spcAft>
                      </a:pPr>
                      <a:r>
                        <a:rPr lang="fr-FR" sz="1100">
                          <a:latin typeface="Calibri"/>
                          <a:ea typeface="Calibri"/>
                          <a:cs typeface="Times New Roman"/>
                        </a:rPr>
                        <a:t>10.45</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100">
                        <a:latin typeface="Calibri"/>
                        <a:ea typeface="Calibri"/>
                        <a:cs typeface="Times New Roman"/>
                      </a:endParaRPr>
                    </a:p>
                    <a:p>
                      <a:pPr>
                        <a:lnSpc>
                          <a:spcPct val="115000"/>
                        </a:lnSpc>
                        <a:spcAft>
                          <a:spcPts val="0"/>
                        </a:spcAft>
                      </a:pPr>
                      <a:r>
                        <a:rPr lang="fr-FR" sz="1100">
                          <a:latin typeface="Calibri"/>
                          <a:ea typeface="Calibri"/>
                          <a:cs typeface="Times New Roman"/>
                        </a:rPr>
                        <a:t>L’acquisition de la professionnalité</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Char char=""/>
                      </a:pPr>
                      <a:r>
                        <a:rPr lang="fr-FR" sz="1100">
                          <a:latin typeface="Calibri"/>
                          <a:ea typeface="Calibri"/>
                          <a:cs typeface="Times New Roman"/>
                        </a:rPr>
                        <a:t>Stage</a:t>
                      </a:r>
                    </a:p>
                    <a:p>
                      <a:pPr marL="342900" lvl="0" indent="-342900">
                        <a:lnSpc>
                          <a:spcPct val="115000"/>
                        </a:lnSpc>
                        <a:spcAft>
                          <a:spcPts val="0"/>
                        </a:spcAft>
                        <a:buFont typeface="Symbol"/>
                        <a:buChar char=""/>
                      </a:pPr>
                      <a:r>
                        <a:rPr lang="fr-FR" sz="1100">
                          <a:latin typeface="Calibri"/>
                          <a:ea typeface="Calibri"/>
                          <a:cs typeface="Times New Roman"/>
                        </a:rPr>
                        <a:t>Etude personnalisée encadrée</a:t>
                      </a:r>
                    </a:p>
                    <a:p>
                      <a:pPr marL="342900" lvl="0" indent="-342900">
                        <a:lnSpc>
                          <a:spcPct val="115000"/>
                        </a:lnSpc>
                        <a:spcAft>
                          <a:spcPts val="0"/>
                        </a:spcAft>
                        <a:buFont typeface="Symbol"/>
                        <a:buChar char=""/>
                      </a:pPr>
                      <a:r>
                        <a:rPr lang="fr-FR" sz="1100">
                          <a:latin typeface="Calibri"/>
                          <a:ea typeface="Calibri"/>
                          <a:cs typeface="Times New Roman"/>
                        </a:rPr>
                        <a:t>Ateliers de professionnalisation</a:t>
                      </a:r>
                    </a:p>
                    <a:p>
                      <a:pPr marL="342900" lvl="0" indent="-342900">
                        <a:lnSpc>
                          <a:spcPct val="115000"/>
                        </a:lnSpc>
                        <a:spcAft>
                          <a:spcPts val="0"/>
                        </a:spcAft>
                        <a:buFont typeface="Symbol"/>
                        <a:buChar char=""/>
                      </a:pPr>
                      <a:r>
                        <a:rPr lang="fr-FR" sz="1100">
                          <a:latin typeface="Calibri"/>
                          <a:ea typeface="Calibri"/>
                          <a:cs typeface="Times New Roman"/>
                        </a:rPr>
                        <a:t>Livret de professionnalisation </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100">
                          <a:latin typeface="Calibri"/>
                          <a:ea typeface="Calibri"/>
                          <a:cs typeface="Times New Roman"/>
                        </a:rPr>
                        <a:t>Agnès Desgranges</a:t>
                      </a:r>
                    </a:p>
                    <a:p>
                      <a:pPr>
                        <a:lnSpc>
                          <a:spcPct val="115000"/>
                        </a:lnSpc>
                        <a:spcAft>
                          <a:spcPts val="0"/>
                        </a:spcAft>
                      </a:pPr>
                      <a:r>
                        <a:rPr lang="fr-FR" sz="1100">
                          <a:latin typeface="Calibri"/>
                          <a:ea typeface="Calibri"/>
                          <a:cs typeface="Times New Roman"/>
                        </a:rPr>
                        <a:t>Yves Arrieumerlou </a:t>
                      </a: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100" dirty="0">
                        <a:latin typeface="Calibri"/>
                        <a:ea typeface="Calibri"/>
                        <a:cs typeface="Times New Roman"/>
                      </a:endParaRPr>
                    </a:p>
                    <a:p>
                      <a:pPr>
                        <a:lnSpc>
                          <a:spcPct val="115000"/>
                        </a:lnSpc>
                        <a:spcAft>
                          <a:spcPts val="0"/>
                        </a:spcAft>
                      </a:pPr>
                      <a:r>
                        <a:rPr lang="fr-FR" sz="1100" i="1" dirty="0">
                          <a:latin typeface="Calibri"/>
                          <a:ea typeface="Calibri"/>
                          <a:cs typeface="Times New Roman"/>
                        </a:rPr>
                        <a:t>1 h</a:t>
                      </a:r>
                      <a:endParaRPr lang="fr-FR" sz="1100" dirty="0">
                        <a:latin typeface="Calibri"/>
                        <a:ea typeface="Calibri"/>
                        <a:cs typeface="Times New Roman"/>
                      </a:endParaRPr>
                    </a:p>
                  </a:txBody>
                  <a:tcPr marL="66894" marR="66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5" name="Image 1" descr="2012_grenoble"/>
          <p:cNvPicPr>
            <a:picLocks noChangeAspect="1" noChangeArrowheads="1"/>
          </p:cNvPicPr>
          <p:nvPr/>
        </p:nvPicPr>
        <p:blipFill>
          <a:blip r:embed="rId2" cstate="print"/>
          <a:srcRect b="16582"/>
          <a:stretch>
            <a:fillRect/>
          </a:stretch>
        </p:blipFill>
        <p:spPr bwMode="auto">
          <a:xfrm>
            <a:off x="395536" y="404664"/>
            <a:ext cx="1600201" cy="1781175"/>
          </a:xfrm>
          <a:prstGeom prst="rect">
            <a:avLst/>
          </a:prstGeom>
          <a:noFill/>
        </p:spPr>
      </p:pic>
      <p:sp>
        <p:nvSpPr>
          <p:cNvPr id="1027" name="Rectangle 3"/>
          <p:cNvSpPr>
            <a:spLocks noChangeArrowheads="1"/>
          </p:cNvSpPr>
          <p:nvPr/>
        </p:nvSpPr>
        <p:spPr bwMode="auto">
          <a:xfrm>
            <a:off x="1187624" y="1052736"/>
            <a:ext cx="770485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Journée de formation académique en BTS TOURISME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2</a:t>
              </a:r>
              <a:r>
                <a:rPr lang="fr-FR" sz="1000" b="1" dirty="0" smtClean="0">
                  <a:solidFill>
                    <a:schemeClr val="bg1"/>
                  </a:solidFill>
                </a:rPr>
                <a:t> </a:t>
              </a:r>
              <a:r>
                <a:rPr lang="fr-FR" sz="1000" b="1" dirty="0">
                  <a:solidFill>
                    <a:schemeClr val="bg1"/>
                  </a:solidFill>
                </a:rPr>
                <a:t>:  ACCUEIL, </a:t>
              </a:r>
              <a:r>
                <a:rPr lang="fr-FR" sz="1000" b="1" dirty="0" smtClean="0">
                  <a:solidFill>
                    <a:schemeClr val="bg1"/>
                  </a:solidFill>
                </a:rPr>
                <a:t>ANIMATION ET ACCOMPAGNEMENT DE TOURISTES EN LANGUE </a:t>
              </a:r>
              <a:r>
                <a:rPr lang="fr-FR" sz="1000" b="1" dirty="0">
                  <a:solidFill>
                    <a:schemeClr val="bg1"/>
                  </a:solidFill>
                </a:rPr>
                <a:t>FRANÇAISE ET EN LANGUES ÉTRANGÈRES </a:t>
              </a:r>
              <a:endParaRPr lang="fr-FR" sz="1000" dirty="0">
                <a:solidFill>
                  <a:schemeClr val="bg1"/>
                </a:solidFill>
              </a:endParaRPr>
            </a:p>
          </p:txBody>
        </p:sp>
      </p:grpSp>
      <p:sp>
        <p:nvSpPr>
          <p:cNvPr id="13" name="ZoneTexte 12"/>
          <p:cNvSpPr txBox="1"/>
          <p:nvPr/>
        </p:nvSpPr>
        <p:spPr>
          <a:xfrm>
            <a:off x="3214688" y="928688"/>
            <a:ext cx="3071812" cy="369887"/>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a:solidFill>
                  <a:schemeClr val="bg1"/>
                </a:solidFill>
              </a:rPr>
              <a:t>Résultats attendus :</a:t>
            </a:r>
            <a:endParaRPr lang="fr-FR" dirty="0">
              <a:solidFill>
                <a:schemeClr val="bg1"/>
              </a:solidFill>
            </a:endParaRPr>
          </a:p>
        </p:txBody>
      </p:sp>
      <p:sp>
        <p:nvSpPr>
          <p:cNvPr id="9222" name="ZoneTexte 13"/>
          <p:cNvSpPr txBox="1">
            <a:spLocks noChangeArrowheads="1"/>
          </p:cNvSpPr>
          <p:nvPr/>
        </p:nvSpPr>
        <p:spPr bwMode="auto">
          <a:xfrm>
            <a:off x="1071563" y="2071688"/>
            <a:ext cx="7429500" cy="1754326"/>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Respect du programme prévu</a:t>
            </a:r>
          </a:p>
          <a:p>
            <a:pPr>
              <a:buFontTx/>
              <a:buBlip>
                <a:blip r:embed="rId2"/>
              </a:buBlip>
            </a:pPr>
            <a:r>
              <a:rPr lang="fr-FR" dirty="0" smtClean="0"/>
              <a:t> Suivi de la réalisation de la prestation</a:t>
            </a:r>
          </a:p>
          <a:p>
            <a:pPr>
              <a:buFontTx/>
              <a:buBlip>
                <a:blip r:embed="rId2"/>
              </a:buBlip>
            </a:pPr>
            <a:r>
              <a:rPr lang="fr-FR" dirty="0" smtClean="0"/>
              <a:t> Adaptation aux aléas</a:t>
            </a:r>
          </a:p>
          <a:p>
            <a:pPr>
              <a:buFontTx/>
              <a:buBlip>
                <a:blip r:embed="rId2"/>
              </a:buBlip>
            </a:pPr>
            <a:r>
              <a:rPr lang="fr-FR" dirty="0" smtClean="0"/>
              <a:t> Qualité des échanges et continuité de l’assistance</a:t>
            </a:r>
          </a:p>
          <a:p>
            <a:pPr>
              <a:buFontTx/>
              <a:buBlip>
                <a:blip r:embed="rId2"/>
              </a:buBlip>
            </a:pPr>
            <a:r>
              <a:rPr lang="fr-FR" dirty="0" smtClean="0"/>
              <a:t> Adaptation des messages et des pratiques aux besoins des visiteurs</a:t>
            </a:r>
            <a:endParaRPr lang="fr-FR" dirty="0"/>
          </a:p>
        </p:txBody>
      </p:sp>
      <p:sp>
        <p:nvSpPr>
          <p:cNvPr id="10" name="Rectangle 9"/>
          <p:cNvSpPr/>
          <p:nvPr/>
        </p:nvSpPr>
        <p:spPr>
          <a:xfrm>
            <a:off x="1979712" y="4437112"/>
            <a:ext cx="5400600" cy="1261884"/>
          </a:xfrm>
          <a:prstGeom prst="rect">
            <a:avLst/>
          </a:prstGeom>
          <a:ln>
            <a:solidFill>
              <a:schemeClr val="bg1"/>
            </a:solidFill>
          </a:ln>
          <a:effectLst>
            <a:outerShdw blurRad="76200" dir="13500000" sy="23000" kx="1200000" algn="br" rotWithShape="0">
              <a:prstClr val="black">
                <a:alpha val="20000"/>
              </a:prstClr>
            </a:outerShdw>
          </a:effectLst>
        </p:spPr>
        <p:style>
          <a:lnRef idx="3">
            <a:schemeClr val="lt1"/>
          </a:lnRef>
          <a:fillRef idx="1">
            <a:schemeClr val="accent1"/>
          </a:fillRef>
          <a:effectRef idx="1">
            <a:schemeClr val="accent1"/>
          </a:effectRef>
          <a:fontRef idx="minor">
            <a:schemeClr val="lt1"/>
          </a:fontRef>
        </p:style>
        <p:txBody>
          <a:bodyPr wrap="square">
            <a:spAutoFit/>
          </a:bodyPr>
          <a:lstStyle/>
          <a:p>
            <a:pPr algn="just">
              <a:spcAft>
                <a:spcPts val="0"/>
              </a:spcAft>
              <a:tabLst>
                <a:tab pos="609600" algn="l"/>
              </a:tabLst>
            </a:pPr>
            <a:r>
              <a:rPr lang="fr-FR" b="1" dirty="0" smtClean="0">
                <a:solidFill>
                  <a:srgbClr val="000000"/>
                </a:solidFill>
                <a:latin typeface="Times New Roman"/>
                <a:ea typeface="Times New Roman"/>
              </a:rPr>
              <a:t> </a:t>
            </a:r>
            <a:r>
              <a:rPr lang="fr-FR" sz="4000" b="1" dirty="0" smtClean="0">
                <a:solidFill>
                  <a:srgbClr val="000000"/>
                </a:solidFill>
                <a:latin typeface="Times New Roman"/>
                <a:ea typeface="Times New Roman"/>
                <a:sym typeface="Wingdings"/>
              </a:rPr>
              <a:t></a:t>
            </a:r>
            <a:r>
              <a:rPr lang="fr-FR" b="1" dirty="0" smtClean="0">
                <a:solidFill>
                  <a:srgbClr val="000000"/>
                </a:solidFill>
                <a:latin typeface="Times New Roman"/>
                <a:ea typeface="Times New Roman"/>
                <a:sym typeface="Wingdings"/>
              </a:rPr>
              <a:t>  </a:t>
            </a:r>
            <a:r>
              <a:rPr lang="fr-FR" b="1" dirty="0" smtClean="0">
                <a:solidFill>
                  <a:srgbClr val="000000"/>
                </a:solidFill>
                <a:latin typeface="Times New Roman"/>
                <a:ea typeface="Times New Roman"/>
              </a:rPr>
              <a:t>S’agissant </a:t>
            </a:r>
            <a:r>
              <a:rPr lang="fr-FR" b="1" dirty="0">
                <a:solidFill>
                  <a:srgbClr val="000000"/>
                </a:solidFill>
                <a:latin typeface="Times New Roman"/>
                <a:ea typeface="Times New Roman"/>
              </a:rPr>
              <a:t>des fonctions 1 et 2, il convient de relever l’importance de la communication,  traitée à parité en langue française et en langues étrangères.</a:t>
            </a:r>
            <a:endParaRPr lang="fr-FR" dirty="0">
              <a:solidFill>
                <a:srgbClr val="000000"/>
              </a:solidFill>
              <a:effectLst/>
              <a:latin typeface="Times New Roman"/>
              <a:ea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2</a:t>
              </a:r>
              <a:r>
                <a:rPr lang="fr-FR" sz="1000" b="1" dirty="0" smtClean="0">
                  <a:solidFill>
                    <a:schemeClr val="bg1"/>
                  </a:solidFill>
                </a:rPr>
                <a:t> </a:t>
              </a:r>
              <a:r>
                <a:rPr lang="fr-FR" sz="1000" b="1" dirty="0">
                  <a:solidFill>
                    <a:schemeClr val="bg1"/>
                  </a:solidFill>
                </a:rPr>
                <a:t>:  ACCUEIL, </a:t>
              </a:r>
              <a:r>
                <a:rPr lang="fr-FR" sz="1000" b="1" dirty="0" smtClean="0">
                  <a:solidFill>
                    <a:schemeClr val="bg1"/>
                  </a:solidFill>
                </a:rPr>
                <a:t>ANIMATION ET ACCOMPAGNEMENT DE TOURISTES EN LANGUE </a:t>
              </a:r>
              <a:r>
                <a:rPr lang="fr-FR" sz="1000" b="1" dirty="0">
                  <a:solidFill>
                    <a:schemeClr val="bg1"/>
                  </a:solidFill>
                </a:rPr>
                <a:t>FRANÇAISE ET EN LANGUES ÉTRANGÈRES </a:t>
              </a:r>
              <a:endParaRPr lang="fr-FR" sz="1000" dirty="0">
                <a:solidFill>
                  <a:schemeClr val="bg1"/>
                </a:solidFill>
              </a:endParaRPr>
            </a:p>
          </p:txBody>
        </p:sp>
      </p:grpSp>
      <p:sp>
        <p:nvSpPr>
          <p:cNvPr id="13" name="ZoneTexte 12"/>
          <p:cNvSpPr txBox="1"/>
          <p:nvPr/>
        </p:nvSpPr>
        <p:spPr>
          <a:xfrm>
            <a:off x="3214688" y="928688"/>
            <a:ext cx="3071812" cy="369332"/>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smtClean="0">
                <a:solidFill>
                  <a:schemeClr val="bg1"/>
                </a:solidFill>
              </a:rPr>
              <a:t>Quelles matières ?</a:t>
            </a:r>
            <a:endParaRPr lang="fr-FR" dirty="0">
              <a:solidFill>
                <a:schemeClr val="bg1"/>
              </a:solidFill>
            </a:endParaRPr>
          </a:p>
        </p:txBody>
      </p:sp>
      <p:sp>
        <p:nvSpPr>
          <p:cNvPr id="9222" name="ZoneTexte 13"/>
          <p:cNvSpPr txBox="1">
            <a:spLocks noChangeArrowheads="1"/>
          </p:cNvSpPr>
          <p:nvPr/>
        </p:nvSpPr>
        <p:spPr bwMode="auto">
          <a:xfrm>
            <a:off x="1071563" y="2071688"/>
            <a:ext cx="7429500" cy="1477328"/>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 Culture générale et expression »</a:t>
            </a:r>
          </a:p>
          <a:p>
            <a:pPr>
              <a:buFontTx/>
              <a:buBlip>
                <a:blip r:embed="rId2"/>
              </a:buBlip>
            </a:pPr>
            <a:r>
              <a:rPr lang="fr-FR" dirty="0" smtClean="0"/>
              <a:t> « Communication en langues vivantes étrangères »</a:t>
            </a:r>
          </a:p>
          <a:p>
            <a:pPr>
              <a:buFontTx/>
              <a:buBlip>
                <a:blip r:embed="rId2"/>
              </a:buBlip>
            </a:pPr>
            <a:r>
              <a:rPr lang="fr-FR" dirty="0" smtClean="0"/>
              <a:t> « Gestion de la relation client »</a:t>
            </a:r>
          </a:p>
          <a:p>
            <a:pPr>
              <a:buFontTx/>
              <a:buBlip>
                <a:blip r:embed="rId2"/>
              </a:buBlip>
            </a:pPr>
            <a:r>
              <a:rPr lang="fr-FR" dirty="0" smtClean="0"/>
              <a:t> « Gestion de l’information touristique »</a:t>
            </a:r>
          </a:p>
          <a:p>
            <a:pPr>
              <a:buFontTx/>
              <a:buBlip>
                <a:blip r:embed="rId2"/>
              </a:buBlip>
            </a:pPr>
            <a:r>
              <a:rPr lang="fr-FR" dirty="0" smtClean="0"/>
              <a:t> « Parcours de professionnalisation »</a:t>
            </a:r>
            <a:endParaRPr lang="fr-FR" dirty="0"/>
          </a:p>
        </p:txBody>
      </p:sp>
      <p:sp>
        <p:nvSpPr>
          <p:cNvPr id="15" name="ZoneTexte 14"/>
          <p:cNvSpPr txBox="1"/>
          <p:nvPr/>
        </p:nvSpPr>
        <p:spPr>
          <a:xfrm>
            <a:off x="3059832" y="4005064"/>
            <a:ext cx="3071812" cy="369332"/>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smtClean="0">
                <a:solidFill>
                  <a:schemeClr val="bg1"/>
                </a:solidFill>
              </a:rPr>
              <a:t>Quelles épreuves ?</a:t>
            </a:r>
            <a:endParaRPr lang="fr-FR" dirty="0">
              <a:solidFill>
                <a:schemeClr val="bg1"/>
              </a:solidFill>
            </a:endParaRPr>
          </a:p>
        </p:txBody>
      </p:sp>
      <p:sp>
        <p:nvSpPr>
          <p:cNvPr id="16" name="Rectangle 15"/>
          <p:cNvSpPr/>
          <p:nvPr/>
        </p:nvSpPr>
        <p:spPr>
          <a:xfrm>
            <a:off x="1115616" y="4581128"/>
            <a:ext cx="7344816" cy="1200329"/>
          </a:xfrm>
          <a:prstGeom prst="rect">
            <a:avLst/>
          </a:prstGeom>
        </p:spPr>
        <p:txBody>
          <a:bodyPr wrap="square">
            <a:spAutoFit/>
          </a:bodyPr>
          <a:lstStyle/>
          <a:p>
            <a:pPr>
              <a:buFontTx/>
              <a:buBlip>
                <a:blip r:embed="rId2"/>
              </a:buBlip>
            </a:pPr>
            <a:r>
              <a:rPr lang="fr-FR" dirty="0" smtClean="0"/>
              <a:t> « Epreuve E2 » : Communication en langes vivantes étrangères »</a:t>
            </a:r>
          </a:p>
          <a:p>
            <a:pPr>
              <a:buFontTx/>
              <a:buBlip>
                <a:blip r:embed="rId2"/>
              </a:buBlip>
            </a:pPr>
            <a:r>
              <a:rPr lang="fr-FR" dirty="0" smtClean="0"/>
              <a:t> « Epreuve E3 » : Gestion de la relation client</a:t>
            </a:r>
          </a:p>
          <a:p>
            <a:pPr>
              <a:buFontTx/>
              <a:buBlip>
                <a:blip r:embed="rId2"/>
              </a:buBlip>
            </a:pPr>
            <a:r>
              <a:rPr lang="fr-FR" dirty="0" smtClean="0"/>
              <a:t> « Epreuve E6 » : Parcours de professionnalisation</a:t>
            </a:r>
          </a:p>
          <a:p>
            <a:pPr>
              <a:buFontTx/>
              <a:buBlip>
                <a:blip r:embed="rId2"/>
              </a:buBlip>
            </a:pP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grpSp>
        <p:nvGrpSpPr>
          <p:cNvPr id="8" name="Groupe 7"/>
          <p:cNvGrpSpPr>
            <a:grpSpLocks/>
          </p:cNvGrpSpPr>
          <p:nvPr/>
        </p:nvGrpSpPr>
        <p:grpSpPr bwMode="auto">
          <a:xfrm>
            <a:off x="1763713" y="404813"/>
            <a:ext cx="5976937" cy="936625"/>
            <a:chOff x="1559782" y="2481852"/>
            <a:chExt cx="2173836" cy="1075179"/>
          </a:xfrm>
          <a:solidFill>
            <a:schemeClr val="accent1">
              <a:lumMod val="75000"/>
            </a:schemeClr>
          </a:solidFill>
        </p:grpSpPr>
        <p:sp>
          <p:nvSpPr>
            <p:cNvPr id="9" name="Rectangle à coins arrondis 8"/>
            <p:cNvSpPr/>
            <p:nvPr/>
          </p:nvSpPr>
          <p:spPr>
            <a:xfrm>
              <a:off x="1559782" y="2481852"/>
              <a:ext cx="2173836" cy="1075179"/>
            </a:xfrm>
            <a:prstGeom prst="roundRect">
              <a:avLst/>
            </a:prstGeom>
            <a:grpFill/>
          </p:spPr>
          <p:style>
            <a:lnRef idx="2">
              <a:schemeClr val="lt1">
                <a:hueOff val="0"/>
                <a:satOff val="0"/>
                <a:lumOff val="0"/>
                <a:alphaOff val="0"/>
              </a:schemeClr>
            </a:lnRef>
            <a:fillRef idx="1">
              <a:schemeClr val="accent5">
                <a:hueOff val="-6622584"/>
                <a:satOff val="26541"/>
                <a:lumOff val="5752"/>
                <a:alphaOff val="0"/>
              </a:schemeClr>
            </a:fillRef>
            <a:effectRef idx="0">
              <a:schemeClr val="accent5">
                <a:hueOff val="-6622584"/>
                <a:satOff val="26541"/>
                <a:lumOff val="5752"/>
                <a:alphaOff val="0"/>
              </a:schemeClr>
            </a:effectRef>
            <a:fontRef idx="minor">
              <a:schemeClr val="lt1"/>
            </a:fontRef>
          </p:style>
        </p:sp>
        <p:sp>
          <p:nvSpPr>
            <p:cNvPr id="10" name="Rectangle 9"/>
            <p:cNvSpPr/>
            <p:nvPr/>
          </p:nvSpPr>
          <p:spPr>
            <a:xfrm>
              <a:off x="1612323" y="2534699"/>
              <a:ext cx="2068753" cy="969483"/>
            </a:xfrm>
            <a:prstGeom prst="rect">
              <a:avLst/>
            </a:prstGeom>
            <a:grpFill/>
          </p:spPr>
          <p:style>
            <a:lnRef idx="0">
              <a:scrgbClr r="0" g="0" b="0"/>
            </a:lnRef>
            <a:fillRef idx="0">
              <a:scrgbClr r="0" g="0" b="0"/>
            </a:fillRef>
            <a:effectRef idx="0">
              <a:scrgbClr r="0" g="0" b="0"/>
            </a:effectRef>
            <a:fontRef idx="minor">
              <a:schemeClr val="lt1"/>
            </a:fontRef>
          </p:style>
          <p:txBody>
            <a:bodyPr lIns="41910" tIns="41910" rIns="41910" bIns="41910" anchor="ctr"/>
            <a:lstStyle/>
            <a:p>
              <a:pPr algn="ctr" defTabSz="488950">
                <a:lnSpc>
                  <a:spcPct val="90000"/>
                </a:lnSpc>
                <a:spcAft>
                  <a:spcPct val="35000"/>
                </a:spcAft>
                <a:defRPr/>
              </a:pPr>
              <a:r>
                <a:rPr lang="fr-FR" b="1">
                  <a:solidFill>
                    <a:srgbClr val="FFFFFF"/>
                  </a:solidFill>
                </a:rPr>
                <a:t>FONCTION 3 - ÉLABORATION DE L’OFFRE TOURISTIQUE</a:t>
              </a:r>
              <a:endParaRPr lang="fr-FR">
                <a:solidFill>
                  <a:srgbClr val="FFFFFF"/>
                </a:solidFill>
              </a:endParaRPr>
            </a:p>
          </p:txBody>
        </p:sp>
      </p:grpSp>
      <p:sp>
        <p:nvSpPr>
          <p:cNvPr id="15364" name="Rectangle 10"/>
          <p:cNvSpPr>
            <a:spLocks noChangeArrowheads="1"/>
          </p:cNvSpPr>
          <p:nvPr/>
        </p:nvSpPr>
        <p:spPr bwMode="auto">
          <a:xfrm>
            <a:off x="3059113" y="1773238"/>
            <a:ext cx="3060700" cy="366712"/>
          </a:xfrm>
          <a:prstGeom prst="rect">
            <a:avLst/>
          </a:prstGeom>
          <a:noFill/>
          <a:ln w="9525">
            <a:noFill/>
            <a:miter lim="800000"/>
            <a:headEnd/>
            <a:tailEnd/>
          </a:ln>
        </p:spPr>
        <p:txBody>
          <a:bodyPr wrap="none">
            <a:spAutoFit/>
          </a:bodyPr>
          <a:lstStyle/>
          <a:p>
            <a:r>
              <a:rPr lang="fr-FR" b="1">
                <a:latin typeface="Calibri" pitchFamily="34" charset="0"/>
              </a:rPr>
              <a:t>ACTIVITÉS CARACTÉRISTIQUES</a:t>
            </a:r>
            <a:endParaRPr lang="fr-FR">
              <a:latin typeface="Calibri" pitchFamily="34" charset="0"/>
            </a:endParaRPr>
          </a:p>
        </p:txBody>
      </p:sp>
      <p:sp>
        <p:nvSpPr>
          <p:cNvPr id="12" name="ZoneTexte 11"/>
          <p:cNvSpPr txBox="1">
            <a:spLocks noChangeArrowheads="1"/>
          </p:cNvSpPr>
          <p:nvPr/>
        </p:nvSpPr>
        <p:spPr bwMode="auto">
          <a:xfrm>
            <a:off x="900113" y="2492375"/>
            <a:ext cx="6929437" cy="2014538"/>
          </a:xfrm>
          <a:prstGeom prst="rect">
            <a:avLst/>
          </a:prstGeom>
          <a:noFill/>
          <a:ln w="9525">
            <a:noFill/>
            <a:miter lim="800000"/>
            <a:headEnd/>
            <a:tailEnd/>
          </a:ln>
        </p:spPr>
        <p:txBody>
          <a:bodyPr>
            <a:spAutoFit/>
          </a:bodyPr>
          <a:lstStyle/>
          <a:p>
            <a:r>
              <a:rPr lang="fr-FR" b="1">
                <a:latin typeface="Calibri" pitchFamily="34" charset="0"/>
              </a:rPr>
              <a:t>Création d’un produit touristique</a:t>
            </a:r>
            <a:r>
              <a:rPr lang="fr-FR">
                <a:latin typeface="Calibri" pitchFamily="34" charset="0"/>
              </a:rPr>
              <a:t> :</a:t>
            </a:r>
          </a:p>
          <a:p>
            <a:pPr>
              <a:buFont typeface="Courier New" pitchFamily="49" charset="0"/>
              <a:buChar char="o"/>
            </a:pPr>
            <a:r>
              <a:rPr lang="fr-FR">
                <a:latin typeface="Calibri" pitchFamily="34" charset="0"/>
              </a:rPr>
              <a:t> analyse de la demande, de l’offre et des potentialités touristiques en relation avec le produit</a:t>
            </a:r>
          </a:p>
          <a:p>
            <a:pPr>
              <a:buFont typeface="Courier New" pitchFamily="49" charset="0"/>
              <a:buChar char="o"/>
            </a:pPr>
            <a:r>
              <a:rPr lang="fr-FR">
                <a:latin typeface="Calibri" pitchFamily="34" charset="0"/>
              </a:rPr>
              <a:t> réalisation ou exploitation d’un diagnostic des potentialités touristiques d’un territoire</a:t>
            </a:r>
          </a:p>
          <a:p>
            <a:pPr>
              <a:buFont typeface="Courier New" pitchFamily="49" charset="0"/>
              <a:buChar char="o"/>
            </a:pPr>
            <a:r>
              <a:rPr lang="fr-FR">
                <a:latin typeface="Calibri" pitchFamily="34" charset="0"/>
              </a:rPr>
              <a:t> montage du produit</a:t>
            </a:r>
          </a:p>
          <a:p>
            <a:pPr>
              <a:buFont typeface="Courier New" pitchFamily="49" charset="0"/>
              <a:buChar char="o"/>
            </a:pPr>
            <a:r>
              <a:rPr lang="fr-FR">
                <a:latin typeface="Calibri" pitchFamily="34" charset="0"/>
              </a:rPr>
              <a:t> détermination du prix du produit</a:t>
            </a:r>
          </a:p>
        </p:txBody>
      </p:sp>
      <p:sp>
        <p:nvSpPr>
          <p:cNvPr id="13" name="ZoneTexte 12"/>
          <p:cNvSpPr txBox="1">
            <a:spLocks noChangeArrowheads="1"/>
          </p:cNvSpPr>
          <p:nvPr/>
        </p:nvSpPr>
        <p:spPr bwMode="auto">
          <a:xfrm>
            <a:off x="900113" y="4652963"/>
            <a:ext cx="6143625" cy="1190625"/>
          </a:xfrm>
          <a:prstGeom prst="rect">
            <a:avLst/>
          </a:prstGeom>
          <a:noFill/>
          <a:ln w="9525">
            <a:noFill/>
            <a:miter lim="800000"/>
            <a:headEnd/>
            <a:tailEnd/>
          </a:ln>
        </p:spPr>
        <p:txBody>
          <a:bodyPr>
            <a:spAutoFit/>
          </a:bodyPr>
          <a:lstStyle/>
          <a:p>
            <a:r>
              <a:rPr lang="fr-FR" b="1">
                <a:latin typeface="Calibri" pitchFamily="34" charset="0"/>
              </a:rPr>
              <a:t>Promotion du produit touristique :</a:t>
            </a:r>
            <a:endParaRPr lang="fr-FR">
              <a:latin typeface="Calibri" pitchFamily="34" charset="0"/>
            </a:endParaRPr>
          </a:p>
          <a:p>
            <a:pPr>
              <a:buFont typeface="Courier New" pitchFamily="49" charset="0"/>
              <a:buChar char="o"/>
            </a:pPr>
            <a:r>
              <a:rPr lang="fr-FR">
                <a:latin typeface="Calibri" pitchFamily="34" charset="0"/>
              </a:rPr>
              <a:t> préparation de la promotion dans le cadre d’un cahier des charges</a:t>
            </a:r>
          </a:p>
          <a:p>
            <a:pPr>
              <a:buFont typeface="Courier New" pitchFamily="49" charset="0"/>
              <a:buChar char="o"/>
            </a:pPr>
            <a:r>
              <a:rPr lang="fr-FR">
                <a:latin typeface="Calibri" pitchFamily="34" charset="0"/>
              </a:rPr>
              <a:t> mise en place de la promotion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Right)">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197" name="ZoneTexte 11"/>
          <p:cNvSpPr txBox="1">
            <a:spLocks noChangeArrowheads="1"/>
          </p:cNvSpPr>
          <p:nvPr/>
        </p:nvSpPr>
        <p:spPr bwMode="auto">
          <a:xfrm>
            <a:off x="827584" y="1556792"/>
            <a:ext cx="7643813" cy="3970318"/>
          </a:xfrm>
          <a:prstGeom prst="rect">
            <a:avLst/>
          </a:prstGeom>
          <a:noFill/>
          <a:ln w="9525">
            <a:noFill/>
            <a:miter lim="800000"/>
            <a:headEnd/>
            <a:tailEnd/>
          </a:ln>
        </p:spPr>
        <p:txBody>
          <a:bodyPr>
            <a:spAutoFit/>
          </a:bodyPr>
          <a:lstStyle/>
          <a:p>
            <a:pPr>
              <a:buFont typeface="Wingdings" pitchFamily="2" charset="2"/>
              <a:buChar char="q"/>
            </a:pPr>
            <a:r>
              <a:rPr lang="fr-FR" b="1" dirty="0">
                <a:solidFill>
                  <a:srgbClr val="E46C0A"/>
                </a:solidFill>
              </a:rPr>
              <a:t> </a:t>
            </a:r>
            <a:r>
              <a:rPr lang="fr-FR" b="1" dirty="0">
                <a:solidFill>
                  <a:srgbClr val="E46C0A"/>
                </a:solidFill>
                <a:latin typeface="Calibri" pitchFamily="34" charset="0"/>
              </a:rPr>
              <a:t>Contexte informationnel </a:t>
            </a:r>
            <a:r>
              <a:rPr lang="fr-FR" dirty="0">
                <a:latin typeface="Calibri" pitchFamily="34" charset="0"/>
              </a:rPr>
              <a:t>: </a:t>
            </a:r>
            <a:r>
              <a:rPr lang="fr-FR" dirty="0" smtClean="0">
                <a:latin typeface="Calibri" pitchFamily="34" charset="0"/>
              </a:rPr>
              <a:t> Caractéristiques  culturelles, patrimoniales et géographiques de la destination concernée, spécificités des cibles visées, catalogue des prestataires potentiels, Code du tourisme, données quantitatives et qualitatives sur l’offre concurrentielle.</a:t>
            </a:r>
            <a:endParaRPr lang="fr-FR" dirty="0">
              <a:latin typeface="Calibri" pitchFamily="34" charset="0"/>
            </a:endParaRPr>
          </a:p>
          <a:p>
            <a:pPr>
              <a:buFont typeface="Wingdings" pitchFamily="2" charset="2"/>
              <a:buChar char="q"/>
            </a:pPr>
            <a:r>
              <a:rPr lang="fr-FR" b="1" dirty="0">
                <a:solidFill>
                  <a:srgbClr val="E46C0A"/>
                </a:solidFill>
                <a:latin typeface="Calibri" pitchFamily="34" charset="0"/>
              </a:rPr>
              <a:t> Contexte technologique </a:t>
            </a:r>
            <a:r>
              <a:rPr lang="fr-FR" b="1" dirty="0" smtClean="0">
                <a:latin typeface="Calibri" pitchFamily="34" charset="0"/>
              </a:rPr>
              <a:t>: </a:t>
            </a:r>
            <a:r>
              <a:rPr lang="fr-FR" dirty="0" smtClean="0">
                <a:latin typeface="Calibri" pitchFamily="34" charset="0"/>
              </a:rPr>
              <a:t>Réseaux Internet, banques de données spécifiques, outils de cartographie numérique, outils bureautiques et logiciels professionnels dédiés.</a:t>
            </a:r>
            <a:endParaRPr lang="fr-FR" dirty="0">
              <a:latin typeface="Calibri" pitchFamily="34" charset="0"/>
            </a:endParaRPr>
          </a:p>
          <a:p>
            <a:pPr>
              <a:buFont typeface="Wingdings" pitchFamily="2" charset="2"/>
              <a:buChar char="q"/>
            </a:pPr>
            <a:r>
              <a:rPr lang="fr-FR" b="1" dirty="0">
                <a:solidFill>
                  <a:srgbClr val="E46C0A"/>
                </a:solidFill>
                <a:latin typeface="Calibri" pitchFamily="34" charset="0"/>
              </a:rPr>
              <a:t> Contexte managérial </a:t>
            </a:r>
            <a:r>
              <a:rPr lang="fr-FR" dirty="0">
                <a:latin typeface="Calibri" pitchFamily="34" charset="0"/>
              </a:rPr>
              <a:t>: </a:t>
            </a:r>
            <a:r>
              <a:rPr lang="fr-FR" dirty="0" smtClean="0">
                <a:latin typeface="Calibri" pitchFamily="34" charset="0"/>
              </a:rPr>
              <a:t> Production sous la responsabilité du chef de service, autonomie dans la valorisation de la prestation, respect de l’éthique et de la déontologie de la profession, prise en compte de la démarche de développement durable, travail en équipe.</a:t>
            </a:r>
            <a:endParaRPr lang="fr-FR" dirty="0">
              <a:latin typeface="Calibri" pitchFamily="34" charset="0"/>
            </a:endParaRPr>
          </a:p>
          <a:p>
            <a:pPr>
              <a:buFont typeface="Wingdings" pitchFamily="2" charset="2"/>
              <a:buChar char="q"/>
            </a:pPr>
            <a:r>
              <a:rPr lang="fr-FR" b="1" dirty="0">
                <a:solidFill>
                  <a:srgbClr val="E46C0A"/>
                </a:solidFill>
                <a:latin typeface="Calibri" pitchFamily="34" charset="0"/>
              </a:rPr>
              <a:t> Contexte relationnel en langue française et langue étrangère : </a:t>
            </a:r>
            <a:endParaRPr lang="fr-FR" b="1" dirty="0" smtClean="0">
              <a:solidFill>
                <a:srgbClr val="E46C0A"/>
              </a:solidFill>
              <a:latin typeface="Calibri" pitchFamily="34" charset="0"/>
            </a:endParaRPr>
          </a:p>
          <a:p>
            <a:r>
              <a:rPr lang="fr-FR" dirty="0" smtClean="0">
                <a:latin typeface="Calibri" pitchFamily="34" charset="0"/>
              </a:rPr>
              <a:t>Relations avec les différents prestataires (transporteurs, hébergeurs, restauration, prestataires de service, musées …), relations au sein d’une équipe</a:t>
            </a:r>
            <a:endParaRPr lang="fr-FR" dirty="0">
              <a:latin typeface="Calibri" pitchFamily="34" charset="0"/>
            </a:endParaRPr>
          </a:p>
        </p:txBody>
      </p:sp>
      <p:sp>
        <p:nvSpPr>
          <p:cNvPr id="13" name="ZoneTexte 12"/>
          <p:cNvSpPr txBox="1"/>
          <p:nvPr/>
        </p:nvSpPr>
        <p:spPr>
          <a:xfrm>
            <a:off x="3347864" y="620688"/>
            <a:ext cx="3071813" cy="646331"/>
          </a:xfrm>
          <a:prstGeom prst="rect">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fr-FR" b="1" dirty="0"/>
              <a:t>CONTEXTE D’EXERCICE</a:t>
            </a:r>
            <a:endParaRPr lang="fr-FR" dirty="0"/>
          </a:p>
        </p:txBody>
      </p:sp>
      <p:grpSp>
        <p:nvGrpSpPr>
          <p:cNvPr id="14" name="Groupe 9"/>
          <p:cNvGrpSpPr>
            <a:grpSpLocks/>
          </p:cNvGrpSpPr>
          <p:nvPr/>
        </p:nvGrpSpPr>
        <p:grpSpPr bwMode="auto">
          <a:xfrm>
            <a:off x="714375" y="214313"/>
            <a:ext cx="2173288" cy="1041400"/>
            <a:chOff x="1559782" y="14868"/>
            <a:chExt cx="2173836" cy="1042093"/>
          </a:xfrm>
        </p:grpSpPr>
        <p:sp>
          <p:nvSpPr>
            <p:cNvPr id="15" name="Rectangle à coins arrondis 14"/>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Rectangle 15"/>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3</a:t>
              </a:r>
              <a:r>
                <a:rPr lang="fr-FR" sz="1000" b="1" dirty="0" smtClean="0">
                  <a:solidFill>
                    <a:schemeClr val="bg1"/>
                  </a:solidFill>
                </a:rPr>
                <a:t> </a:t>
              </a:r>
              <a:r>
                <a:rPr lang="fr-FR" sz="1000" b="1" dirty="0">
                  <a:solidFill>
                    <a:schemeClr val="bg1"/>
                  </a:solidFill>
                </a:rPr>
                <a:t>:  </a:t>
              </a:r>
              <a:r>
                <a:rPr lang="fr-FR" sz="1000" b="1" dirty="0" smtClean="0">
                  <a:solidFill>
                    <a:schemeClr val="bg1"/>
                  </a:solidFill>
                </a:rPr>
                <a:t>ELABORATION DE L’ OFFRE TOURISTIQUE</a:t>
              </a:r>
              <a:endParaRPr lang="fr-FR" sz="1000" dirty="0">
                <a:solidFill>
                  <a:schemeClr val="bg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trips(downRight)">
                                      <p:cBhvr>
                                        <p:cTn id="7"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3</a:t>
              </a:r>
              <a:r>
                <a:rPr lang="fr-FR" sz="1000" b="1" dirty="0" smtClean="0">
                  <a:solidFill>
                    <a:schemeClr val="bg1"/>
                  </a:solidFill>
                </a:rPr>
                <a:t> </a:t>
              </a:r>
              <a:r>
                <a:rPr lang="fr-FR" sz="1000" b="1" dirty="0">
                  <a:solidFill>
                    <a:schemeClr val="bg1"/>
                  </a:solidFill>
                </a:rPr>
                <a:t>:  </a:t>
              </a:r>
              <a:r>
                <a:rPr lang="fr-FR" sz="1000" b="1" dirty="0" smtClean="0">
                  <a:solidFill>
                    <a:schemeClr val="bg1"/>
                  </a:solidFill>
                </a:rPr>
                <a:t>ELABORATION DE L’ OFFRE TOURISTIQUE</a:t>
              </a:r>
              <a:endParaRPr lang="fr-FR" sz="1000" dirty="0">
                <a:solidFill>
                  <a:schemeClr val="bg1"/>
                </a:solidFill>
              </a:endParaRPr>
            </a:p>
          </p:txBody>
        </p:sp>
      </p:grpSp>
      <p:sp>
        <p:nvSpPr>
          <p:cNvPr id="13" name="ZoneTexte 12"/>
          <p:cNvSpPr txBox="1"/>
          <p:nvPr/>
        </p:nvSpPr>
        <p:spPr>
          <a:xfrm>
            <a:off x="3214688" y="928688"/>
            <a:ext cx="3071812" cy="369887"/>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a:solidFill>
                  <a:schemeClr val="bg1"/>
                </a:solidFill>
              </a:rPr>
              <a:t>Résultats attendus :</a:t>
            </a:r>
            <a:endParaRPr lang="fr-FR" dirty="0">
              <a:solidFill>
                <a:schemeClr val="bg1"/>
              </a:solidFill>
            </a:endParaRPr>
          </a:p>
        </p:txBody>
      </p:sp>
      <p:sp>
        <p:nvSpPr>
          <p:cNvPr id="9222" name="ZoneTexte 13"/>
          <p:cNvSpPr txBox="1">
            <a:spLocks noChangeArrowheads="1"/>
          </p:cNvSpPr>
          <p:nvPr/>
        </p:nvSpPr>
        <p:spPr bwMode="auto">
          <a:xfrm>
            <a:off x="1071563" y="2071688"/>
            <a:ext cx="7429500" cy="1477328"/>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Adéquation aux attentes du client</a:t>
            </a:r>
          </a:p>
          <a:p>
            <a:pPr>
              <a:buFontTx/>
              <a:buBlip>
                <a:blip r:embed="rId2"/>
              </a:buBlip>
            </a:pPr>
            <a:r>
              <a:rPr lang="fr-FR" dirty="0" smtClean="0"/>
              <a:t> Respect des contraintes (notamment budgétaires et réglementaires)</a:t>
            </a:r>
          </a:p>
          <a:p>
            <a:pPr>
              <a:buFontTx/>
              <a:buBlip>
                <a:blip r:embed="rId2"/>
              </a:buBlip>
            </a:pPr>
            <a:r>
              <a:rPr lang="fr-FR" dirty="0" smtClean="0"/>
              <a:t> Cohérence de l’organisation</a:t>
            </a:r>
          </a:p>
          <a:p>
            <a:pPr>
              <a:buFontTx/>
              <a:buBlip>
                <a:blip r:embed="rId2"/>
              </a:buBlip>
            </a:pPr>
            <a:r>
              <a:rPr lang="fr-FR" dirty="0" smtClean="0"/>
              <a:t> Qualité du produit et de ses composantes</a:t>
            </a:r>
            <a:endParaRPr lang="fr-FR" dirty="0"/>
          </a:p>
        </p:txBody>
      </p:sp>
      <p:sp>
        <p:nvSpPr>
          <p:cNvPr id="10" name="Rectangle 9"/>
          <p:cNvSpPr/>
          <p:nvPr/>
        </p:nvSpPr>
        <p:spPr>
          <a:xfrm>
            <a:off x="1801019" y="4293096"/>
            <a:ext cx="5651301" cy="1538883"/>
          </a:xfrm>
          <a:prstGeom prst="rect">
            <a:avLst/>
          </a:prstGeom>
          <a:solidFill>
            <a:schemeClr val="accent1">
              <a:lumMod val="60000"/>
              <a:lumOff val="40000"/>
            </a:schemeClr>
          </a:solidFill>
          <a:effectLst>
            <a:outerShdw blurRad="76200" dir="13500000" sy="23000" kx="1200000" algn="br" rotWithShape="0">
              <a:prstClr val="black">
                <a:alpha val="2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just">
              <a:spcAft>
                <a:spcPts val="0"/>
              </a:spcAft>
            </a:pPr>
            <a:r>
              <a:rPr lang="fr-FR" sz="4000" b="1" dirty="0">
                <a:solidFill>
                  <a:srgbClr val="000000"/>
                </a:solidFill>
                <a:latin typeface="Times New Roman"/>
                <a:ea typeface="Times New Roman"/>
                <a:sym typeface="Wingdings"/>
              </a:rPr>
              <a:t> </a:t>
            </a:r>
            <a:r>
              <a:rPr lang="fr-FR" b="1" dirty="0" smtClean="0">
                <a:solidFill>
                  <a:srgbClr val="000000"/>
                </a:solidFill>
                <a:latin typeface="Times New Roman"/>
                <a:ea typeface="Times New Roman"/>
              </a:rPr>
              <a:t>La </a:t>
            </a:r>
            <a:r>
              <a:rPr lang="fr-FR" b="1" dirty="0">
                <a:solidFill>
                  <a:srgbClr val="000000"/>
                </a:solidFill>
                <a:latin typeface="Times New Roman"/>
                <a:ea typeface="Times New Roman"/>
              </a:rPr>
              <a:t>fonction 3 ne fait pas référence à l’élaboration de projets (désormais de la compétence de titulaires d’un master) mais prend en compte le montage de produits ou d’événements locaux.</a:t>
            </a:r>
            <a:endParaRPr lang="fr-FR" dirty="0">
              <a:solidFill>
                <a:srgbClr val="000000"/>
              </a:solidFill>
              <a:effectLst/>
              <a:latin typeface="Times New Roman"/>
              <a:ea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3</a:t>
              </a:r>
              <a:r>
                <a:rPr lang="fr-FR" sz="1000" b="1" dirty="0" smtClean="0">
                  <a:solidFill>
                    <a:schemeClr val="bg1"/>
                  </a:solidFill>
                </a:rPr>
                <a:t> </a:t>
              </a:r>
              <a:r>
                <a:rPr lang="fr-FR" sz="1000" b="1" dirty="0">
                  <a:solidFill>
                    <a:schemeClr val="bg1"/>
                  </a:solidFill>
                </a:rPr>
                <a:t>:  </a:t>
              </a:r>
              <a:r>
                <a:rPr lang="fr-FR" sz="1000" b="1" dirty="0" smtClean="0">
                  <a:solidFill>
                    <a:schemeClr val="bg1"/>
                  </a:solidFill>
                </a:rPr>
                <a:t>ELABORATION DE L’ OFFRE TOURISTIQUE</a:t>
              </a:r>
              <a:endParaRPr lang="fr-FR" sz="1000" dirty="0">
                <a:solidFill>
                  <a:schemeClr val="bg1"/>
                </a:solidFill>
              </a:endParaRPr>
            </a:p>
          </p:txBody>
        </p:sp>
      </p:grpSp>
      <p:sp>
        <p:nvSpPr>
          <p:cNvPr id="13" name="ZoneTexte 12"/>
          <p:cNvSpPr txBox="1"/>
          <p:nvPr/>
        </p:nvSpPr>
        <p:spPr>
          <a:xfrm>
            <a:off x="3214688" y="928688"/>
            <a:ext cx="3071812" cy="369332"/>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smtClean="0">
                <a:solidFill>
                  <a:schemeClr val="bg1"/>
                </a:solidFill>
              </a:rPr>
              <a:t>Quelles matières ?</a:t>
            </a:r>
            <a:endParaRPr lang="fr-FR" dirty="0">
              <a:solidFill>
                <a:schemeClr val="bg1"/>
              </a:solidFill>
            </a:endParaRPr>
          </a:p>
        </p:txBody>
      </p:sp>
      <p:sp>
        <p:nvSpPr>
          <p:cNvPr id="9222" name="ZoneTexte 13"/>
          <p:cNvSpPr txBox="1">
            <a:spLocks noChangeArrowheads="1"/>
          </p:cNvSpPr>
          <p:nvPr/>
        </p:nvSpPr>
        <p:spPr bwMode="auto">
          <a:xfrm>
            <a:off x="971600" y="1844824"/>
            <a:ext cx="7429500" cy="1754326"/>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 Communication en langue vivante étrangère »</a:t>
            </a:r>
          </a:p>
          <a:p>
            <a:pPr>
              <a:buFontTx/>
              <a:buBlip>
                <a:blip r:embed="rId2"/>
              </a:buBlip>
            </a:pPr>
            <a:r>
              <a:rPr lang="fr-FR" dirty="0" smtClean="0"/>
              <a:t> « Tourisme et territoire »</a:t>
            </a:r>
          </a:p>
          <a:p>
            <a:pPr>
              <a:buFontTx/>
              <a:buBlip>
                <a:blip r:embed="rId2"/>
              </a:buBlip>
            </a:pPr>
            <a:r>
              <a:rPr lang="fr-FR" dirty="0" smtClean="0"/>
              <a:t> « cadre organisationnel et juridique des activités touristiques »</a:t>
            </a:r>
          </a:p>
          <a:p>
            <a:pPr>
              <a:buFontTx/>
              <a:buBlip>
                <a:blip r:embed="rId2"/>
              </a:buBlip>
            </a:pPr>
            <a:r>
              <a:rPr lang="fr-FR" dirty="0" smtClean="0"/>
              <a:t> « Mercatique et conception de prestation touristique »</a:t>
            </a:r>
          </a:p>
          <a:p>
            <a:pPr>
              <a:buFontTx/>
              <a:buBlip>
                <a:blip r:embed="rId2"/>
              </a:buBlip>
            </a:pPr>
            <a:r>
              <a:rPr lang="fr-FR" dirty="0" smtClean="0"/>
              <a:t> « Gestion de l’information touristique »</a:t>
            </a:r>
          </a:p>
          <a:p>
            <a:pPr>
              <a:buFontTx/>
              <a:buBlip>
                <a:blip r:embed="rId2"/>
              </a:buBlip>
            </a:pPr>
            <a:r>
              <a:rPr lang="fr-FR" dirty="0" smtClean="0"/>
              <a:t> « Atelier de professionnalisation »</a:t>
            </a:r>
            <a:endParaRPr lang="fr-FR" dirty="0"/>
          </a:p>
        </p:txBody>
      </p:sp>
      <p:sp>
        <p:nvSpPr>
          <p:cNvPr id="15" name="ZoneTexte 14"/>
          <p:cNvSpPr txBox="1"/>
          <p:nvPr/>
        </p:nvSpPr>
        <p:spPr>
          <a:xfrm>
            <a:off x="3059832" y="4005064"/>
            <a:ext cx="3071812" cy="369332"/>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smtClean="0">
                <a:solidFill>
                  <a:schemeClr val="bg1"/>
                </a:solidFill>
              </a:rPr>
              <a:t>Quelles épreuves ?</a:t>
            </a:r>
            <a:endParaRPr lang="fr-FR" dirty="0">
              <a:solidFill>
                <a:schemeClr val="bg1"/>
              </a:solidFill>
            </a:endParaRPr>
          </a:p>
        </p:txBody>
      </p:sp>
      <p:sp>
        <p:nvSpPr>
          <p:cNvPr id="16" name="ZoneTexte 13"/>
          <p:cNvSpPr txBox="1">
            <a:spLocks noChangeArrowheads="1"/>
          </p:cNvSpPr>
          <p:nvPr/>
        </p:nvSpPr>
        <p:spPr bwMode="auto">
          <a:xfrm>
            <a:off x="1043608" y="4509120"/>
            <a:ext cx="7429500" cy="923330"/>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 Epreuve E4 » : Elaboration de l’offre touristique</a:t>
            </a:r>
          </a:p>
          <a:p>
            <a:pPr>
              <a:buFontTx/>
              <a:buBlip>
                <a:blip r:embed="rId2"/>
              </a:buBlip>
            </a:pPr>
            <a:r>
              <a:rPr lang="fr-FR" dirty="0" smtClean="0"/>
              <a:t> « Epreuve E5 » : Gestion de l’information touristique</a:t>
            </a:r>
          </a:p>
          <a:p>
            <a:pPr>
              <a:buFontTx/>
              <a:buBlip>
                <a:blip r:embed="rId2"/>
              </a:buBlip>
            </a:pPr>
            <a:r>
              <a:rPr lang="fr-FR" dirty="0" smtClean="0"/>
              <a:t> « </a:t>
            </a:r>
            <a:r>
              <a:rPr lang="fr-FR" smtClean="0"/>
              <a:t>Epreuve E6</a:t>
            </a:r>
            <a:r>
              <a:rPr lang="fr-FR" dirty="0" smtClean="0"/>
              <a:t> » : Parcours de professionnalisation</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trips(downRight)">
                                      <p:cBhvr>
                                        <p:cTn id="1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grpSp>
        <p:nvGrpSpPr>
          <p:cNvPr id="8" name="Groupe 7"/>
          <p:cNvGrpSpPr>
            <a:grpSpLocks/>
          </p:cNvGrpSpPr>
          <p:nvPr/>
        </p:nvGrpSpPr>
        <p:grpSpPr bwMode="auto">
          <a:xfrm>
            <a:off x="1619250" y="142875"/>
            <a:ext cx="6337300" cy="1087438"/>
            <a:chOff x="318019" y="1234219"/>
            <a:chExt cx="2173836" cy="1086918"/>
          </a:xfrm>
        </p:grpSpPr>
        <p:sp>
          <p:nvSpPr>
            <p:cNvPr id="9" name="Rectangle à coins arrondis 8"/>
            <p:cNvSpPr/>
            <p:nvPr/>
          </p:nvSpPr>
          <p:spPr>
            <a:xfrm>
              <a:off x="318019" y="1234219"/>
              <a:ext cx="2173836" cy="1086918"/>
            </a:xfrm>
            <a:prstGeom prst="roundRect">
              <a:avLst/>
            </a:prstGeom>
            <a:solidFill>
              <a:schemeClr val="accent1">
                <a:lumMod val="75000"/>
              </a:schemeClr>
            </a:solidFill>
          </p:spPr>
          <p:style>
            <a:lnRef idx="2">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10" name="Rectangle 9"/>
            <p:cNvSpPr/>
            <p:nvPr/>
          </p:nvSpPr>
          <p:spPr>
            <a:xfrm>
              <a:off x="370296" y="1286582"/>
              <a:ext cx="2069283" cy="982192"/>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anchor="ctr"/>
            <a:lstStyle/>
            <a:p>
              <a:pPr algn="ctr" defTabSz="444500">
                <a:lnSpc>
                  <a:spcPct val="90000"/>
                </a:lnSpc>
                <a:spcAft>
                  <a:spcPct val="35000"/>
                </a:spcAft>
                <a:defRPr/>
              </a:pPr>
              <a:r>
                <a:rPr lang="fr-FR" b="1" dirty="0">
                  <a:solidFill>
                    <a:srgbClr val="FFFFFF"/>
                  </a:solidFill>
                </a:rPr>
                <a:t>FONCTION 4 - VEILLE, TRAITEMENT ET PARTAGE DE L’INFORMATION TOURISTIQUE</a:t>
              </a:r>
              <a:endParaRPr lang="fr-FR" dirty="0">
                <a:solidFill>
                  <a:srgbClr val="FFFFFF"/>
                </a:solidFill>
              </a:endParaRPr>
            </a:p>
          </p:txBody>
        </p:sp>
      </p:grpSp>
      <p:sp>
        <p:nvSpPr>
          <p:cNvPr id="16388" name="Rectangle 10"/>
          <p:cNvSpPr>
            <a:spLocks noChangeArrowheads="1"/>
          </p:cNvSpPr>
          <p:nvPr/>
        </p:nvSpPr>
        <p:spPr bwMode="auto">
          <a:xfrm>
            <a:off x="3203575" y="1268413"/>
            <a:ext cx="3060700" cy="366712"/>
          </a:xfrm>
          <a:prstGeom prst="rect">
            <a:avLst/>
          </a:prstGeom>
          <a:noFill/>
          <a:ln w="9525">
            <a:noFill/>
            <a:miter lim="800000"/>
            <a:headEnd/>
            <a:tailEnd/>
          </a:ln>
        </p:spPr>
        <p:txBody>
          <a:bodyPr wrap="none">
            <a:spAutoFit/>
          </a:bodyPr>
          <a:lstStyle/>
          <a:p>
            <a:r>
              <a:rPr lang="fr-FR" b="1">
                <a:latin typeface="Calibri" pitchFamily="34" charset="0"/>
              </a:rPr>
              <a:t>ACTIVITÉS CARACTÉRISTIQUES</a:t>
            </a:r>
            <a:endParaRPr lang="fr-FR">
              <a:latin typeface="Calibri" pitchFamily="34" charset="0"/>
            </a:endParaRPr>
          </a:p>
        </p:txBody>
      </p:sp>
      <p:sp>
        <p:nvSpPr>
          <p:cNvPr id="12" name="ZoneTexte 11"/>
          <p:cNvSpPr txBox="1">
            <a:spLocks noChangeArrowheads="1"/>
          </p:cNvSpPr>
          <p:nvPr/>
        </p:nvSpPr>
        <p:spPr bwMode="auto">
          <a:xfrm>
            <a:off x="1258888" y="1700213"/>
            <a:ext cx="7643812" cy="1739900"/>
          </a:xfrm>
          <a:prstGeom prst="rect">
            <a:avLst/>
          </a:prstGeom>
          <a:noFill/>
          <a:ln w="9525">
            <a:noFill/>
            <a:miter lim="800000"/>
            <a:headEnd/>
            <a:tailEnd/>
          </a:ln>
        </p:spPr>
        <p:txBody>
          <a:bodyPr anchor="ctr">
            <a:spAutoFit/>
          </a:bodyPr>
          <a:lstStyle/>
          <a:p>
            <a:r>
              <a:rPr lang="fr-FR" b="1">
                <a:latin typeface="Calibri" pitchFamily="34" charset="0"/>
              </a:rPr>
              <a:t>Recherche et collecte de l’information touristique</a:t>
            </a:r>
            <a:r>
              <a:rPr lang="fr-FR">
                <a:latin typeface="Calibri" pitchFamily="34" charset="0"/>
              </a:rPr>
              <a:t> </a:t>
            </a:r>
            <a:r>
              <a:rPr lang="fr-FR" b="1">
                <a:latin typeface="Calibri" pitchFamily="34" charset="0"/>
              </a:rPr>
              <a:t>:</a:t>
            </a:r>
            <a:endParaRPr lang="fr-FR">
              <a:latin typeface="Calibri" pitchFamily="34" charset="0"/>
            </a:endParaRPr>
          </a:p>
          <a:p>
            <a:pPr>
              <a:buFont typeface="Courier New" pitchFamily="49" charset="0"/>
              <a:buChar char="o"/>
            </a:pPr>
            <a:r>
              <a:rPr lang="fr-FR">
                <a:latin typeface="Calibri" pitchFamily="34" charset="0"/>
              </a:rPr>
              <a:t> identification des domaines de veille</a:t>
            </a:r>
          </a:p>
          <a:p>
            <a:pPr>
              <a:buFont typeface="Courier New" pitchFamily="49" charset="0"/>
              <a:buChar char="o"/>
            </a:pPr>
            <a:r>
              <a:rPr lang="fr-FR">
                <a:latin typeface="Calibri" pitchFamily="34" charset="0"/>
              </a:rPr>
              <a:t> mobilisation des moyens de recherche d’informations pour répondre aux besoins de l’organisation </a:t>
            </a:r>
          </a:p>
          <a:p>
            <a:pPr>
              <a:buFont typeface="Courier New" pitchFamily="49" charset="0"/>
              <a:buChar char="o"/>
            </a:pPr>
            <a:r>
              <a:rPr lang="fr-FR">
                <a:latin typeface="Calibri" pitchFamily="34" charset="0"/>
              </a:rPr>
              <a:t> mobilisation des moyens de recherche d’informations pour répondre aux besoins du client</a:t>
            </a:r>
          </a:p>
        </p:txBody>
      </p:sp>
      <p:sp>
        <p:nvSpPr>
          <p:cNvPr id="13" name="ZoneTexte 12"/>
          <p:cNvSpPr txBox="1">
            <a:spLocks noChangeArrowheads="1"/>
          </p:cNvSpPr>
          <p:nvPr/>
        </p:nvSpPr>
        <p:spPr bwMode="auto">
          <a:xfrm>
            <a:off x="1187450" y="3429000"/>
            <a:ext cx="7000875" cy="1739900"/>
          </a:xfrm>
          <a:prstGeom prst="rect">
            <a:avLst/>
          </a:prstGeom>
          <a:noFill/>
          <a:ln w="9525">
            <a:noFill/>
            <a:miter lim="800000"/>
            <a:headEnd/>
            <a:tailEnd/>
          </a:ln>
        </p:spPr>
        <p:txBody>
          <a:bodyPr anchor="ctr">
            <a:spAutoFit/>
          </a:bodyPr>
          <a:lstStyle/>
          <a:p>
            <a:r>
              <a:rPr lang="fr-FR" b="1">
                <a:latin typeface="Calibri" pitchFamily="34" charset="0"/>
              </a:rPr>
              <a:t>Traitement  de l’information touristique</a:t>
            </a:r>
            <a:r>
              <a:rPr lang="fr-FR">
                <a:latin typeface="Calibri" pitchFamily="34" charset="0"/>
              </a:rPr>
              <a:t> </a:t>
            </a:r>
            <a:r>
              <a:rPr lang="fr-FR" b="1">
                <a:latin typeface="Calibri" pitchFamily="34" charset="0"/>
              </a:rPr>
              <a:t>:</a:t>
            </a:r>
            <a:endParaRPr lang="fr-FR">
              <a:latin typeface="Calibri" pitchFamily="34" charset="0"/>
            </a:endParaRPr>
          </a:p>
          <a:p>
            <a:pPr>
              <a:buFont typeface="Courier New" pitchFamily="49" charset="0"/>
              <a:buChar char="o"/>
            </a:pPr>
            <a:r>
              <a:rPr lang="fr-FR">
                <a:latin typeface="Calibri" pitchFamily="34" charset="0"/>
              </a:rPr>
              <a:t> analyse des données recueillies</a:t>
            </a:r>
          </a:p>
          <a:p>
            <a:pPr>
              <a:buFont typeface="Courier New" pitchFamily="49" charset="0"/>
              <a:buChar char="o"/>
            </a:pPr>
            <a:r>
              <a:rPr lang="fr-FR">
                <a:latin typeface="Calibri" pitchFamily="34" charset="0"/>
              </a:rPr>
              <a:t> fidélisation de la clientèle</a:t>
            </a:r>
          </a:p>
          <a:p>
            <a:pPr>
              <a:buFont typeface="Courier New" pitchFamily="49" charset="0"/>
              <a:buChar char="o"/>
            </a:pPr>
            <a:r>
              <a:rPr lang="fr-FR">
                <a:latin typeface="Calibri" pitchFamily="34" charset="0"/>
              </a:rPr>
              <a:t> classement et archivage des données</a:t>
            </a:r>
          </a:p>
          <a:p>
            <a:pPr>
              <a:buFont typeface="Courier New" pitchFamily="49" charset="0"/>
              <a:buChar char="o"/>
            </a:pPr>
            <a:r>
              <a:rPr lang="fr-FR">
                <a:latin typeface="Calibri" pitchFamily="34" charset="0"/>
              </a:rPr>
              <a:t> contribution à la réalisation d’un plan média</a:t>
            </a:r>
          </a:p>
          <a:p>
            <a:pPr>
              <a:buFont typeface="Courier New" pitchFamily="49" charset="0"/>
              <a:buChar char="o"/>
            </a:pPr>
            <a:r>
              <a:rPr lang="fr-FR">
                <a:latin typeface="Calibri" pitchFamily="34" charset="0"/>
              </a:rPr>
              <a:t> diffusion de l’information touristique</a:t>
            </a:r>
          </a:p>
        </p:txBody>
      </p:sp>
      <p:sp>
        <p:nvSpPr>
          <p:cNvPr id="14" name="ZoneTexte 13"/>
          <p:cNvSpPr txBox="1">
            <a:spLocks noChangeArrowheads="1"/>
          </p:cNvSpPr>
          <p:nvPr/>
        </p:nvSpPr>
        <p:spPr bwMode="auto">
          <a:xfrm>
            <a:off x="1258888" y="5157788"/>
            <a:ext cx="6357937" cy="1190625"/>
          </a:xfrm>
          <a:prstGeom prst="rect">
            <a:avLst/>
          </a:prstGeom>
          <a:noFill/>
          <a:ln w="9525">
            <a:noFill/>
            <a:miter lim="800000"/>
            <a:headEnd/>
            <a:tailEnd/>
          </a:ln>
        </p:spPr>
        <p:txBody>
          <a:bodyPr anchor="ctr">
            <a:spAutoFit/>
          </a:bodyPr>
          <a:lstStyle/>
          <a:p>
            <a:r>
              <a:rPr lang="fr-FR" b="1">
                <a:latin typeface="Calibri" pitchFamily="34" charset="0"/>
              </a:rPr>
              <a:t>Participation à l’évolution du système d’information touristique :</a:t>
            </a:r>
            <a:endParaRPr lang="fr-FR">
              <a:latin typeface="Calibri" pitchFamily="34" charset="0"/>
            </a:endParaRPr>
          </a:p>
          <a:p>
            <a:pPr>
              <a:buFont typeface="Courier New" pitchFamily="49" charset="0"/>
              <a:buChar char="o"/>
            </a:pPr>
            <a:r>
              <a:rPr lang="fr-FR">
                <a:latin typeface="Calibri" pitchFamily="34" charset="0"/>
              </a:rPr>
              <a:t> actualisation des bases documentaires</a:t>
            </a:r>
          </a:p>
          <a:p>
            <a:pPr>
              <a:buFont typeface="Courier New" pitchFamily="49" charset="0"/>
              <a:buChar char="o"/>
            </a:pPr>
            <a:r>
              <a:rPr lang="fr-FR">
                <a:latin typeface="Calibri" pitchFamily="34" charset="0"/>
              </a:rPr>
              <a:t> contribution à la sécurisation du système d’information touristique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Right)">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downRight)">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197" name="ZoneTexte 11"/>
          <p:cNvSpPr txBox="1">
            <a:spLocks noChangeArrowheads="1"/>
          </p:cNvSpPr>
          <p:nvPr/>
        </p:nvSpPr>
        <p:spPr bwMode="auto">
          <a:xfrm>
            <a:off x="971600" y="1772816"/>
            <a:ext cx="7488832" cy="4247317"/>
          </a:xfrm>
          <a:prstGeom prst="rect">
            <a:avLst/>
          </a:prstGeom>
          <a:noFill/>
          <a:ln w="9525">
            <a:noFill/>
            <a:miter lim="800000"/>
            <a:headEnd/>
            <a:tailEnd/>
          </a:ln>
        </p:spPr>
        <p:txBody>
          <a:bodyPr wrap="square">
            <a:spAutoFit/>
          </a:bodyPr>
          <a:lstStyle/>
          <a:p>
            <a:pPr>
              <a:buFont typeface="Wingdings" pitchFamily="2" charset="2"/>
              <a:buChar char="q"/>
            </a:pPr>
            <a:r>
              <a:rPr lang="fr-FR" b="1" dirty="0">
                <a:solidFill>
                  <a:srgbClr val="E46C0A"/>
                </a:solidFill>
              </a:rPr>
              <a:t> </a:t>
            </a:r>
            <a:r>
              <a:rPr lang="fr-FR" b="1" dirty="0">
                <a:solidFill>
                  <a:srgbClr val="E46C0A"/>
                </a:solidFill>
                <a:latin typeface="Calibri" pitchFamily="34" charset="0"/>
              </a:rPr>
              <a:t>Contexte informationnel </a:t>
            </a:r>
            <a:r>
              <a:rPr lang="fr-FR" dirty="0">
                <a:latin typeface="Calibri" pitchFamily="34" charset="0"/>
              </a:rPr>
              <a:t>: </a:t>
            </a:r>
            <a:r>
              <a:rPr lang="fr-FR" dirty="0" smtClean="0">
                <a:latin typeface="Calibri" pitchFamily="34" charset="0"/>
              </a:rPr>
              <a:t> Données et informations réglementaires sur l’environnement, données et informations sur les prestataires, fichiers ou bases de données commerciales (fiches produit, dossier destinations …), informations disponibles par les réseaux sociaux, revues et sites professionnels, études d’organismes extérieurs (banque de données, organismes d’études commerciales …)</a:t>
            </a:r>
          </a:p>
          <a:p>
            <a:pPr lvl="0"/>
            <a:r>
              <a:rPr lang="fr-FR" b="1" dirty="0" smtClean="0">
                <a:solidFill>
                  <a:srgbClr val="E46C0A"/>
                </a:solidFill>
                <a:latin typeface="Calibri" pitchFamily="34" charset="0"/>
              </a:rPr>
              <a:t> </a:t>
            </a:r>
            <a:r>
              <a:rPr lang="fr-FR" b="1" dirty="0">
                <a:solidFill>
                  <a:srgbClr val="E46C0A"/>
                </a:solidFill>
                <a:latin typeface="Calibri" pitchFamily="34" charset="0"/>
              </a:rPr>
              <a:t>Contexte technologique </a:t>
            </a:r>
            <a:r>
              <a:rPr lang="fr-FR" b="1" dirty="0" smtClean="0">
                <a:latin typeface="Calibri" pitchFamily="34" charset="0"/>
              </a:rPr>
              <a:t>: </a:t>
            </a:r>
            <a:r>
              <a:rPr lang="fr-FR" dirty="0" smtClean="0">
                <a:latin typeface="Calibri" pitchFamily="34" charset="0"/>
                <a:cs typeface="Calibri" pitchFamily="34" charset="0"/>
              </a:rPr>
              <a:t>équipement multimédia en réseau internet et intranet (imprimantes, scanneurs, appareils photo numérique,  outils nomades)</a:t>
            </a:r>
          </a:p>
          <a:p>
            <a:pPr lvl="0"/>
            <a:r>
              <a:rPr lang="fr-FR" dirty="0" smtClean="0">
                <a:latin typeface="Calibri" pitchFamily="34" charset="0"/>
                <a:cs typeface="Calibri" pitchFamily="34" charset="0"/>
              </a:rPr>
              <a:t>équipements spécifiques dédiés à l’usage des GDS, logiciels : suite bureautique, système de gestion bases de données (SGBD), PAO, PREAO.  outils professionnels : GRC (CRM), logiciel création-mise à jour site internet et intranet, outils de communication : logiciel de messagerie, navigateur, outils de travail collaboratif</a:t>
            </a:r>
            <a:endParaRPr lang="fr-FR" dirty="0">
              <a:latin typeface="Calibri" pitchFamily="34" charset="0"/>
            </a:endParaRPr>
          </a:p>
          <a:p>
            <a:pPr lvl="0"/>
            <a:r>
              <a:rPr lang="fr-FR" b="1" dirty="0" smtClean="0">
                <a:solidFill>
                  <a:srgbClr val="E46C0A"/>
                </a:solidFill>
                <a:latin typeface="Calibri" pitchFamily="34" charset="0"/>
              </a:rPr>
              <a:t> </a:t>
            </a:r>
          </a:p>
        </p:txBody>
      </p:sp>
      <p:sp>
        <p:nvSpPr>
          <p:cNvPr id="13" name="ZoneTexte 12"/>
          <p:cNvSpPr txBox="1"/>
          <p:nvPr/>
        </p:nvSpPr>
        <p:spPr>
          <a:xfrm>
            <a:off x="3347864" y="620688"/>
            <a:ext cx="3071813" cy="646331"/>
          </a:xfrm>
          <a:prstGeom prst="rect">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fr-FR" b="1" dirty="0"/>
              <a:t>CONTEXTE D’EXERCICE</a:t>
            </a:r>
            <a:endParaRPr lang="fr-FR" dirty="0"/>
          </a:p>
        </p:txBody>
      </p:sp>
      <p:grpSp>
        <p:nvGrpSpPr>
          <p:cNvPr id="14" name="Groupe 9"/>
          <p:cNvGrpSpPr>
            <a:grpSpLocks/>
          </p:cNvGrpSpPr>
          <p:nvPr/>
        </p:nvGrpSpPr>
        <p:grpSpPr bwMode="auto">
          <a:xfrm>
            <a:off x="714375" y="214313"/>
            <a:ext cx="2173288" cy="1041400"/>
            <a:chOff x="1559782" y="14868"/>
            <a:chExt cx="2173836" cy="1042093"/>
          </a:xfrm>
        </p:grpSpPr>
        <p:sp>
          <p:nvSpPr>
            <p:cNvPr id="15" name="Rectangle à coins arrondis 14"/>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Rectangle 15"/>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4</a:t>
              </a:r>
              <a:r>
                <a:rPr lang="fr-FR" sz="1000" b="1" dirty="0" smtClean="0">
                  <a:solidFill>
                    <a:schemeClr val="bg1"/>
                  </a:solidFill>
                </a:rPr>
                <a:t> : VEILLE, TRAITEMENT ET PARTAGE DE L’INFORMATION TOURISTIQUE</a:t>
              </a:r>
              <a:endParaRPr lang="fr-FR" sz="1000" dirty="0">
                <a:solidFill>
                  <a:schemeClr val="bg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trips(downRight)">
                                      <p:cBhvr>
                                        <p:cTn id="7"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197" name="ZoneTexte 11"/>
          <p:cNvSpPr txBox="1">
            <a:spLocks noChangeArrowheads="1"/>
          </p:cNvSpPr>
          <p:nvPr/>
        </p:nvSpPr>
        <p:spPr bwMode="auto">
          <a:xfrm>
            <a:off x="899592" y="1700808"/>
            <a:ext cx="7776864" cy="3693319"/>
          </a:xfrm>
          <a:prstGeom prst="rect">
            <a:avLst/>
          </a:prstGeom>
          <a:noFill/>
          <a:ln w="9525">
            <a:noFill/>
            <a:miter lim="800000"/>
            <a:headEnd/>
            <a:tailEnd/>
          </a:ln>
        </p:spPr>
        <p:txBody>
          <a:bodyPr wrap="square">
            <a:spAutoFit/>
          </a:bodyPr>
          <a:lstStyle/>
          <a:p>
            <a:pPr>
              <a:buFont typeface="Wingdings" pitchFamily="2" charset="2"/>
              <a:buChar char="q"/>
            </a:pPr>
            <a:r>
              <a:rPr lang="fr-FR" b="1" dirty="0" smtClean="0">
                <a:solidFill>
                  <a:srgbClr val="E46C0A"/>
                </a:solidFill>
                <a:latin typeface="Calibri" pitchFamily="34" charset="0"/>
              </a:rPr>
              <a:t> Contexte </a:t>
            </a:r>
            <a:r>
              <a:rPr lang="fr-FR" b="1" dirty="0">
                <a:solidFill>
                  <a:srgbClr val="E46C0A"/>
                </a:solidFill>
                <a:latin typeface="Calibri" pitchFamily="34" charset="0"/>
              </a:rPr>
              <a:t>managérial </a:t>
            </a:r>
            <a:r>
              <a:rPr lang="fr-FR" dirty="0" smtClean="0">
                <a:latin typeface="Calibri" pitchFamily="34" charset="0"/>
              </a:rPr>
              <a:t>: </a:t>
            </a:r>
            <a:r>
              <a:rPr lang="fr-FR" dirty="0" smtClean="0">
                <a:latin typeface="Calibri" pitchFamily="34" charset="0"/>
                <a:cs typeface="Calibri" pitchFamily="34" charset="0"/>
              </a:rPr>
              <a:t>l’autonomie est grande dans la recherche et la collecte de l’information, l’autonomie pour le traitement et la diffusion s’exerce dans le respect du degré de délégation accordé par le supérieur hiérarchique, l’autonomie s’exerce dans le respect des règles et des procédures fixées par le gestionnaire du système d’information s’il existe, l’autonomie s’exerce dans le respect des règles d’éthique et des valeurs de l’entreprise.</a:t>
            </a:r>
          </a:p>
          <a:p>
            <a:endParaRPr lang="fr-FR" dirty="0">
              <a:latin typeface="Calibri" pitchFamily="34" charset="0"/>
              <a:cs typeface="Calibri" pitchFamily="34" charset="0"/>
            </a:endParaRPr>
          </a:p>
          <a:p>
            <a:pPr lvl="0"/>
            <a:r>
              <a:rPr lang="fr-FR" b="1" dirty="0">
                <a:solidFill>
                  <a:srgbClr val="E46C0A"/>
                </a:solidFill>
                <a:latin typeface="Calibri" pitchFamily="34" charset="0"/>
              </a:rPr>
              <a:t> Contexte </a:t>
            </a:r>
            <a:r>
              <a:rPr lang="fr-FR" b="1" dirty="0" smtClean="0">
                <a:solidFill>
                  <a:srgbClr val="E46C0A"/>
                </a:solidFill>
                <a:latin typeface="Calibri" pitchFamily="34" charset="0"/>
              </a:rPr>
              <a:t>relationnel</a:t>
            </a:r>
            <a:r>
              <a:rPr lang="fr-FR" b="1" dirty="0">
                <a:solidFill>
                  <a:srgbClr val="E46C0A"/>
                </a:solidFill>
                <a:latin typeface="Calibri" pitchFamily="34" charset="0"/>
              </a:rPr>
              <a:t>  : </a:t>
            </a:r>
            <a:r>
              <a:rPr lang="fr-FR" b="1" dirty="0" smtClean="0">
                <a:solidFill>
                  <a:srgbClr val="E46C0A"/>
                </a:solidFill>
                <a:latin typeface="Calibri" pitchFamily="34" charset="0"/>
              </a:rPr>
              <a:t> </a:t>
            </a:r>
            <a:r>
              <a:rPr lang="fr-FR" dirty="0" smtClean="0">
                <a:latin typeface="Calibri" pitchFamily="34" charset="0"/>
                <a:cs typeface="Calibri" pitchFamily="34" charset="0"/>
              </a:rPr>
              <a:t>relations avec le (ou les) manager(s),</a:t>
            </a:r>
          </a:p>
          <a:p>
            <a:pPr lvl="0"/>
            <a:r>
              <a:rPr lang="fr-FR" dirty="0" smtClean="0">
                <a:latin typeface="Calibri" pitchFamily="34" charset="0"/>
                <a:cs typeface="Calibri" pitchFamily="34" charset="0"/>
              </a:rPr>
              <a:t>relations avec les membres de son équipe ou de son service,</a:t>
            </a:r>
          </a:p>
          <a:p>
            <a:pPr lvl="0"/>
            <a:r>
              <a:rPr lang="fr-FR" dirty="0" smtClean="0">
                <a:latin typeface="Calibri" pitchFamily="34" charset="0"/>
                <a:cs typeface="Calibri" pitchFamily="34" charset="0"/>
              </a:rPr>
              <a:t>relations avec les autres services de la structure</a:t>
            </a:r>
          </a:p>
          <a:p>
            <a:pPr lvl="0"/>
            <a:r>
              <a:rPr lang="fr-FR" dirty="0" smtClean="0">
                <a:latin typeface="Calibri" pitchFamily="34" charset="0"/>
                <a:cs typeface="Calibri" pitchFamily="34" charset="0"/>
              </a:rPr>
              <a:t>relations avec les prestataires de services</a:t>
            </a:r>
          </a:p>
          <a:p>
            <a:pPr lvl="0"/>
            <a:r>
              <a:rPr lang="fr-FR" dirty="0" smtClean="0">
                <a:latin typeface="Calibri" pitchFamily="34" charset="0"/>
                <a:cs typeface="Calibri" pitchFamily="34" charset="0"/>
              </a:rPr>
              <a:t>relations avec les acteurs institutionnels</a:t>
            </a:r>
          </a:p>
          <a:p>
            <a:pPr>
              <a:buFont typeface="Wingdings" pitchFamily="2" charset="2"/>
              <a:buChar char="q"/>
            </a:pPr>
            <a:endParaRPr lang="fr-FR" b="1" dirty="0" smtClean="0">
              <a:solidFill>
                <a:srgbClr val="E46C0A"/>
              </a:solidFill>
              <a:latin typeface="Calibri" pitchFamily="34" charset="0"/>
            </a:endParaRPr>
          </a:p>
        </p:txBody>
      </p:sp>
      <p:sp>
        <p:nvSpPr>
          <p:cNvPr id="13" name="ZoneTexte 12"/>
          <p:cNvSpPr txBox="1"/>
          <p:nvPr/>
        </p:nvSpPr>
        <p:spPr>
          <a:xfrm>
            <a:off x="3347864" y="620688"/>
            <a:ext cx="3071813" cy="646331"/>
          </a:xfrm>
          <a:prstGeom prst="rect">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fr-FR" b="1" dirty="0"/>
              <a:t>CONTEXTE D’EXERCICE</a:t>
            </a:r>
            <a:endParaRPr lang="fr-FR" dirty="0"/>
          </a:p>
        </p:txBody>
      </p:sp>
      <p:grpSp>
        <p:nvGrpSpPr>
          <p:cNvPr id="8" name="Groupe 9"/>
          <p:cNvGrpSpPr>
            <a:grpSpLocks/>
          </p:cNvGrpSpPr>
          <p:nvPr/>
        </p:nvGrpSpPr>
        <p:grpSpPr bwMode="auto">
          <a:xfrm>
            <a:off x="714375" y="214313"/>
            <a:ext cx="2173288" cy="1041400"/>
            <a:chOff x="1559782" y="14868"/>
            <a:chExt cx="2173836" cy="1042093"/>
          </a:xfrm>
        </p:grpSpPr>
        <p:sp>
          <p:nvSpPr>
            <p:cNvPr id="15" name="Rectangle à coins arrondis 14"/>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6" name="Rectangle 15"/>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4</a:t>
              </a:r>
              <a:r>
                <a:rPr lang="fr-FR" sz="1000" b="1" dirty="0" smtClean="0">
                  <a:solidFill>
                    <a:schemeClr val="bg1"/>
                  </a:solidFill>
                </a:rPr>
                <a:t> : VEILLE, TRAITEMENT ET PARTAGE DE L’INFORMATION TOURISTIQUE</a:t>
              </a:r>
              <a:endParaRPr lang="fr-FR" sz="1000" dirty="0">
                <a:solidFill>
                  <a:schemeClr val="bg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trips(downRight)">
                                      <p:cBhvr>
                                        <p:cTn id="7"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4</a:t>
              </a:r>
              <a:r>
                <a:rPr lang="fr-FR" sz="1000" b="1" dirty="0" smtClean="0">
                  <a:solidFill>
                    <a:schemeClr val="bg1"/>
                  </a:solidFill>
                </a:rPr>
                <a:t> : VEILLE, TRAITEMENT ET PARTAGE DE L’INFORMATION TOURISTIQUE</a:t>
              </a:r>
              <a:endParaRPr lang="fr-FR" sz="1000" dirty="0">
                <a:solidFill>
                  <a:schemeClr val="bg1"/>
                </a:solidFill>
              </a:endParaRPr>
            </a:p>
          </p:txBody>
        </p:sp>
      </p:grpSp>
      <p:sp>
        <p:nvSpPr>
          <p:cNvPr id="13" name="ZoneTexte 12"/>
          <p:cNvSpPr txBox="1"/>
          <p:nvPr/>
        </p:nvSpPr>
        <p:spPr>
          <a:xfrm>
            <a:off x="3214688" y="928688"/>
            <a:ext cx="3071812" cy="369887"/>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a:solidFill>
                  <a:schemeClr val="bg1"/>
                </a:solidFill>
              </a:rPr>
              <a:t>Résultats attendus :</a:t>
            </a:r>
            <a:endParaRPr lang="fr-FR" dirty="0">
              <a:solidFill>
                <a:schemeClr val="bg1"/>
              </a:solidFill>
            </a:endParaRPr>
          </a:p>
        </p:txBody>
      </p:sp>
      <p:sp>
        <p:nvSpPr>
          <p:cNvPr id="9222" name="ZoneTexte 13"/>
          <p:cNvSpPr txBox="1">
            <a:spLocks noChangeArrowheads="1"/>
          </p:cNvSpPr>
          <p:nvPr/>
        </p:nvSpPr>
        <p:spPr bwMode="auto">
          <a:xfrm>
            <a:off x="1071563" y="2071688"/>
            <a:ext cx="7429500" cy="1754326"/>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Qualité de la mise en forme des informations en fonction des destinataires</a:t>
            </a:r>
          </a:p>
          <a:p>
            <a:pPr>
              <a:buFontTx/>
              <a:buBlip>
                <a:blip r:embed="rId2"/>
              </a:buBlip>
            </a:pPr>
            <a:r>
              <a:rPr lang="fr-FR" dirty="0" smtClean="0"/>
              <a:t> Pertinence de l’information collectée</a:t>
            </a:r>
          </a:p>
          <a:p>
            <a:pPr>
              <a:buFontTx/>
              <a:buBlip>
                <a:blip r:embed="rId2"/>
              </a:buBlip>
            </a:pPr>
            <a:r>
              <a:rPr lang="fr-FR" dirty="0" smtClean="0"/>
              <a:t> Pertinence de l’information produite</a:t>
            </a:r>
          </a:p>
          <a:p>
            <a:pPr>
              <a:buFontTx/>
              <a:buBlip>
                <a:blip r:embed="rId2"/>
              </a:buBlip>
            </a:pPr>
            <a:r>
              <a:rPr lang="fr-FR" dirty="0" smtClean="0"/>
              <a:t> Diffusion ciblée de l’information dans le respect des délais</a:t>
            </a:r>
          </a:p>
          <a:p>
            <a:pPr>
              <a:buFontTx/>
              <a:buBlip>
                <a:blip r:embed="rId2"/>
              </a:buBlip>
            </a:pPr>
            <a:r>
              <a:rPr lang="fr-FR" dirty="0" smtClean="0"/>
              <a:t> Fidélisation de la clientèle</a:t>
            </a:r>
            <a:endParaRPr lang="fr-FR" dirty="0"/>
          </a:p>
        </p:txBody>
      </p:sp>
      <p:sp>
        <p:nvSpPr>
          <p:cNvPr id="10" name="Rectangle 9"/>
          <p:cNvSpPr/>
          <p:nvPr/>
        </p:nvSpPr>
        <p:spPr>
          <a:xfrm>
            <a:off x="1801019" y="4581128"/>
            <a:ext cx="5579293" cy="984885"/>
          </a:xfrm>
          <a:prstGeom prst="rect">
            <a:avLst/>
          </a:prstGeom>
          <a:solidFill>
            <a:schemeClr val="accent1">
              <a:lumMod val="60000"/>
              <a:lumOff val="40000"/>
            </a:schemeClr>
          </a:solidFill>
          <a:ln>
            <a:solidFill>
              <a:schemeClr val="bg1"/>
            </a:solidFill>
          </a:ln>
          <a:effectLst>
            <a:outerShdw blurRad="76200" dir="13500000" sy="23000" kx="1200000" algn="br" rotWithShape="0">
              <a:prstClr val="black">
                <a:alpha val="20000"/>
              </a:prstClr>
            </a:outerShdw>
          </a:effectLst>
        </p:spPr>
        <p:txBody>
          <a:bodyPr wrap="square">
            <a:spAutoFit/>
          </a:bodyPr>
          <a:lstStyle/>
          <a:p>
            <a:pPr algn="just">
              <a:spcAft>
                <a:spcPts val="0"/>
              </a:spcAft>
            </a:pPr>
            <a:r>
              <a:rPr lang="fr-FR" sz="4000" b="1" dirty="0">
                <a:solidFill>
                  <a:srgbClr val="000000"/>
                </a:solidFill>
                <a:latin typeface="Times New Roman"/>
                <a:ea typeface="Times New Roman"/>
                <a:sym typeface="Wingdings"/>
              </a:rPr>
              <a:t> </a:t>
            </a:r>
            <a:r>
              <a:rPr lang="fr-FR" b="1" dirty="0" smtClean="0">
                <a:solidFill>
                  <a:srgbClr val="000000"/>
                </a:solidFill>
                <a:latin typeface="Times New Roman"/>
                <a:ea typeface="Times New Roman"/>
              </a:rPr>
              <a:t>Concernant </a:t>
            </a:r>
            <a:r>
              <a:rPr lang="fr-FR" b="1" dirty="0">
                <a:solidFill>
                  <a:srgbClr val="000000"/>
                </a:solidFill>
                <a:latin typeface="Times New Roman"/>
                <a:ea typeface="Times New Roman"/>
              </a:rPr>
              <a:t>la fonction 4, </a:t>
            </a:r>
            <a:r>
              <a:rPr lang="fr-FR" b="1" dirty="0" smtClean="0">
                <a:solidFill>
                  <a:srgbClr val="000000"/>
                </a:solidFill>
                <a:latin typeface="Times New Roman"/>
                <a:ea typeface="Times New Roman"/>
              </a:rPr>
              <a:t>insister </a:t>
            </a:r>
            <a:r>
              <a:rPr lang="fr-FR" b="1" dirty="0">
                <a:solidFill>
                  <a:srgbClr val="000000"/>
                </a:solidFill>
                <a:latin typeface="Times New Roman"/>
                <a:ea typeface="Times New Roman"/>
              </a:rPr>
              <a:t>sur la place centrale qu’il faut accorder aux sites professionnels.</a:t>
            </a:r>
            <a:endParaRPr lang="fr-FR" dirty="0">
              <a:solidFill>
                <a:srgbClr val="000000"/>
              </a:solidFill>
              <a:effectLst/>
              <a:latin typeface="Times New Roman"/>
              <a:ea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bwMode="auto">
          <a:xfrm>
            <a:off x="2483768" y="2996952"/>
            <a:ext cx="6172200" cy="1894362"/>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fr-FR" sz="3600" dirty="0" smtClean="0"/>
              <a:t>Réforme</a:t>
            </a:r>
            <a:br>
              <a:rPr lang="fr-FR" sz="3600" dirty="0" smtClean="0"/>
            </a:br>
            <a:r>
              <a:rPr lang="fr-FR" sz="3600" dirty="0" smtClean="0"/>
              <a:t>du BTS Tourisme</a:t>
            </a:r>
            <a:endParaRPr lang="fr-FR" sz="3600" dirty="0"/>
          </a:p>
        </p:txBody>
      </p:sp>
      <p:sp>
        <p:nvSpPr>
          <p:cNvPr id="3" name="Sous-titre 2"/>
          <p:cNvSpPr>
            <a:spLocks noGrp="1"/>
          </p:cNvSpPr>
          <p:nvPr>
            <p:ph type="subTitle" idx="1"/>
          </p:nvPr>
        </p:nvSpPr>
        <p:spPr>
          <a:xfrm>
            <a:off x="2267744" y="5229200"/>
            <a:ext cx="6172200" cy="1371600"/>
          </a:xfrm>
        </p:spPr>
        <p:txBody>
          <a:bodyPr>
            <a:normAutofit/>
          </a:bodyPr>
          <a:lstStyle/>
          <a:p>
            <a:pPr algn="ctr"/>
            <a:r>
              <a:rPr lang="fr-FR" sz="3200" dirty="0" smtClean="0"/>
              <a:t>Les quatre fonctions</a:t>
            </a:r>
            <a:endParaRPr lang="fr-FR" sz="3200" dirty="0"/>
          </a:p>
        </p:txBody>
      </p:sp>
      <p:pic>
        <p:nvPicPr>
          <p:cNvPr id="5" name="Image 4" descr="2012_grenoble"/>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b="16582"/>
          <a:stretch>
            <a:fillRect/>
          </a:stretch>
        </p:blipFill>
        <p:spPr bwMode="auto">
          <a:xfrm>
            <a:off x="4429124" y="642918"/>
            <a:ext cx="1600200" cy="17811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4</a:t>
              </a:r>
              <a:r>
                <a:rPr lang="fr-FR" sz="1000" b="1" dirty="0" smtClean="0">
                  <a:solidFill>
                    <a:schemeClr val="bg1"/>
                  </a:solidFill>
                </a:rPr>
                <a:t> : VEILLE, TRAITEMENT ET PARTAGE DE L’INFORMATION TOURISTIQUE</a:t>
              </a:r>
              <a:endParaRPr lang="fr-FR" sz="1000" dirty="0">
                <a:solidFill>
                  <a:schemeClr val="bg1"/>
                </a:solidFill>
              </a:endParaRPr>
            </a:p>
          </p:txBody>
        </p:sp>
      </p:grpSp>
      <p:sp>
        <p:nvSpPr>
          <p:cNvPr id="13" name="ZoneTexte 12"/>
          <p:cNvSpPr txBox="1"/>
          <p:nvPr/>
        </p:nvSpPr>
        <p:spPr>
          <a:xfrm>
            <a:off x="3214688" y="928688"/>
            <a:ext cx="3071812" cy="369332"/>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smtClean="0">
                <a:solidFill>
                  <a:schemeClr val="bg1"/>
                </a:solidFill>
              </a:rPr>
              <a:t>Quelles matières ?</a:t>
            </a:r>
            <a:endParaRPr lang="fr-FR" dirty="0">
              <a:solidFill>
                <a:schemeClr val="bg1"/>
              </a:solidFill>
            </a:endParaRPr>
          </a:p>
        </p:txBody>
      </p:sp>
      <p:sp>
        <p:nvSpPr>
          <p:cNvPr id="9222" name="ZoneTexte 13"/>
          <p:cNvSpPr txBox="1">
            <a:spLocks noChangeArrowheads="1"/>
          </p:cNvSpPr>
          <p:nvPr/>
        </p:nvSpPr>
        <p:spPr bwMode="auto">
          <a:xfrm>
            <a:off x="1071563" y="2071688"/>
            <a:ext cx="7429500" cy="646331"/>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Gestion de l’information touristique</a:t>
            </a:r>
          </a:p>
          <a:p>
            <a:pPr>
              <a:buFontTx/>
              <a:buBlip>
                <a:blip r:embed="rId2"/>
              </a:buBlip>
            </a:pPr>
            <a:r>
              <a:rPr lang="fr-FR" dirty="0" smtClean="0"/>
              <a:t> Parcours de professionnalisation</a:t>
            </a:r>
            <a:endParaRPr lang="fr-FR" dirty="0"/>
          </a:p>
        </p:txBody>
      </p:sp>
      <p:sp>
        <p:nvSpPr>
          <p:cNvPr id="15" name="ZoneTexte 14"/>
          <p:cNvSpPr txBox="1"/>
          <p:nvPr/>
        </p:nvSpPr>
        <p:spPr>
          <a:xfrm>
            <a:off x="3059832" y="4077072"/>
            <a:ext cx="3071812" cy="369332"/>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smtClean="0">
                <a:solidFill>
                  <a:schemeClr val="bg1"/>
                </a:solidFill>
              </a:rPr>
              <a:t>Quelles  épreuves ?</a:t>
            </a:r>
            <a:endParaRPr lang="fr-FR" dirty="0">
              <a:solidFill>
                <a:schemeClr val="bg1"/>
              </a:solidFill>
            </a:endParaRPr>
          </a:p>
        </p:txBody>
      </p:sp>
      <p:sp>
        <p:nvSpPr>
          <p:cNvPr id="16" name="ZoneTexte 13"/>
          <p:cNvSpPr txBox="1">
            <a:spLocks noChangeArrowheads="1"/>
          </p:cNvSpPr>
          <p:nvPr/>
        </p:nvSpPr>
        <p:spPr bwMode="auto">
          <a:xfrm>
            <a:off x="1187624" y="4725144"/>
            <a:ext cx="7429500" cy="923330"/>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 Epreuve E5 » : Gestion de l’information touristique</a:t>
            </a:r>
          </a:p>
          <a:p>
            <a:pPr>
              <a:buFontTx/>
              <a:buBlip>
                <a:blip r:embed="rId2"/>
              </a:buBlip>
            </a:pPr>
            <a:r>
              <a:rPr lang="fr-FR" dirty="0" smtClean="0"/>
              <a:t> « Epreuve E6 » : Parcours de professionnalisation</a:t>
            </a:r>
          </a:p>
          <a:p>
            <a:pPr>
              <a:buFontTx/>
              <a:buBlip>
                <a:blip r:embed="rId2"/>
              </a:buBlip>
            </a:pP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trips(downRight)">
                                      <p:cBhvr>
                                        <p:cTn id="1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200" b="1" dirty="0" smtClean="0">
                  <a:solidFill>
                    <a:schemeClr val="bg1"/>
                  </a:solidFill>
                </a:rPr>
                <a:t>Couverture des </a:t>
              </a:r>
            </a:p>
            <a:p>
              <a:pPr algn="ctr" defTabSz="444500">
                <a:lnSpc>
                  <a:spcPct val="90000"/>
                </a:lnSpc>
                <a:spcAft>
                  <a:spcPct val="35000"/>
                </a:spcAft>
                <a:defRPr/>
              </a:pPr>
              <a:r>
                <a:rPr lang="fr-FR" sz="1200" b="1" dirty="0" smtClean="0">
                  <a:solidFill>
                    <a:schemeClr val="bg1"/>
                  </a:solidFill>
                </a:rPr>
                <a:t>4 fonctions </a:t>
              </a:r>
              <a:endParaRPr lang="fr-FR" sz="1200" dirty="0">
                <a:solidFill>
                  <a:schemeClr val="bg1"/>
                </a:solidFill>
              </a:endParaRPr>
            </a:p>
          </p:txBody>
        </p:sp>
      </p:grpSp>
      <p:sp>
        <p:nvSpPr>
          <p:cNvPr id="13" name="ZoneTexte 12"/>
          <p:cNvSpPr txBox="1"/>
          <p:nvPr/>
        </p:nvSpPr>
        <p:spPr>
          <a:xfrm>
            <a:off x="3214678" y="1714488"/>
            <a:ext cx="3071812" cy="369887"/>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a:solidFill>
                  <a:schemeClr val="bg1"/>
                </a:solidFill>
              </a:rPr>
              <a:t>Résultats attendus </a:t>
            </a:r>
            <a:endParaRPr lang="fr-FR" dirty="0">
              <a:solidFill>
                <a:schemeClr val="bg1"/>
              </a:solidFill>
            </a:endParaRPr>
          </a:p>
        </p:txBody>
      </p:sp>
      <p:sp>
        <p:nvSpPr>
          <p:cNvPr id="9222" name="ZoneTexte 13"/>
          <p:cNvSpPr txBox="1">
            <a:spLocks noChangeArrowheads="1"/>
          </p:cNvSpPr>
          <p:nvPr/>
        </p:nvSpPr>
        <p:spPr bwMode="auto">
          <a:xfrm>
            <a:off x="1035844" y="2968922"/>
            <a:ext cx="7208564" cy="2000548"/>
          </a:xfrm>
          <a:prstGeom prst="rect">
            <a:avLst/>
          </a:prstGeom>
          <a:solidFill>
            <a:schemeClr val="accent1">
              <a:lumMod val="60000"/>
              <a:lumOff val="40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a:spcAft>
                <a:spcPts val="0"/>
              </a:spcAft>
            </a:pPr>
            <a:r>
              <a:rPr lang="fr-FR" dirty="0" smtClean="0">
                <a:solidFill>
                  <a:srgbClr val="000000"/>
                </a:solidFill>
                <a:latin typeface="Times New Roman"/>
                <a:ea typeface="Times New Roman"/>
              </a:rPr>
              <a:t> </a:t>
            </a:r>
            <a:r>
              <a:rPr lang="fr-FR" sz="4000" b="1" dirty="0" smtClean="0">
                <a:solidFill>
                  <a:srgbClr val="000000"/>
                </a:solidFill>
                <a:latin typeface="Times New Roman"/>
                <a:ea typeface="Times New Roman"/>
                <a:sym typeface="Wingdings"/>
              </a:rPr>
              <a:t></a:t>
            </a:r>
            <a:r>
              <a:rPr lang="fr-FR" dirty="0">
                <a:solidFill>
                  <a:srgbClr val="000000"/>
                </a:solidFill>
                <a:latin typeface="Times New Roman"/>
                <a:ea typeface="Times New Roman"/>
                <a:sym typeface="Wingdings"/>
              </a:rPr>
              <a:t> </a:t>
            </a:r>
            <a:r>
              <a:rPr lang="fr-FR" sz="2000" dirty="0" smtClean="0">
                <a:solidFill>
                  <a:srgbClr val="000000"/>
                </a:solidFill>
                <a:latin typeface="Times New Roman"/>
                <a:ea typeface="Times New Roman"/>
              </a:rPr>
              <a:t>L’obligation </a:t>
            </a:r>
            <a:r>
              <a:rPr lang="fr-FR" sz="2000" dirty="0">
                <a:solidFill>
                  <a:srgbClr val="000000"/>
                </a:solidFill>
                <a:latin typeface="Times New Roman"/>
                <a:ea typeface="Times New Roman"/>
              </a:rPr>
              <a:t>de couverture des quatre fonctions incombe aux enseignants dans le cadre de la formation, et non aux étudiants dans le cadre du stage</a:t>
            </a:r>
            <a:r>
              <a:rPr lang="fr-FR" sz="2000" dirty="0" smtClean="0">
                <a:solidFill>
                  <a:srgbClr val="000000"/>
                </a:solidFill>
                <a:latin typeface="Times New Roman"/>
                <a:ea typeface="Times New Roman"/>
              </a:rPr>
              <a:t>.</a:t>
            </a:r>
            <a:r>
              <a:rPr lang="fr-FR" sz="2000" dirty="0">
                <a:solidFill>
                  <a:srgbClr val="000000"/>
                </a:solidFill>
                <a:latin typeface="Times New Roman"/>
                <a:ea typeface="Times New Roman"/>
              </a:rPr>
              <a:t> </a:t>
            </a:r>
            <a:endParaRPr lang="fr-FR" sz="2000" dirty="0" smtClean="0">
              <a:solidFill>
                <a:srgbClr val="000000"/>
              </a:solidFill>
              <a:latin typeface="Times New Roman"/>
              <a:ea typeface="Times New Roman"/>
            </a:endParaRPr>
          </a:p>
          <a:p>
            <a:pPr algn="just">
              <a:spcAft>
                <a:spcPts val="0"/>
              </a:spcAft>
            </a:pPr>
            <a:endParaRPr lang="fr-FR" sz="2000" dirty="0">
              <a:solidFill>
                <a:srgbClr val="000000"/>
              </a:solidFill>
              <a:latin typeface="Times New Roman"/>
              <a:ea typeface="Times New Roman"/>
            </a:endParaRPr>
          </a:p>
          <a:p>
            <a:pPr algn="just">
              <a:spcAft>
                <a:spcPts val="0"/>
              </a:spcAft>
            </a:pPr>
            <a:r>
              <a:rPr lang="fr-FR" sz="2000" dirty="0" smtClean="0">
                <a:solidFill>
                  <a:srgbClr val="000000"/>
                </a:solidFill>
                <a:latin typeface="Times New Roman"/>
                <a:ea typeface="Times New Roman"/>
              </a:rPr>
              <a:t>Le </a:t>
            </a:r>
            <a:r>
              <a:rPr lang="fr-FR" sz="2000" dirty="0">
                <a:solidFill>
                  <a:srgbClr val="000000"/>
                </a:solidFill>
                <a:latin typeface="Times New Roman"/>
                <a:ea typeface="Times New Roman"/>
              </a:rPr>
              <a:t>stage n’a </a:t>
            </a:r>
            <a:r>
              <a:rPr lang="fr-FR" sz="2000" dirty="0" smtClean="0">
                <a:solidFill>
                  <a:srgbClr val="000000"/>
                </a:solidFill>
                <a:latin typeface="Times New Roman"/>
                <a:ea typeface="Times New Roman"/>
              </a:rPr>
              <a:t>donc pas </a:t>
            </a:r>
            <a:r>
              <a:rPr lang="fr-FR" sz="2000" dirty="0">
                <a:solidFill>
                  <a:srgbClr val="000000"/>
                </a:solidFill>
                <a:latin typeface="Times New Roman"/>
                <a:ea typeface="Times New Roman"/>
              </a:rPr>
              <a:t>vocation à couvrir les quatre fonctions</a:t>
            </a:r>
            <a:r>
              <a:rPr lang="fr-FR" sz="2400" dirty="0">
                <a:solidFill>
                  <a:srgbClr val="000000"/>
                </a:solidFill>
                <a:latin typeface="Times New Roman"/>
                <a:ea typeface="Times New Roman"/>
              </a:rPr>
              <a:t>. </a:t>
            </a:r>
            <a:endParaRPr lang="fr-FR" sz="2400" dirty="0">
              <a:solidFill>
                <a:srgbClr val="000000"/>
              </a:solidFill>
              <a:effectLst/>
              <a:latin typeface="Times New Roman"/>
              <a:ea typeface="Times New Roman"/>
            </a:endParaRPr>
          </a:p>
        </p:txBody>
      </p:sp>
    </p:spTree>
    <p:extLst>
      <p:ext uri="{BB962C8B-B14F-4D97-AF65-F5344CB8AC3E}">
        <p14:creationId xmlns="" xmlns:p14="http://schemas.microsoft.com/office/powerpoint/2010/main" val="584949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bwMode="auto">
          <a:prstGeom prst="snip1Rect">
            <a:avLst/>
          </a:prstGeom>
        </p:spPr>
        <p:style>
          <a:lnRef idx="3">
            <a:schemeClr val="lt1"/>
          </a:lnRef>
          <a:fillRef idx="1">
            <a:schemeClr val="accent1"/>
          </a:fillRef>
          <a:effectRef idx="1">
            <a:schemeClr val="accent1"/>
          </a:effectRef>
          <a:fontRef idx="minor">
            <a:schemeClr val="lt1"/>
          </a:fontRef>
        </p:style>
        <p:txBody>
          <a:bodyPr anchor="ctr"/>
          <a:lstStyle/>
          <a:p>
            <a:pPr algn="ctr"/>
            <a:r>
              <a:rPr lang="fr-FR" dirty="0" smtClean="0"/>
              <a:t>Les quatre fonctions</a:t>
            </a:r>
            <a:endParaRPr lang="fr-FR" dirty="0"/>
          </a:p>
        </p:txBody>
      </p:sp>
      <p:graphicFrame>
        <p:nvGraphicFramePr>
          <p:cNvPr id="4" name="Espace réservé du contenu 3"/>
          <p:cNvGraphicFramePr>
            <a:graphicFrameLocks noGrp="1"/>
          </p:cNvGraphicFramePr>
          <p:nvPr>
            <p:ph sz="quarter" idx="1"/>
          </p:nvPr>
        </p:nvGraphicFramePr>
        <p:xfrm>
          <a:off x="467544" y="1484784"/>
          <a:ext cx="7715200" cy="5133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05"/>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 calcmode="lin" valueType="num">
                                      <p:cBhvr>
                                        <p:cTn id="9" dur="2000" fill="hold"/>
                                        <p:tgtEl>
                                          <p:spTgt spid="4"/>
                                        </p:tgtEl>
                                        <p:attrNameLst>
                                          <p:attrName>ppt_x</p:attrName>
                                        </p:attrNameLst>
                                      </p:cBhvr>
                                      <p:tavLst>
                                        <p:tav tm="0">
                                          <p:val>
                                            <p:strVal val="#ppt_x-.2"/>
                                          </p:val>
                                        </p:tav>
                                        <p:tav tm="100000">
                                          <p:val>
                                            <p:strVal val="#ppt_x"/>
                                          </p:val>
                                        </p:tav>
                                      </p:tavLst>
                                    </p:anim>
                                    <p:anim calcmode="lin" valueType="num">
                                      <p:cBhvr>
                                        <p:cTn id="10" dur="2000" fill="hold"/>
                                        <p:tgtEl>
                                          <p:spTgt spid="4"/>
                                        </p:tgtEl>
                                        <p:attrNameLst>
                                          <p:attrName>ppt_y</p:attrName>
                                        </p:attrNameLst>
                                      </p:cBhvr>
                                      <p:tavLst>
                                        <p:tav tm="0">
                                          <p:val>
                                            <p:strVal val="#ppt_y"/>
                                          </p:val>
                                        </p:tav>
                                        <p:tav tm="100000">
                                          <p:val>
                                            <p:strVal val="#ppt_y"/>
                                          </p:val>
                                        </p:tav>
                                      </p:tavLst>
                                    </p:anim>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grpSp>
        <p:nvGrpSpPr>
          <p:cNvPr id="8" name="Groupe 11"/>
          <p:cNvGrpSpPr>
            <a:grpSpLocks/>
          </p:cNvGrpSpPr>
          <p:nvPr/>
        </p:nvGrpSpPr>
        <p:grpSpPr bwMode="auto">
          <a:xfrm>
            <a:off x="2051050" y="188640"/>
            <a:ext cx="5257800" cy="1152128"/>
            <a:chOff x="1559782" y="-56890"/>
            <a:chExt cx="2173836" cy="1152895"/>
          </a:xfrm>
        </p:grpSpPr>
        <p:sp>
          <p:nvSpPr>
            <p:cNvPr id="13" name="Rectangle à coins arrondis 12"/>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4" name="Rectangle 13"/>
            <p:cNvSpPr/>
            <p:nvPr/>
          </p:nvSpPr>
          <p:spPr>
            <a:xfrm>
              <a:off x="1610321" y="-56890"/>
              <a:ext cx="2072758" cy="1152895"/>
            </a:xfrm>
            <a:prstGeom prst="rect">
              <a:avLst/>
            </a:prstGeom>
            <a:solidFill>
              <a:schemeClr val="accent1">
                <a:lumMod val="75000"/>
              </a:schemeClr>
            </a:solidFill>
          </p:spPr>
          <p:style>
            <a:lnRef idx="0">
              <a:scrgbClr r="0" g="0" b="0"/>
            </a:lnRef>
            <a:fillRef idx="0">
              <a:scrgbClr r="0" g="0" b="0"/>
            </a:fillRef>
            <a:effectRef idx="0">
              <a:scrgbClr r="0" g="0" b="0"/>
            </a:effectRef>
            <a:fontRef idx="minor">
              <a:schemeClr val="lt1"/>
            </a:fontRef>
          </p:style>
          <p:txBody>
            <a:bodyPr lIns="38100" tIns="38100" rIns="38100" bIns="38100" anchor="ctr"/>
            <a:lstStyle/>
            <a:p>
              <a:pPr algn="ctr" defTabSz="444500">
                <a:lnSpc>
                  <a:spcPct val="90000"/>
                </a:lnSpc>
                <a:spcAft>
                  <a:spcPct val="35000"/>
                </a:spcAft>
                <a:defRPr/>
              </a:pPr>
              <a:r>
                <a:rPr lang="fr-FR" b="1" dirty="0">
                  <a:solidFill>
                    <a:schemeClr val="bg1"/>
                  </a:solidFill>
                </a:rPr>
                <a:t>FONCTION</a:t>
              </a:r>
              <a:r>
                <a:rPr lang="fr-FR" sz="1000" b="1" dirty="0">
                  <a:solidFill>
                    <a:schemeClr val="bg1"/>
                  </a:solidFill>
                </a:rPr>
                <a:t> </a:t>
              </a:r>
              <a:r>
                <a:rPr lang="fr-FR" b="1" dirty="0">
                  <a:solidFill>
                    <a:schemeClr val="bg1"/>
                  </a:solidFill>
                </a:rPr>
                <a:t>1 - ACCUEIL, VENTE ET SUIVI DE CLIENTÈLE EN LANGUE FRANÇAISE ET EN LANGUES ÉTRANGÈRES </a:t>
              </a:r>
              <a:endParaRPr lang="fr-FR" dirty="0">
                <a:solidFill>
                  <a:schemeClr val="bg1"/>
                </a:solidFill>
              </a:endParaRPr>
            </a:p>
          </p:txBody>
        </p:sp>
      </p:grpSp>
      <p:sp>
        <p:nvSpPr>
          <p:cNvPr id="13316" name="Rectangle 14"/>
          <p:cNvSpPr>
            <a:spLocks noChangeArrowheads="1"/>
          </p:cNvSpPr>
          <p:nvPr/>
        </p:nvSpPr>
        <p:spPr bwMode="auto">
          <a:xfrm>
            <a:off x="3132138" y="1773238"/>
            <a:ext cx="3079750" cy="366712"/>
          </a:xfrm>
          <a:prstGeom prst="rect">
            <a:avLst/>
          </a:prstGeom>
          <a:noFill/>
          <a:ln w="9525">
            <a:noFill/>
            <a:miter lim="800000"/>
            <a:headEnd/>
            <a:tailEnd/>
          </a:ln>
        </p:spPr>
        <p:txBody>
          <a:bodyPr>
            <a:spAutoFit/>
          </a:bodyPr>
          <a:lstStyle/>
          <a:p>
            <a:r>
              <a:rPr lang="fr-FR" b="1">
                <a:latin typeface="Calibri" pitchFamily="34" charset="0"/>
              </a:rPr>
              <a:t>ACTIVITÉS CARACTÉRISTIQUES</a:t>
            </a:r>
            <a:endParaRPr lang="fr-FR">
              <a:latin typeface="Calibri" pitchFamily="34" charset="0"/>
            </a:endParaRPr>
          </a:p>
        </p:txBody>
      </p:sp>
      <p:sp>
        <p:nvSpPr>
          <p:cNvPr id="20" name="ZoneTexte 19"/>
          <p:cNvSpPr txBox="1">
            <a:spLocks noChangeArrowheads="1"/>
          </p:cNvSpPr>
          <p:nvPr/>
        </p:nvSpPr>
        <p:spPr bwMode="auto">
          <a:xfrm>
            <a:off x="1042988" y="2270125"/>
            <a:ext cx="6786562" cy="1190625"/>
          </a:xfrm>
          <a:prstGeom prst="rect">
            <a:avLst/>
          </a:prstGeom>
          <a:noFill/>
          <a:ln w="9525">
            <a:noFill/>
            <a:miter lim="800000"/>
            <a:headEnd/>
            <a:tailEnd/>
          </a:ln>
        </p:spPr>
        <p:txBody>
          <a:bodyPr anchor="ctr">
            <a:spAutoFit/>
          </a:bodyPr>
          <a:lstStyle/>
          <a:p>
            <a:r>
              <a:rPr lang="fr-FR" b="1">
                <a:latin typeface="Calibri" pitchFamily="34" charset="0"/>
              </a:rPr>
              <a:t>Prise de contact avec le client ou le prospect</a:t>
            </a:r>
            <a:r>
              <a:rPr lang="fr-FR">
                <a:latin typeface="Calibri" pitchFamily="34" charset="0"/>
              </a:rPr>
              <a:t> :</a:t>
            </a:r>
          </a:p>
          <a:p>
            <a:pPr>
              <a:buFont typeface="Courier New" pitchFamily="49" charset="0"/>
              <a:buChar char="o"/>
            </a:pPr>
            <a:r>
              <a:rPr lang="fr-FR">
                <a:latin typeface="Calibri" pitchFamily="34" charset="0"/>
              </a:rPr>
              <a:t> accueil du client ou du prospect sur le lieu ou l’espace de vente </a:t>
            </a:r>
          </a:p>
          <a:p>
            <a:pPr>
              <a:buFont typeface="Courier New" pitchFamily="49" charset="0"/>
              <a:buChar char="o"/>
            </a:pPr>
            <a:r>
              <a:rPr lang="fr-FR">
                <a:latin typeface="Calibri" pitchFamily="34" charset="0"/>
              </a:rPr>
              <a:t> prise en charge du client ou du prospect en face à face ou à distance (numérique et téléphonique) </a:t>
            </a:r>
          </a:p>
        </p:txBody>
      </p:sp>
      <p:sp>
        <p:nvSpPr>
          <p:cNvPr id="21" name="ZoneTexte 20"/>
          <p:cNvSpPr txBox="1">
            <a:spLocks noChangeArrowheads="1"/>
          </p:cNvSpPr>
          <p:nvPr/>
        </p:nvSpPr>
        <p:spPr bwMode="auto">
          <a:xfrm>
            <a:off x="1042988" y="3660775"/>
            <a:ext cx="6858000" cy="1190625"/>
          </a:xfrm>
          <a:prstGeom prst="rect">
            <a:avLst/>
          </a:prstGeom>
          <a:noFill/>
          <a:ln w="9525">
            <a:noFill/>
            <a:miter lim="800000"/>
            <a:headEnd/>
            <a:tailEnd/>
          </a:ln>
        </p:spPr>
        <p:txBody>
          <a:bodyPr anchor="ctr">
            <a:spAutoFit/>
          </a:bodyPr>
          <a:lstStyle/>
          <a:p>
            <a:r>
              <a:rPr lang="fr-FR" b="1">
                <a:latin typeface="Calibri" pitchFamily="34" charset="0"/>
              </a:rPr>
              <a:t>Conduite de l’entretien de vente</a:t>
            </a:r>
            <a:r>
              <a:rPr lang="fr-FR">
                <a:latin typeface="Calibri" pitchFamily="34" charset="0"/>
              </a:rPr>
              <a:t> :</a:t>
            </a:r>
          </a:p>
          <a:p>
            <a:pPr>
              <a:buFont typeface="Courier New" pitchFamily="49" charset="0"/>
              <a:buChar char="o"/>
            </a:pPr>
            <a:r>
              <a:rPr lang="fr-FR">
                <a:latin typeface="Calibri" pitchFamily="34" charset="0"/>
              </a:rPr>
              <a:t> découverte des attentes du client ou du prospect </a:t>
            </a:r>
          </a:p>
          <a:p>
            <a:pPr>
              <a:buFont typeface="Courier New" pitchFamily="49" charset="0"/>
              <a:buChar char="o"/>
            </a:pPr>
            <a:r>
              <a:rPr lang="fr-FR">
                <a:latin typeface="Calibri" pitchFamily="34" charset="0"/>
              </a:rPr>
              <a:t> proposition d’un produit touristique adapté </a:t>
            </a:r>
          </a:p>
          <a:p>
            <a:pPr>
              <a:buFont typeface="Courier New" pitchFamily="49" charset="0"/>
              <a:buChar char="o"/>
            </a:pPr>
            <a:r>
              <a:rPr lang="fr-FR">
                <a:latin typeface="Calibri" pitchFamily="34" charset="0"/>
              </a:rPr>
              <a:t> finalisation de l’accord </a:t>
            </a:r>
          </a:p>
        </p:txBody>
      </p:sp>
      <p:sp>
        <p:nvSpPr>
          <p:cNvPr id="22" name="ZoneTexte 21"/>
          <p:cNvSpPr txBox="1">
            <a:spLocks noChangeArrowheads="1"/>
          </p:cNvSpPr>
          <p:nvPr/>
        </p:nvSpPr>
        <p:spPr bwMode="auto">
          <a:xfrm>
            <a:off x="1116013" y="5013325"/>
            <a:ext cx="6286500" cy="641350"/>
          </a:xfrm>
          <a:prstGeom prst="rect">
            <a:avLst/>
          </a:prstGeom>
          <a:noFill/>
          <a:ln w="9525">
            <a:noFill/>
            <a:miter lim="800000"/>
            <a:headEnd/>
            <a:tailEnd/>
          </a:ln>
        </p:spPr>
        <p:txBody>
          <a:bodyPr anchor="ctr">
            <a:spAutoFit/>
          </a:bodyPr>
          <a:lstStyle/>
          <a:p>
            <a:pPr>
              <a:buFont typeface="Arial" charset="0"/>
              <a:buNone/>
            </a:pPr>
            <a:r>
              <a:rPr lang="fr-FR" b="1">
                <a:latin typeface="Calibri" pitchFamily="34" charset="0"/>
              </a:rPr>
              <a:t>Suivi de la clientèle </a:t>
            </a:r>
            <a:r>
              <a:rPr lang="fr-FR">
                <a:latin typeface="Calibri" pitchFamily="34" charset="0"/>
              </a:rPr>
              <a:t>:</a:t>
            </a:r>
          </a:p>
          <a:p>
            <a:pPr>
              <a:buFont typeface="Courier New" pitchFamily="49" charset="0"/>
              <a:buChar char="o"/>
            </a:pPr>
            <a:r>
              <a:rPr lang="fr-FR">
                <a:latin typeface="Calibri" pitchFamily="34" charset="0"/>
              </a:rPr>
              <a:t> mise en œuvre du suivi de la vente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Right)">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trips(downRight)">
                                      <p:cBhvr>
                                        <p:cTn id="12" dur="3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strips(downRight)">
                                      <p:cBhvr>
                                        <p:cTn id="1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grpSp>
        <p:nvGrpSpPr>
          <p:cNvPr id="8" name="Groupe 7"/>
          <p:cNvGrpSpPr>
            <a:grpSpLocks/>
          </p:cNvGrpSpPr>
          <p:nvPr/>
        </p:nvGrpSpPr>
        <p:grpSpPr bwMode="auto">
          <a:xfrm>
            <a:off x="714375" y="142875"/>
            <a:ext cx="2173288" cy="1041400"/>
            <a:chOff x="1559782" y="14868"/>
            <a:chExt cx="2173836" cy="1042093"/>
          </a:xfrm>
        </p:grpSpPr>
        <p:sp>
          <p:nvSpPr>
            <p:cNvPr id="9" name="Rectangle à coins arrondis 8"/>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0" name="Rectangle 9"/>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sp>
        <p:nvSpPr>
          <p:cNvPr id="8197" name="ZoneTexte 11"/>
          <p:cNvSpPr txBox="1">
            <a:spLocks noChangeArrowheads="1"/>
          </p:cNvSpPr>
          <p:nvPr/>
        </p:nvSpPr>
        <p:spPr bwMode="auto">
          <a:xfrm>
            <a:off x="857250" y="1225550"/>
            <a:ext cx="7643813" cy="4486275"/>
          </a:xfrm>
          <a:prstGeom prst="rect">
            <a:avLst/>
          </a:prstGeom>
          <a:noFill/>
          <a:ln w="9525">
            <a:noFill/>
            <a:miter lim="800000"/>
            <a:headEnd/>
            <a:tailEnd/>
          </a:ln>
        </p:spPr>
        <p:txBody>
          <a:bodyPr>
            <a:spAutoFit/>
          </a:bodyPr>
          <a:lstStyle/>
          <a:p>
            <a:pPr>
              <a:buFont typeface="Wingdings" pitchFamily="2" charset="2"/>
              <a:buChar char="q"/>
            </a:pPr>
            <a:r>
              <a:rPr lang="fr-FR" b="1">
                <a:solidFill>
                  <a:srgbClr val="E46C0A"/>
                </a:solidFill>
              </a:rPr>
              <a:t> </a:t>
            </a:r>
            <a:r>
              <a:rPr lang="fr-FR" b="1">
                <a:solidFill>
                  <a:srgbClr val="E46C0A"/>
                </a:solidFill>
                <a:latin typeface="Calibri" pitchFamily="34" charset="0"/>
              </a:rPr>
              <a:t>Contexte informationnel </a:t>
            </a:r>
            <a:r>
              <a:rPr lang="fr-FR" b="1">
                <a:latin typeface="Calibri" pitchFamily="34" charset="0"/>
              </a:rPr>
              <a:t>: </a:t>
            </a:r>
            <a:r>
              <a:rPr lang="fr-FR">
                <a:latin typeface="Calibri" pitchFamily="34" charset="0"/>
              </a:rPr>
              <a:t>bases de données clients ;  catalogue de l’offre de prestations touristiques ; fichiers fournisseurs-prestataires ; Code du tourisme, règlementation et formalités administratives en vigueur ; principes d’éthique du tourisme ; supports d'aide à la vente.</a:t>
            </a:r>
          </a:p>
          <a:p>
            <a:pPr>
              <a:buFont typeface="Wingdings" pitchFamily="2" charset="2"/>
              <a:buChar char="q"/>
            </a:pPr>
            <a:r>
              <a:rPr lang="fr-FR" b="1">
                <a:solidFill>
                  <a:srgbClr val="E46C0A"/>
                </a:solidFill>
                <a:latin typeface="Calibri" pitchFamily="34" charset="0"/>
              </a:rPr>
              <a:t> Contexte technologique </a:t>
            </a:r>
            <a:r>
              <a:rPr lang="fr-FR" b="1">
                <a:latin typeface="Calibri" pitchFamily="34" charset="0"/>
              </a:rPr>
              <a:t>: </a:t>
            </a:r>
            <a:r>
              <a:rPr lang="fr-FR">
                <a:latin typeface="Calibri" pitchFamily="34" charset="0"/>
              </a:rPr>
              <a:t>systèmes de réservation et de distribution (GDS) ; sites professionnels des voyagistes ; réseau intranet, Internet : brochures en ligne, sites institutionnels, sites collaboratifs, comparateurs d’offres, blogs, forums de voyageurs… ; mobile-tourisme : applications spécifiques au tourisme, cartes d'embarquement, géo-localisation… ; logiciels de bureautique, de gestion et de simulation ; outils de gestion relation clientèle (GRC ou CRM) ; système de gestion de bases de données.</a:t>
            </a:r>
          </a:p>
          <a:p>
            <a:pPr>
              <a:buFont typeface="Wingdings" pitchFamily="2" charset="2"/>
              <a:buChar char="q"/>
            </a:pPr>
            <a:r>
              <a:rPr lang="fr-FR" b="1">
                <a:solidFill>
                  <a:srgbClr val="E46C0A"/>
                </a:solidFill>
                <a:latin typeface="Calibri" pitchFamily="34" charset="0"/>
              </a:rPr>
              <a:t> Contexte managérial </a:t>
            </a:r>
            <a:r>
              <a:rPr lang="fr-FR" b="1">
                <a:latin typeface="Calibri" pitchFamily="34" charset="0"/>
              </a:rPr>
              <a:t>: </a:t>
            </a:r>
            <a:r>
              <a:rPr lang="fr-FR">
                <a:latin typeface="Calibri" pitchFamily="34" charset="0"/>
              </a:rPr>
              <a:t>autonomie variable en fonction de la taille de l’organisation, du degré de délégation et de l’expérience acquise.</a:t>
            </a:r>
          </a:p>
          <a:p>
            <a:pPr>
              <a:buFont typeface="Wingdings" pitchFamily="2" charset="2"/>
              <a:buChar char="q"/>
            </a:pPr>
            <a:r>
              <a:rPr lang="fr-FR" b="1">
                <a:solidFill>
                  <a:srgbClr val="E46C0A"/>
                </a:solidFill>
                <a:latin typeface="Calibri" pitchFamily="34" charset="0"/>
              </a:rPr>
              <a:t> Contexte relationnel en langue française et langue étrangère : </a:t>
            </a:r>
            <a:r>
              <a:rPr lang="fr-FR">
                <a:latin typeface="Calibri" pitchFamily="34" charset="0"/>
              </a:rPr>
              <a:t>relation clientèle individuelle ou groupe (en face à face et à distance) ; relation avec les prestataires : voyagistes, transporteurs, hébergeurs, assureurs…</a:t>
            </a:r>
          </a:p>
        </p:txBody>
      </p:sp>
      <p:sp>
        <p:nvSpPr>
          <p:cNvPr id="13" name="ZoneTexte 12"/>
          <p:cNvSpPr txBox="1"/>
          <p:nvPr/>
        </p:nvSpPr>
        <p:spPr>
          <a:xfrm>
            <a:off x="3143250" y="428624"/>
            <a:ext cx="3071813" cy="646331"/>
          </a:xfrm>
          <a:prstGeom prst="rect">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fr-FR" b="1" dirty="0" smtClean="0"/>
              <a:t>CONTEXTE </a:t>
            </a:r>
            <a:r>
              <a:rPr lang="fr-FR" b="1" dirty="0"/>
              <a:t>D’EXERCICE</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trips(downRight)">
                                      <p:cBhvr>
                                        <p:cTn id="7"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sp>
        <p:nvSpPr>
          <p:cNvPr id="13" name="ZoneTexte 12"/>
          <p:cNvSpPr txBox="1"/>
          <p:nvPr/>
        </p:nvSpPr>
        <p:spPr>
          <a:xfrm>
            <a:off x="3214688" y="928688"/>
            <a:ext cx="3071812" cy="369887"/>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a:solidFill>
                  <a:schemeClr val="bg1"/>
                </a:solidFill>
              </a:rPr>
              <a:t>Résultats attendus :</a:t>
            </a:r>
            <a:endParaRPr lang="fr-FR" dirty="0">
              <a:solidFill>
                <a:schemeClr val="bg1"/>
              </a:solidFill>
            </a:endParaRPr>
          </a:p>
        </p:txBody>
      </p:sp>
      <p:sp>
        <p:nvSpPr>
          <p:cNvPr id="9222" name="ZoneTexte 13"/>
          <p:cNvSpPr txBox="1">
            <a:spLocks noChangeArrowheads="1"/>
          </p:cNvSpPr>
          <p:nvPr/>
        </p:nvSpPr>
        <p:spPr bwMode="auto">
          <a:xfrm>
            <a:off x="1071563" y="2071688"/>
            <a:ext cx="7429500" cy="2862262"/>
          </a:xfrm>
          <a:prstGeom prst="rect">
            <a:avLst/>
          </a:prstGeom>
          <a:noFill/>
          <a:ln w="9525">
            <a:noFill/>
            <a:miter lim="800000"/>
            <a:headEnd/>
            <a:tailEnd/>
          </a:ln>
        </p:spPr>
        <p:txBody>
          <a:bodyPr>
            <a:spAutoFit/>
          </a:bodyPr>
          <a:lstStyle/>
          <a:p>
            <a:pPr>
              <a:buFontTx/>
              <a:buBlip>
                <a:blip r:embed="rId2"/>
              </a:buBlip>
            </a:pPr>
            <a:r>
              <a:rPr lang="fr-FR" dirty="0"/>
              <a:t> satisfaction de la clientèle : personnalisation de la prestation, pertinence des informations produites par rapport à la demande du client (adéquation de l’offre à la demande), efficacité dans les transactions (réservation, prise de commande, facturation…) </a:t>
            </a:r>
          </a:p>
          <a:p>
            <a:endParaRPr lang="fr-FR" dirty="0"/>
          </a:p>
          <a:p>
            <a:pPr>
              <a:buFontTx/>
              <a:buBlip>
                <a:blip r:embed="rId2"/>
              </a:buBlip>
            </a:pPr>
            <a:r>
              <a:rPr lang="fr-FR" dirty="0"/>
              <a:t> cohérence par rapport à la politique commerciale et l’engagement qualité de l’organisation </a:t>
            </a:r>
          </a:p>
          <a:p>
            <a:endParaRPr lang="fr-FR" dirty="0"/>
          </a:p>
          <a:p>
            <a:pPr>
              <a:buFontTx/>
              <a:buBlip>
                <a:blip r:embed="rId2"/>
              </a:buBlip>
            </a:pPr>
            <a:r>
              <a:rPr lang="fr-FR" dirty="0"/>
              <a:t> respect des objectifs commerciaux fixés </a:t>
            </a:r>
          </a:p>
          <a:p>
            <a:endParaRPr lang="fr-FR" dirty="0"/>
          </a:p>
        </p:txBody>
      </p:sp>
      <p:sp>
        <p:nvSpPr>
          <p:cNvPr id="10" name="ZoneTexte 9"/>
          <p:cNvSpPr txBox="1"/>
          <p:nvPr/>
        </p:nvSpPr>
        <p:spPr>
          <a:xfrm>
            <a:off x="1836438" y="5039227"/>
            <a:ext cx="4679778" cy="984885"/>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txBody>
          <a:bodyPr wrap="square" rtlCol="0">
            <a:spAutoFit/>
          </a:bodyPr>
          <a:lstStyle/>
          <a:p>
            <a:r>
              <a:rPr lang="fr-FR" sz="4000" b="1" dirty="0">
                <a:solidFill>
                  <a:srgbClr val="000000"/>
                </a:solidFill>
                <a:latin typeface="Times New Roman"/>
                <a:ea typeface="Times New Roman"/>
                <a:sym typeface="Wingdings"/>
              </a:rPr>
              <a:t> </a:t>
            </a:r>
            <a:r>
              <a:rPr lang="fr-FR" dirty="0" smtClean="0"/>
              <a:t>Bien prendre en compte différents lieux de vente  (voit tableau de l’annexe A)</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8" name="Rectangle 7"/>
          <p:cNvSpPr/>
          <p:nvPr/>
        </p:nvSpPr>
        <p:spPr>
          <a:xfrm>
            <a:off x="765175" y="193675"/>
            <a:ext cx="2071688" cy="93980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nvGrpSpPr>
          <p:cNvPr id="9" name="Groupe 9"/>
          <p:cNvGrpSpPr>
            <a:grpSpLocks/>
          </p:cNvGrpSpPr>
          <p:nvPr/>
        </p:nvGrpSpPr>
        <p:grpSpPr bwMode="auto">
          <a:xfrm>
            <a:off x="714375" y="214313"/>
            <a:ext cx="2173288" cy="1041400"/>
            <a:chOff x="1559782" y="14868"/>
            <a:chExt cx="2173836" cy="1042093"/>
          </a:xfrm>
        </p:grpSpPr>
        <p:sp>
          <p:nvSpPr>
            <p:cNvPr id="11" name="Rectangle à coins arrondis 10"/>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2" name="Rectangle 11"/>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a:solidFill>
                    <a:schemeClr val="bg1"/>
                  </a:solidFill>
                </a:rPr>
                <a:t>1</a:t>
              </a:r>
              <a:r>
                <a:rPr lang="fr-FR" sz="1000" b="1" dirty="0">
                  <a:solidFill>
                    <a:schemeClr val="bg1"/>
                  </a:solidFill>
                </a:rPr>
                <a:t> :  ACCUEIL, VENTE ET SUIVI DE CLIENTÈLE EN LANGUE FRANÇAISE ET EN LANGUES ÉTRANGÈRES </a:t>
              </a:r>
              <a:endParaRPr lang="fr-FR" sz="1000" dirty="0">
                <a:solidFill>
                  <a:schemeClr val="bg1"/>
                </a:solidFill>
              </a:endParaRPr>
            </a:p>
          </p:txBody>
        </p:sp>
      </p:grpSp>
      <p:sp>
        <p:nvSpPr>
          <p:cNvPr id="13" name="ZoneTexte 12"/>
          <p:cNvSpPr txBox="1"/>
          <p:nvPr/>
        </p:nvSpPr>
        <p:spPr>
          <a:xfrm>
            <a:off x="3203848" y="1412776"/>
            <a:ext cx="3071812" cy="369332"/>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smtClean="0">
                <a:solidFill>
                  <a:schemeClr val="bg1"/>
                </a:solidFill>
              </a:rPr>
              <a:t>Quelles matières ?</a:t>
            </a:r>
            <a:endParaRPr lang="fr-FR" dirty="0">
              <a:solidFill>
                <a:schemeClr val="bg1"/>
              </a:solidFill>
            </a:endParaRPr>
          </a:p>
        </p:txBody>
      </p:sp>
      <p:sp>
        <p:nvSpPr>
          <p:cNvPr id="9222" name="ZoneTexte 13"/>
          <p:cNvSpPr txBox="1">
            <a:spLocks noChangeArrowheads="1"/>
          </p:cNvSpPr>
          <p:nvPr/>
        </p:nvSpPr>
        <p:spPr bwMode="auto">
          <a:xfrm>
            <a:off x="1115616" y="2276872"/>
            <a:ext cx="7429500" cy="1477328"/>
          </a:xfrm>
          <a:prstGeom prst="rect">
            <a:avLst/>
          </a:prstGeom>
          <a:noFill/>
          <a:ln w="9525">
            <a:noFill/>
            <a:miter lim="800000"/>
            <a:headEnd/>
            <a:tailEnd/>
          </a:ln>
        </p:spPr>
        <p:txBody>
          <a:bodyPr>
            <a:spAutoFit/>
          </a:bodyPr>
          <a:lstStyle/>
          <a:p>
            <a:pPr>
              <a:buFontTx/>
              <a:buBlip>
                <a:blip r:embed="rId2"/>
              </a:buBlip>
            </a:pPr>
            <a:r>
              <a:rPr lang="fr-FR" dirty="0"/>
              <a:t> </a:t>
            </a:r>
            <a:r>
              <a:rPr lang="fr-FR" dirty="0" smtClean="0"/>
              <a:t>« Gestion de la relation client », </a:t>
            </a:r>
          </a:p>
          <a:p>
            <a:pPr>
              <a:buFontTx/>
              <a:buBlip>
                <a:blip r:embed="rId2"/>
              </a:buBlip>
            </a:pPr>
            <a:r>
              <a:rPr lang="fr-FR" dirty="0" smtClean="0"/>
              <a:t> « communication en langue étrangère »</a:t>
            </a:r>
          </a:p>
          <a:p>
            <a:pPr>
              <a:buFontTx/>
              <a:buBlip>
                <a:blip r:embed="rId2"/>
              </a:buBlip>
            </a:pPr>
            <a:r>
              <a:rPr lang="fr-FR" dirty="0" smtClean="0"/>
              <a:t> « gestion de l’information touristique »</a:t>
            </a:r>
            <a:r>
              <a:rPr lang="fr-FR" dirty="0"/>
              <a:t> </a:t>
            </a:r>
          </a:p>
          <a:p>
            <a:pPr>
              <a:buFontTx/>
              <a:buBlip>
                <a:blip r:embed="rId2"/>
              </a:buBlip>
            </a:pPr>
            <a:r>
              <a:rPr lang="fr-FR" dirty="0" smtClean="0"/>
              <a:t> « le parcours de professionnalisation »</a:t>
            </a:r>
            <a:r>
              <a:rPr lang="fr-FR" dirty="0"/>
              <a:t> </a:t>
            </a:r>
          </a:p>
          <a:p>
            <a:endParaRPr lang="fr-FR" dirty="0"/>
          </a:p>
        </p:txBody>
      </p:sp>
      <p:sp>
        <p:nvSpPr>
          <p:cNvPr id="15" name="Rectangle 14"/>
          <p:cNvSpPr/>
          <p:nvPr/>
        </p:nvSpPr>
        <p:spPr>
          <a:xfrm>
            <a:off x="1115616" y="4581128"/>
            <a:ext cx="7416824" cy="1477328"/>
          </a:xfrm>
          <a:prstGeom prst="rect">
            <a:avLst/>
          </a:prstGeom>
        </p:spPr>
        <p:txBody>
          <a:bodyPr wrap="square">
            <a:spAutoFit/>
          </a:bodyPr>
          <a:lstStyle/>
          <a:p>
            <a:pPr>
              <a:buFontTx/>
              <a:buBlip>
                <a:blip r:embed="rId2"/>
              </a:buBlip>
            </a:pPr>
            <a:r>
              <a:rPr lang="fr-FR" dirty="0" smtClean="0"/>
              <a:t> « Epreuve E2 » : communication en langues vivantes étrangères</a:t>
            </a:r>
          </a:p>
          <a:p>
            <a:pPr>
              <a:buFontTx/>
              <a:buBlip>
                <a:blip r:embed="rId2"/>
              </a:buBlip>
            </a:pPr>
            <a:r>
              <a:rPr lang="fr-FR" dirty="0" smtClean="0"/>
              <a:t> « Epreuve E3 » : Gestion de la relation client</a:t>
            </a:r>
          </a:p>
          <a:p>
            <a:pPr>
              <a:buFontTx/>
              <a:buBlip>
                <a:blip r:embed="rId2"/>
              </a:buBlip>
            </a:pPr>
            <a:r>
              <a:rPr lang="fr-FR" dirty="0" smtClean="0"/>
              <a:t> « Epreuve E4 » : Elaboration de l’offre touristique »</a:t>
            </a:r>
          </a:p>
          <a:p>
            <a:pPr>
              <a:buFontTx/>
              <a:buBlip>
                <a:blip r:embed="rId2"/>
              </a:buBlip>
            </a:pPr>
            <a:r>
              <a:rPr lang="fr-FR" dirty="0" smtClean="0"/>
              <a:t> « Epreuve E5 » : Gestion de l’information touristique</a:t>
            </a:r>
          </a:p>
          <a:p>
            <a:pPr>
              <a:buFontTx/>
              <a:buBlip>
                <a:blip r:embed="rId2"/>
              </a:buBlip>
            </a:pPr>
            <a:r>
              <a:rPr lang="fr-FR" dirty="0" smtClean="0"/>
              <a:t> « Epreuve E6 » : Parcours de professionnalisation</a:t>
            </a:r>
            <a:endParaRPr lang="fr-FR" dirty="0"/>
          </a:p>
        </p:txBody>
      </p:sp>
      <p:sp>
        <p:nvSpPr>
          <p:cNvPr id="16" name="ZoneTexte 15"/>
          <p:cNvSpPr txBox="1"/>
          <p:nvPr/>
        </p:nvSpPr>
        <p:spPr>
          <a:xfrm>
            <a:off x="2915816" y="3861048"/>
            <a:ext cx="3071812" cy="369332"/>
          </a:xfrm>
          <a:prstGeom prst="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fr-FR" b="1" dirty="0" smtClean="0">
                <a:solidFill>
                  <a:schemeClr val="bg1"/>
                </a:solidFill>
              </a:rPr>
              <a:t>Quelles épreuves ?</a:t>
            </a:r>
            <a:endParaRPr lang="fr-FR"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grpSp>
        <p:nvGrpSpPr>
          <p:cNvPr id="8" name="Groupe 7"/>
          <p:cNvGrpSpPr>
            <a:grpSpLocks/>
          </p:cNvGrpSpPr>
          <p:nvPr/>
        </p:nvGrpSpPr>
        <p:grpSpPr bwMode="auto">
          <a:xfrm>
            <a:off x="2123729" y="188640"/>
            <a:ext cx="5688360" cy="1152128"/>
            <a:chOff x="2665513" y="1209653"/>
            <a:chExt cx="2445757" cy="1288638"/>
          </a:xfrm>
        </p:grpSpPr>
        <p:sp>
          <p:nvSpPr>
            <p:cNvPr id="9" name="Rectangle à coins arrondis 8"/>
            <p:cNvSpPr/>
            <p:nvPr/>
          </p:nvSpPr>
          <p:spPr>
            <a:xfrm>
              <a:off x="2665662" y="1289859"/>
              <a:ext cx="2445608" cy="1127503"/>
            </a:xfrm>
            <a:prstGeom prst="roundRect">
              <a:avLst/>
            </a:prstGeom>
          </p:spPr>
          <p:style>
            <a:lnRef idx="2">
              <a:schemeClr val="lt1">
                <a:hueOff val="0"/>
                <a:satOff val="0"/>
                <a:lumOff val="0"/>
                <a:alphaOff val="0"/>
              </a:schemeClr>
            </a:lnRef>
            <a:fillRef idx="1">
              <a:schemeClr val="accent5">
                <a:hueOff val="-3311292"/>
                <a:satOff val="13270"/>
                <a:lumOff val="2876"/>
                <a:alphaOff val="0"/>
              </a:schemeClr>
            </a:fillRef>
            <a:effectRef idx="0">
              <a:schemeClr val="accent5">
                <a:hueOff val="-3311292"/>
                <a:satOff val="13270"/>
                <a:lumOff val="2876"/>
                <a:alphaOff val="0"/>
              </a:schemeClr>
            </a:effectRef>
            <a:fontRef idx="minor">
              <a:schemeClr val="lt1"/>
            </a:fontRef>
          </p:style>
        </p:sp>
        <p:sp>
          <p:nvSpPr>
            <p:cNvPr id="10" name="Rectangle 9"/>
            <p:cNvSpPr/>
            <p:nvPr/>
          </p:nvSpPr>
          <p:spPr>
            <a:xfrm>
              <a:off x="2665513" y="1209653"/>
              <a:ext cx="2390469" cy="1288638"/>
            </a:xfrm>
            <a:prstGeom prst="rect">
              <a:avLst/>
            </a:prstGeom>
            <a:solidFill>
              <a:schemeClr val="accent1">
                <a:lumMod val="75000"/>
              </a:schemeClr>
            </a:solidFill>
          </p:spPr>
          <p:style>
            <a:lnRef idx="0">
              <a:scrgbClr r="0" g="0" b="0"/>
            </a:lnRef>
            <a:fillRef idx="0">
              <a:scrgbClr r="0" g="0" b="0"/>
            </a:fillRef>
            <a:effectRef idx="0">
              <a:scrgbClr r="0" g="0" b="0"/>
            </a:effectRef>
            <a:fontRef idx="minor">
              <a:schemeClr val="lt1"/>
            </a:fontRef>
          </p:style>
          <p:txBody>
            <a:bodyPr lIns="38100" tIns="38100" rIns="38100" bIns="38100" anchor="ctr"/>
            <a:lstStyle/>
            <a:p>
              <a:pPr algn="ctr" defTabSz="444500">
                <a:lnSpc>
                  <a:spcPct val="90000"/>
                </a:lnSpc>
                <a:spcAft>
                  <a:spcPct val="35000"/>
                </a:spcAft>
                <a:defRPr/>
              </a:pPr>
              <a:r>
                <a:rPr lang="fr-FR" b="1" dirty="0">
                  <a:solidFill>
                    <a:srgbClr val="FFFFFF"/>
                  </a:solidFill>
                </a:rPr>
                <a:t>FONCTION 2 - ACCUEIL, ANIMATION ET ACCOMPAGNEMENT DES TOURISTES EN LANGUE FRANÇAISE ET EN LANGUES ÉTRANGÈRES</a:t>
              </a:r>
              <a:endParaRPr lang="fr-FR" dirty="0">
                <a:solidFill>
                  <a:srgbClr val="FFFFFF"/>
                </a:solidFill>
              </a:endParaRPr>
            </a:p>
          </p:txBody>
        </p:sp>
      </p:grpSp>
      <p:sp>
        <p:nvSpPr>
          <p:cNvPr id="14340" name="Rectangle 10"/>
          <p:cNvSpPr>
            <a:spLocks noChangeArrowheads="1"/>
          </p:cNvSpPr>
          <p:nvPr/>
        </p:nvSpPr>
        <p:spPr bwMode="auto">
          <a:xfrm>
            <a:off x="3132138" y="1341438"/>
            <a:ext cx="3060700" cy="366712"/>
          </a:xfrm>
          <a:prstGeom prst="rect">
            <a:avLst/>
          </a:prstGeom>
          <a:noFill/>
          <a:ln w="9525">
            <a:noFill/>
            <a:miter lim="800000"/>
            <a:headEnd/>
            <a:tailEnd/>
          </a:ln>
        </p:spPr>
        <p:txBody>
          <a:bodyPr wrap="none">
            <a:spAutoFit/>
          </a:bodyPr>
          <a:lstStyle/>
          <a:p>
            <a:r>
              <a:rPr lang="fr-FR" b="1">
                <a:latin typeface="Calibri" pitchFamily="34" charset="0"/>
              </a:rPr>
              <a:t>ACTIVITÉS CARACTÉRISTIQUES</a:t>
            </a:r>
            <a:endParaRPr lang="fr-FR">
              <a:latin typeface="Calibri" pitchFamily="34" charset="0"/>
            </a:endParaRPr>
          </a:p>
        </p:txBody>
      </p:sp>
      <p:sp>
        <p:nvSpPr>
          <p:cNvPr id="12" name="ZoneTexte 11"/>
          <p:cNvSpPr txBox="1">
            <a:spLocks noChangeArrowheads="1"/>
          </p:cNvSpPr>
          <p:nvPr/>
        </p:nvSpPr>
        <p:spPr bwMode="auto">
          <a:xfrm>
            <a:off x="1258888" y="1700213"/>
            <a:ext cx="6215062" cy="1739900"/>
          </a:xfrm>
          <a:prstGeom prst="rect">
            <a:avLst/>
          </a:prstGeom>
          <a:noFill/>
          <a:ln w="9525">
            <a:noFill/>
            <a:miter lim="800000"/>
            <a:headEnd/>
            <a:tailEnd/>
          </a:ln>
        </p:spPr>
        <p:txBody>
          <a:bodyPr>
            <a:spAutoFit/>
          </a:bodyPr>
          <a:lstStyle/>
          <a:p>
            <a:r>
              <a:rPr lang="fr-FR" b="1">
                <a:latin typeface="Calibri" pitchFamily="34" charset="0"/>
              </a:rPr>
              <a:t>Accueil physique et présentation de la prestation touristique</a:t>
            </a:r>
            <a:r>
              <a:rPr lang="fr-FR">
                <a:latin typeface="Calibri" pitchFamily="34" charset="0"/>
              </a:rPr>
              <a:t> </a:t>
            </a:r>
            <a:r>
              <a:rPr lang="fr-FR" b="1">
                <a:latin typeface="Calibri" pitchFamily="34" charset="0"/>
              </a:rPr>
              <a:t>:</a:t>
            </a:r>
            <a:endParaRPr lang="fr-FR">
              <a:latin typeface="Calibri" pitchFamily="34" charset="0"/>
            </a:endParaRPr>
          </a:p>
          <a:p>
            <a:pPr>
              <a:buFont typeface="Courier New" pitchFamily="49" charset="0"/>
              <a:buChar char="o"/>
            </a:pPr>
            <a:r>
              <a:rPr lang="fr-FR">
                <a:latin typeface="Calibri" pitchFamily="34" charset="0"/>
              </a:rPr>
              <a:t> organisation de l'espace d'accueil temporaire (offices de   </a:t>
            </a:r>
          </a:p>
          <a:p>
            <a:r>
              <a:rPr lang="fr-FR">
                <a:latin typeface="Calibri" pitchFamily="34" charset="0"/>
              </a:rPr>
              <a:t>tourisme, aérogares, banques et points d’accueil…) </a:t>
            </a:r>
          </a:p>
          <a:p>
            <a:pPr>
              <a:buFont typeface="Courier New" pitchFamily="49" charset="0"/>
              <a:buChar char="o"/>
            </a:pPr>
            <a:r>
              <a:rPr lang="fr-FR">
                <a:latin typeface="Calibri" pitchFamily="34" charset="0"/>
              </a:rPr>
              <a:t> prise en charge des touristes</a:t>
            </a:r>
          </a:p>
          <a:p>
            <a:pPr>
              <a:buFont typeface="Courier New" pitchFamily="49" charset="0"/>
              <a:buChar char="o"/>
            </a:pPr>
            <a:r>
              <a:rPr lang="fr-FR">
                <a:latin typeface="Calibri" pitchFamily="34" charset="0"/>
              </a:rPr>
              <a:t> présentation de la prestation d'accompagnement dans son  contexte géographique, historique et culturel</a:t>
            </a:r>
          </a:p>
        </p:txBody>
      </p:sp>
      <p:sp>
        <p:nvSpPr>
          <p:cNvPr id="13" name="ZoneTexte 12"/>
          <p:cNvSpPr txBox="1">
            <a:spLocks noChangeArrowheads="1"/>
          </p:cNvSpPr>
          <p:nvPr/>
        </p:nvSpPr>
        <p:spPr bwMode="auto">
          <a:xfrm>
            <a:off x="1258888" y="3429000"/>
            <a:ext cx="6215062" cy="1739900"/>
          </a:xfrm>
          <a:prstGeom prst="rect">
            <a:avLst/>
          </a:prstGeom>
          <a:noFill/>
          <a:ln w="9525">
            <a:noFill/>
            <a:miter lim="800000"/>
            <a:headEnd/>
            <a:tailEnd/>
          </a:ln>
        </p:spPr>
        <p:txBody>
          <a:bodyPr>
            <a:spAutoFit/>
          </a:bodyPr>
          <a:lstStyle/>
          <a:p>
            <a:r>
              <a:rPr lang="fr-FR" b="1" dirty="0">
                <a:latin typeface="Calibri" pitchFamily="34" charset="0"/>
              </a:rPr>
              <a:t>Mise en œuvre de la prestation touristique :</a:t>
            </a:r>
            <a:endParaRPr lang="fr-FR" dirty="0">
              <a:latin typeface="Calibri" pitchFamily="34" charset="0"/>
            </a:endParaRPr>
          </a:p>
          <a:p>
            <a:pPr>
              <a:buFont typeface="Courier New" pitchFamily="49" charset="0"/>
              <a:buChar char="o"/>
            </a:pPr>
            <a:r>
              <a:rPr lang="fr-FR" dirty="0">
                <a:latin typeface="Calibri" pitchFamily="34" charset="0"/>
              </a:rPr>
              <a:t> ajustement du programme des activités</a:t>
            </a:r>
          </a:p>
          <a:p>
            <a:pPr>
              <a:buFont typeface="Courier New" pitchFamily="49" charset="0"/>
              <a:buChar char="o"/>
            </a:pPr>
            <a:r>
              <a:rPr lang="fr-FR" dirty="0">
                <a:latin typeface="Calibri" pitchFamily="34" charset="0"/>
              </a:rPr>
              <a:t> accompagnement du groupe de touristes</a:t>
            </a:r>
          </a:p>
          <a:p>
            <a:pPr>
              <a:buFont typeface="Courier New" pitchFamily="49" charset="0"/>
              <a:buChar char="o"/>
            </a:pPr>
            <a:r>
              <a:rPr lang="fr-FR" dirty="0">
                <a:latin typeface="Calibri" pitchFamily="34" charset="0"/>
              </a:rPr>
              <a:t> </a:t>
            </a:r>
            <a:r>
              <a:rPr lang="fr-FR" dirty="0" smtClean="0">
                <a:latin typeface="Calibri" pitchFamily="34" charset="0"/>
              </a:rPr>
              <a:t>pilotage </a:t>
            </a:r>
            <a:r>
              <a:rPr lang="fr-FR" dirty="0">
                <a:latin typeface="Calibri" pitchFamily="34" charset="0"/>
              </a:rPr>
              <a:t>d’équipe</a:t>
            </a:r>
          </a:p>
          <a:p>
            <a:pPr>
              <a:buFont typeface="Courier New" pitchFamily="49" charset="0"/>
              <a:buChar char="o"/>
            </a:pPr>
            <a:r>
              <a:rPr lang="fr-FR" dirty="0">
                <a:latin typeface="Calibri" pitchFamily="34" charset="0"/>
              </a:rPr>
              <a:t> gestion des formalités nécessaires à la bonne exécution de la prestation</a:t>
            </a:r>
          </a:p>
        </p:txBody>
      </p:sp>
      <p:sp>
        <p:nvSpPr>
          <p:cNvPr id="14" name="ZoneTexte 13"/>
          <p:cNvSpPr txBox="1">
            <a:spLocks noChangeArrowheads="1"/>
          </p:cNvSpPr>
          <p:nvPr/>
        </p:nvSpPr>
        <p:spPr bwMode="auto">
          <a:xfrm>
            <a:off x="1258888" y="5229225"/>
            <a:ext cx="6215062" cy="915988"/>
          </a:xfrm>
          <a:prstGeom prst="rect">
            <a:avLst/>
          </a:prstGeom>
          <a:noFill/>
          <a:ln w="9525">
            <a:noFill/>
            <a:miter lim="800000"/>
            <a:headEnd/>
            <a:tailEnd/>
          </a:ln>
        </p:spPr>
        <p:txBody>
          <a:bodyPr>
            <a:spAutoFit/>
          </a:bodyPr>
          <a:lstStyle/>
          <a:p>
            <a:r>
              <a:rPr lang="fr-FR" b="1">
                <a:latin typeface="Calibri" pitchFamily="34" charset="0"/>
              </a:rPr>
              <a:t>Bilan de la prestation touristique :</a:t>
            </a:r>
            <a:endParaRPr lang="fr-FR">
              <a:latin typeface="Calibri" pitchFamily="34" charset="0"/>
            </a:endParaRPr>
          </a:p>
          <a:p>
            <a:pPr>
              <a:buFont typeface="Courier New" pitchFamily="49" charset="0"/>
              <a:buChar char="o"/>
            </a:pPr>
            <a:r>
              <a:rPr lang="fr-FR">
                <a:latin typeface="Calibri" pitchFamily="34" charset="0"/>
              </a:rPr>
              <a:t> évaluation de la prestation </a:t>
            </a:r>
          </a:p>
          <a:p>
            <a:pPr>
              <a:buFont typeface="Courier New" pitchFamily="49" charset="0"/>
              <a:buChar char="o"/>
            </a:pPr>
            <a:r>
              <a:rPr lang="fr-FR">
                <a:latin typeface="Calibri" pitchFamily="34" charset="0"/>
              </a:rPr>
              <a:t> proposition d’adaptation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Right)">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downRight)">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0" y="1588"/>
            <a:ext cx="9144000" cy="6858000"/>
            <a:chOff x="0" y="794"/>
            <a:chExt cx="9144000" cy="6858000"/>
          </a:xfrm>
        </p:grpSpPr>
        <p:sp>
          <p:nvSpPr>
            <p:cNvPr id="3" name="Rectangle à coins arrondis 2"/>
            <p:cNvSpPr/>
            <p:nvPr/>
          </p:nvSpPr>
          <p:spPr>
            <a:xfrm>
              <a:off x="285750" y="5858669"/>
              <a:ext cx="642938" cy="642937"/>
            </a:xfrm>
            <a:prstGeom prst="roundRect">
              <a:avLst/>
            </a:prstGeom>
            <a:solidFill>
              <a:schemeClr val="accent6">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4" name="Connecteur droit 3"/>
            <p:cNvCxnSpPr/>
            <p:nvPr/>
          </p:nvCxnSpPr>
          <p:spPr>
            <a:xfrm rot="5400000">
              <a:off x="-2393949" y="4177506"/>
              <a:ext cx="5357812" cy="1587"/>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5" name="Connecteur droit 4"/>
            <p:cNvCxnSpPr/>
            <p:nvPr/>
          </p:nvCxnSpPr>
          <p:spPr>
            <a:xfrm rot="5400000">
              <a:off x="-2858293" y="3429000"/>
              <a:ext cx="6858000" cy="1587"/>
            </a:xfrm>
            <a:prstGeom prst="line">
              <a:avLst/>
            </a:prstGeom>
            <a:ln>
              <a:solidFill>
                <a:schemeClr val="bg2">
                  <a:lumMod val="50000"/>
                </a:schemeClr>
              </a:solidFill>
            </a:ln>
          </p:spPr>
          <p:style>
            <a:lnRef idx="3">
              <a:schemeClr val="accent5"/>
            </a:lnRef>
            <a:fillRef idx="0">
              <a:schemeClr val="accent5"/>
            </a:fillRef>
            <a:effectRef idx="2">
              <a:schemeClr val="accent5"/>
            </a:effectRef>
            <a:fontRef idx="minor">
              <a:schemeClr val="tx1"/>
            </a:fontRef>
          </p:style>
        </p:cxnSp>
        <p:cxnSp>
          <p:nvCxnSpPr>
            <p:cNvPr id="6" name="Connecteur droit 5"/>
            <p:cNvCxnSpPr/>
            <p:nvPr/>
          </p:nvCxnSpPr>
          <p:spPr>
            <a:xfrm>
              <a:off x="0" y="6357144"/>
              <a:ext cx="9144000" cy="1587"/>
            </a:xfrm>
            <a:prstGeom prst="line">
              <a:avLst/>
            </a:prstGeom>
            <a:ln/>
          </p:spPr>
          <p:style>
            <a:lnRef idx="3">
              <a:schemeClr val="accent5"/>
            </a:lnRef>
            <a:fillRef idx="0">
              <a:schemeClr val="accent5"/>
            </a:fillRef>
            <a:effectRef idx="2">
              <a:schemeClr val="accent5"/>
            </a:effectRef>
            <a:fontRef idx="minor">
              <a:schemeClr val="tx1"/>
            </a:fontRef>
          </p:style>
        </p:cxnSp>
        <p:sp>
          <p:nvSpPr>
            <p:cNvPr id="7" name="Rectangle à coins arrondis 6"/>
            <p:cNvSpPr/>
            <p:nvPr/>
          </p:nvSpPr>
          <p:spPr>
            <a:xfrm>
              <a:off x="142875" y="6001544"/>
              <a:ext cx="642938" cy="6429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grpSp>
        <p:nvGrpSpPr>
          <p:cNvPr id="8" name="Groupe 7"/>
          <p:cNvGrpSpPr>
            <a:grpSpLocks/>
          </p:cNvGrpSpPr>
          <p:nvPr/>
        </p:nvGrpSpPr>
        <p:grpSpPr bwMode="auto">
          <a:xfrm>
            <a:off x="714375" y="142875"/>
            <a:ext cx="2173288" cy="1041400"/>
            <a:chOff x="1559782" y="14868"/>
            <a:chExt cx="2173836" cy="1042093"/>
          </a:xfrm>
        </p:grpSpPr>
        <p:sp>
          <p:nvSpPr>
            <p:cNvPr id="9" name="Rectangle à coins arrondis 8"/>
            <p:cNvSpPr/>
            <p:nvPr/>
          </p:nvSpPr>
          <p:spPr>
            <a:xfrm>
              <a:off x="1559782" y="14868"/>
              <a:ext cx="2173836" cy="1042093"/>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0" name="Rectangle 9"/>
            <p:cNvSpPr/>
            <p:nvPr/>
          </p:nvSpPr>
          <p:spPr>
            <a:xfrm>
              <a:off x="1610595" y="65702"/>
              <a:ext cx="2072210" cy="94042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a:lnSpc>
                  <a:spcPct val="90000"/>
                </a:lnSpc>
                <a:spcAft>
                  <a:spcPct val="35000"/>
                </a:spcAft>
                <a:defRPr/>
              </a:pPr>
              <a:r>
                <a:rPr lang="fr-FR" sz="1000" b="1" dirty="0">
                  <a:solidFill>
                    <a:schemeClr val="bg1"/>
                  </a:solidFill>
                </a:rPr>
                <a:t>FONCTION </a:t>
              </a:r>
              <a:r>
                <a:rPr lang="fr-FR" sz="1400" b="1" dirty="0" smtClean="0">
                  <a:solidFill>
                    <a:schemeClr val="bg1"/>
                  </a:solidFill>
                </a:rPr>
                <a:t>2</a:t>
              </a:r>
              <a:r>
                <a:rPr lang="fr-FR" sz="1000" b="1" dirty="0" smtClean="0">
                  <a:solidFill>
                    <a:schemeClr val="bg1"/>
                  </a:solidFill>
                </a:rPr>
                <a:t> </a:t>
              </a:r>
              <a:r>
                <a:rPr lang="fr-FR" sz="1000" b="1" dirty="0">
                  <a:solidFill>
                    <a:schemeClr val="bg1"/>
                  </a:solidFill>
                </a:rPr>
                <a:t>:  ACCUEIL, </a:t>
              </a:r>
              <a:r>
                <a:rPr lang="fr-FR" sz="1000" b="1" dirty="0" smtClean="0">
                  <a:solidFill>
                    <a:schemeClr val="bg1"/>
                  </a:solidFill>
                </a:rPr>
                <a:t>ANIMATION ET ACCOMPAGNEMENT DES TOURISTES EN </a:t>
              </a:r>
              <a:r>
                <a:rPr lang="fr-FR" sz="1000" b="1" dirty="0">
                  <a:solidFill>
                    <a:schemeClr val="bg1"/>
                  </a:solidFill>
                </a:rPr>
                <a:t>LANGUE FRANÇAISE ET EN LANGUES ÉTRANGÈRES </a:t>
              </a:r>
              <a:endParaRPr lang="fr-FR" sz="1000" dirty="0">
                <a:solidFill>
                  <a:schemeClr val="bg1"/>
                </a:solidFill>
              </a:endParaRPr>
            </a:p>
          </p:txBody>
        </p:sp>
      </p:grpSp>
      <p:sp>
        <p:nvSpPr>
          <p:cNvPr id="8197" name="ZoneTexte 11"/>
          <p:cNvSpPr txBox="1">
            <a:spLocks noChangeArrowheads="1"/>
          </p:cNvSpPr>
          <p:nvPr/>
        </p:nvSpPr>
        <p:spPr bwMode="auto">
          <a:xfrm>
            <a:off x="827584" y="1556792"/>
            <a:ext cx="7643813" cy="3970318"/>
          </a:xfrm>
          <a:prstGeom prst="rect">
            <a:avLst/>
          </a:prstGeom>
          <a:noFill/>
          <a:ln w="9525">
            <a:noFill/>
            <a:miter lim="800000"/>
            <a:headEnd/>
            <a:tailEnd/>
          </a:ln>
        </p:spPr>
        <p:txBody>
          <a:bodyPr>
            <a:spAutoFit/>
          </a:bodyPr>
          <a:lstStyle/>
          <a:p>
            <a:pPr>
              <a:buFont typeface="Wingdings" pitchFamily="2" charset="2"/>
              <a:buChar char="q"/>
            </a:pPr>
            <a:r>
              <a:rPr lang="fr-FR" b="1" dirty="0">
                <a:solidFill>
                  <a:srgbClr val="E46C0A"/>
                </a:solidFill>
              </a:rPr>
              <a:t> </a:t>
            </a:r>
            <a:r>
              <a:rPr lang="fr-FR" b="1" dirty="0">
                <a:solidFill>
                  <a:srgbClr val="E46C0A"/>
                </a:solidFill>
                <a:latin typeface="Calibri" pitchFamily="34" charset="0"/>
              </a:rPr>
              <a:t>Contexte informationnel </a:t>
            </a:r>
            <a:r>
              <a:rPr lang="fr-FR" dirty="0">
                <a:latin typeface="Calibri" pitchFamily="34" charset="0"/>
              </a:rPr>
              <a:t>: </a:t>
            </a:r>
            <a:r>
              <a:rPr lang="fr-FR" dirty="0" smtClean="0">
                <a:latin typeface="Calibri" pitchFamily="34" charset="0"/>
              </a:rPr>
              <a:t> Caractéristiques sociologiques du groupe, données et informations sur les contextes culturel, spatial et réglementaire de la prestation</a:t>
            </a:r>
            <a:endParaRPr lang="fr-FR" dirty="0">
              <a:latin typeface="Calibri" pitchFamily="34" charset="0"/>
            </a:endParaRPr>
          </a:p>
          <a:p>
            <a:pPr>
              <a:buFont typeface="Wingdings" pitchFamily="2" charset="2"/>
              <a:buChar char="q"/>
            </a:pPr>
            <a:r>
              <a:rPr lang="fr-FR" b="1" dirty="0">
                <a:solidFill>
                  <a:srgbClr val="E46C0A"/>
                </a:solidFill>
                <a:latin typeface="Calibri" pitchFamily="34" charset="0"/>
              </a:rPr>
              <a:t> Contexte technologique </a:t>
            </a:r>
            <a:r>
              <a:rPr lang="fr-FR" b="1" dirty="0" smtClean="0">
                <a:latin typeface="Calibri" pitchFamily="34" charset="0"/>
              </a:rPr>
              <a:t>: </a:t>
            </a:r>
            <a:r>
              <a:rPr lang="fr-FR" dirty="0" smtClean="0">
                <a:latin typeface="Calibri" pitchFamily="34" charset="0"/>
              </a:rPr>
              <a:t>Médias d’information et de communication (terminaux vidéos, terminaux mobiles, site Web, …), matériels fixes ou mobiles de présentation et transmission d’informations et logiciels associés.</a:t>
            </a:r>
            <a:endParaRPr lang="fr-FR" dirty="0">
              <a:latin typeface="Calibri" pitchFamily="34" charset="0"/>
            </a:endParaRPr>
          </a:p>
          <a:p>
            <a:pPr>
              <a:buFont typeface="Wingdings" pitchFamily="2" charset="2"/>
              <a:buChar char="q"/>
            </a:pPr>
            <a:r>
              <a:rPr lang="fr-FR" b="1" dirty="0">
                <a:solidFill>
                  <a:srgbClr val="E46C0A"/>
                </a:solidFill>
                <a:latin typeface="Calibri" pitchFamily="34" charset="0"/>
              </a:rPr>
              <a:t> Contexte managérial </a:t>
            </a:r>
            <a:r>
              <a:rPr lang="fr-FR" dirty="0">
                <a:latin typeface="Calibri" pitchFamily="34" charset="0"/>
              </a:rPr>
              <a:t>: </a:t>
            </a:r>
            <a:r>
              <a:rPr lang="fr-FR" dirty="0" smtClean="0">
                <a:latin typeface="Calibri" pitchFamily="34" charset="0"/>
              </a:rPr>
              <a:t> </a:t>
            </a:r>
          </a:p>
          <a:p>
            <a:r>
              <a:rPr lang="fr-FR" dirty="0" smtClean="0">
                <a:latin typeface="Calibri" pitchFamily="34" charset="0"/>
              </a:rPr>
              <a:t>Forte autonomie dans l’exécution des trois composantes de la fonction</a:t>
            </a:r>
          </a:p>
          <a:p>
            <a:r>
              <a:rPr lang="fr-FR" dirty="0" smtClean="0">
                <a:latin typeface="Calibri" pitchFamily="34" charset="0"/>
              </a:rPr>
              <a:t>Engagement de responsabilité</a:t>
            </a:r>
          </a:p>
          <a:p>
            <a:r>
              <a:rPr lang="fr-FR" dirty="0" smtClean="0">
                <a:latin typeface="Calibri" pitchFamily="34" charset="0"/>
              </a:rPr>
              <a:t>Coordination de l’activité d’une équipe.</a:t>
            </a:r>
            <a:endParaRPr lang="fr-FR" dirty="0">
              <a:latin typeface="Calibri" pitchFamily="34" charset="0"/>
            </a:endParaRPr>
          </a:p>
          <a:p>
            <a:pPr>
              <a:buFont typeface="Wingdings" pitchFamily="2" charset="2"/>
              <a:buChar char="q"/>
            </a:pPr>
            <a:r>
              <a:rPr lang="fr-FR" b="1" dirty="0">
                <a:solidFill>
                  <a:srgbClr val="E46C0A"/>
                </a:solidFill>
                <a:latin typeface="Calibri" pitchFamily="34" charset="0"/>
              </a:rPr>
              <a:t> Contexte relationnel en langue française et langue étrangère : </a:t>
            </a:r>
            <a:endParaRPr lang="fr-FR" b="1" dirty="0" smtClean="0">
              <a:solidFill>
                <a:srgbClr val="E46C0A"/>
              </a:solidFill>
              <a:latin typeface="Calibri" pitchFamily="34" charset="0"/>
            </a:endParaRPr>
          </a:p>
          <a:p>
            <a:r>
              <a:rPr lang="fr-FR" dirty="0">
                <a:latin typeface="Calibri" pitchFamily="34" charset="0"/>
              </a:rPr>
              <a:t>R</a:t>
            </a:r>
            <a:r>
              <a:rPr lang="fr-FR" dirty="0" smtClean="0">
                <a:latin typeface="Calibri" pitchFamily="34" charset="0"/>
              </a:rPr>
              <a:t>elation avec les clients pris en groupe ou individuellement</a:t>
            </a:r>
          </a:p>
          <a:p>
            <a:r>
              <a:rPr lang="fr-FR" dirty="0" smtClean="0">
                <a:latin typeface="Calibri" pitchFamily="34" charset="0"/>
              </a:rPr>
              <a:t>Relations avec les prestataires de services (transporteurs, hébergeurs, restaurateurs, assureurs, organisateurs de manifestations locales, …)</a:t>
            </a:r>
            <a:endParaRPr lang="fr-FR" dirty="0">
              <a:latin typeface="Calibri" pitchFamily="34" charset="0"/>
            </a:endParaRPr>
          </a:p>
        </p:txBody>
      </p:sp>
      <p:sp>
        <p:nvSpPr>
          <p:cNvPr id="13" name="ZoneTexte 12"/>
          <p:cNvSpPr txBox="1"/>
          <p:nvPr/>
        </p:nvSpPr>
        <p:spPr>
          <a:xfrm>
            <a:off x="3347864" y="620688"/>
            <a:ext cx="3071813" cy="646331"/>
          </a:xfrm>
          <a:prstGeom prst="rect">
            <a:avLst/>
          </a:prstGeom>
          <a:solidFill>
            <a:schemeClr val="accent1">
              <a:lumMod val="60000"/>
              <a:lumOff val="4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fr-FR" b="1" dirty="0"/>
              <a:t>CONTEXTE D’EXERCICE</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trips(downRight)">
                                      <p:cBhvr>
                                        <p:cTn id="7" dur="2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152</TotalTime>
  <Words>907</Words>
  <Application>Microsoft Office PowerPoint</Application>
  <PresentationFormat>Affichage à l'écran (4:3)</PresentationFormat>
  <Paragraphs>224</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Oriel</vt:lpstr>
      <vt:lpstr>Diapositive 1</vt:lpstr>
      <vt:lpstr>Réforme du BTS Tourisme</vt:lpstr>
      <vt:lpstr>Les quatre fonctions</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du BTS Tourisme</dc:title>
  <dc:creator>LFI Rigaud_Minet</dc:creator>
  <cp:lastModifiedBy>Isabelle</cp:lastModifiedBy>
  <cp:revision>29</cp:revision>
  <dcterms:created xsi:type="dcterms:W3CDTF">2012-04-22T18:30:48Z</dcterms:created>
  <dcterms:modified xsi:type="dcterms:W3CDTF">2012-04-26T05:59:13Z</dcterms:modified>
</cp:coreProperties>
</file>