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71" r:id="rId7"/>
    <p:sldId id="263" r:id="rId8"/>
    <p:sldId id="268" r:id="rId9"/>
    <p:sldId id="269" r:id="rId10"/>
    <p:sldId id="27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6600"/>
    <a:srgbClr val="FF99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5927729-C75A-426B-944C-C1154B8ED264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CF81118-9B2D-4B1B-B937-861C5DE82E3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sa=i&amp;rct=j&amp;q=&amp;esrc=s&amp;source=images&amp;cd=&amp;cad=rja&amp;uact=8&amp;ved=0ahUKEwiqzorOxtvSAhXH1hoKHfTBBJkQjRwIBw&amp;url=http://www.transalpage.com/forum/viewtopic.php?f%3D17%26t%3D23310&amp;bvm=bv.149760088,d.d2s&amp;psig=AFQjCNG7MA1ZD__eVxTwK7QYUstJ1pGO4A&amp;ust=148977178367313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308720"/>
          </a:xfrm>
        </p:spPr>
        <p:txBody>
          <a:bodyPr/>
          <a:lstStyle/>
          <a:p>
            <a:r>
              <a:rPr lang="fr-FR" sz="7200" dirty="0" smtClean="0">
                <a:solidFill>
                  <a:schemeClr val="accent1"/>
                </a:solidFill>
              </a:rPr>
              <a:t>La seconde POP L/T</a:t>
            </a:r>
            <a:endParaRPr lang="fr-FR" sz="7200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986464" cy="990600"/>
          </a:xfrm>
        </p:spPr>
        <p:txBody>
          <a:bodyPr/>
          <a:lstStyle/>
          <a:p>
            <a:r>
              <a:rPr lang="fr-FR" b="1" dirty="0" smtClean="0">
                <a:solidFill>
                  <a:schemeClr val="accent5"/>
                </a:solidFill>
              </a:rPr>
              <a:t>Seconde professionnelle à orientation progressive pour la filière transport et logistique  </a:t>
            </a:r>
            <a:endParaRPr lang="fr-F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1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20688"/>
            <a:ext cx="388843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PROPOSITION D’ORGANISATION </a:t>
            </a:r>
            <a:endParaRPr lang="fr-FR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11503"/>
              </p:ext>
            </p:extLst>
          </p:nvPr>
        </p:nvGraphicFramePr>
        <p:xfrm>
          <a:off x="611560" y="1268760"/>
          <a:ext cx="7992888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4807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Année de seconde 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800" dirty="0" smtClean="0"/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Année de première </a:t>
                      </a:r>
                    </a:p>
                    <a:p>
                      <a:pPr algn="ctr"/>
                      <a:endParaRPr lang="fr-FR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Année de terminale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11760" y="1754232"/>
            <a:ext cx="1296144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2 semaines en transport ou logistique  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83968" y="1754232"/>
            <a:ext cx="1296144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2 semaines en transport ou logistique  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923928" y="1268760"/>
            <a:ext cx="0" cy="191086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868144" y="1268760"/>
            <a:ext cx="0" cy="521393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6444208" y="1754232"/>
            <a:ext cx="1872208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3 ou 4 semaines sur le baccalauréat qui n’a pas été choisi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55776" y="1340768"/>
            <a:ext cx="1008112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92D050"/>
                </a:solidFill>
              </a:rPr>
              <a:t>Avant Noel </a:t>
            </a:r>
            <a:endParaRPr lang="fr-FR" sz="1400" dirty="0">
              <a:solidFill>
                <a:srgbClr val="92D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264108" y="1340768"/>
            <a:ext cx="1316004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92D050"/>
                </a:solidFill>
              </a:rPr>
              <a:t>Avant fin mars</a:t>
            </a:r>
            <a:endParaRPr lang="fr-FR" sz="1400" dirty="0">
              <a:solidFill>
                <a:srgbClr val="92D05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12380" y="1340768"/>
            <a:ext cx="1316004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92D050"/>
                </a:solidFill>
              </a:rPr>
              <a:t>Mois de juin</a:t>
            </a:r>
            <a:endParaRPr lang="fr-FR" sz="1400" dirty="0">
              <a:solidFill>
                <a:srgbClr val="92D05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2411760" y="2636912"/>
            <a:ext cx="3312368" cy="0"/>
          </a:xfrm>
          <a:prstGeom prst="straightConnector1">
            <a:avLst/>
          </a:prstGeom>
          <a:ln w="38100">
            <a:solidFill>
              <a:srgbClr val="FF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879812" y="2780928"/>
            <a:ext cx="2376264" cy="33855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</a:rPr>
              <a:t>PFMP non certificative</a:t>
            </a:r>
            <a:endParaRPr lang="fr-FR" sz="1600" dirty="0">
              <a:solidFill>
                <a:srgbClr val="FF6600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6444208" y="2636912"/>
            <a:ext cx="1872208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444208" y="2780928"/>
            <a:ext cx="1872208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F0"/>
                </a:solidFill>
              </a:rPr>
              <a:t>PFMP pour CI </a:t>
            </a:r>
            <a:endParaRPr lang="fr-FR" sz="1600" dirty="0">
              <a:solidFill>
                <a:srgbClr val="00B0F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879812" y="3563143"/>
            <a:ext cx="187220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4 semaines sur le baccalauréat choisi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434278" y="3573016"/>
            <a:ext cx="187220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1"/>
                </a:solidFill>
              </a:rPr>
              <a:t>4 ou 5 semaines sur le baccalauréat choisi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2879812" y="4293096"/>
            <a:ext cx="1872208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915816" y="4581128"/>
            <a:ext cx="1872208" cy="0"/>
          </a:xfrm>
          <a:prstGeom prst="straightConnector1">
            <a:avLst/>
          </a:prstGeom>
          <a:ln w="38100">
            <a:solidFill>
              <a:srgbClr val="9933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051720" y="4797152"/>
            <a:ext cx="3816424" cy="338554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F0"/>
                </a:solidFill>
              </a:rPr>
              <a:t>PFMP certificative pour CI </a:t>
            </a:r>
            <a:r>
              <a:rPr lang="fr-FR" sz="1600" dirty="0" smtClean="0">
                <a:solidFill>
                  <a:srgbClr val="9933FF"/>
                </a:solidFill>
              </a:rPr>
              <a:t>et pour le BAC  </a:t>
            </a:r>
            <a:endParaRPr lang="fr-FR" sz="1600" dirty="0">
              <a:solidFill>
                <a:srgbClr val="9933FF"/>
              </a:solidFill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6434278" y="4293096"/>
            <a:ext cx="1872208" cy="0"/>
          </a:xfrm>
          <a:prstGeom prst="straightConnector1">
            <a:avLst/>
          </a:prstGeom>
          <a:ln w="38100">
            <a:solidFill>
              <a:srgbClr val="9933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156176" y="4509120"/>
            <a:ext cx="2304256" cy="584775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9933FF"/>
                </a:solidFill>
              </a:rPr>
              <a:t>PFMP certificative pour le BAC  </a:t>
            </a:r>
            <a:endParaRPr lang="fr-FR" sz="1600" dirty="0">
              <a:solidFill>
                <a:srgbClr val="9933FF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987824" y="5426060"/>
            <a:ext cx="1872208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6 semaines sur le baccalauréat choisi</a:t>
            </a: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2915816" y="6093296"/>
            <a:ext cx="2016224" cy="0"/>
          </a:xfrm>
          <a:prstGeom prst="straightConnector1">
            <a:avLst/>
          </a:prstGeom>
          <a:ln w="38100">
            <a:solidFill>
              <a:srgbClr val="9933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447764" y="6186790"/>
            <a:ext cx="3060340" cy="338554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9933FF"/>
                </a:solidFill>
              </a:rPr>
              <a:t>PFMP certificative pour le BAC  </a:t>
            </a:r>
            <a:endParaRPr lang="fr-FR" sz="1600" dirty="0">
              <a:solidFill>
                <a:srgbClr val="9933FF"/>
              </a:solidFill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399" y="3721317"/>
            <a:ext cx="825563" cy="57177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2" y="3347872"/>
            <a:ext cx="634181" cy="55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ZoneTexte 7173"/>
          <p:cNvSpPr txBox="1"/>
          <p:nvPr/>
        </p:nvSpPr>
        <p:spPr>
          <a:xfrm>
            <a:off x="64796" y="4091588"/>
            <a:ext cx="1972766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C00000"/>
                </a:solidFill>
              </a:rPr>
              <a:t>+ 2 </a:t>
            </a:r>
            <a:r>
              <a:rPr lang="fr-FR" sz="1200" dirty="0" smtClean="0">
                <a:solidFill>
                  <a:srgbClr val="C00000"/>
                </a:solidFill>
              </a:rPr>
              <a:t>semaines </a:t>
            </a:r>
            <a:r>
              <a:rPr lang="fr-FR" sz="1200" b="1" dirty="0" smtClean="0">
                <a:solidFill>
                  <a:srgbClr val="C00000"/>
                </a:solidFill>
              </a:rPr>
              <a:t>OBLIGATOIRES  </a:t>
            </a:r>
            <a:r>
              <a:rPr lang="fr-FR" sz="1200" dirty="0" smtClean="0">
                <a:solidFill>
                  <a:srgbClr val="C00000"/>
                </a:solidFill>
              </a:rPr>
              <a:t> </a:t>
            </a:r>
            <a:r>
              <a:rPr lang="fr-FR" sz="1200" dirty="0" smtClean="0">
                <a:solidFill>
                  <a:srgbClr val="C00000"/>
                </a:solidFill>
              </a:rPr>
              <a:t>pour </a:t>
            </a:r>
            <a:r>
              <a:rPr lang="fr-FR" sz="1200" dirty="0" smtClean="0">
                <a:solidFill>
                  <a:srgbClr val="C00000"/>
                </a:solidFill>
              </a:rPr>
              <a:t>les élèves «  passerelles » qui souhaitent passer la certification intermédiaire afin de valider les compétences qui ne relèvent pas du baccalauréat préparé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4" name="AutoShape 2" descr="Résultat de recherche d'images pour &quot;conduite de chariots cat 1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81" y="3110413"/>
            <a:ext cx="1095277" cy="51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60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4" grpId="0" animBg="1"/>
      <p:bldP spid="13" grpId="0" animBg="1"/>
      <p:bldP spid="16" grpId="0" animBg="1"/>
      <p:bldP spid="17" grpId="0" animBg="1"/>
      <p:bldP spid="19" grpId="0" animBg="1"/>
      <p:bldP spid="25" grpId="0" animBg="1"/>
      <p:bldP spid="28" grpId="0" animBg="1"/>
      <p:bldP spid="29" grpId="0" animBg="1"/>
      <p:bldP spid="34" grpId="0" animBg="1"/>
      <p:bldP spid="36" grpId="0" animBg="1"/>
      <p:bldP spid="37" grpId="0" animBg="1"/>
      <p:bldP spid="39" grpId="0" animBg="1"/>
      <p:bldP spid="71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76470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1"/>
                </a:solidFill>
              </a:rPr>
              <a:t>Les objectifs  principaux </a:t>
            </a:r>
            <a:endParaRPr lang="fr-FR" sz="3600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Résultat de recherche d'images pour &quot;objectif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374279"/>
            <a:ext cx="1639069" cy="1639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3" name="ZoneTexte 2"/>
          <p:cNvSpPr txBox="1"/>
          <p:nvPr/>
        </p:nvSpPr>
        <p:spPr>
          <a:xfrm>
            <a:off x="755576" y="2588711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chemeClr val="accent1"/>
                </a:solidFill>
              </a:rPr>
              <a:t>2° Permettre aux élèves d’avoir un meilleur niveau d’information et d’expérience pour mieux s’orienter. 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55576" y="3933056"/>
            <a:ext cx="198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C00000"/>
                </a:solidFill>
              </a:rPr>
              <a:t>Transport </a:t>
            </a:r>
            <a:endParaRPr lang="fr-FR" sz="3200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29810" y="393305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C00000"/>
                </a:solidFill>
              </a:rPr>
              <a:t>Logistique </a:t>
            </a:r>
            <a:endParaRPr lang="fr-FR" sz="3200" b="1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41309" y="4653136"/>
            <a:ext cx="4599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1"/>
                </a:solidFill>
              </a:rPr>
              <a:t>Quelles différences ? </a:t>
            </a:r>
          </a:p>
          <a:p>
            <a:r>
              <a:rPr lang="fr-FR" sz="2000" b="1" dirty="0" smtClean="0">
                <a:solidFill>
                  <a:schemeClr val="accent1"/>
                </a:solidFill>
              </a:rPr>
              <a:t>Quels métiers? </a:t>
            </a:r>
          </a:p>
          <a:p>
            <a:r>
              <a:rPr lang="fr-FR" sz="2000" b="1" dirty="0" smtClean="0">
                <a:solidFill>
                  <a:schemeClr val="accent1"/>
                </a:solidFill>
              </a:rPr>
              <a:t>Quelles qualités respectives ? </a:t>
            </a:r>
          </a:p>
          <a:p>
            <a:r>
              <a:rPr lang="fr-FR" sz="2000" b="1" dirty="0" smtClean="0">
                <a:solidFill>
                  <a:schemeClr val="accent1"/>
                </a:solidFill>
              </a:rPr>
              <a:t>Quels inconvénients ? </a:t>
            </a:r>
            <a:endParaRPr lang="fr-FR" sz="2000" b="1" dirty="0">
              <a:solidFill>
                <a:schemeClr val="accent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576" y="155679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chemeClr val="accent1"/>
                </a:solidFill>
              </a:rPr>
              <a:t>1° Différer d’une année le choix de la spécialité de baccalauréat</a:t>
            </a:r>
            <a:endParaRPr lang="fr-FR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4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2120" y="476672"/>
            <a:ext cx="30234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0070C0"/>
                </a:solidFill>
              </a:rPr>
              <a:t>Avec la seconde POP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1765265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accent1"/>
                </a:solidFill>
              </a:rPr>
              <a:t>En fin de troisième, l’élève et sa famille émettent des vœux sur Affelnet.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708920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accent1"/>
                </a:solidFill>
              </a:rPr>
              <a:t>Ils choisissent un baccalauréat Transport ou un baccalauréat Logistique </a:t>
            </a:r>
            <a:endParaRPr lang="fr-FR" sz="2000" b="1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742000"/>
            <a:ext cx="37444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accent1"/>
                </a:solidFill>
              </a:rPr>
              <a:t>Les changements de baccalauréat en fin de seconde sont possibles en fonction des places disponibles dans l’établissement d’accueil </a:t>
            </a:r>
            <a:endParaRPr lang="fr-FR" sz="2000" b="1" dirty="0">
              <a:solidFill>
                <a:schemeClr val="accent1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755576" y="5589240"/>
            <a:ext cx="648072" cy="288032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547664" y="5445224"/>
            <a:ext cx="3373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Le choix entre les deux filières est souvent fait au hasard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921" y="476672"/>
            <a:ext cx="28307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C00000"/>
                </a:solidFill>
              </a:rPr>
              <a:t>La procédure actuelle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21654" y="1765265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accent1"/>
                </a:solidFill>
              </a:rPr>
              <a:t>En fin de troisième, l’élève et sa famille émettent des vœux sur Affelnet.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32040" y="279312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accent1"/>
                </a:solidFill>
              </a:rPr>
              <a:t>Ils choisissent la filière Transport et  Logistique </a:t>
            </a:r>
            <a:endParaRPr lang="fr-FR" sz="2000" b="1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32040" y="3501008"/>
            <a:ext cx="3744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accent1"/>
                </a:solidFill>
              </a:rPr>
              <a:t>Les élèves auront un an pour découvrir les deux baccalauréats et émettre un vœu d’orientation sur un des deux baccalauréats (ou passerelles sur une autre orientation).</a:t>
            </a:r>
            <a:endParaRPr lang="fr-FR" sz="2000" b="1" dirty="0">
              <a:solidFill>
                <a:schemeClr val="accent1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5004048" y="5517232"/>
            <a:ext cx="648072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734514" y="5445224"/>
            <a:ext cx="3229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 choix final sera validé par le chef d’établissement </a:t>
            </a:r>
            <a:endParaRPr lang="fr-FR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Résultat de recherche d'images pour &quot;orientati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138" y="404664"/>
            <a:ext cx="1649950" cy="139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lèche droite 14"/>
          <p:cNvSpPr/>
          <p:nvPr/>
        </p:nvSpPr>
        <p:spPr>
          <a:xfrm>
            <a:off x="683568" y="6381328"/>
            <a:ext cx="648072" cy="28803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50038" y="6330806"/>
            <a:ext cx="77304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6"/>
                </a:solidFill>
              </a:rPr>
              <a:t>Il aura besoin d’un outil de suivi qui détermine objectivement le profil de l’élève </a:t>
            </a:r>
            <a:endParaRPr lang="fr-FR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5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C00000"/>
                </a:solidFill>
              </a:rPr>
              <a:t>Le processus continu d’accompagnement </a:t>
            </a:r>
          </a:p>
        </p:txBody>
      </p:sp>
      <p:sp>
        <p:nvSpPr>
          <p:cNvPr id="4" name="AutoShape 2" descr="Résultat de recherche d'images pour &quot;orientation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855539" cy="85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195736" y="126876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Il va permettre  le choix de la spécialité par l’élève 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95736" y="184482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Il va permettre  l’affectation sur un des </a:t>
            </a:r>
            <a:r>
              <a:rPr lang="fr-FR" b="1" dirty="0">
                <a:solidFill>
                  <a:schemeClr val="accent1"/>
                </a:solidFill>
              </a:rPr>
              <a:t>deux baccalauréats par </a:t>
            </a:r>
            <a:r>
              <a:rPr lang="fr-FR" b="1" dirty="0" smtClean="0">
                <a:solidFill>
                  <a:schemeClr val="accent1"/>
                </a:solidFill>
              </a:rPr>
              <a:t>l’établissement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5736" y="15567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ET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895313" y="2708920"/>
            <a:ext cx="648072" cy="288032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07704" y="314096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Il doit reposer  sur des critères lisibles, objectifs, incontestables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899592" y="3212976"/>
            <a:ext cx="648072" cy="288032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907704" y="2636912"/>
            <a:ext cx="627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Le processus doit être communiqué aux parents à priori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55576" y="370222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Affectation post seconde 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48335" y="4293737"/>
            <a:ext cx="298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15 - Baccalauréat Transport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27584" y="47177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15 - Baccalauréat Logistique 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77531" y="5213366"/>
            <a:ext cx="333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Ou choix d’une autre spécialité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205794" y="4493792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2060"/>
                </a:solidFill>
              </a:rPr>
              <a:t>Élèves passerelles</a:t>
            </a:r>
            <a:endParaRPr lang="fr-FR" sz="1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Résultat de recherche d'images pour &quot;humour poursuite etude&quot;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31" y="3578472"/>
            <a:ext cx="2726977" cy="301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lèche courbée vers la gauche 14"/>
          <p:cNvSpPr/>
          <p:nvPr/>
        </p:nvSpPr>
        <p:spPr>
          <a:xfrm rot="5652492">
            <a:off x="5229153" y="3418769"/>
            <a:ext cx="539039" cy="3383810"/>
          </a:xfrm>
          <a:prstGeom prst="curved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6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  <p:bldP spid="9" grpId="0" animBg="1"/>
      <p:bldP spid="8" grpId="0"/>
      <p:bldP spid="11" grpId="0" animBg="1"/>
      <p:bldP spid="12" grpId="0"/>
      <p:bldP spid="10" grpId="0"/>
      <p:bldP spid="13" grpId="0"/>
      <p:bldP spid="16" grpId="0"/>
      <p:bldP spid="14" grpId="0"/>
      <p:bldP spid="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Présentation du processus continu d’accompagnement pour la filière transport et logistique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479446"/>
              </p:ext>
            </p:extLst>
          </p:nvPr>
        </p:nvGraphicFramePr>
        <p:xfrm>
          <a:off x="359532" y="1628800"/>
          <a:ext cx="8424936" cy="1833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Septembre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Octobre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Novembre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Décembre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Janvier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Février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Mars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Avril </a:t>
                      </a:r>
                      <a:endParaRPr lang="fr-FR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67544" y="227687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</a:rPr>
              <a:t>1</a:t>
            </a:r>
            <a:r>
              <a:rPr lang="fr-FR" sz="1400" b="1" baseline="30000" dirty="0" smtClean="0">
                <a:solidFill>
                  <a:srgbClr val="0070C0"/>
                </a:solidFill>
              </a:rPr>
              <a:t>er</a:t>
            </a:r>
            <a:r>
              <a:rPr lang="fr-FR" sz="1400" b="1" dirty="0" smtClean="0">
                <a:solidFill>
                  <a:srgbClr val="0070C0"/>
                </a:solidFill>
              </a:rPr>
              <a:t> entretien 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827584" y="2852936"/>
            <a:ext cx="144016" cy="504056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95536" y="3573016"/>
            <a:ext cx="1872208" cy="11695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Expression des vœux de l’élève 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+ auto positionnement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sur des qualités professionnelles   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4869160"/>
            <a:ext cx="262829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Support de l’entretien : 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Doc 1 Grille d’auto positionnement et d’expression des vœux 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619672" y="2060848"/>
            <a:ext cx="2808312" cy="5232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9900"/>
                </a:solidFill>
              </a:rPr>
              <a:t>1</a:t>
            </a:r>
            <a:r>
              <a:rPr lang="fr-FR" sz="1400" baseline="30000" dirty="0" smtClean="0">
                <a:solidFill>
                  <a:srgbClr val="009900"/>
                </a:solidFill>
              </a:rPr>
              <a:t>ère</a:t>
            </a:r>
            <a:r>
              <a:rPr lang="fr-FR" sz="1400" dirty="0" smtClean="0">
                <a:solidFill>
                  <a:srgbClr val="009900"/>
                </a:solidFill>
              </a:rPr>
              <a:t> PFMP – 2 semaines soit en transport (15) soit en logistique (15) </a:t>
            </a:r>
            <a:endParaRPr lang="fr-FR" sz="1400" dirty="0">
              <a:solidFill>
                <a:srgbClr val="0099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44008" y="2060848"/>
            <a:ext cx="2808312" cy="5232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9900"/>
                </a:solidFill>
              </a:rPr>
              <a:t>2</a:t>
            </a:r>
            <a:r>
              <a:rPr lang="fr-FR" sz="1400" baseline="30000" dirty="0" smtClean="0">
                <a:solidFill>
                  <a:srgbClr val="009900"/>
                </a:solidFill>
              </a:rPr>
              <a:t>ème</a:t>
            </a:r>
            <a:r>
              <a:rPr lang="fr-FR" sz="1400" dirty="0" smtClean="0">
                <a:solidFill>
                  <a:srgbClr val="009900"/>
                </a:solidFill>
              </a:rPr>
              <a:t> PFMP – 2 semaines soit en transport (15) soit en logistique (15) </a:t>
            </a:r>
            <a:endParaRPr lang="fr-FR" sz="1400" dirty="0">
              <a:solidFill>
                <a:srgbClr val="0099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563888" y="268975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6600"/>
                </a:solidFill>
              </a:rPr>
              <a:t>2</a:t>
            </a:r>
            <a:r>
              <a:rPr lang="fr-FR" sz="1400" b="1" baseline="30000" dirty="0" smtClean="0">
                <a:solidFill>
                  <a:srgbClr val="FF6600"/>
                </a:solidFill>
              </a:rPr>
              <a:t>ème</a:t>
            </a:r>
            <a:r>
              <a:rPr lang="fr-FR" sz="1400" b="1" dirty="0" smtClean="0">
                <a:solidFill>
                  <a:srgbClr val="FF6600"/>
                </a:solidFill>
              </a:rPr>
              <a:t> entretien </a:t>
            </a:r>
            <a:endParaRPr lang="fr-FR" sz="1400" b="1" dirty="0">
              <a:solidFill>
                <a:srgbClr val="FF6600"/>
              </a:solidFill>
            </a:endParaRPr>
          </a:p>
        </p:txBody>
      </p:sp>
      <p:sp>
        <p:nvSpPr>
          <p:cNvPr id="20" name="Flèche vers le bas 19"/>
          <p:cNvSpPr/>
          <p:nvPr/>
        </p:nvSpPr>
        <p:spPr>
          <a:xfrm>
            <a:off x="3923928" y="3212976"/>
            <a:ext cx="144016" cy="504056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131840" y="3771037"/>
            <a:ext cx="2232248" cy="954107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6600"/>
                </a:solidFill>
              </a:rPr>
              <a:t>1</a:t>
            </a:r>
            <a:r>
              <a:rPr lang="fr-FR" sz="1400" b="1" baseline="30000" dirty="0" smtClean="0">
                <a:solidFill>
                  <a:srgbClr val="FF6600"/>
                </a:solidFill>
              </a:rPr>
              <a:t>er</a:t>
            </a:r>
            <a:r>
              <a:rPr lang="fr-FR" sz="1400" b="1" dirty="0" smtClean="0">
                <a:solidFill>
                  <a:srgbClr val="FF6600"/>
                </a:solidFill>
              </a:rPr>
              <a:t> bilan </a:t>
            </a:r>
          </a:p>
          <a:p>
            <a:r>
              <a:rPr lang="fr-FR" sz="1400" b="1" dirty="0" smtClean="0">
                <a:solidFill>
                  <a:srgbClr val="FF6600"/>
                </a:solidFill>
              </a:rPr>
              <a:t>Évolution des vœux </a:t>
            </a:r>
          </a:p>
          <a:p>
            <a:r>
              <a:rPr lang="fr-FR" sz="1400" b="1" dirty="0" smtClean="0">
                <a:solidFill>
                  <a:srgbClr val="FF6600"/>
                </a:solidFill>
              </a:rPr>
              <a:t>+ auto positionnement</a:t>
            </a:r>
          </a:p>
          <a:p>
            <a:r>
              <a:rPr lang="fr-FR" sz="1400" b="1" dirty="0" smtClean="0">
                <a:solidFill>
                  <a:srgbClr val="FF6600"/>
                </a:solidFill>
              </a:rPr>
              <a:t>+ Profil professionnel</a:t>
            </a:r>
            <a:endParaRPr lang="fr-FR" sz="1400" b="1" dirty="0">
              <a:solidFill>
                <a:srgbClr val="FF66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131840" y="4923745"/>
            <a:ext cx="3528392" cy="1169551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6600"/>
                </a:solidFill>
              </a:rPr>
              <a:t>Supports de l’entretien : 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Doc 1 Grille  d’auto positionnement et d’expression des vœux</a:t>
            </a:r>
            <a:endParaRPr lang="fr-FR" sz="1400" b="1" dirty="0" smtClean="0">
              <a:solidFill>
                <a:srgbClr val="FF6600"/>
              </a:solidFill>
            </a:endParaRPr>
          </a:p>
          <a:p>
            <a:r>
              <a:rPr lang="fr-FR" sz="1400" b="1" dirty="0" smtClean="0">
                <a:solidFill>
                  <a:srgbClr val="FF6600"/>
                </a:solidFill>
              </a:rPr>
              <a:t>Doc 2 Grille de définition du profil ( à partir de 5 compétences significatives )</a:t>
            </a:r>
            <a:endParaRPr lang="fr-FR" sz="1400" b="1" dirty="0">
              <a:solidFill>
                <a:srgbClr val="FF66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804248" y="268975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9933FF"/>
                </a:solidFill>
              </a:rPr>
              <a:t>3</a:t>
            </a:r>
            <a:r>
              <a:rPr lang="fr-FR" sz="1400" b="1" baseline="30000" dirty="0" smtClean="0">
                <a:solidFill>
                  <a:srgbClr val="9933FF"/>
                </a:solidFill>
              </a:rPr>
              <a:t>ème</a:t>
            </a:r>
            <a:r>
              <a:rPr lang="fr-FR" sz="1400" b="1" dirty="0" smtClean="0">
                <a:solidFill>
                  <a:srgbClr val="9933FF"/>
                </a:solidFill>
              </a:rPr>
              <a:t> entretien </a:t>
            </a:r>
            <a:endParaRPr lang="fr-FR" sz="1400" b="1" dirty="0">
              <a:solidFill>
                <a:srgbClr val="9933FF"/>
              </a:solidFill>
            </a:endParaRPr>
          </a:p>
        </p:txBody>
      </p:sp>
      <p:sp>
        <p:nvSpPr>
          <p:cNvPr id="24" name="Flèche vers le bas 23"/>
          <p:cNvSpPr/>
          <p:nvPr/>
        </p:nvSpPr>
        <p:spPr>
          <a:xfrm>
            <a:off x="7164288" y="3228198"/>
            <a:ext cx="144016" cy="504056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724128" y="3771036"/>
            <a:ext cx="2610037" cy="954107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9933FF"/>
                </a:solidFill>
              </a:rPr>
              <a:t>2</a:t>
            </a:r>
            <a:r>
              <a:rPr lang="fr-FR" sz="1400" b="1" baseline="30000" dirty="0" smtClean="0">
                <a:solidFill>
                  <a:srgbClr val="9933FF"/>
                </a:solidFill>
              </a:rPr>
              <a:t>ème</a:t>
            </a:r>
            <a:r>
              <a:rPr lang="fr-FR" sz="1400" b="1" dirty="0" smtClean="0">
                <a:solidFill>
                  <a:srgbClr val="9933FF"/>
                </a:solidFill>
              </a:rPr>
              <a:t>  bilan </a:t>
            </a:r>
          </a:p>
          <a:p>
            <a:r>
              <a:rPr lang="fr-FR" sz="1400" b="1" dirty="0" smtClean="0">
                <a:solidFill>
                  <a:srgbClr val="9933FF"/>
                </a:solidFill>
              </a:rPr>
              <a:t>Évolution des vœux </a:t>
            </a:r>
          </a:p>
          <a:p>
            <a:r>
              <a:rPr lang="fr-FR" sz="1400" b="1" dirty="0" smtClean="0">
                <a:solidFill>
                  <a:srgbClr val="9933FF"/>
                </a:solidFill>
              </a:rPr>
              <a:t>+ Doc 1 auto positionnement</a:t>
            </a:r>
          </a:p>
          <a:p>
            <a:r>
              <a:rPr lang="fr-FR" sz="1400" b="1" dirty="0" smtClean="0">
                <a:solidFill>
                  <a:srgbClr val="9933FF"/>
                </a:solidFill>
              </a:rPr>
              <a:t>+ Doc 2 Profil professionnel</a:t>
            </a:r>
            <a:endParaRPr lang="fr-FR" sz="1400" b="1" dirty="0">
              <a:solidFill>
                <a:srgbClr val="9933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740352" y="2348880"/>
            <a:ext cx="1187624" cy="7386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</a:rPr>
              <a:t>Mi Avril Décision</a:t>
            </a:r>
          </a:p>
          <a:p>
            <a:pPr algn="ctr"/>
            <a:r>
              <a:rPr lang="fr-FR" sz="1400" b="1" dirty="0" smtClean="0">
                <a:solidFill>
                  <a:srgbClr val="C00000"/>
                </a:solidFill>
              </a:rPr>
              <a:t>d’affectation 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31" name="Flèche vers le bas 30"/>
          <p:cNvSpPr/>
          <p:nvPr/>
        </p:nvSpPr>
        <p:spPr>
          <a:xfrm>
            <a:off x="8478180" y="3104964"/>
            <a:ext cx="144016" cy="171019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452320" y="4869160"/>
            <a:ext cx="161967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</a:rPr>
              <a:t>Prise par  le chef d’établissement 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479450" y="5785519"/>
            <a:ext cx="809836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</a:rPr>
              <a:t>Doc 2 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34" name="Flèche vers le bas 33"/>
          <p:cNvSpPr/>
          <p:nvPr/>
        </p:nvSpPr>
        <p:spPr>
          <a:xfrm>
            <a:off x="7740352" y="5412125"/>
            <a:ext cx="152400" cy="32113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vers le bas 34"/>
          <p:cNvSpPr/>
          <p:nvPr/>
        </p:nvSpPr>
        <p:spPr>
          <a:xfrm>
            <a:off x="6228184" y="4734436"/>
            <a:ext cx="144016" cy="189309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AutoShape 2" descr="Résultat de recherche d'images pour &quot;ATTENTION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09320"/>
            <a:ext cx="485730" cy="42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ZoneTexte 36"/>
          <p:cNvSpPr txBox="1"/>
          <p:nvPr/>
        </p:nvSpPr>
        <p:spPr>
          <a:xfrm>
            <a:off x="593234" y="6309320"/>
            <a:ext cx="8478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Aucun recours possible pour les familles d’où l’importance de l’information en amont et d’avoir une grille objective </a:t>
            </a:r>
            <a:endParaRPr lang="fr-FR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980728"/>
            <a:ext cx="299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Durée maximum : 15 minutes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9" y="910832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784198" y="40466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B0F0"/>
                </a:solidFill>
              </a:rPr>
              <a:t>Les entretiens </a:t>
            </a:r>
            <a:endParaRPr lang="fr-FR" sz="32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1425550"/>
            <a:ext cx="61208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Au </a:t>
            </a:r>
            <a:r>
              <a:rPr lang="fr-FR" dirty="0"/>
              <a:t>minimum </a:t>
            </a:r>
            <a:r>
              <a:rPr lang="fr-FR" dirty="0" smtClean="0"/>
              <a:t>un </a:t>
            </a:r>
            <a:r>
              <a:rPr lang="fr-FR" dirty="0"/>
              <a:t>enseignant de l’enseignement professionnel qui a la classe en charge (l’idéal serait un duo enseignement professionnel </a:t>
            </a:r>
            <a:r>
              <a:rPr lang="fr-FR" b="1" dirty="0"/>
              <a:t>et</a:t>
            </a:r>
            <a:r>
              <a:rPr lang="fr-FR" dirty="0"/>
              <a:t> </a:t>
            </a:r>
            <a:r>
              <a:rPr lang="fr-FR" dirty="0" smtClean="0"/>
              <a:t>général)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843808" y="24115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Possible sur les séances </a:t>
            </a:r>
            <a:r>
              <a:rPr lang="fr-FR" dirty="0"/>
              <a:t>d’AP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2996952"/>
            <a:ext cx="86409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</a:rPr>
              <a:t>1</a:t>
            </a:r>
            <a:r>
              <a:rPr lang="fr-FR" sz="1400" b="1" baseline="30000" dirty="0" smtClean="0">
                <a:solidFill>
                  <a:srgbClr val="0070C0"/>
                </a:solidFill>
              </a:rPr>
              <a:t>er</a:t>
            </a:r>
            <a:r>
              <a:rPr lang="fr-FR" sz="1400" b="1" dirty="0" smtClean="0">
                <a:solidFill>
                  <a:srgbClr val="0070C0"/>
                </a:solidFill>
              </a:rPr>
              <a:t> entretien 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9" y="3645024"/>
            <a:ext cx="26642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400" dirty="0" smtClean="0"/>
              <a:t>Informer </a:t>
            </a:r>
            <a:r>
              <a:rPr lang="fr-FR" sz="1400" dirty="0"/>
              <a:t>sur les enjeux de cette seconde </a:t>
            </a:r>
            <a:endParaRPr lang="fr-FR" sz="1400" dirty="0" smtClean="0"/>
          </a:p>
          <a:p>
            <a:pPr lvl="0"/>
            <a:r>
              <a:rPr lang="fr-FR" sz="1400" dirty="0" smtClean="0"/>
              <a:t>Présenter </a:t>
            </a:r>
            <a:r>
              <a:rPr lang="fr-FR" sz="1400" dirty="0"/>
              <a:t>la grille de définition du profil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4653136"/>
            <a:ext cx="2808312" cy="30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400" dirty="0" smtClean="0"/>
              <a:t>Prendre </a:t>
            </a:r>
            <a:r>
              <a:rPr lang="fr-FR" sz="1400" dirty="0"/>
              <a:t>acte des souhaits de </a:t>
            </a:r>
            <a:r>
              <a:rPr lang="fr-FR" sz="1400" dirty="0" smtClean="0"/>
              <a:t>l’élève</a:t>
            </a: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323528" y="5013176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400" dirty="0"/>
              <a:t>Faire un bilan </a:t>
            </a:r>
            <a:r>
              <a:rPr lang="fr-FR" sz="1400" dirty="0" smtClean="0"/>
              <a:t>des </a:t>
            </a:r>
            <a:r>
              <a:rPr lang="fr-FR" sz="1400" dirty="0"/>
              <a:t>représentations </a:t>
            </a:r>
            <a:r>
              <a:rPr lang="fr-FR" sz="1400" dirty="0" smtClean="0"/>
              <a:t>des </a:t>
            </a:r>
            <a:r>
              <a:rPr lang="fr-FR" sz="1400" dirty="0"/>
              <a:t>métiers du transport et de la logistique et des compétences nécessaires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91880" y="3140968"/>
            <a:ext cx="864096" cy="52322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6600"/>
                </a:solidFill>
              </a:rPr>
              <a:t>2</a:t>
            </a:r>
            <a:r>
              <a:rPr lang="fr-FR" sz="1400" b="1" baseline="30000" dirty="0" smtClean="0">
                <a:solidFill>
                  <a:srgbClr val="FF6600"/>
                </a:solidFill>
              </a:rPr>
              <a:t>ème</a:t>
            </a:r>
            <a:r>
              <a:rPr lang="fr-FR" sz="1400" b="1" dirty="0" smtClean="0">
                <a:solidFill>
                  <a:srgbClr val="FF6600"/>
                </a:solidFill>
              </a:rPr>
              <a:t> entretien </a:t>
            </a:r>
            <a:endParaRPr lang="fr-FR" sz="1400" b="1" dirty="0">
              <a:solidFill>
                <a:srgbClr val="FF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7864" y="3861048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400" dirty="0"/>
              <a:t>Faire un bilan de la première PFMP de découverte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47865" y="4437112"/>
            <a:ext cx="27363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400" dirty="0"/>
              <a:t>Commencer à définir le profil professionnel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47864" y="5085184"/>
            <a:ext cx="2736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400" dirty="0"/>
              <a:t>Mesurer les convergences ou divergences entre les aspirations de l’élève et son profil 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372200" y="2797890"/>
            <a:ext cx="864096" cy="523220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9933FF"/>
                </a:solidFill>
              </a:rPr>
              <a:t>3</a:t>
            </a:r>
            <a:r>
              <a:rPr lang="fr-FR" sz="1400" b="1" baseline="30000" dirty="0" smtClean="0">
                <a:solidFill>
                  <a:srgbClr val="9933FF"/>
                </a:solidFill>
              </a:rPr>
              <a:t>ème</a:t>
            </a:r>
            <a:r>
              <a:rPr lang="fr-FR" sz="1400" b="1" dirty="0" smtClean="0">
                <a:solidFill>
                  <a:srgbClr val="9933FF"/>
                </a:solidFill>
              </a:rPr>
              <a:t> entretien </a:t>
            </a:r>
            <a:endParaRPr lang="fr-FR" sz="1400" b="1" dirty="0">
              <a:solidFill>
                <a:srgbClr val="99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01482" y="3546594"/>
            <a:ext cx="24029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fr-FR" sz="1400" dirty="0"/>
              <a:t>Faire un bilan des deux PFMP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01482" y="3933056"/>
            <a:ext cx="2618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400" dirty="0"/>
              <a:t>L’informer sur le profil en cours de définition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28184" y="4581128"/>
            <a:ext cx="25020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400" dirty="0"/>
              <a:t>Prendre acte des souhaits définitifs de l’élève en termes d’orientation</a:t>
            </a:r>
          </a:p>
        </p:txBody>
      </p:sp>
    </p:spTree>
    <p:extLst>
      <p:ext uri="{BB962C8B-B14F-4D97-AF65-F5344CB8AC3E}">
        <p14:creationId xmlns:p14="http://schemas.microsoft.com/office/powerpoint/2010/main" val="315068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6" grpId="0"/>
      <p:bldP spid="8" grpId="0"/>
      <p:bldP spid="9" grpId="0"/>
      <p:bldP spid="11" grpId="0" animBg="1"/>
      <p:bldP spid="10" grpId="0"/>
      <p:bldP spid="12" grpId="0"/>
      <p:bldP spid="13" grpId="0"/>
      <p:bldP spid="15" grpId="0" animBg="1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Présentation du document 2 grille de définition du profil</a:t>
            </a:r>
          </a:p>
        </p:txBody>
      </p:sp>
      <p:sp>
        <p:nvSpPr>
          <p:cNvPr id="3" name="Flèche à angle droit 2"/>
          <p:cNvSpPr/>
          <p:nvPr/>
        </p:nvSpPr>
        <p:spPr>
          <a:xfrm rot="5400000">
            <a:off x="618519" y="1491743"/>
            <a:ext cx="474439" cy="51975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18969" y="5317416"/>
            <a:ext cx="14401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Trimestre </a:t>
            </a:r>
          </a:p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1 et 2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64088" y="5317416"/>
            <a:ext cx="14401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Synthèse</a:t>
            </a:r>
          </a:p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Classe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31840" y="5317416"/>
            <a:ext cx="1800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Synthèse finale par élève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8" name="Flèche à angle droit 7"/>
          <p:cNvSpPr/>
          <p:nvPr/>
        </p:nvSpPr>
        <p:spPr>
          <a:xfrm rot="5400000">
            <a:off x="634218" y="2427847"/>
            <a:ext cx="474439" cy="51975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296972" y="1619508"/>
            <a:ext cx="44644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5 Compétences significatives en transport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0" name="Flèche à angle droit 9"/>
          <p:cNvSpPr/>
          <p:nvPr/>
        </p:nvSpPr>
        <p:spPr>
          <a:xfrm rot="5400000">
            <a:off x="634218" y="3363951"/>
            <a:ext cx="474439" cy="51975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331640" y="2555612"/>
            <a:ext cx="44644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5 Compétences significatives en logistique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03648" y="3491716"/>
            <a:ext cx="60486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Une évaluation obligatoire des enseignants du professionnel 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3" name="Flèche à angle droit 12"/>
          <p:cNvSpPr/>
          <p:nvPr/>
        </p:nvSpPr>
        <p:spPr>
          <a:xfrm rot="5400000">
            <a:off x="634218" y="4228047"/>
            <a:ext cx="474439" cy="51975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331640" y="4365104"/>
            <a:ext cx="68407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Une évaluation facultative des enseignants du général et des tuteurs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5" name="Flèche à angle droit 14"/>
          <p:cNvSpPr/>
          <p:nvPr/>
        </p:nvSpPr>
        <p:spPr>
          <a:xfrm rot="5400000">
            <a:off x="634218" y="5164151"/>
            <a:ext cx="474439" cy="51975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092280" y="5328541"/>
            <a:ext cx="14401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Synthèse</a:t>
            </a:r>
          </a:p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par rang </a:t>
            </a:r>
            <a:endParaRPr lang="fr-F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75330" y="1268760"/>
            <a:ext cx="7344816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La mise en place de la seconde POP va avoir une incidence sur l’organisation globale des PFMP 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3" name="AutoShape 4" descr="Résultat de recherche d'images pour &quot;DES QUESTIONS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40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5626" y="67788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6"/>
                </a:solidFill>
              </a:rPr>
              <a:t>Rappels des contraintes d’organisation des PFMP </a:t>
            </a:r>
            <a:endParaRPr lang="fr-FR" sz="2400" b="1" dirty="0">
              <a:solidFill>
                <a:schemeClr val="accent6"/>
              </a:solidFill>
            </a:endParaRPr>
          </a:p>
        </p:txBody>
      </p:sp>
      <p:pic>
        <p:nvPicPr>
          <p:cNvPr id="6146" name="Picture 2" descr="Résultat de recherche d'images pour &quot;DES QUESTION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43" y="680516"/>
            <a:ext cx="1819275" cy="25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95626" y="1477258"/>
            <a:ext cx="27642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22 semaines sur trois ans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63888" y="1491112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6 périodes maximum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5626" y="2348880"/>
            <a:ext cx="254818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Pas d’évaluation certificative en seconde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37049" y="3440033"/>
            <a:ext cx="331236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Une période de 3 semaines en transport et une période de 3 semaines en logistique pour la certification intermédiaire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2217" y="3717032"/>
            <a:ext cx="458318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Une période en transport et une période en logistique avant la fin du deuxième trimestre de seconde pour l’orientation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12082" y="5033498"/>
            <a:ext cx="307429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Tous les élèves en PFMP durant le mois de juin en seconde et en première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563888" y="2348880"/>
            <a:ext cx="254818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Pas moins de trois semaines sur une période 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12" name="Picture 2" descr="Résultat de recherche d'images pour &quot;mission impossibl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953927"/>
            <a:ext cx="2448272" cy="108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Personnalisé 3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504</TotalTime>
  <Words>792</Words>
  <Application>Microsoft Office PowerPoint</Application>
  <PresentationFormat>Affichage à l'écran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NewsPrint</vt:lpstr>
      <vt:lpstr>La seconde POP L/T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seconde POP</dc:title>
  <dc:creator>L.MOULAS</dc:creator>
  <cp:lastModifiedBy>L.MOULAS</cp:lastModifiedBy>
  <cp:revision>85</cp:revision>
  <dcterms:created xsi:type="dcterms:W3CDTF">2017-03-08T08:31:55Z</dcterms:created>
  <dcterms:modified xsi:type="dcterms:W3CDTF">2017-06-08T17:20:06Z</dcterms:modified>
</cp:coreProperties>
</file>