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4" r:id="rId2"/>
  </p:sldMasterIdLst>
  <p:notesMasterIdLst>
    <p:notesMasterId r:id="rId15"/>
  </p:notesMasterIdLst>
  <p:sldIdLst>
    <p:sldId id="256" r:id="rId3"/>
    <p:sldId id="293" r:id="rId4"/>
    <p:sldId id="257" r:id="rId5"/>
    <p:sldId id="258" r:id="rId6"/>
    <p:sldId id="283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eu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64654" autoAdjust="0"/>
  </p:normalViewPr>
  <p:slideViewPr>
    <p:cSldViewPr>
      <p:cViewPr varScale="1">
        <p:scale>
          <a:sx n="46" d="100"/>
          <a:sy n="46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9F12EC5-5A23-424D-B1CF-5A7A4B0B0BD9}" type="datetimeFigureOut">
              <a:rPr lang="fr-FR"/>
              <a:pPr>
                <a:defRPr/>
              </a:pPr>
              <a:t>20/01/2014</a:t>
            </a:fld>
            <a:endParaRPr lang="fr-F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23C2A1-FF9B-4EB9-BFFF-867D3435D7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731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Chiffres : 1	ère filière de formation professionnelle</a:t>
            </a:r>
          </a:p>
          <a:p>
            <a:r>
              <a:rPr lang="fr-FR" smtClean="0"/>
              <a:t>Taux d’attractivité en hausse entre 2012 (0,90) et 2013 (à relier aux anciens BAC PRO C et S 0,73)</a:t>
            </a:r>
          </a:p>
          <a:p>
            <a:r>
              <a:rPr lang="fr-FR" smtClean="0"/>
              <a:t>Espaces péda : 2</a:t>
            </a:r>
            <a:r>
              <a:rPr lang="fr-FR" baseline="30000" smtClean="0"/>
              <a:t>ème</a:t>
            </a:r>
            <a:r>
              <a:rPr lang="fr-FR" smtClean="0"/>
              <a:t> espace dans les etbs de 30 élèves et +</a:t>
            </a:r>
          </a:p>
          <a:p>
            <a:r>
              <a:rPr lang="fr-FR" smtClean="0"/>
              <a:t>Penser à demander une présentation pour un BOOK à réaliser sur les espaces péda dans l’aca de Grenoble (cette activité pourrait être confiée à une classe)</a:t>
            </a:r>
          </a:p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/>
              <a:t>Construction en équipe (équipe professionnelle + enseignant de lettres) </a:t>
            </a:r>
          </a:p>
          <a:p>
            <a:r>
              <a:rPr lang="fr-FR" dirty="0" smtClean="0"/>
              <a:t>Il n’y a pas un « chemin » mais chacun construit le sien en équipe </a:t>
            </a:r>
          </a:p>
          <a:p>
            <a:r>
              <a:rPr lang="fr-FR" dirty="0" smtClean="0"/>
              <a:t>L’enseignant doit, dans un contexte professionnel créé, concevoir des missions permettant de développer les compétences professionnelles attendues</a:t>
            </a:r>
          </a:p>
          <a:p>
            <a:r>
              <a:rPr lang="fr-FR" dirty="0" smtClean="0"/>
              <a:t>La liberté pédagogique a toute sa place dans le BAC PRO GA mais pour être accompagnée il est nécessaire de mutualiser, d’échanger…</a:t>
            </a:r>
          </a:p>
          <a:p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dirty="0" smtClean="0"/>
              <a:t>Travail prescrit par l’organisation, déterminé par un ensemble de facteurs. C’est l’objectif à atteindre. Elle correspond à l’ensemble des buts et procédures prescrites, aux performances exigées et aux normes de qualité, mais aussi à l’environnement physique de réalisation du travail.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dirty="0" smtClean="0"/>
              <a:t>Exemple : Tenir les dossiers clients. Résultat attendu : Assurer</a:t>
            </a:r>
            <a:r>
              <a:rPr lang="fr-FR" altLang="fr-FR" baseline="0" dirty="0" smtClean="0"/>
              <a:t> la collecte et la mise à jour de l’ensemble des informations relatives aux clients. Description simple de ce que l’opérateur doit faire et obtenir comme résultat.</a:t>
            </a:r>
            <a:endParaRPr lang="fr-FR" altLang="fr-FR" dirty="0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1C4C5ADF-473F-4FBE-A61F-1E67C2907910}" type="slidenum">
              <a:rPr lang="fr-FR" altLang="fr-FR" smtClean="0"/>
              <a:pPr eaLnBrk="1" hangingPunct="1"/>
              <a:t>8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dirty="0" smtClean="0"/>
              <a:t>Travail réellement effectué par les opérateurs. L’opérateur s’adapte à la situation, prend des décisions personnelles en fonction de son savoir-faire et de ses compétences professionnelles. Elle correspond à l’ensemble de ce qui est réalisé par les individus : les processus de réalisation du travail dans les conditions réelles, ses résultats, et a fortiori l’activité mentale nécessaire pour les obtenir,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dirty="0" smtClean="0"/>
              <a:t>Exemple : Tenir les dossiers clients. Les conditions : l’ensemble des données des clients, les consignes de travail, les règles</a:t>
            </a:r>
            <a:r>
              <a:rPr lang="fr-FR" altLang="fr-FR" baseline="0" dirty="0" smtClean="0"/>
              <a:t> et procédures de sécurité… Les savoirs faire : les méthodes de classement, la maîtrise des outils (GED, PGI), les connaissances juridiques… Les processus de réalisation : les situations matérielles de travail, activité réalisée seul ou en collaboration, les démarches intellectuelles pour réaliser l’activité.</a:t>
            </a:r>
            <a:endParaRPr lang="fr-FR" altLang="fr-FR" dirty="0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C692DD0F-1EEA-4D57-9DC4-1EB21DBEA418}" type="slidenum">
              <a:rPr lang="fr-FR" altLang="fr-FR" smtClean="0"/>
              <a:pPr eaLnBrk="1" hangingPunct="1"/>
              <a:t>9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 dirty="0" smtClean="0"/>
              <a:t>Les buts de l’activité : trop d’organisations ne précisent pas suffisamment les buts, le pourquoi on réalise une activité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dirty="0" smtClean="0"/>
              <a:t>Le contexte : prise d’informations pour diagnostiquer l’état de la situation</a:t>
            </a:r>
          </a:p>
          <a:p>
            <a:pPr eaLnBrk="1" hangingPunct="1">
              <a:spcBef>
                <a:spcPct val="0"/>
              </a:spcBef>
            </a:pPr>
            <a:endParaRPr lang="fr-FR" altLang="fr-FR" dirty="0" smtClean="0"/>
          </a:p>
          <a:p>
            <a:pPr eaLnBrk="1" hangingPunct="1">
              <a:spcBef>
                <a:spcPct val="0"/>
              </a:spcBef>
            </a:pPr>
            <a:r>
              <a:rPr lang="fr-FR" altLang="fr-FR" dirty="0" smtClean="0"/>
              <a:t>La tâche peut se confondre avec l’activité dans</a:t>
            </a:r>
            <a:r>
              <a:rPr lang="fr-FR" altLang="fr-FR" baseline="0" dirty="0" smtClean="0"/>
              <a:t> une logique de division du travail : taylorisme à outrance.</a:t>
            </a:r>
          </a:p>
          <a:p>
            <a:pPr eaLnBrk="1" hangingPunct="1">
              <a:spcBef>
                <a:spcPct val="0"/>
              </a:spcBef>
            </a:pPr>
            <a:endParaRPr lang="fr-FR" altLang="fr-FR" baseline="0" dirty="0" smtClean="0"/>
          </a:p>
          <a:p>
            <a:pPr eaLnBrk="1" hangingPunct="1">
              <a:spcBef>
                <a:spcPct val="0"/>
              </a:spcBef>
            </a:pPr>
            <a:r>
              <a:rPr lang="fr-FR" altLang="fr-FR" baseline="0" dirty="0" smtClean="0"/>
              <a:t>Distinction entre tâche et activité :</a:t>
            </a:r>
          </a:p>
          <a:p>
            <a:pPr eaLnBrk="1" hangingPunct="1">
              <a:spcBef>
                <a:spcPct val="0"/>
              </a:spcBef>
            </a:pPr>
            <a:r>
              <a:rPr lang="fr-FR" altLang="fr-FR" smtClean="0"/>
              <a:t>Activité </a:t>
            </a:r>
            <a:r>
              <a:rPr lang="fr-FR" altLang="fr-FR" dirty="0" smtClean="0"/>
              <a:t>- organisation d'un déplacement </a:t>
            </a:r>
            <a:r>
              <a:rPr lang="fr-FR" altLang="fr-FR" smtClean="0"/>
              <a:t>; Tâche </a:t>
            </a:r>
            <a:r>
              <a:rPr lang="fr-FR" altLang="fr-FR" dirty="0" smtClean="0"/>
              <a:t>- réservation de l'hôtel XY pour telle nuit</a:t>
            </a: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2356DB4-6D9F-4BB8-A495-AE250CD8F5BB}" type="slidenum">
              <a:rPr lang="fr-FR" altLang="fr-FR" smtClean="0"/>
              <a:pPr eaLnBrk="1" hangingPunct="1"/>
              <a:t>10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AEC1BB9-8F1E-4118-9FF2-4F201C0EFD47}" type="slidenum">
              <a:rPr lang="fr-FR" altLang="fr-FR" smtClean="0"/>
              <a:pPr eaLnBrk="1" hangingPunct="1"/>
              <a:t>11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EFBEE2D-2911-4A58-A3B4-EE3F553DDCE2}" type="slidenum">
              <a:rPr lang="fr-FR" altLang="fr-FR" smtClean="0"/>
              <a:pPr eaLnBrk="1" hangingPunct="1"/>
              <a:t>12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CAF7-F06A-4251-B745-53A32C5762C6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58C096-E9FA-4EDF-BD0E-B27CABB0D09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D2641-3BB4-4E24-815C-B6E8AB713C07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DE03E-5438-4E7F-AC8C-2DA6CB5A2C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7117-F299-4A16-875B-3576B89C8134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7183-0F64-4ACE-B32C-E8C76E130E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F643-1A2C-4ED5-9930-7E50C11409D8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030B6-90EA-49A4-8F13-2C4E952DC2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C8A8-38C5-473E-A13E-2FADD078C471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E67E7-A75B-4321-90DC-0C4E970FBD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32098-F991-44F4-AD01-F6B8BC38AD14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223F-E184-4037-A2E8-1606616C03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B32A5-260F-4DD2-B8CB-1657CE2812B6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2E46-2AE7-4A56-A4DC-463FE6F0FA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4ECC7-8A04-4665-82BF-AC4999F18D18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2FDB0-2D74-4669-8EE9-B085145639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6DAE4-CF9C-446F-A6E3-AFC39F2BC181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6D27-DF3D-4561-BF7E-7B785772BB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1CB9D-1892-4457-B2B3-933C84A39230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69AA5-4A9C-44CE-91EE-DA2B46CD63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F859-49D6-46AD-9890-E0DF2C0810DE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B597E-77D6-4AA6-A000-BCCCBC1666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9D48C-C5B8-4F76-9088-D8A4E8A2F902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E1D4619-9341-4D3F-B66A-EDB6E0AA9F7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E13FE-7930-4A19-B5D5-B89FF091FC51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C9E151-1630-44C0-95C1-F6E1F97633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7B28-FA6A-411A-998B-FDAD2330BFC3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078D6-5AC4-4E4A-B728-0681D45FEFF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9BD1-B372-4BCF-8706-90673181DFB5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7FDDF0-6454-4AAF-9153-263136239F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953D-084D-4940-B295-88C674D81863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2B12551-8789-4153-9AE3-D0B0BE6D936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68F0-3D38-489E-866B-DB4F3FCC32AE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4E278D-B408-4A83-B3B9-7D7CE7B46C8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853C-CCAF-4D9A-986A-7A968F1E3ADD}" type="datetime2">
              <a:rPr lang="en-US"/>
              <a:pPr>
                <a:defRPr/>
              </a:pPr>
              <a:t>Monday, January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A5FB7AF-ABBD-4436-A57D-B737ED15928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pic>
        <p:nvPicPr>
          <p:cNvPr id="13" name="Imag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B752-41A1-49E5-9BE1-2C97F8C99AC1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FECFC-DF22-43DF-A529-7962EB192F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6529388"/>
            <a:ext cx="2895600" cy="3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595FB02-A2E8-4FC3-AE45-4333F3BC00B6}" type="datetime2">
              <a:rPr lang="en-US"/>
              <a:pPr>
                <a:defRPr/>
              </a:pPr>
              <a:t>Monday, January 20,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1225" y="6529388"/>
            <a:ext cx="4114800" cy="3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Image 8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8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10251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82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82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C982BF38-FF50-4340-AFDE-AE157A3A9519}" type="datetime2">
              <a:rPr lang="en-US"/>
              <a:pPr>
                <a:defRPr/>
              </a:pPr>
              <a:t>Monday, January 20, 2014</a:t>
            </a:fld>
            <a:endParaRPr lang="fr-FR"/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6996DC7-A76C-46C5-8216-47C45345CA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10249" name="Image 8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1366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3993" r:id="rId2"/>
    <p:sldLayoutId id="2147483992" r:id="rId3"/>
    <p:sldLayoutId id="2147483991" r:id="rId4"/>
    <p:sldLayoutId id="2147483990" r:id="rId5"/>
    <p:sldLayoutId id="2147483989" r:id="rId6"/>
    <p:sldLayoutId id="2147483988" r:id="rId7"/>
    <p:sldLayoutId id="2147483987" r:id="rId8"/>
    <p:sldLayoutId id="2147483986" r:id="rId9"/>
    <p:sldLayoutId id="2147483985" r:id="rId10"/>
    <p:sldLayoutId id="21474839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2133600"/>
            <a:ext cx="8604250" cy="1927225"/>
          </a:xfrm>
        </p:spPr>
        <p:txBody>
          <a:bodyPr anchor="b"/>
          <a:lstStyle/>
          <a:p>
            <a:pPr algn="ctr" eaLnBrk="1" hangingPunct="1"/>
            <a:r>
              <a:rPr lang="fr-FR" sz="3600" b="1" dirty="0" smtClean="0">
                <a:solidFill>
                  <a:schemeClr val="hlink"/>
                </a:solidFill>
              </a:rPr>
              <a:t>BACCALAUREAT PROFESSIONNEL </a:t>
            </a:r>
            <a:br>
              <a:rPr lang="fr-FR" sz="3600" b="1" dirty="0" smtClean="0">
                <a:solidFill>
                  <a:schemeClr val="hlink"/>
                </a:solidFill>
              </a:rPr>
            </a:br>
            <a:r>
              <a:rPr lang="fr-FR" sz="3600" b="1" dirty="0" smtClean="0">
                <a:solidFill>
                  <a:schemeClr val="hlink"/>
                </a:solidFill>
              </a:rPr>
              <a:t>GESTION-D’AMINISTRATION</a:t>
            </a:r>
          </a:p>
        </p:txBody>
      </p:sp>
      <p:pic>
        <p:nvPicPr>
          <p:cNvPr id="23554" name="Picture 4" descr="D:\Mes Documents\dossiers professionnels\Dossier TICE\Salles\St Jo auxerre\lp22008 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22725"/>
            <a:ext cx="37798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D:\Mes Documents\dossiers professionnels\Dossier TICE\Salles\St Jo auxerre\lp22008 0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0"/>
            <a:ext cx="3563937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867400" y="5248275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>
                <a:solidFill>
                  <a:srgbClr val="669900"/>
                </a:solidFill>
              </a:rPr>
              <a:t>Janvier 2014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Tâches et activités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fr-FR" altLang="fr-FR" sz="4400" b="1" smtClean="0"/>
              <a:t>Notion d’activité :</a:t>
            </a:r>
          </a:p>
          <a:p>
            <a:pPr marL="0" indent="0">
              <a:buFont typeface="Arial" charset="0"/>
              <a:buNone/>
            </a:pPr>
            <a:r>
              <a:rPr lang="fr-FR" altLang="fr-FR" sz="4000" smtClean="0"/>
              <a:t>Identifier les buts de l’activité</a:t>
            </a:r>
          </a:p>
          <a:p>
            <a:pPr marL="0" indent="0">
              <a:buFont typeface="Arial" charset="0"/>
              <a:buNone/>
            </a:pPr>
            <a:r>
              <a:rPr lang="fr-FR" altLang="fr-FR" sz="4000" smtClean="0"/>
              <a:t>Identifier le contexte de sa réalisation</a:t>
            </a:r>
          </a:p>
        </p:txBody>
      </p:sp>
    </p:spTree>
    <p:extLst>
      <p:ext uri="{BB962C8B-B14F-4D97-AF65-F5344CB8AC3E}">
        <p14:creationId xmlns:p14="http://schemas.microsoft.com/office/powerpoint/2010/main" val="300736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Notion de compétence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3600" smtClean="0"/>
              <a:t>S’inscrit dans un contexte professionnel</a:t>
            </a:r>
          </a:p>
          <a:p>
            <a:r>
              <a:rPr lang="fr-FR" altLang="fr-FR" sz="3600" smtClean="0"/>
              <a:t>Intègre non seulement la performance mais aussi le « comment » et le « pourquoi » de l’action</a:t>
            </a:r>
          </a:p>
          <a:p>
            <a:r>
              <a:rPr lang="fr-FR" altLang="fr-FR" sz="3600" smtClean="0"/>
              <a:t>Est issue de l’organisation de connaissances construites par et dans les situations de travail</a:t>
            </a:r>
          </a:p>
        </p:txBody>
      </p:sp>
    </p:spTree>
    <p:extLst>
      <p:ext uri="{BB962C8B-B14F-4D97-AF65-F5344CB8AC3E}">
        <p14:creationId xmlns:p14="http://schemas.microsoft.com/office/powerpoint/2010/main" val="562745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L’acquisition de la compétence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525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fr-FR" altLang="fr-FR" sz="3600" b="1" smtClean="0"/>
              <a:t>C’est passer de la situation à la généralisation</a:t>
            </a:r>
          </a:p>
        </p:txBody>
      </p:sp>
      <p:sp>
        <p:nvSpPr>
          <p:cNvPr id="8196" name="Espace réservé du contenu 2"/>
          <p:cNvSpPr txBox="1">
            <a:spLocks/>
          </p:cNvSpPr>
          <p:nvPr/>
        </p:nvSpPr>
        <p:spPr bwMode="auto">
          <a:xfrm>
            <a:off x="0" y="30051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2400" dirty="0"/>
              <a:t>Situation	Verbalisation	    Conceptualisation	   Généralisation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1460500" y="3213100"/>
            <a:ext cx="28733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3635375" y="3222625"/>
            <a:ext cx="28892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6300788" y="3213100"/>
            <a:ext cx="287337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200" name="ZoneTexte 7"/>
          <p:cNvSpPr txBox="1">
            <a:spLocks noChangeArrowheads="1"/>
          </p:cNvSpPr>
          <p:nvPr/>
        </p:nvSpPr>
        <p:spPr bwMode="auto">
          <a:xfrm>
            <a:off x="442540" y="4149725"/>
            <a:ext cx="13763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Situation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Observée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Vécue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Simulée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8201" name="ZoneTexte 8"/>
          <p:cNvSpPr txBox="1">
            <a:spLocks noChangeArrowheads="1"/>
          </p:cNvSpPr>
          <p:nvPr/>
        </p:nvSpPr>
        <p:spPr bwMode="auto">
          <a:xfrm>
            <a:off x="2312615" y="4149725"/>
            <a:ext cx="15986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Je décris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l’activité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pour autrui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J’analyse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2400" dirty="0"/>
          </a:p>
        </p:txBody>
      </p:sp>
      <p:sp>
        <p:nvSpPr>
          <p:cNvPr id="8202" name="ZoneTexte 9"/>
          <p:cNvSpPr txBox="1">
            <a:spLocks noChangeArrowheads="1"/>
          </p:cNvSpPr>
          <p:nvPr/>
        </p:nvSpPr>
        <p:spPr bwMode="auto">
          <a:xfrm>
            <a:off x="4576390" y="4149725"/>
            <a:ext cx="18145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Je fais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appel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aux concepts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8203" name="ZoneTexte 10"/>
          <p:cNvSpPr txBox="1">
            <a:spLocks noChangeArrowheads="1"/>
          </p:cNvSpPr>
          <p:nvPr/>
        </p:nvSpPr>
        <p:spPr bwMode="auto">
          <a:xfrm>
            <a:off x="7116390" y="4149725"/>
            <a:ext cx="14160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transpose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dans une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autre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/>
              <a:t>situation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</p:spTree>
    <p:extLst>
      <p:ext uri="{BB962C8B-B14F-4D97-AF65-F5344CB8AC3E}">
        <p14:creationId xmlns:p14="http://schemas.microsoft.com/office/powerpoint/2010/main" val="413678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19672" y="692696"/>
            <a:ext cx="5622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Déroulement de la journée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1772816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Matin :</a:t>
            </a:r>
          </a:p>
          <a:p>
            <a:r>
              <a:rPr lang="fr-FR" sz="2800" dirty="0" smtClean="0"/>
              <a:t>Présentation des IEN</a:t>
            </a:r>
          </a:p>
          <a:p>
            <a:r>
              <a:rPr lang="fr-FR" sz="2800" dirty="0" smtClean="0"/>
              <a:t>L’évaluation des compétences</a:t>
            </a:r>
          </a:p>
          <a:p>
            <a:r>
              <a:rPr lang="fr-FR" sz="2800" dirty="0" smtClean="0"/>
              <a:t>Epreuves du BEP MSA</a:t>
            </a:r>
          </a:p>
          <a:p>
            <a:endParaRPr lang="fr-FR" sz="2800" dirty="0"/>
          </a:p>
          <a:p>
            <a:r>
              <a:rPr lang="fr-FR" sz="2800" b="1" dirty="0" smtClean="0"/>
              <a:t>Après midi :</a:t>
            </a:r>
          </a:p>
          <a:p>
            <a:r>
              <a:rPr lang="fr-FR" sz="2800" dirty="0" smtClean="0"/>
              <a:t>Le Projet Prévisionnel de </a:t>
            </a:r>
            <a:r>
              <a:rPr lang="fr-FR" sz="2800" dirty="0" smtClean="0"/>
              <a:t>Formation</a:t>
            </a:r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Présentation du PPF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Travail en atelier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Présentation de l’architecture d’un PPF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0840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La situation académique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4294967295"/>
          </p:nvPr>
        </p:nvSpPr>
        <p:spPr>
          <a:xfrm>
            <a:off x="1258888" y="1844675"/>
            <a:ext cx="8075612" cy="5013325"/>
          </a:xfrm>
        </p:spPr>
        <p:txBody>
          <a:bodyPr/>
          <a:lstStyle/>
          <a:p>
            <a:pPr eaLnBrk="1" hangingPunct="1"/>
            <a:r>
              <a:rPr lang="fr-FR" b="1" smtClean="0">
                <a:solidFill>
                  <a:schemeClr val="hlink"/>
                </a:solidFill>
              </a:rPr>
              <a:t>Quelques chiffres</a:t>
            </a:r>
          </a:p>
          <a:p>
            <a:pPr lvl="1" eaLnBrk="1" hangingPunct="1"/>
            <a:r>
              <a:rPr lang="fr-FR" sz="2200" smtClean="0"/>
              <a:t>1 944 élèves scolarisés (2nde et 1ère)</a:t>
            </a:r>
          </a:p>
          <a:p>
            <a:pPr lvl="1" eaLnBrk="1" hangingPunct="1"/>
            <a:r>
              <a:rPr lang="fr-FR" sz="2200" smtClean="0"/>
              <a:t>Taux d’attractivité = 0,97 en 2013 </a:t>
            </a:r>
          </a:p>
          <a:p>
            <a:pPr lvl="1" eaLnBrk="1" hangingPunct="1">
              <a:buFont typeface="Wingdings" pitchFamily="2" charset="2"/>
              <a:buNone/>
            </a:pPr>
            <a:endParaRPr lang="fr-FR" sz="2200" smtClean="0"/>
          </a:p>
          <a:p>
            <a:pPr eaLnBrk="1" hangingPunct="1"/>
            <a:r>
              <a:rPr lang="fr-FR" b="1" smtClean="0">
                <a:solidFill>
                  <a:schemeClr val="hlink"/>
                </a:solidFill>
              </a:rPr>
              <a:t>Les espaces pédagogiques</a:t>
            </a:r>
          </a:p>
          <a:p>
            <a:pPr lvl="1" eaLnBrk="1" hangingPunct="1"/>
            <a:r>
              <a:rPr lang="fr-FR" sz="2200" smtClean="0"/>
              <a:t>Tous les établissements sont équipés </a:t>
            </a:r>
          </a:p>
          <a:p>
            <a:pPr lvl="1" eaLnBrk="1" hangingPunct="1"/>
            <a:r>
              <a:rPr lang="fr-FR" sz="2200" smtClean="0"/>
              <a:t>Un 2</a:t>
            </a:r>
            <a:r>
              <a:rPr lang="fr-FR" sz="2200" baseline="30000" smtClean="0"/>
              <a:t>ème</a:t>
            </a:r>
            <a:r>
              <a:rPr lang="fr-FR" sz="2200" smtClean="0"/>
              <a:t> espace envisagé </a:t>
            </a:r>
          </a:p>
          <a:p>
            <a:pPr lvl="1" eaLnBrk="1" hangingPunct="1">
              <a:buFont typeface="Wingdings" pitchFamily="2" charset="2"/>
              <a:buNone/>
            </a:pPr>
            <a:endParaRPr lang="fr-FR" sz="22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z="3800" smtClean="0">
                <a:solidFill>
                  <a:schemeClr val="hlink"/>
                </a:solidFill>
              </a:rPr>
              <a:t>BAC PRO GA : les points d’ancrage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3600" smtClean="0"/>
              <a:t>L’identité professionnelle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3600" smtClean="0"/>
          </a:p>
          <a:p>
            <a:pPr eaLnBrk="1" hangingPunct="1">
              <a:lnSpc>
                <a:spcPct val="90000"/>
              </a:lnSpc>
            </a:pPr>
            <a:r>
              <a:rPr lang="fr-FR" sz="3600" smtClean="0"/>
              <a:t>L’innovation pédagogique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3600" smtClean="0"/>
          </a:p>
          <a:p>
            <a:pPr eaLnBrk="1" hangingPunct="1">
              <a:lnSpc>
                <a:spcPct val="90000"/>
              </a:lnSpc>
            </a:pPr>
            <a:r>
              <a:rPr lang="fr-FR" sz="3600" smtClean="0"/>
              <a:t>Les compétences professionnelles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fr-FR" smtClean="0">
                <a:solidFill>
                  <a:schemeClr val="hlink"/>
                </a:solidFill>
              </a:rPr>
              <a:t>L’identité professionnelle</a:t>
            </a:r>
          </a:p>
        </p:txBody>
      </p:sp>
      <p:sp>
        <p:nvSpPr>
          <p:cNvPr id="60419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b="1" u="sng" dirty="0" smtClean="0"/>
              <a:t>Dans l’établissement </a:t>
            </a:r>
            <a:r>
              <a:rPr lang="fr-FR" b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Les espaces pédagogiques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Les scenarii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Les activités confiées à la section GA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Les liens avec le monde professionnel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b="1" u="sng" dirty="0" smtClean="0"/>
              <a:t>Dans le cadre des PFMP</a:t>
            </a:r>
            <a:r>
              <a:rPr lang="fr-FR" sz="2400" b="1" dirty="0" smtClean="0"/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Des activités professionnelles à mettre en </a:t>
            </a:r>
            <a:r>
              <a:rPr lang="fr-FR" sz="2400" dirty="0" err="1" smtClean="0"/>
              <a:t>oeuvre</a:t>
            </a:r>
            <a:endParaRPr lang="fr-FR" sz="2400" dirty="0" smtClean="0"/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Des attitudes professionnelles à conforter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b="1" u="sng" dirty="0" smtClean="0"/>
              <a:t>Pour les enseignants </a:t>
            </a:r>
            <a:r>
              <a:rPr lang="fr-FR" b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Stage connaissance de l’entreprise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Stage CERPEP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Stage en entreprise sur la base du volontariat</a:t>
            </a:r>
          </a:p>
          <a:p>
            <a:pPr eaLnBrk="1" hangingPunct="1">
              <a:lnSpc>
                <a:spcPct val="90000"/>
              </a:lnSpc>
            </a:pPr>
            <a:endParaRPr lang="fr-F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3600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mtClean="0">
                <a:solidFill>
                  <a:schemeClr val="hlink"/>
                </a:solidFill>
              </a:rPr>
              <a:t>L’innovation pédagogique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u="sng" dirty="0" smtClean="0"/>
              <a:t>Une construction en équipe</a:t>
            </a:r>
            <a:r>
              <a:rPr lang="fr-FR" sz="2400" b="1" dirty="0" smtClean="0"/>
              <a:t> :</a:t>
            </a:r>
          </a:p>
          <a:p>
            <a:pPr>
              <a:lnSpc>
                <a:spcPct val="80000"/>
              </a:lnSpc>
            </a:pPr>
            <a:r>
              <a:rPr lang="fr-FR" sz="1800" dirty="0" smtClean="0"/>
              <a:t>De la progression pédagogique </a:t>
            </a:r>
          </a:p>
          <a:p>
            <a:pPr>
              <a:lnSpc>
                <a:spcPct val="80000"/>
              </a:lnSpc>
            </a:pPr>
            <a:r>
              <a:rPr lang="fr-FR" sz="1800" dirty="0" smtClean="0"/>
              <a:t>Des situations professionnelles </a:t>
            </a:r>
          </a:p>
          <a:p>
            <a:pPr>
              <a:lnSpc>
                <a:spcPct val="80000"/>
              </a:lnSpc>
            </a:pPr>
            <a:endParaRPr lang="fr-FR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u="sng" dirty="0" smtClean="0"/>
              <a:t>Une mutation de la place de l’enseignant</a:t>
            </a:r>
            <a:r>
              <a:rPr lang="fr-FR" sz="2400" b="1" dirty="0" smtClean="0"/>
              <a:t> </a:t>
            </a:r>
            <a:r>
              <a:rPr lang="fr-FR" sz="1800" b="1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fr-FR" sz="1800" dirty="0" smtClean="0"/>
              <a:t>Chef de service, animateur, médiateur…</a:t>
            </a:r>
          </a:p>
          <a:p>
            <a:pPr>
              <a:lnSpc>
                <a:spcPct val="80000"/>
              </a:lnSpc>
            </a:pPr>
            <a:r>
              <a:rPr lang="fr-FR" sz="1800" dirty="0" smtClean="0"/>
              <a:t>La conception pédagogique au centre de l’activité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400" b="1" u="sng" dirty="0"/>
              <a:t>Une évaluation des compétences professionnelles :</a:t>
            </a:r>
          </a:p>
          <a:p>
            <a:pPr>
              <a:lnSpc>
                <a:spcPct val="80000"/>
              </a:lnSpc>
            </a:pPr>
            <a:r>
              <a:rPr lang="fr-FR" sz="1800" dirty="0" smtClean="0"/>
              <a:t>Dans un contexte professionnel (en établissement ou lors des PFMP)</a:t>
            </a:r>
          </a:p>
          <a:p>
            <a:pPr>
              <a:lnSpc>
                <a:spcPct val="80000"/>
              </a:lnSpc>
            </a:pPr>
            <a:r>
              <a:rPr lang="fr-FR" sz="1800" dirty="0" smtClean="0"/>
              <a:t>Dans le cadre du passeport professionnel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1800" dirty="0" smtClean="0"/>
          </a:p>
          <a:p>
            <a:pPr algn="ctr">
              <a:lnSpc>
                <a:spcPct val="80000"/>
              </a:lnSpc>
              <a:buNone/>
            </a:pPr>
            <a:r>
              <a:rPr lang="fr-FR" sz="2400" b="1" u="sng" dirty="0"/>
              <a:t>Pour accompagner ces changements, une mutualisation des ressources est indispensable</a:t>
            </a:r>
          </a:p>
          <a:p>
            <a:pPr>
              <a:lnSpc>
                <a:spcPct val="80000"/>
              </a:lnSpc>
            </a:pPr>
            <a:endParaRPr lang="fr-FR" sz="1800" b="1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1800" dirty="0" smtClean="0"/>
          </a:p>
          <a:p>
            <a:pPr>
              <a:lnSpc>
                <a:spcPct val="80000"/>
              </a:lnSpc>
            </a:pPr>
            <a:endParaRPr lang="fr-FR" sz="1800" dirty="0" smtClean="0"/>
          </a:p>
          <a:p>
            <a:pPr>
              <a:lnSpc>
                <a:spcPct val="80000"/>
              </a:lnSpc>
            </a:pPr>
            <a:endParaRPr lang="fr-FR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 smtClean="0"/>
              <a:t>La construction de la compétence</a:t>
            </a:r>
            <a:endParaRPr lang="fr-FR" altLang="fr-FR" sz="3200" b="1" smtClean="0">
              <a:solidFill>
                <a:srgbClr val="663300"/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734888" y="1711350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fr-FR" altLang="fr-FR" sz="3600" dirty="0" smtClean="0">
                <a:solidFill>
                  <a:schemeClr val="tx2"/>
                </a:solidFill>
              </a:rPr>
              <a:t>La didactique professionnelle : (P. </a:t>
            </a:r>
            <a:r>
              <a:rPr lang="fr-FR" altLang="fr-FR" sz="3600" dirty="0" err="1" smtClean="0">
                <a:solidFill>
                  <a:schemeClr val="tx2"/>
                </a:solidFill>
              </a:rPr>
              <a:t>Pastré</a:t>
            </a:r>
            <a:r>
              <a:rPr lang="fr-FR" altLang="fr-FR" sz="3600" dirty="0" smtClean="0">
                <a:solidFill>
                  <a:schemeClr val="tx2"/>
                </a:solidFill>
              </a:rPr>
              <a:t>, P. Mayen)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fr-FR" altLang="fr-FR" dirty="0" smtClean="0">
                <a:solidFill>
                  <a:schemeClr val="tx2"/>
                </a:solidFill>
              </a:rPr>
              <a:t>Elle étudie </a:t>
            </a:r>
            <a:r>
              <a:rPr lang="fr-FR" altLang="fr-FR" b="1" dirty="0" smtClean="0">
                <a:solidFill>
                  <a:schemeClr val="tx2"/>
                </a:solidFill>
              </a:rPr>
              <a:t>la construction et le développement des compétences</a:t>
            </a:r>
            <a:r>
              <a:rPr lang="fr-FR" altLang="fr-FR" dirty="0" smtClean="0">
                <a:solidFill>
                  <a:schemeClr val="tx2"/>
                </a:solidFill>
              </a:rPr>
              <a:t> professionnelles à partir de </a:t>
            </a:r>
            <a:r>
              <a:rPr lang="fr-FR" altLang="fr-FR" b="1" dirty="0" smtClean="0">
                <a:solidFill>
                  <a:schemeClr val="tx2"/>
                </a:solidFill>
              </a:rPr>
              <a:t>l’analyse de l’activité </a:t>
            </a:r>
            <a:r>
              <a:rPr lang="fr-FR" altLang="fr-FR" dirty="0" smtClean="0">
                <a:solidFill>
                  <a:schemeClr val="tx2"/>
                </a:solidFill>
              </a:rPr>
              <a:t>des individus en </a:t>
            </a:r>
            <a:r>
              <a:rPr lang="fr-FR" altLang="fr-FR" b="1" dirty="0" smtClean="0">
                <a:solidFill>
                  <a:schemeClr val="tx2"/>
                </a:solidFill>
              </a:rPr>
              <a:t>situation de travail</a:t>
            </a:r>
            <a:r>
              <a:rPr lang="fr-FR" altLang="fr-FR" dirty="0" smtClean="0">
                <a:solidFill>
                  <a:schemeClr val="tx2"/>
                </a:solidFill>
              </a:rPr>
              <a:t>, en vue d’élaborer des dispositifs et des situations de </a:t>
            </a:r>
            <a:r>
              <a:rPr lang="fr-FR" altLang="fr-FR" b="1" dirty="0" smtClean="0">
                <a:solidFill>
                  <a:schemeClr val="tx2"/>
                </a:solidFill>
              </a:rPr>
              <a:t>formation</a:t>
            </a:r>
          </a:p>
          <a:p>
            <a:pPr eaLnBrk="1" hangingPunct="1">
              <a:defRPr/>
            </a:pPr>
            <a:endParaRPr lang="fr-FR" altLang="fr-F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Tâches et activités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fr-FR" altLang="fr-FR" sz="4400" b="1" smtClean="0"/>
              <a:t>Notion de tâche :</a:t>
            </a:r>
          </a:p>
          <a:p>
            <a:pPr marL="0" indent="0">
              <a:buFont typeface="Arial" charset="0"/>
              <a:buNone/>
            </a:pPr>
            <a:r>
              <a:rPr lang="fr-FR" altLang="fr-FR" sz="4000" smtClean="0"/>
              <a:t>De l’ordre du prescrit, de ce qui est à faire,</a:t>
            </a:r>
          </a:p>
          <a:p>
            <a:pPr marL="0" indent="0">
              <a:buFont typeface="Arial" charset="0"/>
              <a:buNone/>
            </a:pPr>
            <a:r>
              <a:rPr lang="fr-FR" altLang="fr-FR" sz="4000" smtClean="0"/>
              <a:t>Description du travail à faire en termes de résultat à obtenir, de performance à atteindre</a:t>
            </a:r>
          </a:p>
        </p:txBody>
      </p:sp>
    </p:spTree>
    <p:extLst>
      <p:ext uri="{BB962C8B-B14F-4D97-AF65-F5344CB8AC3E}">
        <p14:creationId xmlns:p14="http://schemas.microsoft.com/office/powerpoint/2010/main" val="338328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Tâches et activités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fr-FR" altLang="fr-FR" sz="4400" b="1" smtClean="0"/>
              <a:t>Notion d’activité :</a:t>
            </a:r>
          </a:p>
          <a:p>
            <a:pPr marL="0" indent="0">
              <a:buFont typeface="Arial" charset="0"/>
              <a:buNone/>
            </a:pPr>
            <a:r>
              <a:rPr lang="fr-FR" altLang="fr-FR" sz="4000" smtClean="0"/>
              <a:t>Ce qui est réalisé par l’individu dans son contexte, dans sa situation de travail</a:t>
            </a:r>
          </a:p>
          <a:p>
            <a:pPr marL="0" indent="0">
              <a:buFont typeface="Arial" charset="0"/>
              <a:buNone/>
            </a:pPr>
            <a:r>
              <a:rPr lang="fr-FR" altLang="fr-FR" sz="4000" smtClean="0"/>
              <a:t>Le réel (activité) dépasse le prescrit : l’individu développe des compétences</a:t>
            </a:r>
          </a:p>
        </p:txBody>
      </p:sp>
    </p:spTree>
    <p:extLst>
      <p:ext uri="{BB962C8B-B14F-4D97-AF65-F5344CB8AC3E}">
        <p14:creationId xmlns:p14="http://schemas.microsoft.com/office/powerpoint/2010/main" val="565515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uches">
  <a:themeElements>
    <a:clrScheme name="Couche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ouch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uch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ch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ch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326</TotalTime>
  <Words>725</Words>
  <Application>Microsoft Office PowerPoint</Application>
  <PresentationFormat>Affichage à l'écran (4:3)</PresentationFormat>
  <Paragraphs>119</Paragraphs>
  <Slides>12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Clarté</vt:lpstr>
      <vt:lpstr>Couches</vt:lpstr>
      <vt:lpstr>BACCALAUREAT PROFESSIONNEL  GESTION-D’AMINISTRATION</vt:lpstr>
      <vt:lpstr>Présentation PowerPoint</vt:lpstr>
      <vt:lpstr>La situation académique</vt:lpstr>
      <vt:lpstr>BAC PRO GA : les points d’ancrage</vt:lpstr>
      <vt:lpstr>L’identité professionnelle</vt:lpstr>
      <vt:lpstr>L’innovation pédagogique</vt:lpstr>
      <vt:lpstr>La construction de la compétence</vt:lpstr>
      <vt:lpstr>Tâches et activités</vt:lpstr>
      <vt:lpstr>Tâches et activités</vt:lpstr>
      <vt:lpstr>Tâches et activités</vt:lpstr>
      <vt:lpstr>Notion de compétence</vt:lpstr>
      <vt:lpstr>L’acquisition de la compétence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Baccalureat professionnel Gestion-administration</dc:title>
  <dc:creator>guest2</dc:creator>
  <cp:lastModifiedBy>M Deganis</cp:lastModifiedBy>
  <cp:revision>45</cp:revision>
  <dcterms:created xsi:type="dcterms:W3CDTF">2012-10-25T06:20:41Z</dcterms:created>
  <dcterms:modified xsi:type="dcterms:W3CDTF">2014-01-20T10:05:40Z</dcterms:modified>
</cp:coreProperties>
</file>