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7"/>
  </p:notesMasterIdLst>
  <p:sldIdLst>
    <p:sldId id="256" r:id="rId2"/>
    <p:sldId id="257" r:id="rId3"/>
    <p:sldId id="258" r:id="rId4"/>
    <p:sldId id="261" r:id="rId5"/>
    <p:sldId id="262" r:id="rId6"/>
    <p:sldId id="325" r:id="rId7"/>
    <p:sldId id="264" r:id="rId8"/>
    <p:sldId id="324" r:id="rId9"/>
    <p:sldId id="291" r:id="rId10"/>
    <p:sldId id="293" r:id="rId11"/>
    <p:sldId id="307" r:id="rId12"/>
    <p:sldId id="319" r:id="rId13"/>
    <p:sldId id="321" r:id="rId14"/>
    <p:sldId id="322" r:id="rId15"/>
    <p:sldId id="320" r:id="rId16"/>
    <p:sldId id="292" r:id="rId17"/>
    <p:sldId id="316" r:id="rId18"/>
    <p:sldId id="294" r:id="rId19"/>
    <p:sldId id="295" r:id="rId20"/>
    <p:sldId id="327" r:id="rId21"/>
    <p:sldId id="296" r:id="rId22"/>
    <p:sldId id="297" r:id="rId23"/>
    <p:sldId id="306" r:id="rId24"/>
    <p:sldId id="298" r:id="rId25"/>
    <p:sldId id="302" r:id="rId26"/>
    <p:sldId id="303" r:id="rId27"/>
    <p:sldId id="304" r:id="rId28"/>
    <p:sldId id="323" r:id="rId29"/>
    <p:sldId id="309" r:id="rId30"/>
    <p:sldId id="326" r:id="rId31"/>
    <p:sldId id="286" r:id="rId32"/>
    <p:sldId id="287" r:id="rId33"/>
    <p:sldId id="259" r:id="rId34"/>
    <p:sldId id="288" r:id="rId35"/>
    <p:sldId id="318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D4479E-0C3E-486D-A56E-08D433B91645}" type="datetimeFigureOut">
              <a:rPr lang="fr-FR"/>
              <a:pPr>
                <a:defRPr/>
              </a:pPr>
              <a:t>26/05/2015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E80564-F902-4A69-9461-7F12CC7228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CB8123-C6F6-4FD8-B2F1-A134603AE85F}" type="slidenum">
              <a:rPr lang="fr-FR" smtClean="0"/>
              <a:pPr>
                <a:defRPr/>
              </a:pPr>
              <a:t>3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408E-60FE-4A2A-AE5B-75B13C9BBB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EE0F-E1FD-4781-8D35-3D522F58A3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C703-1397-4E4C-BA9C-18B9E7EA09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78F-611D-4C4A-B555-43D71D291A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91D-25A9-4C84-8CE9-3432A05A0F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B144-4CF4-41DB-A661-DD8525562D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9466-F549-40CA-82A1-AFBAF66161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39D0-4E98-4F18-8632-3E8149BC4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8D0D-73CE-4CC2-9739-AAD8F44217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A665-CCFD-49C3-A713-4BE10DD970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DBF4-0808-449A-86AA-92DC1340EB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C6A5D6-DD81-4596-9756-6257F4F215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798" r:id="rId4"/>
    <p:sldLayoutId id="2147483804" r:id="rId5"/>
    <p:sldLayoutId id="2147483799" r:id="rId6"/>
    <p:sldLayoutId id="2147483805" r:id="rId7"/>
    <p:sldLayoutId id="2147483806" r:id="rId8"/>
    <p:sldLayoutId id="2147483807" r:id="rId9"/>
    <p:sldLayoutId id="2147483800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7.xml"/><Relationship Id="rId18" Type="http://schemas.openxmlformats.org/officeDocument/2006/relationships/slide" Target="slide28.xml"/><Relationship Id="rId26" Type="http://schemas.openxmlformats.org/officeDocument/2006/relationships/slide" Target="slide34.xml"/><Relationship Id="rId3" Type="http://schemas.openxmlformats.org/officeDocument/2006/relationships/image" Target="../media/image4.jpeg"/><Relationship Id="rId21" Type="http://schemas.openxmlformats.org/officeDocument/2006/relationships/slide" Target="slide23.xml"/><Relationship Id="rId7" Type="http://schemas.openxmlformats.org/officeDocument/2006/relationships/slide" Target="slide33.xml"/><Relationship Id="rId12" Type="http://schemas.openxmlformats.org/officeDocument/2006/relationships/slide" Target="slide25.xml"/><Relationship Id="rId17" Type="http://schemas.openxmlformats.org/officeDocument/2006/relationships/slide" Target="slide9.xml"/><Relationship Id="rId25" Type="http://schemas.openxmlformats.org/officeDocument/2006/relationships/slide" Target="slide31.xml"/><Relationship Id="rId2" Type="http://schemas.openxmlformats.org/officeDocument/2006/relationships/slide" Target="slide27.xml"/><Relationship Id="rId16" Type="http://schemas.openxmlformats.org/officeDocument/2006/relationships/slide" Target="slide17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19.xml"/><Relationship Id="rId24" Type="http://schemas.openxmlformats.org/officeDocument/2006/relationships/slide" Target="slide10.xml"/><Relationship Id="rId5" Type="http://schemas.openxmlformats.org/officeDocument/2006/relationships/slide" Target="slide11.xml"/><Relationship Id="rId15" Type="http://schemas.openxmlformats.org/officeDocument/2006/relationships/slide" Target="slide16.xml"/><Relationship Id="rId23" Type="http://schemas.openxmlformats.org/officeDocument/2006/relationships/slide" Target="slide18.xml"/><Relationship Id="rId28" Type="http://schemas.openxmlformats.org/officeDocument/2006/relationships/slide" Target="slide4.xml"/><Relationship Id="rId10" Type="http://schemas.openxmlformats.org/officeDocument/2006/relationships/slide" Target="slide29.xml"/><Relationship Id="rId19" Type="http://schemas.openxmlformats.org/officeDocument/2006/relationships/slide" Target="slide21.xml"/><Relationship Id="rId4" Type="http://schemas.openxmlformats.org/officeDocument/2006/relationships/slide" Target="slide24.xml"/><Relationship Id="rId9" Type="http://schemas.openxmlformats.org/officeDocument/2006/relationships/slide" Target="slide5.xml"/><Relationship Id="rId14" Type="http://schemas.openxmlformats.org/officeDocument/2006/relationships/slide" Target="slide26.xml"/><Relationship Id="rId22" Type="http://schemas.openxmlformats.org/officeDocument/2006/relationships/slide" Target="slide20.xml"/><Relationship Id="rId27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2519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QU’Est-ce QUE LE DROIT ?</a:t>
            </a:r>
            <a:endParaRPr lang="fr-FR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068638"/>
            <a:ext cx="7272337" cy="28797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Pioche les cartes,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réponds aux questions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 gagne des points !!!!</a:t>
            </a:r>
          </a:p>
        </p:txBody>
      </p:sp>
      <p:pic>
        <p:nvPicPr>
          <p:cNvPr id="10245" name="Picture 5" descr="http://thumbs.dreamstime.com/z/icon-sitting-question-mark-15613891.jpg"/>
          <p:cNvPicPr>
            <a:picLocks noChangeAspect="1" noChangeArrowheads="1"/>
          </p:cNvPicPr>
          <p:nvPr/>
        </p:nvPicPr>
        <p:blipFill>
          <a:blip r:embed="rId2" cstate="print"/>
          <a:srcRect l="4045" t="-581" r="15399" b="2026"/>
          <a:stretch>
            <a:fillRect/>
          </a:stretch>
        </p:blipFill>
        <p:spPr bwMode="auto">
          <a:xfrm>
            <a:off x="6875463" y="1700213"/>
            <a:ext cx="20177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33294 L -2.77778E-7 3.410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196975"/>
            <a:ext cx="8064500" cy="1223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fr-FR" b="1" dirty="0" smtClean="0">
                <a:latin typeface="Comic Sans MS" pitchFamily="66" charset="0"/>
              </a:rPr>
              <a:t>Définissez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 la citoyenneté »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2913" y="6021388"/>
            <a:ext cx="1081087" cy="574675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850" y="2636838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</a:t>
            </a:r>
            <a:r>
              <a:rPr lang="fr-FR" sz="2400" b="1" dirty="0">
                <a:latin typeface="Comic Sans MS" pitchFamily="66" charset="0"/>
              </a:rPr>
              <a:t> :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6227763" y="2420938"/>
            <a:ext cx="2587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10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388" y="3141663"/>
            <a:ext cx="80645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FF0000"/>
                </a:solidFill>
                <a:latin typeface="Comic Sans MS" pitchFamily="66" charset="0"/>
              </a:rPr>
              <a:t>En France, les droits liés à la citoyenneté, appelés Droits du citoyen, sont codifiés dans certains articles de la Déclaration des droits de </a:t>
            </a:r>
            <a:r>
              <a:rPr lang="fr-FR" i="1" dirty="0" smtClean="0">
                <a:solidFill>
                  <a:srgbClr val="FF0000"/>
                </a:solidFill>
                <a:latin typeface="Comic Sans MS" pitchFamily="66" charset="0"/>
              </a:rPr>
              <a:t>l‘Homme </a:t>
            </a:r>
            <a:r>
              <a:rPr lang="fr-FR" i="1" dirty="0">
                <a:solidFill>
                  <a:srgbClr val="FF0000"/>
                </a:solidFill>
                <a:latin typeface="Comic Sans MS" pitchFamily="66" charset="0"/>
              </a:rPr>
              <a:t>et du citoyen de 1789.</a:t>
            </a:r>
          </a:p>
          <a:p>
            <a:pPr>
              <a:defRPr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La citoyenneté comporte des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droits et des devoirs.</a:t>
            </a:r>
          </a:p>
          <a:p>
            <a:pPr>
              <a:defRPr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fr-FR" u="sng" dirty="0">
                <a:solidFill>
                  <a:srgbClr val="FF0000"/>
                </a:solidFill>
                <a:latin typeface="Comic Sans MS" pitchFamily="66" charset="0"/>
              </a:rPr>
              <a:t>Les droits civiques </a:t>
            </a:r>
          </a:p>
          <a:p>
            <a:pPr>
              <a:defRPr/>
            </a:pP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permettent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de participer à la vie publique et politique, de pouvoir se porter candidat à des emplois publics, d'être électeur et d'être éligible;</a:t>
            </a:r>
          </a:p>
          <a:p>
            <a:pPr>
              <a:defRPr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fr-FR" u="sng" dirty="0">
                <a:solidFill>
                  <a:srgbClr val="FF0000"/>
                </a:solidFill>
                <a:latin typeface="Comic Sans MS" pitchFamily="66" charset="0"/>
              </a:rPr>
              <a:t>Les devoirs civiques </a:t>
            </a:r>
          </a:p>
          <a:p>
            <a:pPr>
              <a:defRPr/>
            </a:pP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sont essentiellement celui d'accomplir son service militaire ou civique,    de voter aux élections, d'être juré.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F0"/>
                </a:solidFill>
              </a:rPr>
              <a:t>Qui suis-je…?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341438"/>
            <a:ext cx="8366125" cy="1727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Document qui compile les règles </a:t>
            </a:r>
          </a:p>
          <a:p>
            <a:pPr algn="ctr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de fonctionnement des institutions</a:t>
            </a:r>
          </a:p>
          <a:p>
            <a:pPr algn="ctr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de notre pays</a:t>
            </a: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72225" y="3141663"/>
            <a:ext cx="240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1800" y="37163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350" y="4622800"/>
            <a:ext cx="5256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8064500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Quels sont les 3 pouvoirs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 reconnus par la constitution 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67544" y="3356992"/>
            <a:ext cx="302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576" y="4005064"/>
            <a:ext cx="44648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  <a:latin typeface="Comic Sans MS" pitchFamily="66" charset="0"/>
              </a:rPr>
              <a:t> Pouvoir </a:t>
            </a:r>
            <a:r>
              <a:rPr lang="fr-FR" sz="2400" b="1" i="1" dirty="0" smtClean="0">
                <a:solidFill>
                  <a:srgbClr val="FF0000"/>
                </a:solidFill>
                <a:latin typeface="Comic Sans MS" pitchFamily="66" charset="0"/>
              </a:rPr>
              <a:t>législatif</a:t>
            </a:r>
            <a:endParaRPr lang="fr-FR" sz="24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24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omic Sans MS" pitchFamily="66" charset="0"/>
              </a:rPr>
              <a:t>Pouvoir exécutif</a:t>
            </a:r>
          </a:p>
          <a:p>
            <a:pPr>
              <a:buFont typeface="Wingdings" pitchFamily="2" charset="2"/>
              <a:buChar char="Ø"/>
            </a:pPr>
            <a:endParaRPr lang="fr-FR" sz="24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omic Sans MS" pitchFamily="66" charset="0"/>
              </a:rPr>
              <a:t>Pouvoir judiciaire</a:t>
            </a:r>
            <a:endParaRPr lang="fr-FR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176" y="2708920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8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50"/>
                </a:solidFill>
              </a:rPr>
              <a:t>Vrai ou faux 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628775"/>
            <a:ext cx="8007350" cy="195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Le pouvoir exécutif peut intervenir dans le pouvoir législatif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176" y="2852936"/>
            <a:ext cx="2587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5536" y="3356992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Réponse</a:t>
            </a:r>
            <a:r>
              <a:rPr lang="fr-FR" sz="2400" b="1" dirty="0">
                <a:latin typeface="Comic Sans MS" pitchFamily="66" charset="0"/>
              </a:rPr>
              <a:t>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3933597"/>
            <a:ext cx="820891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VRAI, </a:t>
            </a:r>
          </a:p>
          <a:p>
            <a:r>
              <a:rPr lang="fr-FR" sz="2800" dirty="0" smtClean="0">
                <a:solidFill>
                  <a:srgbClr val="00B050"/>
                </a:solidFill>
                <a:latin typeface="Comic Sans MS" pitchFamily="66" charset="0"/>
              </a:rPr>
              <a:t>L’ordonnance est l’exception à la règle de séparation des pouvoirs.</a:t>
            </a:r>
          </a:p>
          <a:p>
            <a:endParaRPr lang="fr-FR" sz="2800" dirty="0">
              <a:solidFill>
                <a:srgbClr val="00B050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8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048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8064500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Qu’est ce que le pouvoir judiciaire 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5650" y="321310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4213" y="3933477"/>
            <a:ext cx="79202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800" i="1" dirty="0" smtClean="0">
                <a:solidFill>
                  <a:srgbClr val="FF0000"/>
                </a:solidFill>
                <a:latin typeface="Comic Sans MS" pitchFamily="66" charset="0"/>
              </a:rPr>
              <a:t>Il applique les lois pour trancher les conflits entre les particuliers ou entre l’État et ces derniers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7400" y="2781300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>
                <a:latin typeface="Comic Sans MS" pitchFamily="66" charset="0"/>
              </a:rPr>
              <a:t>	</a:t>
            </a:r>
            <a:r>
              <a:rPr lang="fr-FR" sz="32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fr-FR" sz="3200">
                <a:latin typeface="Comic Sans MS" pitchFamily="66" charset="0"/>
                <a:sym typeface="Wingdings" pitchFamily="2" charset="2"/>
              </a:rPr>
              <a:t> </a:t>
            </a:r>
            <a:r>
              <a:rPr lang="fr-FR" sz="32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 points</a:t>
            </a:r>
            <a:r>
              <a:rPr lang="fr-FR" sz="3200">
                <a:latin typeface="Comic Sans MS" pitchFamily="66" charset="0"/>
                <a:sym typeface="Wingdings" pitchFamily="2" charset="2"/>
              </a:rPr>
              <a:t> </a:t>
            </a:r>
            <a:endParaRPr lang="fr-FR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50"/>
                </a:solidFill>
              </a:rPr>
              <a:t>Vrai ou faux 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628775"/>
            <a:ext cx="8007350" cy="195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Le pouvoir exécutif est chargé de l’élaboration des lois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176" y="2852936"/>
            <a:ext cx="2587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5536" y="3356992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Réponse</a:t>
            </a:r>
            <a:r>
              <a:rPr lang="fr-FR" sz="2400" b="1" dirty="0">
                <a:latin typeface="Comic Sans MS" pitchFamily="66" charset="0"/>
              </a:rPr>
              <a:t>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4005064"/>
            <a:ext cx="820891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Faux, </a:t>
            </a:r>
            <a:endParaRPr lang="fr-FR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rgbClr val="00B050"/>
                </a:solidFill>
                <a:latin typeface="Comic Sans MS" pitchFamily="66" charset="0"/>
              </a:rPr>
              <a:t>C’est le pouvoir législatif</a:t>
            </a:r>
          </a:p>
          <a:p>
            <a:endParaRPr lang="fr-FR" sz="2800" dirty="0">
              <a:solidFill>
                <a:srgbClr val="00B050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800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048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700213"/>
            <a:ext cx="8064500" cy="129673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De qui émane un projet de loi ?</a:t>
            </a:r>
            <a:endParaRPr lang="fr-FR" sz="2400" b="1" i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750" y="37893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576" y="4365104"/>
            <a:ext cx="7129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fr-FR" sz="2800" dirty="0" smtClean="0">
                <a:solidFill>
                  <a:srgbClr val="FF0000"/>
                </a:solidFill>
              </a:rPr>
              <a:t> Du 1</a:t>
            </a:r>
            <a:r>
              <a:rPr lang="fr-FR" sz="2800" baseline="30000" dirty="0" smtClean="0">
                <a:solidFill>
                  <a:srgbClr val="FF0000"/>
                </a:solidFill>
              </a:rPr>
              <a:t>er</a:t>
            </a:r>
            <a:r>
              <a:rPr lang="fr-FR" sz="2800" dirty="0" smtClean="0">
                <a:solidFill>
                  <a:srgbClr val="FF0000"/>
                </a:solidFill>
              </a:rPr>
              <a:t> ministre</a:t>
            </a:r>
            <a:endParaRPr lang="fr-FR" sz="2800" dirty="0">
              <a:solidFill>
                <a:srgbClr val="FF0000"/>
              </a:solidFill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8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176" y="2780928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fr-FR" sz="32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10 points</a:t>
            </a:r>
            <a:r>
              <a:rPr lang="fr-FR" sz="3200" dirty="0">
                <a:latin typeface="Comic Sans MS" pitchFamily="66" charset="0"/>
                <a:sym typeface="Wingdings" pitchFamily="2" charset="2"/>
              </a:rPr>
              <a:t> 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700213"/>
            <a:ext cx="8064500" cy="129673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De qui émane une proposition de loi ?</a:t>
            </a:r>
            <a:endParaRPr lang="fr-FR" sz="2400" b="1" i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750" y="37893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576" y="4365104"/>
            <a:ext cx="7129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fr-FR" sz="2800" b="1" dirty="0" smtClean="0">
                <a:solidFill>
                  <a:srgbClr val="FF0000"/>
                </a:solidFill>
              </a:rPr>
              <a:t> Du parlement</a:t>
            </a:r>
            <a:endParaRPr lang="fr-FR" sz="2800" b="1" dirty="0">
              <a:solidFill>
                <a:srgbClr val="FF0000"/>
              </a:solidFill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176" y="2780928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10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8064500" cy="1080021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Qu’est ce que la navette parlementaire ?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11188" y="364490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552" y="4293096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800" i="1" dirty="0">
                <a:solidFill>
                  <a:srgbClr val="FF0000"/>
                </a:solidFill>
                <a:latin typeface="Comic Sans MS" pitchFamily="66" charset="0"/>
              </a:rPr>
              <a:t>C’est l'étude d'une loi alternativement par</a:t>
            </a:r>
          </a:p>
          <a:p>
            <a:r>
              <a:rPr lang="fr-FR" sz="2800" i="1" dirty="0" smtClean="0">
                <a:solidFill>
                  <a:srgbClr val="FF0000"/>
                </a:solidFill>
                <a:latin typeface="Comic Sans MS" pitchFamily="66" charset="0"/>
              </a:rPr>
              <a:t>l‘Assemblée </a:t>
            </a:r>
            <a:r>
              <a:rPr lang="fr-FR" sz="2800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fr-FR" sz="2800" i="1" dirty="0" smtClean="0">
                <a:solidFill>
                  <a:srgbClr val="FF0000"/>
                </a:solidFill>
                <a:latin typeface="Comic Sans MS" pitchFamily="66" charset="0"/>
              </a:rPr>
              <a:t>ationale </a:t>
            </a:r>
            <a:r>
              <a:rPr lang="fr-FR" sz="2800" i="1" dirty="0">
                <a:solidFill>
                  <a:srgbClr val="FF0000"/>
                </a:solidFill>
                <a:latin typeface="Comic Sans MS" pitchFamily="66" charset="0"/>
              </a:rPr>
              <a:t>et le </a:t>
            </a:r>
            <a:r>
              <a:rPr lang="fr-FR" sz="2800" i="1" dirty="0" smtClean="0">
                <a:solidFill>
                  <a:srgbClr val="FF0000"/>
                </a:solidFill>
                <a:latin typeface="Comic Sans MS" pitchFamily="66" charset="0"/>
              </a:rPr>
              <a:t>Sénat </a:t>
            </a:r>
            <a:endParaRPr lang="fr-FR" sz="2800" i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400" i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176" y="2276872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6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3568" y="1196752"/>
            <a:ext cx="8064500" cy="2376264"/>
          </a:xfrm>
        </p:spPr>
        <p:txBody>
          <a:bodyPr/>
          <a:lstStyle/>
          <a:p>
            <a:pPr algn="ctr" eaLnBrk="1" hangingPunct="1">
              <a:buNone/>
            </a:pPr>
            <a:r>
              <a:rPr lang="fr-FR" sz="2800" dirty="0" smtClean="0">
                <a:latin typeface="Comic Sans MS" pitchFamily="66" charset="0"/>
              </a:rPr>
              <a:t>Pour être adoptée une loi doit en principe être votée en termes identiques par l'Assemblée Nationale et le Sénat. </a:t>
            </a:r>
          </a:p>
          <a:p>
            <a:pPr algn="ctr" eaLnBrk="1" hangingPunct="1">
              <a:buNone/>
            </a:pPr>
            <a:r>
              <a:rPr lang="fr-FR" sz="2800" dirty="0" smtClean="0">
                <a:latin typeface="Comic Sans MS" pitchFamily="66" charset="0"/>
              </a:rPr>
              <a:t>Mais en cas de désaccord, </a:t>
            </a:r>
          </a:p>
          <a:p>
            <a:pPr algn="ctr" eaLnBrk="1" hangingPunct="1">
              <a:buNone/>
            </a:pPr>
            <a:r>
              <a:rPr lang="fr-FR" sz="2800" dirty="0" smtClean="0">
                <a:latin typeface="Comic Sans MS" pitchFamily="66" charset="0"/>
              </a:rPr>
              <a:t>qui a le dernier mot 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2800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11188" y="407670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4447907"/>
            <a:ext cx="71294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L’Assemblée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ationale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0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56375" y="3356992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4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11268" grpId="0" animBg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	Pioche une carte </a:t>
            </a:r>
          </a:p>
        </p:txBody>
      </p:sp>
      <p:pic>
        <p:nvPicPr>
          <p:cNvPr id="1126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5708" t="1109" r="46365" b="74104"/>
          <a:stretch>
            <a:fillRect/>
          </a:stretch>
        </p:blipFill>
        <p:spPr bwMode="auto">
          <a:xfrm>
            <a:off x="7426325" y="1341438"/>
            <a:ext cx="809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3194" t="1109" r="38914" b="74408"/>
          <a:stretch>
            <a:fillRect/>
          </a:stretch>
        </p:blipFill>
        <p:spPr bwMode="auto">
          <a:xfrm>
            <a:off x="6491288" y="1341438"/>
            <a:ext cx="8159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0936" t="1109" r="31293" b="74425"/>
          <a:stretch>
            <a:fillRect/>
          </a:stretch>
        </p:blipFill>
        <p:spPr bwMode="auto">
          <a:xfrm>
            <a:off x="5626100" y="1341438"/>
            <a:ext cx="8175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8407" t="1109" r="23688" b="74138"/>
          <a:stretch>
            <a:fillRect/>
          </a:stretch>
        </p:blipFill>
        <p:spPr bwMode="auto">
          <a:xfrm>
            <a:off x="4691063" y="1341438"/>
            <a:ext cx="8048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838" t="1109" r="16255" b="74442"/>
          <a:stretch>
            <a:fillRect/>
          </a:stretch>
        </p:blipFill>
        <p:spPr bwMode="auto">
          <a:xfrm>
            <a:off x="3754438" y="1341438"/>
            <a:ext cx="8191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3449" t="1109" r="8676" b="74451"/>
          <a:stretch>
            <a:fillRect/>
          </a:stretch>
        </p:blipFill>
        <p:spPr bwMode="auto">
          <a:xfrm>
            <a:off x="2865438" y="1341438"/>
            <a:ext cx="8159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90881" t="1109" r="1314" b="74460"/>
          <a:stretch>
            <a:fillRect/>
          </a:stretch>
        </p:blipFill>
        <p:spPr bwMode="auto">
          <a:xfrm>
            <a:off x="1954213" y="1341438"/>
            <a:ext cx="8159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0" y="195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0" y="89058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0" y="18510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0" y="2811463"/>
            <a:ext cx="312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 </a:t>
            </a:r>
            <a:endParaRPr lang="fr-FR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0" y="37814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0" y="474186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0" y="57023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pic>
        <p:nvPicPr>
          <p:cNvPr id="11281" name="Picture 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90881" t="25505" r="1199" b="50331"/>
          <a:stretch>
            <a:fillRect/>
          </a:stretch>
        </p:blipFill>
        <p:spPr bwMode="auto">
          <a:xfrm>
            <a:off x="7426325" y="2636838"/>
            <a:ext cx="844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3405" t="24867" r="8688" b="49887"/>
          <a:stretch>
            <a:fillRect/>
          </a:stretch>
        </p:blipFill>
        <p:spPr bwMode="auto">
          <a:xfrm>
            <a:off x="6491288" y="2603500"/>
            <a:ext cx="858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941" t="25693" r="16287" b="49887"/>
          <a:stretch>
            <a:fillRect/>
          </a:stretch>
        </p:blipFill>
        <p:spPr bwMode="auto">
          <a:xfrm>
            <a:off x="5626100" y="2636838"/>
            <a:ext cx="8080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8468" t="25240" r="23737" b="49887"/>
          <a:stretch>
            <a:fillRect/>
          </a:stretch>
        </p:blipFill>
        <p:spPr bwMode="auto">
          <a:xfrm>
            <a:off x="4691063" y="2622550"/>
            <a:ext cx="83661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0834" t="25240" r="31367" b="49812"/>
          <a:stretch>
            <a:fillRect/>
          </a:stretch>
        </p:blipFill>
        <p:spPr bwMode="auto">
          <a:xfrm>
            <a:off x="3754438" y="2636838"/>
            <a:ext cx="8350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1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3337" t="25240" r="38824" b="50043"/>
          <a:stretch>
            <a:fillRect/>
          </a:stretch>
        </p:blipFill>
        <p:spPr bwMode="auto">
          <a:xfrm>
            <a:off x="2854325" y="2636838"/>
            <a:ext cx="8270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1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5728" t="25240" r="46298" b="49969"/>
          <a:stretch>
            <a:fillRect/>
          </a:stretch>
        </p:blipFill>
        <p:spPr bwMode="auto">
          <a:xfrm>
            <a:off x="1908175" y="2636838"/>
            <a:ext cx="844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Rectangle 25"/>
          <p:cNvSpPr>
            <a:spLocks noChangeArrowheads="1"/>
          </p:cNvSpPr>
          <p:nvPr/>
        </p:nvSpPr>
        <p:spPr bwMode="auto">
          <a:xfrm>
            <a:off x="0" y="8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89" name="Rectangle 26"/>
          <p:cNvSpPr>
            <a:spLocks noChangeArrowheads="1"/>
          </p:cNvSpPr>
          <p:nvPr/>
        </p:nvSpPr>
        <p:spPr bwMode="auto">
          <a:xfrm>
            <a:off x="0" y="7588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90" name="Rectangle 27"/>
          <p:cNvSpPr>
            <a:spLocks noChangeArrowheads="1"/>
          </p:cNvSpPr>
          <p:nvPr/>
        </p:nvSpPr>
        <p:spPr bwMode="auto">
          <a:xfrm>
            <a:off x="0" y="17383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26892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92" name="Rectangle 29"/>
          <p:cNvSpPr>
            <a:spLocks noChangeArrowheads="1"/>
          </p:cNvSpPr>
          <p:nvPr/>
        </p:nvSpPr>
        <p:spPr bwMode="auto">
          <a:xfrm>
            <a:off x="0" y="364966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93" name="Rectangle 30"/>
          <p:cNvSpPr>
            <a:spLocks noChangeArrowheads="1"/>
          </p:cNvSpPr>
          <p:nvPr/>
        </p:nvSpPr>
        <p:spPr bwMode="auto">
          <a:xfrm>
            <a:off x="0" y="46005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294" name="Rectangle 31"/>
          <p:cNvSpPr>
            <a:spLocks noChangeArrowheads="1"/>
          </p:cNvSpPr>
          <p:nvPr/>
        </p:nvSpPr>
        <p:spPr bwMode="auto">
          <a:xfrm>
            <a:off x="0" y="5551488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</a:t>
            </a:r>
            <a:endParaRPr lang="fr-FR"/>
          </a:p>
        </p:txBody>
      </p:sp>
      <p:sp>
        <p:nvSpPr>
          <p:cNvPr id="11295" name="Rectangle 32"/>
          <p:cNvSpPr>
            <a:spLocks noChangeArrowheads="1"/>
          </p:cNvSpPr>
          <p:nvPr/>
        </p:nvSpPr>
        <p:spPr bwMode="auto">
          <a:xfrm>
            <a:off x="0" y="650240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</a:t>
            </a:r>
            <a:endParaRPr lang="fr-FR"/>
          </a:p>
        </p:txBody>
      </p:sp>
      <p:pic>
        <p:nvPicPr>
          <p:cNvPr id="11296" name="Picture 3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5728" t="49600" r="46495" b="25821"/>
          <a:stretch>
            <a:fillRect/>
          </a:stretch>
        </p:blipFill>
        <p:spPr bwMode="auto">
          <a:xfrm>
            <a:off x="1882775" y="3933825"/>
            <a:ext cx="8350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3311" t="49600" r="38861" b="26035"/>
          <a:stretch>
            <a:fillRect/>
          </a:stretch>
        </p:blipFill>
        <p:spPr bwMode="auto">
          <a:xfrm>
            <a:off x="2817813" y="3933825"/>
            <a:ext cx="869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7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0832" t="49600" r="31328" b="25726"/>
          <a:stretch>
            <a:fillRect/>
          </a:stretch>
        </p:blipFill>
        <p:spPr bwMode="auto">
          <a:xfrm>
            <a:off x="3754438" y="3933825"/>
            <a:ext cx="8715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3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8474" t="49442" r="23734" b="25890"/>
          <a:stretch>
            <a:fillRect/>
          </a:stretch>
        </p:blipFill>
        <p:spPr bwMode="auto">
          <a:xfrm>
            <a:off x="4691063" y="3933825"/>
            <a:ext cx="858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5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938" t="49442" r="16357" b="25566"/>
          <a:stretch>
            <a:fillRect/>
          </a:stretch>
        </p:blipFill>
        <p:spPr bwMode="auto">
          <a:xfrm>
            <a:off x="5626100" y="3933825"/>
            <a:ext cx="8588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3603" t="49442" r="8723" b="26030"/>
          <a:stretch>
            <a:fillRect/>
          </a:stretch>
        </p:blipFill>
        <p:spPr bwMode="auto">
          <a:xfrm>
            <a:off x="6562725" y="3933825"/>
            <a:ext cx="86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91031" t="49442" r="1155" b="25957"/>
          <a:stretch>
            <a:fillRect/>
          </a:stretch>
        </p:blipFill>
        <p:spPr bwMode="auto">
          <a:xfrm>
            <a:off x="7499350" y="3933825"/>
            <a:ext cx="889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3" name="Rectangle 40"/>
          <p:cNvSpPr>
            <a:spLocks noChangeArrowheads="1"/>
          </p:cNvSpPr>
          <p:nvPr/>
        </p:nvSpPr>
        <p:spPr bwMode="auto">
          <a:xfrm>
            <a:off x="0" y="261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304" name="Rectangle 41"/>
          <p:cNvSpPr>
            <a:spLocks noChangeArrowheads="1"/>
          </p:cNvSpPr>
          <p:nvPr/>
        </p:nvSpPr>
        <p:spPr bwMode="auto">
          <a:xfrm>
            <a:off x="0" y="92868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05" name="Rectangle 42"/>
          <p:cNvSpPr>
            <a:spLocks noChangeArrowheads="1"/>
          </p:cNvSpPr>
          <p:nvPr/>
        </p:nvSpPr>
        <p:spPr bwMode="auto">
          <a:xfrm>
            <a:off x="0" y="18700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06" name="Rectangle 43"/>
          <p:cNvSpPr>
            <a:spLocks noChangeArrowheads="1"/>
          </p:cNvSpPr>
          <p:nvPr/>
        </p:nvSpPr>
        <p:spPr bwMode="auto">
          <a:xfrm>
            <a:off x="0" y="281146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07" name="Rectangle 44"/>
          <p:cNvSpPr>
            <a:spLocks noChangeArrowheads="1"/>
          </p:cNvSpPr>
          <p:nvPr/>
        </p:nvSpPr>
        <p:spPr bwMode="auto">
          <a:xfrm>
            <a:off x="0" y="37623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08" name="Rectangle 45"/>
          <p:cNvSpPr>
            <a:spLocks noChangeArrowheads="1"/>
          </p:cNvSpPr>
          <p:nvPr/>
        </p:nvSpPr>
        <p:spPr bwMode="auto">
          <a:xfrm>
            <a:off x="0" y="471328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09" name="Rectangle 46"/>
          <p:cNvSpPr>
            <a:spLocks noChangeArrowheads="1"/>
          </p:cNvSpPr>
          <p:nvPr/>
        </p:nvSpPr>
        <p:spPr bwMode="auto">
          <a:xfrm>
            <a:off x="0" y="56546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pic>
        <p:nvPicPr>
          <p:cNvPr id="11310" name="Picture 5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91031" t="73804" r="1266" b="1886"/>
          <a:stretch>
            <a:fillRect/>
          </a:stretch>
        </p:blipFill>
        <p:spPr bwMode="auto">
          <a:xfrm>
            <a:off x="1882775" y="5300663"/>
            <a:ext cx="8715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5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6112" t="73804" r="16216" b="1872"/>
          <a:stretch>
            <a:fillRect/>
          </a:stretch>
        </p:blipFill>
        <p:spPr bwMode="auto">
          <a:xfrm>
            <a:off x="2817813" y="5300663"/>
            <a:ext cx="8715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51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3521" t="73804" r="8658" b="1910"/>
          <a:stretch>
            <a:fillRect/>
          </a:stretch>
        </p:blipFill>
        <p:spPr bwMode="auto">
          <a:xfrm>
            <a:off x="3754438" y="5300663"/>
            <a:ext cx="889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50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8382" t="73804" r="23651" b="1711"/>
          <a:stretch>
            <a:fillRect/>
          </a:stretch>
        </p:blipFill>
        <p:spPr bwMode="auto">
          <a:xfrm>
            <a:off x="4691063" y="5289550"/>
            <a:ext cx="89693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4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0846" t="73804" r="31259" b="1703"/>
          <a:stretch>
            <a:fillRect/>
          </a:stretch>
        </p:blipFill>
        <p:spPr bwMode="auto">
          <a:xfrm>
            <a:off x="5651500" y="5300663"/>
            <a:ext cx="8572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48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3360" t="73804" r="38750" b="1694"/>
          <a:stretch>
            <a:fillRect/>
          </a:stretch>
        </p:blipFill>
        <p:spPr bwMode="auto">
          <a:xfrm>
            <a:off x="6562725" y="5300663"/>
            <a:ext cx="857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47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5813" t="73804" r="46268" b="1859"/>
          <a:stretch>
            <a:fillRect/>
          </a:stretch>
        </p:blipFill>
        <p:spPr bwMode="auto">
          <a:xfrm>
            <a:off x="7467600" y="5310188"/>
            <a:ext cx="8651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7" name="Rectangle 54"/>
          <p:cNvSpPr>
            <a:spLocks noChangeArrowheads="1"/>
          </p:cNvSpPr>
          <p:nvPr/>
        </p:nvSpPr>
        <p:spPr bwMode="auto">
          <a:xfrm>
            <a:off x="0" y="12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318" name="Rectangle 55"/>
          <p:cNvSpPr>
            <a:spLocks noChangeArrowheads="1"/>
          </p:cNvSpPr>
          <p:nvPr/>
        </p:nvSpPr>
        <p:spPr bwMode="auto">
          <a:xfrm>
            <a:off x="0" y="7874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19" name="Rectangle 56"/>
          <p:cNvSpPr>
            <a:spLocks noChangeArrowheads="1"/>
          </p:cNvSpPr>
          <p:nvPr/>
        </p:nvSpPr>
        <p:spPr bwMode="auto">
          <a:xfrm>
            <a:off x="0" y="172878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20" name="Rectangle 57"/>
          <p:cNvSpPr>
            <a:spLocks noChangeArrowheads="1"/>
          </p:cNvSpPr>
          <p:nvPr/>
        </p:nvSpPr>
        <p:spPr bwMode="auto">
          <a:xfrm>
            <a:off x="0" y="26701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21" name="Rectangle 58"/>
          <p:cNvSpPr>
            <a:spLocks noChangeArrowheads="1"/>
          </p:cNvSpPr>
          <p:nvPr/>
        </p:nvSpPr>
        <p:spPr bwMode="auto">
          <a:xfrm>
            <a:off x="0" y="362108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22" name="Rectangle 59"/>
          <p:cNvSpPr>
            <a:spLocks noChangeArrowheads="1"/>
          </p:cNvSpPr>
          <p:nvPr/>
        </p:nvSpPr>
        <p:spPr bwMode="auto">
          <a:xfrm>
            <a:off x="0" y="45720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23" name="Rectangle 60"/>
          <p:cNvSpPr>
            <a:spLocks noChangeArrowheads="1"/>
          </p:cNvSpPr>
          <p:nvPr/>
        </p:nvSpPr>
        <p:spPr bwMode="auto">
          <a:xfrm>
            <a:off x="0" y="55229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sp>
        <p:nvSpPr>
          <p:cNvPr id="11324" name="Rectangle 61"/>
          <p:cNvSpPr>
            <a:spLocks noChangeArrowheads="1"/>
          </p:cNvSpPr>
          <p:nvPr/>
        </p:nvSpPr>
        <p:spPr bwMode="auto">
          <a:xfrm>
            <a:off x="0" y="64643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</a:t>
            </a:r>
            <a:endParaRPr lang="fr-FR"/>
          </a:p>
        </p:txBody>
      </p:sp>
      <p:pic>
        <p:nvPicPr>
          <p:cNvPr id="11325" name="Picture 67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95" t="818" r="91757" b="74335"/>
          <a:stretch>
            <a:fillRect/>
          </a:stretch>
        </p:blipFill>
        <p:spPr bwMode="auto">
          <a:xfrm>
            <a:off x="1042988" y="1268413"/>
            <a:ext cx="8524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6" name="Picture 66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36" t="25011" r="91693" b="50545"/>
          <a:stretch>
            <a:fillRect/>
          </a:stretch>
        </p:blipFill>
        <p:spPr bwMode="auto">
          <a:xfrm>
            <a:off x="1036638" y="2636838"/>
            <a:ext cx="7985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7" name="Picture 6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94" t="49207" r="91693" b="26044"/>
          <a:stretch>
            <a:fillRect/>
          </a:stretch>
        </p:blipFill>
        <p:spPr bwMode="auto">
          <a:xfrm>
            <a:off x="1030288" y="3933825"/>
            <a:ext cx="8048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8" name="Picture 64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36" t="73401" r="91693" b="1819"/>
          <a:stretch>
            <a:fillRect/>
          </a:stretch>
        </p:blipFill>
        <p:spPr bwMode="auto">
          <a:xfrm>
            <a:off x="995363" y="5300663"/>
            <a:ext cx="8350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9" name="Rectangle 68"/>
          <p:cNvSpPr>
            <a:spLocks noChangeArrowheads="1"/>
          </p:cNvSpPr>
          <p:nvPr/>
        </p:nvSpPr>
        <p:spPr bwMode="auto">
          <a:xfrm>
            <a:off x="0" y="163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330" name="Rectangle 69"/>
          <p:cNvSpPr>
            <a:spLocks noChangeArrowheads="1"/>
          </p:cNvSpPr>
          <p:nvPr/>
        </p:nvSpPr>
        <p:spPr bwMode="auto">
          <a:xfrm>
            <a:off x="0" y="2327275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11331" name="Rectangle 70"/>
          <p:cNvSpPr>
            <a:spLocks noChangeArrowheads="1"/>
          </p:cNvSpPr>
          <p:nvPr/>
        </p:nvSpPr>
        <p:spPr bwMode="auto">
          <a:xfrm>
            <a:off x="0" y="3287713"/>
            <a:ext cx="312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 </a:t>
            </a:r>
            <a:endParaRPr lang="fr-FR"/>
          </a:p>
        </p:txBody>
      </p:sp>
      <p:sp>
        <p:nvSpPr>
          <p:cNvPr id="11332" name="Rectangle 71"/>
          <p:cNvSpPr>
            <a:spLocks noChangeArrowheads="1"/>
          </p:cNvSpPr>
          <p:nvPr/>
        </p:nvSpPr>
        <p:spPr bwMode="auto">
          <a:xfrm>
            <a:off x="0" y="4257675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>
                <a:cs typeface="Times New Roman" pitchFamily="18" charset="0"/>
              </a:rPr>
              <a:t>   </a:t>
            </a:r>
            <a:endParaRPr lang="fr-F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3568" y="1196752"/>
            <a:ext cx="8064500" cy="720080"/>
          </a:xfrm>
        </p:spPr>
        <p:txBody>
          <a:bodyPr/>
          <a:lstStyle/>
          <a:p>
            <a:pPr algn="ctr" eaLnBrk="1" hangingPunct="1">
              <a:buNone/>
            </a:pPr>
            <a:r>
              <a:rPr lang="fr-FR" sz="2800" b="1" dirty="0" smtClean="0">
                <a:latin typeface="Comic Sans MS" pitchFamily="66" charset="0"/>
              </a:rPr>
              <a:t>Quand est ce qu’une loi devient obligatoire 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2800" b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528" y="306896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3568" y="3573597"/>
            <a:ext cx="71294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Lorsqu’elle a été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promulguée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au journal officiel par le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Président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de la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République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0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00192" y="2132856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4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8064500" cy="93600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Qu’est ce qu’un traité 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8344" y="566124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750" y="35734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4077072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fr-FR" sz="2800" i="1" dirty="0" smtClean="0">
                <a:solidFill>
                  <a:srgbClr val="FF0000"/>
                </a:solidFill>
                <a:latin typeface="Comic Sans MS" pitchFamily="66" charset="0"/>
              </a:rPr>
              <a:t>Accord écrit conclu entre plusieurs sujets de droit international en vue de produire des effets juridiques régis par le droit international 	</a:t>
            </a:r>
          </a:p>
          <a:p>
            <a:pPr eaLnBrk="0" hangingPunct="0">
              <a:buFont typeface="Wingdings" pitchFamily="2" charset="2"/>
              <a:buChar char="v"/>
            </a:pPr>
            <a:endParaRPr lang="fr-FR" sz="2800" i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0152" y="2420888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5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8064500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dirty="0" smtClean="0">
                <a:latin typeface="Comic Sans MS" pitchFamily="66" charset="0"/>
              </a:rPr>
              <a:t>Qui est à l’origine de ces textes 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960" y="6093296"/>
            <a:ext cx="1007939" cy="576138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67544" y="2348880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84168" y="2348880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6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95536" y="3140968"/>
          <a:ext cx="3096344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Textes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Règlements / directives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jurisprudence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Arrêtés préfectoraux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Lois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omic Sans MS" pitchFamily="66" charset="0"/>
                        </a:rPr>
                        <a:t>Arrêtés municipal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796136" y="3212976"/>
          <a:ext cx="3048000" cy="295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4920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Institutions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2054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Maire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2054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Préfet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2054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Parlement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2054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Tribunaux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2054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omic Sans MS" pitchFamily="66" charset="0"/>
                        </a:rPr>
                        <a:t>Union européenne</a:t>
                      </a:r>
                      <a:endParaRPr lang="fr-FR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>
            <a:off x="3419872" y="3789040"/>
            <a:ext cx="2304256" cy="20882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563888" y="4437112"/>
            <a:ext cx="2232248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563888" y="4365104"/>
            <a:ext cx="2232248" cy="4320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563888" y="4941168"/>
            <a:ext cx="216024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491880" y="3933056"/>
            <a:ext cx="2304256" cy="194421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F0"/>
                </a:solidFill>
              </a:rPr>
              <a:t>Qui suis-je…?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412875"/>
            <a:ext cx="8366125" cy="2447925"/>
          </a:xfrm>
        </p:spPr>
        <p:txBody>
          <a:bodyPr/>
          <a:lstStyle/>
          <a:p>
            <a:pPr algn="ctr" eaLnBrk="1" hangingPunct="1">
              <a:buNone/>
            </a:pPr>
            <a:r>
              <a:rPr lang="fr-FR" b="1" dirty="0" smtClean="0">
                <a:latin typeface="Comic Sans MS" pitchFamily="66" charset="0"/>
              </a:rPr>
              <a:t>Règles de droit qui n'ont jamais été imposées par des textes juridiques. 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800" b="1" dirty="0" smtClean="0">
              <a:latin typeface="Comic Sans MS" pitchFamily="66" charset="0"/>
            </a:endParaRP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0192" y="2780928"/>
            <a:ext cx="240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11560" y="3284984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3608" y="4149080"/>
            <a:ext cx="5688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  <a:latin typeface="Comic Sans MS" pitchFamily="66" charset="0"/>
              </a:rPr>
              <a:t>Les usages, la coutume</a:t>
            </a:r>
            <a:endParaRPr lang="fr-FR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8064500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Classez les différents documents dans l’ordre hiérarchique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83568" y="3573016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Documents …. 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7400" y="2781300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>
                <a:latin typeface="Comic Sans MS" pitchFamily="66" charset="0"/>
              </a:rPr>
              <a:t>	</a:t>
            </a:r>
            <a:r>
              <a:rPr lang="fr-FR" sz="32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fr-FR" sz="3200">
                <a:latin typeface="Comic Sans MS" pitchFamily="66" charset="0"/>
                <a:sym typeface="Wingdings" pitchFamily="2" charset="2"/>
              </a:rPr>
              <a:t> </a:t>
            </a:r>
            <a:r>
              <a:rPr lang="fr-FR" sz="32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 points</a:t>
            </a:r>
            <a:r>
              <a:rPr lang="fr-FR" sz="3200">
                <a:latin typeface="Comic Sans MS" pitchFamily="66" charset="0"/>
                <a:sym typeface="Wingdings" pitchFamily="2" charset="2"/>
              </a:rPr>
              <a:t> </a:t>
            </a:r>
            <a:endParaRPr lang="fr-FR" sz="3200">
              <a:latin typeface="Comic Sans MS" pitchFamily="66" charset="0"/>
            </a:endParaRPr>
          </a:p>
        </p:txBody>
      </p:sp>
      <p:pic>
        <p:nvPicPr>
          <p:cNvPr id="25609" name="Picture 9" descr="http://www.cleantechbusinessangels.com/wp-content/uploads/2014/05/clic-souri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1516587" cy="124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56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  <p:bldP spid="11268" grpId="0" animBg="1" autoUpdateAnimBg="0"/>
      <p:bldP spid="5" grpId="0" autoUpdateAnimBg="0"/>
      <p:bldP spid="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F0"/>
                </a:solidFill>
              </a:rPr>
              <a:t>Qui suis-je…?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340768"/>
            <a:ext cx="8366125" cy="1368425"/>
          </a:xfrm>
        </p:spPr>
        <p:txBody>
          <a:bodyPr/>
          <a:lstStyle/>
          <a:p>
            <a:pPr algn="ctr" eaLnBrk="1" hangingPunct="1">
              <a:buNone/>
            </a:pPr>
            <a:r>
              <a:rPr lang="fr-FR" b="1" i="1" dirty="0" smtClean="0">
                <a:latin typeface="Comic Sans MS" pitchFamily="66" charset="0"/>
              </a:rPr>
              <a:t>Texte signé par le </a:t>
            </a:r>
            <a:r>
              <a:rPr lang="fr-FR" b="1" i="1" dirty="0" smtClean="0">
                <a:latin typeface="Comic Sans MS" pitchFamily="66" charset="0"/>
              </a:rPr>
              <a:t>Président </a:t>
            </a:r>
            <a:r>
              <a:rPr lang="fr-FR" b="1" i="1" dirty="0" smtClean="0">
                <a:latin typeface="Comic Sans MS" pitchFamily="66" charset="0"/>
              </a:rPr>
              <a:t>de la</a:t>
            </a:r>
          </a:p>
          <a:p>
            <a:pPr algn="ctr" eaLnBrk="1" hangingPunct="1">
              <a:buNone/>
            </a:pPr>
            <a:r>
              <a:rPr lang="fr-FR" b="1" i="1" dirty="0" smtClean="0">
                <a:latin typeface="Comic Sans MS" pitchFamily="66" charset="0"/>
              </a:rPr>
              <a:t>République ou le Premier ministre.</a:t>
            </a: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51475" y="2997200"/>
            <a:ext cx="240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1800" y="37163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" y="4273550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3200" dirty="0" smtClean="0">
                <a:solidFill>
                  <a:srgbClr val="00B0F0"/>
                </a:solidFill>
                <a:latin typeface="Comic Sans MS" pitchFamily="66" charset="0"/>
              </a:rPr>
              <a:t>UN DECRET</a:t>
            </a:r>
            <a:endParaRPr lang="fr-FR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364" grpId="0" animBg="1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412875"/>
            <a:ext cx="8892480" cy="1955800"/>
          </a:xfrm>
        </p:spPr>
        <p:txBody>
          <a:bodyPr/>
          <a:lstStyle/>
          <a:p>
            <a:pPr eaLnBrk="1" hangingPunct="1">
              <a:buNone/>
            </a:pPr>
            <a:r>
              <a:rPr lang="fr-FR" dirty="0" smtClean="0">
                <a:latin typeface="Comic Sans MS" pitchFamily="66" charset="0"/>
              </a:rPr>
              <a:t>Citez les trois notions de la devise républicaine qui évoquent les droits des citoyens.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11560" y="3861048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750" y="4426397"/>
            <a:ext cx="7127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Liberté</a:t>
            </a:r>
          </a:p>
          <a:p>
            <a:pPr>
              <a:buFontTx/>
              <a:buChar char="-"/>
            </a:pP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Egalité</a:t>
            </a:r>
          </a:p>
          <a:p>
            <a:pPr>
              <a:buFontTx/>
              <a:buChar char="-"/>
            </a:pP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Fraternité</a:t>
            </a:r>
            <a:endParaRPr lang="fr-F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176" y="2924944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5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F0"/>
                </a:solidFill>
              </a:rPr>
              <a:t>Qui suis-je…?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340768"/>
            <a:ext cx="8366125" cy="223224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dirty="0" smtClean="0">
                <a:latin typeface="Comic Sans MS" pitchFamily="66" charset="0"/>
              </a:rPr>
              <a:t>Acte juridique issu des </a:t>
            </a:r>
            <a:r>
              <a:rPr lang="fr-FR" dirty="0" smtClean="0">
                <a:latin typeface="Comic Sans MS" pitchFamily="66" charset="0"/>
              </a:rPr>
              <a:t>Institutions </a:t>
            </a:r>
            <a:r>
              <a:rPr lang="fr-FR" dirty="0" smtClean="0">
                <a:latin typeface="Comic Sans MS" pitchFamily="66" charset="0"/>
              </a:rPr>
              <a:t>européenne qui est obligatoire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dirty="0" smtClean="0">
                <a:latin typeface="Comic Sans MS" pitchFamily="66" charset="0"/>
              </a:rPr>
              <a:t>et directement applicable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dirty="0" smtClean="0">
                <a:latin typeface="Comic Sans MS" pitchFamily="66" charset="0"/>
              </a:rPr>
              <a:t>dans le droit des états membres</a:t>
            </a: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0192" y="3861048"/>
            <a:ext cx="240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11560" y="4437112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592" y="5084896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3200" dirty="0" smtClean="0">
                <a:solidFill>
                  <a:srgbClr val="00B0F0"/>
                </a:solidFill>
                <a:latin typeface="Comic Sans MS" pitchFamily="66" charset="0"/>
              </a:rPr>
              <a:t>Le règlement européen</a:t>
            </a:r>
            <a:endParaRPr lang="fr-FR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364" grpId="0" animBg="1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50"/>
                </a:solidFill>
              </a:rPr>
              <a:t>Vrai ou faux 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628775"/>
            <a:ext cx="8007350" cy="195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Le droit européen doit s ’adapter au droit français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176" y="2852936"/>
            <a:ext cx="2587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5536" y="3356992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Réponse</a:t>
            </a:r>
            <a:r>
              <a:rPr lang="fr-FR" sz="2400" b="1" dirty="0">
                <a:latin typeface="Comic Sans MS" pitchFamily="66" charset="0"/>
              </a:rPr>
              <a:t>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4005064"/>
            <a:ext cx="820891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Faux, </a:t>
            </a:r>
            <a:endParaRPr lang="fr-FR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rgbClr val="00B050"/>
                </a:solidFill>
                <a:latin typeface="Comic Sans MS" pitchFamily="66" charset="0"/>
              </a:rPr>
              <a:t>C’est le pouvoir législatif</a:t>
            </a:r>
          </a:p>
          <a:p>
            <a:endParaRPr lang="fr-FR" sz="2800" dirty="0">
              <a:solidFill>
                <a:srgbClr val="00B050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fr-FR" sz="2800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048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268413"/>
            <a:ext cx="8064500" cy="936451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Qu’est ce qu’un arrêté ?</a:t>
            </a:r>
            <a:r>
              <a:rPr lang="fr-FR" sz="4000" b="1" dirty="0" smtClean="0">
                <a:latin typeface="Comic Sans MS" pitchFamily="66" charset="0"/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fr-FR" sz="3800" b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5733256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552" y="2708920"/>
            <a:ext cx="302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</a:rPr>
              <a:t>Réponse</a:t>
            </a:r>
            <a:r>
              <a:rPr lang="fr-FR" sz="2400" b="1" dirty="0">
                <a:latin typeface="Comic Sans MS" pitchFamily="66" charset="0"/>
              </a:rPr>
              <a:t>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3675221"/>
            <a:ext cx="86764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3200" i="1" dirty="0" smtClean="0">
                <a:solidFill>
                  <a:srgbClr val="FF0000"/>
                </a:solidFill>
                <a:latin typeface="Comic Sans MS" pitchFamily="66" charset="0"/>
              </a:rPr>
              <a:t>Texte qui permet d’appliquer la loi </a:t>
            </a:r>
          </a:p>
          <a:p>
            <a:r>
              <a:rPr lang="fr-FR" sz="3200" i="1" dirty="0" smtClean="0">
                <a:solidFill>
                  <a:srgbClr val="FF0000"/>
                </a:solidFill>
                <a:latin typeface="Comic Sans MS" pitchFamily="66" charset="0"/>
              </a:rPr>
              <a:t>car il la complète, la précise, l’explique. </a:t>
            </a:r>
          </a:p>
          <a:p>
            <a:r>
              <a:rPr lang="fr-FR" sz="3200" i="1" dirty="0" smtClean="0">
                <a:solidFill>
                  <a:srgbClr val="FF0000"/>
                </a:solidFill>
                <a:latin typeface="Comic Sans MS" pitchFamily="66" charset="0"/>
              </a:rPr>
              <a:t>Il peut être pris par les ministres, les préfets, les maires</a:t>
            </a:r>
            <a:endParaRPr lang="fr-FR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72200" y="2276872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332656"/>
            <a:ext cx="8385175" cy="1008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Question</a:t>
            </a:r>
            <a:r>
              <a:rPr lang="fr-FR" dirty="0" smtClean="0"/>
              <a:t> 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196975"/>
            <a:ext cx="8208962" cy="16684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3600" b="1" dirty="0" smtClean="0">
                <a:latin typeface="Comic Sans MS" pitchFamily="66" charset="0"/>
              </a:rPr>
              <a:t>Qu’est ce que le droit ?</a:t>
            </a:r>
          </a:p>
        </p:txBody>
      </p:sp>
      <p:sp>
        <p:nvSpPr>
          <p:cNvPr id="7172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732463"/>
            <a:ext cx="1223962" cy="720725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850" y="32845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>
                <a:solidFill>
                  <a:srgbClr val="0070C0"/>
                </a:solidFill>
                <a:latin typeface="Comic Sans MS" pitchFamily="66" charset="0"/>
              </a:rPr>
              <a:t>Réponse</a:t>
            </a:r>
            <a:r>
              <a:rPr lang="fr-FR" sz="2400" b="1">
                <a:solidFill>
                  <a:srgbClr val="0070C0"/>
                </a:solidFill>
                <a:latin typeface="Comic Sans MS" pitchFamily="66" charset="0"/>
              </a:rPr>
              <a:t> :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3860800"/>
            <a:ext cx="7848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solidFill>
                  <a:srgbClr val="FF0000"/>
                </a:solidFill>
                <a:latin typeface="Comic Sans MS" pitchFamily="66" charset="0"/>
              </a:rPr>
              <a:t>Le droit est constitué </a:t>
            </a:r>
          </a:p>
          <a:p>
            <a:pPr algn="ctr">
              <a:spcBef>
                <a:spcPct val="50000"/>
              </a:spcBef>
            </a:pPr>
            <a:r>
              <a:rPr lang="fr-FR" sz="2800">
                <a:solidFill>
                  <a:srgbClr val="FF0000"/>
                </a:solidFill>
                <a:latin typeface="Comic Sans MS" pitchFamily="66" charset="0"/>
              </a:rPr>
              <a:t>d’un ensemble de règles juridiques</a:t>
            </a:r>
          </a:p>
          <a:p>
            <a:pPr algn="ctr">
              <a:spcBef>
                <a:spcPct val="50000"/>
              </a:spcBef>
            </a:pPr>
            <a:r>
              <a:rPr lang="fr-FR" sz="2800">
                <a:solidFill>
                  <a:srgbClr val="FF0000"/>
                </a:solidFill>
                <a:latin typeface="Comic Sans MS" pitchFamily="66" charset="0"/>
              </a:rPr>
              <a:t> permettant aux hommes de vivre en société</a:t>
            </a:r>
          </a:p>
          <a:p>
            <a:pPr algn="ctr" eaLnBrk="0" hangingPunct="0">
              <a:buFont typeface="Wingdings" pitchFamily="2" charset="2"/>
              <a:buChar char="v"/>
            </a:pPr>
            <a:endParaRPr lang="fr-FR" sz="2800" i="1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00788" y="2276475"/>
            <a:ext cx="2403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4 points </a:t>
            </a:r>
            <a:endParaRPr lang="fr-FR" sz="320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7172" grpId="0" animBg="1"/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ln w="34925">
            <a:solidFill>
              <a:srgbClr val="FFC000"/>
            </a:solidFill>
          </a:ln>
          <a:effectLst>
            <a:innerShdw blurRad="63500" dist="50800" dir="13500000">
              <a:srgbClr val="00B0F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err="1" smtClean="0">
                <a:solidFill>
                  <a:srgbClr val="FFC000"/>
                </a:solidFill>
                <a:latin typeface="Comic Sans MS" pitchFamily="66" charset="0"/>
              </a:rPr>
              <a:t>Stoooooooooop</a:t>
            </a:r>
            <a:r>
              <a:rPr lang="fr-FR" b="1" dirty="0" smtClean="0">
                <a:solidFill>
                  <a:srgbClr val="FFC000"/>
                </a:solidFill>
                <a:latin typeface="Comic Sans MS" pitchFamily="66" charset="0"/>
              </a:rPr>
              <a:t> !!!!! 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560" y="1844824"/>
            <a:ext cx="8007350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 Choisi un adversaire...</a:t>
            </a:r>
            <a:endParaRPr lang="fr-F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916" name="Rectangle 4"/>
          <p:cNvSpPr>
            <a:spLocks noRot="1" noChangeArrowheads="1"/>
          </p:cNvSpPr>
          <p:nvPr/>
        </p:nvSpPr>
        <p:spPr bwMode="auto">
          <a:xfrm>
            <a:off x="683568" y="2780928"/>
            <a:ext cx="8007350" cy="79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4000" b="1" dirty="0" smtClean="0">
                <a:solidFill>
                  <a:srgbClr val="FFC000"/>
                </a:solidFill>
                <a:latin typeface="Comic Sans MS" pitchFamily="66" charset="0"/>
                <a:cs typeface="+mn-cs"/>
                <a:sym typeface="Wingdings" pitchFamily="2" charset="2"/>
              </a:rPr>
              <a:t>Donne lui 5 points</a:t>
            </a:r>
            <a:endParaRPr lang="fr-FR" sz="4000" b="1" dirty="0">
              <a:solidFill>
                <a:srgbClr val="FFC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89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Stoooooooop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 !!!!! 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700213"/>
            <a:ext cx="8007350" cy="195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fr-F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 Passe ton tour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8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276600" y="3068638"/>
            <a:ext cx="3384550" cy="2017712"/>
          </a:xfrm>
          <a:prstGeom prst="irregularSeal2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-1  point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lang="fr-FR" dirty="0">
              <a:cs typeface="+mn-cs"/>
            </a:endParaRPr>
          </a:p>
        </p:txBody>
      </p:sp>
      <p:sp>
        <p:nvSpPr>
          <p:cNvPr id="3482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48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404664"/>
            <a:ext cx="8686800" cy="1152128"/>
          </a:xfrm>
          <a:ln w="31750">
            <a:solidFill>
              <a:srgbClr val="00B0F0"/>
            </a:solidFill>
          </a:ln>
          <a:effectLst>
            <a:innerShdw blurRad="63500" dist="50800" dir="13500000">
              <a:srgbClr val="FFFF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spc="6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fr-FR" b="1" spc="6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fr-FR" b="1" spc="600" dirty="0" err="1" smtClean="0">
                <a:solidFill>
                  <a:srgbClr val="00B0F0"/>
                </a:solidFill>
                <a:latin typeface="Comic Sans MS" pitchFamily="66" charset="0"/>
              </a:rPr>
              <a:t>Booooonuuuuuus</a:t>
            </a:r>
            <a:r>
              <a:rPr lang="fr-FR" b="1" spc="600" dirty="0" smtClean="0">
                <a:solidFill>
                  <a:srgbClr val="00B0F0"/>
                </a:solidFill>
                <a:latin typeface="Comic Sans MS" pitchFamily="66" charset="0"/>
              </a:rPr>
              <a:t> !!!!</a:t>
            </a:r>
            <a:br>
              <a:rPr lang="fr-FR" b="1" spc="600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fr-FR" sz="3100" b="1" spc="600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276475"/>
            <a:ext cx="8007350" cy="865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 gagnes 10 points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fr-FR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800" dirty="0" smtClean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203575" y="2997200"/>
            <a:ext cx="3384550" cy="2017713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+ 5  points</a:t>
            </a:r>
            <a:endParaRPr lang="fr-F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lang="fr-FR" dirty="0">
              <a:cs typeface="+mn-cs"/>
            </a:endParaRPr>
          </a:p>
        </p:txBody>
      </p:sp>
      <p:sp>
        <p:nvSpPr>
          <p:cNvPr id="368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7892" grpId="0" animBg="1"/>
      <p:bldP spid="368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ln w="22225" cmpd="thinThick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spc="600" dirty="0" err="1" smtClean="0">
                <a:solidFill>
                  <a:srgbClr val="FF0000"/>
                </a:solidFill>
                <a:latin typeface="Comic Sans MS" pitchFamily="66" charset="0"/>
              </a:rPr>
              <a:t>Maaaaaaaaluuuus</a:t>
            </a:r>
            <a:r>
              <a:rPr lang="fr-FR" b="1" spc="600" dirty="0" smtClean="0">
                <a:solidFill>
                  <a:srgbClr val="FF0000"/>
                </a:solidFill>
                <a:latin typeface="Comic Sans MS" pitchFamily="66" charset="0"/>
              </a:rPr>
              <a:t> !!!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2060575"/>
            <a:ext cx="7343775" cy="15128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 fais gagner 5 points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à l’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équipede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ton choix !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203575" y="3213100"/>
            <a:ext cx="3384550" cy="2017713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+ 5</a:t>
            </a: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 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points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aux autres</a:t>
            </a:r>
            <a:endParaRPr lang="fr-FR" dirty="0">
              <a:cs typeface="+mn-cs"/>
            </a:endParaRPr>
          </a:p>
        </p:txBody>
      </p:sp>
      <p:sp>
        <p:nvSpPr>
          <p:cNvPr id="378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9220" grpId="0" animBg="1"/>
      <p:bldP spid="378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ln w="34925">
            <a:solidFill>
              <a:srgbClr val="7030A0"/>
            </a:solidFill>
          </a:ln>
          <a:effectLst>
            <a:innerShdw blurRad="63500" dist="50800" dir="13500000">
              <a:srgbClr val="00B0F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err="1" smtClean="0">
                <a:solidFill>
                  <a:srgbClr val="7030A0"/>
                </a:solidFill>
                <a:latin typeface="Comic Sans MS" pitchFamily="66" charset="0"/>
              </a:rPr>
              <a:t>Stoooooooooop</a:t>
            </a:r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 !!!!! 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557338"/>
            <a:ext cx="8007350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fr-F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 Choisi un adversaire...</a:t>
            </a:r>
            <a:endParaRPr lang="fr-FR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916" name="Rectangle 4"/>
          <p:cNvSpPr>
            <a:spLocks noRot="1" noChangeArrowheads="1"/>
          </p:cNvSpPr>
          <p:nvPr/>
        </p:nvSpPr>
        <p:spPr bwMode="auto">
          <a:xfrm>
            <a:off x="684213" y="2349500"/>
            <a:ext cx="80073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fr-F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Question</a:t>
            </a:r>
            <a:r>
              <a:rPr lang="fr-FR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800" b="1" dirty="0" smtClean="0">
                <a:latin typeface="Comic Sans MS" pitchFamily="66" charset="0"/>
                <a:cs typeface="+mn-cs"/>
                <a:sym typeface="Wingdings" pitchFamily="2" charset="2"/>
              </a:rPr>
              <a:t>Y a-t-il des limites aux libertés fondamentales ?</a:t>
            </a:r>
            <a:endParaRPr lang="fr-FR" sz="2800" b="1" dirty="0">
              <a:latin typeface="Comic Sans MS" pitchFamily="66" charset="0"/>
              <a:cs typeface="+mn-cs"/>
            </a:endParaRPr>
          </a:p>
        </p:txBody>
      </p:sp>
      <p:sp>
        <p:nvSpPr>
          <p:cNvPr id="38917" name="Rectangle 5"/>
          <p:cNvSpPr>
            <a:spLocks noRot="1" noChangeArrowheads="1"/>
          </p:cNvSpPr>
          <p:nvPr/>
        </p:nvSpPr>
        <p:spPr bwMode="auto">
          <a:xfrm>
            <a:off x="5364163" y="3933825"/>
            <a:ext cx="35290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3 points 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89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4581525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omic Sans MS" pitchFamily="66" charset="0"/>
              </a:rPr>
              <a:t>Réponse 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188" y="5044708"/>
            <a:ext cx="6300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Comic Sans MS" pitchFamily="66" charset="0"/>
              </a:rPr>
              <a:t>OUI</a:t>
            </a:r>
          </a:p>
          <a:p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/>
      <p:bldP spid="38918" grpId="0" animBg="1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9" descr="D10 002"/>
          <p:cNvPicPr>
            <a:picLocks noChangeAspect="1" noChangeArrowheads="1"/>
          </p:cNvPicPr>
          <p:nvPr/>
        </p:nvPicPr>
        <p:blipFill>
          <a:blip r:embed="rId2" cstate="print"/>
          <a:srcRect b="32587"/>
          <a:stretch>
            <a:fillRect/>
          </a:stretch>
        </p:blipFill>
        <p:spPr bwMode="auto">
          <a:xfrm>
            <a:off x="57972" y="188640"/>
            <a:ext cx="908602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084168" y="2420888"/>
            <a:ext cx="431800" cy="584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460432" y="404664"/>
            <a:ext cx="431800" cy="584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7884368" y="3284984"/>
            <a:ext cx="431800" cy="584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411760" y="4653136"/>
            <a:ext cx="431800" cy="584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051720" y="548680"/>
            <a:ext cx="431800" cy="584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4408" y="6426547"/>
            <a:ext cx="648569" cy="431453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 animBg="1"/>
      <p:bldP spid="71693" grpId="0" animBg="1"/>
      <p:bldP spid="71694" grpId="0" animBg="1"/>
      <p:bldP spid="7169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404664"/>
            <a:ext cx="8229600" cy="651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Question</a:t>
            </a:r>
            <a:r>
              <a:rPr lang="fr-FR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052513"/>
            <a:ext cx="8207375" cy="24495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Expliquez la phrase suivante 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« les règles de droits sont obligatoires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et impersonnelles » .</a:t>
            </a:r>
          </a:p>
          <a:p>
            <a:pPr algn="ctr" eaLnBrk="1" hangingPunct="1">
              <a:lnSpc>
                <a:spcPct val="80000"/>
              </a:lnSpc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805488"/>
            <a:ext cx="936625" cy="574675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850" y="32131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>
                <a:solidFill>
                  <a:srgbClr val="0070C0"/>
                </a:solidFill>
              </a:rPr>
              <a:t>Réponse</a:t>
            </a:r>
            <a:r>
              <a:rPr lang="fr-FR" sz="2400" b="1">
                <a:solidFill>
                  <a:srgbClr val="0070C0"/>
                </a:solidFill>
              </a:rPr>
              <a:t>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388" y="3716338"/>
            <a:ext cx="84963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b="1" u="sng">
                <a:solidFill>
                  <a:srgbClr val="FF0000"/>
                </a:solidFill>
              </a:rPr>
              <a:t>Obligatoires : </a:t>
            </a:r>
          </a:p>
          <a:p>
            <a:r>
              <a:rPr lang="fr-FR" sz="2800">
                <a:solidFill>
                  <a:srgbClr val="FF0000"/>
                </a:solidFill>
              </a:rPr>
              <a:t>les personnes ne les respectant pas encourent des sanctions </a:t>
            </a:r>
          </a:p>
          <a:p>
            <a:r>
              <a:rPr lang="fr-FR" sz="2800" i="1">
                <a:solidFill>
                  <a:srgbClr val="FF0000"/>
                </a:solidFill>
              </a:rPr>
              <a:t>ex : des amendes, des peines de prison) </a:t>
            </a:r>
          </a:p>
          <a:p>
            <a:r>
              <a:rPr lang="fr-FR" sz="2800" b="1" u="sng">
                <a:solidFill>
                  <a:srgbClr val="FF0000"/>
                </a:solidFill>
              </a:rPr>
              <a:t>Impersonnelles :</a:t>
            </a:r>
          </a:p>
          <a:p>
            <a:r>
              <a:rPr lang="fr-FR" sz="2800">
                <a:solidFill>
                  <a:srgbClr val="FF0000"/>
                </a:solidFill>
              </a:rPr>
              <a:t>elles s’appliquent à tous les individus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72225" y="2997200"/>
            <a:ext cx="2403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320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  <a:endParaRPr lang="fr-FR" sz="320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8196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Question</a:t>
            </a:r>
            <a:r>
              <a:rPr lang="fr-FR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412875"/>
            <a:ext cx="8007350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3600" b="1" dirty="0" smtClean="0">
                <a:latin typeface="Comic Sans MS" pitchFamily="66" charset="0"/>
              </a:rPr>
              <a:t>Qu’est ce que le « droit subjectif »</a:t>
            </a:r>
          </a:p>
          <a:p>
            <a:pPr algn="ctr" eaLnBrk="1" hangingPunct="1"/>
            <a:endParaRPr lang="fr-FR" sz="3600" b="1" dirty="0" smtClean="0">
              <a:latin typeface="Comic Sans MS" pitchFamily="66" charset="0"/>
            </a:endParaRP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2463"/>
            <a:ext cx="1008063" cy="5762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84213" y="3573463"/>
            <a:ext cx="302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>
                <a:solidFill>
                  <a:srgbClr val="0070C0"/>
                </a:solidFill>
                <a:latin typeface="Comic Sans MS" pitchFamily="66" charset="0"/>
              </a:rPr>
              <a:t>Réponse</a:t>
            </a:r>
            <a:r>
              <a:rPr lang="fr-FR" sz="2400" b="1">
                <a:latin typeface="Comic Sans MS" pitchFamily="66" charset="0"/>
              </a:rPr>
              <a:t>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850" y="4221163"/>
            <a:ext cx="77041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b="1" i="1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fr-FR" sz="28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Ce sont les droits individuels </a:t>
            </a:r>
          </a:p>
          <a:p>
            <a:r>
              <a:rPr lang="fr-FR" sz="28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reconnus à l’individu par le droit objectif</a:t>
            </a:r>
          </a:p>
          <a:p>
            <a:r>
              <a:rPr lang="fr-FR" sz="2800" i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Ex : une vente d’un bien à un tiers</a:t>
            </a:r>
          </a:p>
          <a:p>
            <a:pPr eaLnBrk="0" hangingPunct="0"/>
            <a:endParaRPr lang="fr-FR" sz="2800" i="1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7763" y="2420938"/>
            <a:ext cx="240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fr-FR">
                <a:latin typeface="Comic Sans MS" pitchFamily="66" charset="0"/>
              </a:rPr>
              <a:t>	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3 points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922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052513"/>
            <a:ext cx="8064500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b="1" dirty="0" smtClean="0">
                <a:latin typeface="Comic Sans MS" pitchFamily="66" charset="0"/>
              </a:rPr>
              <a:t>Droit subjectif ou objectif 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373688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552" y="2636912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536" y="3798282"/>
            <a:ext cx="4536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AutoNum type="arabicPeriod"/>
            </a:pPr>
            <a:r>
              <a:rPr lang="fr-FR" sz="2400" b="1" i="1" dirty="0" smtClean="0">
                <a:latin typeface="Comic Sans MS" pitchFamily="66" charset="0"/>
              </a:rPr>
              <a:t>Le code de la route </a:t>
            </a:r>
          </a:p>
          <a:p>
            <a:pPr marL="457200" indent="-457200">
              <a:buAutoNum type="arabicPeriod"/>
            </a:pPr>
            <a:endParaRPr lang="fr-FR" sz="2400" b="1" i="1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fr-FR" sz="2400" b="1" i="1" dirty="0" smtClean="0">
                <a:latin typeface="Comic Sans MS" pitchFamily="66" charset="0"/>
              </a:rPr>
              <a:t> Le droit de vote</a:t>
            </a:r>
            <a:endParaRPr lang="fr-FR" sz="2400" i="1" dirty="0">
              <a:latin typeface="Comic Sans MS" pitchFamily="66" charset="0"/>
            </a:endParaRPr>
          </a:p>
          <a:p>
            <a:r>
              <a:rPr lang="fr-FR" sz="2400" i="1" dirty="0">
                <a:latin typeface="Comic Sans MS" pitchFamily="66" charset="0"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72200" y="2060848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6 points </a:t>
            </a:r>
            <a:endParaRPr lang="fr-F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3789040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Droit objectif</a:t>
            </a:r>
            <a:endParaRPr lang="fr-F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644008" y="4509120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Droit subjectif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268413"/>
            <a:ext cx="8007350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fr-FR" dirty="0" smtClean="0">
                <a:latin typeface="Comic Sans MS" pitchFamily="66" charset="0"/>
              </a:rPr>
              <a:t>Que sont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fr-FR" dirty="0" smtClean="0">
                <a:latin typeface="Comic Sans MS" pitchFamily="66" charset="0"/>
              </a:rPr>
              <a:t>« les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droits de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l’Homme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 du citoyen</a:t>
            </a:r>
            <a:r>
              <a:rPr lang="fr-FR" dirty="0" smtClean="0">
                <a:latin typeface="Comic Sans MS" pitchFamily="66" charset="0"/>
              </a:rPr>
              <a:t> »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fr-FR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50825" y="32845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>
                <a:solidFill>
                  <a:srgbClr val="0070C0"/>
                </a:solidFill>
                <a:latin typeface="Comic Sans MS" pitchFamily="66" charset="0"/>
              </a:rPr>
              <a:t>Réponse</a:t>
            </a:r>
            <a:r>
              <a:rPr lang="fr-FR" sz="2400" b="1">
                <a:latin typeface="Comic Sans MS" pitchFamily="66" charset="0"/>
              </a:rPr>
              <a:t> :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0825" y="4005263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Concept selon lequel tout être humain possède des droits universels, inaliénables, quel que soit l’individu</a:t>
            </a:r>
            <a:r>
              <a:rPr lang="fr-FR" sz="2400" b="1" i="1" dirty="0">
                <a:solidFill>
                  <a:srgbClr val="FF0000"/>
                </a:solidFill>
              </a:rPr>
              <a:t>.</a:t>
            </a:r>
          </a:p>
          <a:p>
            <a:r>
              <a:rPr lang="fr-FR" sz="2400" u="sng" dirty="0">
                <a:solidFill>
                  <a:srgbClr val="FF0000"/>
                </a:solidFill>
              </a:rPr>
              <a:t>Droits </a:t>
            </a:r>
            <a:r>
              <a:rPr lang="fr-FR" sz="2400" u="sng" dirty="0" smtClean="0">
                <a:solidFill>
                  <a:srgbClr val="FF0000"/>
                </a:solidFill>
              </a:rPr>
              <a:t>inaliénables </a:t>
            </a:r>
            <a:r>
              <a:rPr lang="fr-FR" sz="2400" u="sng" dirty="0">
                <a:solidFill>
                  <a:srgbClr val="FF0000"/>
                </a:solidFill>
              </a:rPr>
              <a:t>:</a:t>
            </a:r>
          </a:p>
          <a:p>
            <a:r>
              <a:rPr lang="fr-FR" sz="2400" dirty="0">
                <a:solidFill>
                  <a:srgbClr val="FF0000"/>
                </a:solidFill>
              </a:rPr>
              <a:t>« Ni enlevé, ni vendu »</a:t>
            </a:r>
          </a:p>
          <a:p>
            <a:r>
              <a:rPr lang="fr-FR" sz="2400" u="sng" dirty="0">
                <a:solidFill>
                  <a:srgbClr val="FF0000"/>
                </a:solidFill>
              </a:rPr>
              <a:t>Droits universels :</a:t>
            </a:r>
          </a:p>
          <a:p>
            <a:r>
              <a:rPr lang="fr-FR" sz="2400" dirty="0">
                <a:solidFill>
                  <a:srgbClr val="FF0000"/>
                </a:solidFill>
              </a:rPr>
              <a:t>Garantis par des lois et traités internationaux</a:t>
            </a:r>
            <a:endParaRPr lang="fr-FR" sz="2400" i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7400" y="2708275"/>
            <a:ext cx="2587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8 points </a:t>
            </a:r>
            <a:endParaRPr lang="fr-FR" sz="320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1268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B0F0"/>
                </a:solidFill>
              </a:rPr>
              <a:t>Qui suis-je…?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1340768"/>
            <a:ext cx="8366125" cy="1368425"/>
          </a:xfrm>
        </p:spPr>
        <p:txBody>
          <a:bodyPr/>
          <a:lstStyle/>
          <a:p>
            <a:pPr algn="ctr" eaLnBrk="1" hangingPunct="1">
              <a:buNone/>
            </a:pPr>
            <a:r>
              <a:rPr lang="fr-FR" b="1" i="1" dirty="0" smtClean="0">
                <a:latin typeface="Comic Sans MS" pitchFamily="66" charset="0"/>
              </a:rPr>
              <a:t>Droit de chacun d’agir à sa guise</a:t>
            </a:r>
          </a:p>
          <a:p>
            <a:pPr algn="ctr" eaLnBrk="1" hangingPunct="1">
              <a:buNone/>
            </a:pPr>
            <a:r>
              <a:rPr lang="fr-FR" b="1" i="1" dirty="0" smtClean="0">
                <a:latin typeface="Comic Sans MS" pitchFamily="66" charset="0"/>
              </a:rPr>
              <a:t>sans contrainte</a:t>
            </a: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516563"/>
            <a:ext cx="1223963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51475" y="2997200"/>
            <a:ext cx="240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5 points </a:t>
            </a:r>
            <a:endParaRPr lang="fr-FR" sz="32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1800" y="37163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</a:rPr>
              <a:t>Réponse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" y="4303713"/>
            <a:ext cx="7129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  <a:latin typeface="Comic Sans MS" pitchFamily="66" charset="0"/>
              </a:rPr>
              <a:t>LES LIBERTES</a:t>
            </a:r>
            <a:endParaRPr lang="fr-FR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36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Question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341438"/>
            <a:ext cx="8066087" cy="195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fr-FR" dirty="0" smtClean="0">
                <a:latin typeface="Comic Sans MS" pitchFamily="66" charset="0"/>
              </a:rPr>
              <a:t>Citez </a:t>
            </a:r>
            <a:r>
              <a:rPr lang="fr-FR" b="1" dirty="0" smtClean="0">
                <a:latin typeface="Comic Sans MS" pitchFamily="66" charset="0"/>
              </a:rPr>
              <a:t>3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libertés fondamentales </a:t>
            </a:r>
            <a:r>
              <a:rPr lang="fr-FR" dirty="0" smtClean="0">
                <a:latin typeface="Comic Sans MS" pitchFamily="66" charset="0"/>
              </a:rPr>
              <a:t>reconnues par les autorités publiques</a:t>
            </a:r>
            <a:endParaRPr lang="fr-FR" sz="2400" i="1" dirty="0" smtClean="0">
              <a:latin typeface="Comic Sans MS" pitchFamily="66" charset="0"/>
            </a:endParaRP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516563"/>
            <a:ext cx="1223962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850" y="292417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>
                <a:solidFill>
                  <a:srgbClr val="0070C0"/>
                </a:solidFill>
                <a:latin typeface="Comic Sans MS" pitchFamily="66" charset="0"/>
              </a:rPr>
              <a:t>Réponse</a:t>
            </a:r>
            <a:r>
              <a:rPr lang="fr-FR" sz="2400" b="1">
                <a:latin typeface="Comic Sans MS" pitchFamily="66" charset="0"/>
              </a:rPr>
              <a:t> 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188" y="3573463"/>
            <a:ext cx="71294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i="1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fr-FR" sz="2800" i="1">
                <a:solidFill>
                  <a:srgbClr val="FF0000"/>
                </a:solidFill>
              </a:rPr>
              <a:t>Liberté d’opinion</a:t>
            </a:r>
          </a:p>
          <a:p>
            <a:pPr>
              <a:buFont typeface="Wingdings" pitchFamily="2" charset="2"/>
              <a:buChar char="Ø"/>
            </a:pPr>
            <a:r>
              <a:rPr lang="fr-FR" sz="2800" i="1">
                <a:solidFill>
                  <a:srgbClr val="FF0000"/>
                </a:solidFill>
              </a:rPr>
              <a:t> Liberté de culte</a:t>
            </a:r>
          </a:p>
          <a:p>
            <a:pPr>
              <a:buFont typeface="Wingdings" pitchFamily="2" charset="2"/>
              <a:buChar char="Ø"/>
            </a:pPr>
            <a:r>
              <a:rPr lang="fr-FR" sz="2800" i="1">
                <a:solidFill>
                  <a:srgbClr val="FF0000"/>
                </a:solidFill>
              </a:rPr>
              <a:t> Liberté de circulation</a:t>
            </a:r>
          </a:p>
          <a:p>
            <a:pPr>
              <a:buFont typeface="Wingdings" pitchFamily="2" charset="2"/>
              <a:buChar char="Ø"/>
            </a:pPr>
            <a:r>
              <a:rPr lang="fr-FR" sz="2800" i="1">
                <a:solidFill>
                  <a:srgbClr val="FF0000"/>
                </a:solidFill>
              </a:rPr>
              <a:t> Droit de grève</a:t>
            </a:r>
          </a:p>
          <a:p>
            <a:pPr>
              <a:buFont typeface="Wingdings" pitchFamily="2" charset="2"/>
              <a:buChar char="Ø"/>
            </a:pPr>
            <a:r>
              <a:rPr lang="fr-FR" sz="2800" i="1">
                <a:solidFill>
                  <a:srgbClr val="FF0000"/>
                </a:solidFill>
              </a:rPr>
              <a:t> Liberté de réunion</a:t>
            </a:r>
          </a:p>
          <a:p>
            <a:pPr>
              <a:buFont typeface="Wingdings" pitchFamily="2" charset="2"/>
              <a:buChar char="Ø"/>
            </a:pPr>
            <a:r>
              <a:rPr lang="fr-FR" sz="2800" i="1">
                <a:solidFill>
                  <a:srgbClr val="FF0000"/>
                </a:solidFill>
              </a:rPr>
              <a:t> Liberté de la presse</a:t>
            </a:r>
          </a:p>
          <a:p>
            <a:pPr>
              <a:buFont typeface="Wingdings" pitchFamily="2" charset="2"/>
              <a:buChar char="Ø"/>
            </a:pPr>
            <a:r>
              <a:rPr lang="fr-FR" sz="2800" i="1">
                <a:solidFill>
                  <a:srgbClr val="FF0000"/>
                </a:solidFill>
              </a:rPr>
              <a:t> Liberté de manifester</a:t>
            </a:r>
            <a:endParaRPr lang="fr-FR" sz="2800" i="1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84888" y="2708275"/>
            <a:ext cx="258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320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 5 points </a:t>
            </a:r>
            <a:endParaRPr lang="fr-FR" sz="320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4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694</Words>
  <Application>Microsoft Office PowerPoint</Application>
  <PresentationFormat>Affichage à l'écran (4:3)</PresentationFormat>
  <Paragraphs>265</Paragraphs>
  <Slides>35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Promenade</vt:lpstr>
      <vt:lpstr>QU’Est-ce QUE LE DROIT ?</vt:lpstr>
      <vt:lpstr> Pioche une carte </vt:lpstr>
      <vt:lpstr>Question </vt:lpstr>
      <vt:lpstr>Question </vt:lpstr>
      <vt:lpstr>Question </vt:lpstr>
      <vt:lpstr>Question </vt:lpstr>
      <vt:lpstr>Question </vt:lpstr>
      <vt:lpstr>Qui suis-je…? </vt:lpstr>
      <vt:lpstr>Question </vt:lpstr>
      <vt:lpstr>Question </vt:lpstr>
      <vt:lpstr>Qui suis-je…? </vt:lpstr>
      <vt:lpstr>Question </vt:lpstr>
      <vt:lpstr>Vrai ou faux </vt:lpstr>
      <vt:lpstr>Question </vt:lpstr>
      <vt:lpstr>Vrai ou faux </vt:lpstr>
      <vt:lpstr>Question </vt:lpstr>
      <vt:lpstr>Question </vt:lpstr>
      <vt:lpstr>Question </vt:lpstr>
      <vt:lpstr>Question </vt:lpstr>
      <vt:lpstr>Question </vt:lpstr>
      <vt:lpstr>Question </vt:lpstr>
      <vt:lpstr>Question </vt:lpstr>
      <vt:lpstr>Qui suis-je…? </vt:lpstr>
      <vt:lpstr>Question </vt:lpstr>
      <vt:lpstr>Qui suis-je…? </vt:lpstr>
      <vt:lpstr>Question </vt:lpstr>
      <vt:lpstr>Qui suis-je…? </vt:lpstr>
      <vt:lpstr>Vrai ou faux </vt:lpstr>
      <vt:lpstr>Question </vt:lpstr>
      <vt:lpstr>Stoooooooooop !!!!! </vt:lpstr>
      <vt:lpstr>Stoooooooop !!!!! </vt:lpstr>
      <vt:lpstr> Booooonuuuuuus !!!! </vt:lpstr>
      <vt:lpstr>Maaaaaaaaluuuus !!!</vt:lpstr>
      <vt:lpstr>Stoooooooooop !!!!! </vt:lpstr>
      <vt:lpstr>Diapositive 35</vt:lpstr>
    </vt:vector>
  </TitlesOfParts>
  <Company>Region Rhone-Alpes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voltana</dc:creator>
  <cp:lastModifiedBy>Famille JEAN</cp:lastModifiedBy>
  <cp:revision>78</cp:revision>
  <dcterms:created xsi:type="dcterms:W3CDTF">2011-05-27T09:43:29Z</dcterms:created>
  <dcterms:modified xsi:type="dcterms:W3CDTF">2015-05-26T18:25:48Z</dcterms:modified>
</cp:coreProperties>
</file>