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0" r:id="rId3"/>
    <p:sldId id="264" r:id="rId4"/>
    <p:sldId id="278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SI" initials="jmp" lastIdx="21" clrIdx="0"/>
  <p:cmAuthor id="1" name="Rectorat" initials="R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75942" autoAdjust="0"/>
  </p:normalViewPr>
  <p:slideViewPr>
    <p:cSldViewPr>
      <p:cViewPr>
        <p:scale>
          <a:sx n="57" d="100"/>
          <a:sy n="57" d="100"/>
        </p:scale>
        <p:origin x="-164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901D5-C5FC-4A50-BDDC-7636C1B9B121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E4EC-F6B4-4D4A-9EF3-B1A09CE46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C8F35-31DC-4796-8533-2C172E0E5FC2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C6FAE-3279-4A73-AC10-264F63C4BA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87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situation A est évaluée</a:t>
            </a:r>
            <a:r>
              <a:rPr lang="fr-FR" baseline="0" dirty="0" smtClean="0"/>
              <a:t> sur 14 points et la situation B sur 6 points dans chacune des épreuves.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C6FAE-3279-4A73-AC10-264F63C4BA1B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8108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complexité d’une situation de travail est liée au nombre d’acteurs, aux ressources disponibles, au degré d’autonomie et de responsabilité et au degré de difficulté de la production.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C6FAE-3279-4A73-AC10-264F63C4BA1B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6585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C6FAE-3279-4A73-AC10-264F63C4BA1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/>
              <a:t>Référentiel page 106</a:t>
            </a:r>
          </a:p>
          <a:p>
            <a:r>
              <a:rPr lang="fr-FR" dirty="0" smtClean="0"/>
              <a:t>Cette</a:t>
            </a:r>
            <a:r>
              <a:rPr lang="fr-FR" baseline="0" dirty="0" smtClean="0"/>
              <a:t> épreuve vise à évaluer les compétences liées </a:t>
            </a:r>
            <a:r>
              <a:rPr lang="fr-FR" b="0" baseline="0" dirty="0" smtClean="0"/>
              <a:t>au </a:t>
            </a:r>
            <a:r>
              <a:rPr lang="fr-FR" b="1" baseline="0" dirty="0" smtClean="0"/>
              <a:t>parcours de professionnalisation </a:t>
            </a:r>
            <a:r>
              <a:rPr lang="fr-FR" baseline="0" dirty="0" smtClean="0"/>
              <a:t>du candidat et en particulier la capacité du candidat à :</a:t>
            </a:r>
          </a:p>
          <a:p>
            <a:pPr marL="171450" indent="-171450">
              <a:buFontTx/>
              <a:buChar char="-"/>
            </a:pPr>
            <a:r>
              <a:rPr lang="fr-FR" b="1" baseline="0" dirty="0" smtClean="0"/>
              <a:t>Caractériser</a:t>
            </a:r>
            <a:r>
              <a:rPr lang="fr-FR" baseline="0" dirty="0" smtClean="0"/>
              <a:t> et </a:t>
            </a:r>
            <a:r>
              <a:rPr lang="fr-FR" b="1" baseline="0" dirty="0" smtClean="0"/>
              <a:t>analyser les choix organisationnels </a:t>
            </a:r>
            <a:r>
              <a:rPr lang="fr-FR" baseline="0" dirty="0" smtClean="0"/>
              <a:t>en matière de SICG et de veille informationnelle,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Conduire une </a:t>
            </a:r>
            <a:r>
              <a:rPr lang="fr-FR" b="1" baseline="0" dirty="0" smtClean="0"/>
              <a:t>analyse réflexive sur sa professionnalité </a:t>
            </a:r>
            <a:r>
              <a:rPr lang="fr-FR" baseline="0" dirty="0" smtClean="0"/>
              <a:t>nécessaire à son adaptation à des situations professionnelles variées,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Communiquer à partir de la production de documents professionnels écrits et l’utilisation de modes de communication adaptés au contexte des situations professionnelles vécues ou simulées.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C6FAE-3279-4A73-AC10-264F63C4BA1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355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L’évaluation</a:t>
            </a:r>
            <a:r>
              <a:rPr lang="fr-FR" baseline="0" dirty="0" smtClean="0"/>
              <a:t> porte sur </a:t>
            </a:r>
            <a:r>
              <a:rPr lang="fr-FR" b="1" baseline="0" dirty="0" smtClean="0"/>
              <a:t>deux objets </a:t>
            </a:r>
            <a:r>
              <a:rPr lang="fr-FR" baseline="0" dirty="0" smtClean="0"/>
              <a:t>distincts :</a:t>
            </a:r>
          </a:p>
          <a:p>
            <a:r>
              <a:rPr lang="fr-FR" baseline="0" dirty="0" smtClean="0"/>
              <a:t>1/ une </a:t>
            </a:r>
            <a:r>
              <a:rPr lang="fr-FR" b="1" baseline="0" dirty="0" smtClean="0"/>
              <a:t>analyse de l’organisation d’un processus </a:t>
            </a:r>
            <a:r>
              <a:rPr lang="fr-FR" baseline="0" dirty="0" smtClean="0"/>
              <a:t>menée par le candidat en milieu professionnel, à l’occasion d’un ou plusieurs stages ou lors de son expérience professionnelle,  et / ou à l’occasion des travaux en ateliers professionnel et des activités de veille réalisées soit en milieu professionnel, soit en atelier professionnel.</a:t>
            </a:r>
          </a:p>
          <a:p>
            <a:r>
              <a:rPr lang="fr-FR" baseline="0" dirty="0" smtClean="0"/>
              <a:t>2/ Une </a:t>
            </a:r>
            <a:r>
              <a:rPr lang="fr-FR" b="1" baseline="0" dirty="0" smtClean="0"/>
              <a:t>analyse réflexive du parcours </a:t>
            </a:r>
            <a:r>
              <a:rPr lang="fr-FR" baseline="0" dirty="0" smtClean="0"/>
              <a:t>du candidat à partir de son passeport professionnel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C6FAE-3279-4A73-AC10-264F63C4BA1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9705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61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244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19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575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41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76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826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0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06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07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93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0"/>
            <a:ext cx="2429944" cy="14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43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DesObservables%20(1)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dirty="0" smtClean="0"/>
              <a:t>E42 et E5 : deux situations </a:t>
            </a:r>
            <a:br>
              <a:rPr lang="fr-FR" dirty="0" smtClean="0"/>
            </a:br>
            <a:r>
              <a:rPr lang="fr-FR" dirty="0" smtClean="0"/>
              <a:t>de CCF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25/11/2014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1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323528" y="2186107"/>
            <a:ext cx="2142238" cy="1136025"/>
            <a:chOff x="0" y="1012505"/>
            <a:chExt cx="2142238" cy="1136025"/>
          </a:xfrm>
        </p:grpSpPr>
        <p:sp>
          <p:nvSpPr>
            <p:cNvPr id="19" name="Rectangle 18"/>
            <p:cNvSpPr/>
            <p:nvPr/>
          </p:nvSpPr>
          <p:spPr>
            <a:xfrm>
              <a:off x="0" y="1012505"/>
              <a:ext cx="2142238" cy="113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0" y="1012505"/>
              <a:ext cx="2142238" cy="1136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08" tIns="86360" rIns="241808" bIns="863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400" b="1" kern="1200" dirty="0" smtClean="0">
                  <a:solidFill>
                    <a:srgbClr val="00B050"/>
                  </a:solidFill>
                </a:rPr>
                <a:t>Situation A</a:t>
              </a:r>
              <a:endParaRPr lang="fr-FR" sz="3400" b="1" kern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8" name="Accolade ouvrante 7"/>
          <p:cNvSpPr/>
          <p:nvPr/>
        </p:nvSpPr>
        <p:spPr>
          <a:xfrm>
            <a:off x="2465765" y="2132856"/>
            <a:ext cx="428447" cy="1242527"/>
          </a:xfrm>
          <a:prstGeom prst="leftBrace">
            <a:avLst>
              <a:gd name="adj1" fmla="val 35000"/>
              <a:gd name="adj2" fmla="val 5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e 8"/>
          <p:cNvGrpSpPr/>
          <p:nvPr/>
        </p:nvGrpSpPr>
        <p:grpSpPr>
          <a:xfrm>
            <a:off x="3065592" y="2132856"/>
            <a:ext cx="5826887" cy="1242527"/>
            <a:chOff x="2742064" y="959254"/>
            <a:chExt cx="5826887" cy="1242527"/>
          </a:xfrm>
        </p:grpSpPr>
        <p:sp>
          <p:nvSpPr>
            <p:cNvPr id="17" name="Rectangle 16"/>
            <p:cNvSpPr/>
            <p:nvPr/>
          </p:nvSpPr>
          <p:spPr>
            <a:xfrm>
              <a:off x="2742064" y="959254"/>
              <a:ext cx="5826887" cy="124252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742064" y="959254"/>
              <a:ext cx="5826887" cy="12425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3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CCF - Evaluation au « fil de l’eau »</a:t>
              </a:r>
              <a:endParaRPr lang="fr-FR" sz="3400" b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95536" y="4274339"/>
            <a:ext cx="2142238" cy="1136025"/>
            <a:chOff x="0" y="2377432"/>
            <a:chExt cx="2142238" cy="1136025"/>
          </a:xfrm>
        </p:grpSpPr>
        <p:sp>
          <p:nvSpPr>
            <p:cNvPr id="15" name="Rectangle 14"/>
            <p:cNvSpPr/>
            <p:nvPr/>
          </p:nvSpPr>
          <p:spPr>
            <a:xfrm>
              <a:off x="0" y="2377432"/>
              <a:ext cx="2142238" cy="113602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0" y="2377432"/>
              <a:ext cx="2142238" cy="1136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08" tIns="86360" rIns="241808" bIns="863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400" b="1" kern="1200" dirty="0" smtClean="0">
                  <a:solidFill>
                    <a:srgbClr val="00B050"/>
                  </a:solidFill>
                </a:rPr>
                <a:t>Situation B</a:t>
              </a:r>
              <a:endParaRPr lang="fr-FR" sz="3400" b="1" kern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1" name="Accolade ouvrante 10"/>
          <p:cNvSpPr/>
          <p:nvPr/>
        </p:nvSpPr>
        <p:spPr>
          <a:xfrm>
            <a:off x="2537773" y="4221088"/>
            <a:ext cx="428447" cy="1242527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2">
            <a:scrgbClr r="0" g="0" b="0"/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e 11"/>
          <p:cNvGrpSpPr/>
          <p:nvPr/>
        </p:nvGrpSpPr>
        <p:grpSpPr>
          <a:xfrm>
            <a:off x="3137600" y="4221088"/>
            <a:ext cx="5826887" cy="1242527"/>
            <a:chOff x="2742064" y="2324181"/>
            <a:chExt cx="5826887" cy="1242527"/>
          </a:xfrm>
        </p:grpSpPr>
        <p:sp>
          <p:nvSpPr>
            <p:cNvPr id="13" name="Rectangle 12"/>
            <p:cNvSpPr/>
            <p:nvPr/>
          </p:nvSpPr>
          <p:spPr>
            <a:xfrm>
              <a:off x="2742064" y="2324181"/>
              <a:ext cx="5826887" cy="124252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742064" y="2324181"/>
              <a:ext cx="5826887" cy="12425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3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CCF - Epreuve pratique orale de 20’</a:t>
              </a:r>
              <a:endParaRPr lang="fr-FR" sz="3400" b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537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E42 et E5 : Situation A </a:t>
            </a:r>
            <a:br>
              <a:rPr lang="fr-FR" dirty="0" smtClean="0"/>
            </a:br>
            <a:r>
              <a:rPr lang="fr-FR" dirty="0" smtClean="0"/>
              <a:t>Evaluation au « fil de l’eau »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25/11/2014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2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646561" y="1628800"/>
            <a:ext cx="3185510" cy="831185"/>
            <a:chOff x="300891" y="1549"/>
            <a:chExt cx="3185510" cy="831185"/>
          </a:xfrm>
        </p:grpSpPr>
        <p:sp>
          <p:nvSpPr>
            <p:cNvPr id="18" name="Rectangle 17"/>
            <p:cNvSpPr/>
            <p:nvPr/>
          </p:nvSpPr>
          <p:spPr>
            <a:xfrm>
              <a:off x="300891" y="1549"/>
              <a:ext cx="3185510" cy="8311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300891" y="1549"/>
              <a:ext cx="3185510" cy="8311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kern="1200" dirty="0" smtClean="0">
                  <a:solidFill>
                    <a:srgbClr val="00B050"/>
                  </a:solidFill>
                </a:rPr>
                <a:t>Quoi évaluer ?</a:t>
              </a:r>
              <a:endParaRPr lang="fr-FR" sz="3200" b="1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45670" y="2843545"/>
            <a:ext cx="4146291" cy="3102930"/>
            <a:chOff x="0" y="1216294"/>
            <a:chExt cx="4146291" cy="3102930"/>
          </a:xfrm>
        </p:grpSpPr>
        <p:sp>
          <p:nvSpPr>
            <p:cNvPr id="16" name="Rectangle 15"/>
            <p:cNvSpPr/>
            <p:nvPr/>
          </p:nvSpPr>
          <p:spPr>
            <a:xfrm>
              <a:off x="0" y="1216294"/>
              <a:ext cx="4146291" cy="310293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0" y="1216294"/>
              <a:ext cx="4146291" cy="3102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800" b="1" kern="1200" dirty="0" smtClean="0">
                  <a:solidFill>
                    <a:schemeClr val="tx1"/>
                  </a:solidFill>
                </a:rPr>
                <a:t>E42. </a:t>
              </a:r>
              <a:r>
                <a:rPr lang="fr-FR" sz="2800" b="1" kern="1200" dirty="0" smtClean="0">
                  <a:solidFill>
                    <a:schemeClr val="accent1"/>
                  </a:solidFill>
                </a:rPr>
                <a:t>Compétences de P7 à partir de SP reprenant des activités de P1 à P4</a:t>
              </a:r>
              <a:endParaRPr lang="fr-FR" sz="2800" b="1" kern="12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758434" y="1844824"/>
            <a:ext cx="4039895" cy="831185"/>
            <a:chOff x="4412764" y="72012"/>
            <a:chExt cx="4039895" cy="831185"/>
          </a:xfrm>
        </p:grpSpPr>
        <p:sp>
          <p:nvSpPr>
            <p:cNvPr id="14" name="Rectangle 13"/>
            <p:cNvSpPr/>
            <p:nvPr/>
          </p:nvSpPr>
          <p:spPr>
            <a:xfrm>
              <a:off x="4412764" y="72012"/>
              <a:ext cx="4039895" cy="8311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4412764" y="72012"/>
              <a:ext cx="4039895" cy="8311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kern="1200" dirty="0" smtClean="0">
                  <a:solidFill>
                    <a:srgbClr val="00B050"/>
                  </a:solidFill>
                </a:rPr>
                <a:t>Quelles situations évaluer ?</a:t>
              </a:r>
              <a:endParaRPr lang="fr-FR" sz="3200" b="1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716016" y="2871695"/>
            <a:ext cx="4320480" cy="3077585"/>
            <a:chOff x="4579170" y="1098883"/>
            <a:chExt cx="4104455" cy="3259478"/>
          </a:xfrm>
        </p:grpSpPr>
        <p:sp>
          <p:nvSpPr>
            <p:cNvPr id="11" name="Rectangle 10"/>
            <p:cNvSpPr/>
            <p:nvPr/>
          </p:nvSpPr>
          <p:spPr>
            <a:xfrm>
              <a:off x="4589575" y="1098883"/>
              <a:ext cx="3957234" cy="3259478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579170" y="1098883"/>
              <a:ext cx="4104455" cy="3005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tx1"/>
                </a:buClr>
                <a:buChar char="••"/>
              </a:pPr>
              <a:r>
                <a:rPr lang="fr-FR" sz="2800" b="1" kern="1200" dirty="0" smtClean="0">
                  <a:solidFill>
                    <a:schemeClr val="accent1"/>
                  </a:solidFill>
                </a:rPr>
                <a:t>Des situations de travail vécues au cours de la formation en Ets et en stage, </a:t>
              </a:r>
              <a:r>
                <a:rPr lang="fr-FR" sz="2600" b="1" i="1" kern="1200" dirty="0" smtClean="0">
                  <a:solidFill>
                    <a:schemeClr val="accent1"/>
                  </a:solidFill>
                </a:rPr>
                <a:t>seul ou en groupe, d’une complexité significative</a:t>
              </a:r>
              <a:endParaRPr lang="fr-FR" sz="2600" b="1" i="1" kern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53701" y="4797152"/>
            <a:ext cx="4146291" cy="10867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149352" rIns="199136" bIns="224028" numCol="1" spcCol="1270" anchor="t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800" b="1" kern="1200" dirty="0" smtClean="0">
                <a:solidFill>
                  <a:schemeClr val="tx1"/>
                </a:solidFill>
              </a:rPr>
              <a:t>E5. </a:t>
            </a:r>
            <a:r>
              <a:rPr lang="fr-FR" sz="2800" b="1" kern="1200" dirty="0" smtClean="0">
                <a:solidFill>
                  <a:schemeClr val="accent1"/>
                </a:solidFill>
              </a:rPr>
              <a:t>Compétences de P5, P6 et P7</a:t>
            </a:r>
            <a:endParaRPr lang="fr-FR" sz="2800" b="1" kern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18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E42 et E5 : Situation B </a:t>
            </a:r>
            <a:br>
              <a:rPr lang="fr-FR" sz="3600" dirty="0" smtClean="0"/>
            </a:br>
            <a:r>
              <a:rPr lang="fr-FR" sz="3600" dirty="0" smtClean="0"/>
              <a:t>CCF – Epreuve pratique orale</a:t>
            </a:r>
            <a:endParaRPr lang="fr-FR" sz="36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3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274472" y="1601392"/>
            <a:ext cx="2632792" cy="1009228"/>
            <a:chOff x="45904" y="0"/>
            <a:chExt cx="2632792" cy="1009228"/>
          </a:xfrm>
        </p:grpSpPr>
        <p:sp>
          <p:nvSpPr>
            <p:cNvPr id="24" name="Rectangle 23"/>
            <p:cNvSpPr/>
            <p:nvPr/>
          </p:nvSpPr>
          <p:spPr>
            <a:xfrm>
              <a:off x="45904" y="0"/>
              <a:ext cx="2632792" cy="100922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45904" y="0"/>
              <a:ext cx="2632792" cy="1009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912" tIns="105664" rIns="184912" bIns="105664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600" b="1" kern="1200" dirty="0" smtClean="0">
                  <a:solidFill>
                    <a:schemeClr val="bg1"/>
                  </a:solidFill>
                </a:rPr>
                <a:t>Quelles situations évaluer  ?</a:t>
              </a:r>
              <a:endParaRPr lang="fr-FR" sz="26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274472" y="2681513"/>
            <a:ext cx="2632792" cy="3627807"/>
            <a:chOff x="45904" y="1008113"/>
            <a:chExt cx="2632792" cy="4059855"/>
          </a:xfrm>
        </p:grpSpPr>
        <p:sp>
          <p:nvSpPr>
            <p:cNvPr id="22" name="Rectangle 21"/>
            <p:cNvSpPr/>
            <p:nvPr/>
          </p:nvSpPr>
          <p:spPr>
            <a:xfrm>
              <a:off x="45904" y="1008113"/>
              <a:ext cx="2632792" cy="4059855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5904" y="1008113"/>
              <a:ext cx="2632792" cy="4059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Une des trois </a:t>
              </a:r>
              <a:r>
                <a:rPr lang="fr-FR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situations professionnelles </a:t>
              </a:r>
              <a:r>
                <a:rPr lang="fr-FR" sz="2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présentées par le candidat, sur poste informatique</a:t>
              </a:r>
              <a:endParaRPr lang="fr-FR" sz="24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091337" y="1601392"/>
            <a:ext cx="2992831" cy="1009228"/>
            <a:chOff x="2831264" y="0"/>
            <a:chExt cx="2848815" cy="1009228"/>
          </a:xfrm>
        </p:grpSpPr>
        <p:sp>
          <p:nvSpPr>
            <p:cNvPr id="20" name="Rectangle 19"/>
            <p:cNvSpPr/>
            <p:nvPr/>
          </p:nvSpPr>
          <p:spPr>
            <a:xfrm>
              <a:off x="2831264" y="0"/>
              <a:ext cx="2780272" cy="100922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2831264" y="0"/>
              <a:ext cx="2848815" cy="1009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fr-FR" sz="2800" b="1" kern="1200" dirty="0" smtClean="0">
                  <a:solidFill>
                    <a:schemeClr val="bg1"/>
                  </a:solidFill>
                </a:rPr>
                <a:t>Comment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fr-FR" sz="2800" b="1" kern="1200" dirty="0" smtClean="0">
                  <a:solidFill>
                    <a:schemeClr val="bg1"/>
                  </a:solidFill>
                </a:rPr>
                <a:t>évaluer ?</a:t>
              </a:r>
              <a:endParaRPr lang="fr-FR" sz="28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059833" y="2681513"/>
            <a:ext cx="2952328" cy="3627807"/>
            <a:chOff x="3018889" y="1008113"/>
            <a:chExt cx="2661190" cy="4059855"/>
          </a:xfrm>
        </p:grpSpPr>
        <p:sp>
          <p:nvSpPr>
            <p:cNvPr id="18" name="Rectangle 17"/>
            <p:cNvSpPr/>
            <p:nvPr/>
          </p:nvSpPr>
          <p:spPr>
            <a:xfrm>
              <a:off x="3047287" y="1008113"/>
              <a:ext cx="2632792" cy="4059855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3018889" y="1008113"/>
              <a:ext cx="2632792" cy="4059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348" tIns="117348" rIns="156464" bIns="176022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lang="fr-FR" sz="22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Durée maximale  20’</a:t>
              </a:r>
              <a:endParaRPr lang="fr-FR" sz="22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6156176" y="1601392"/>
            <a:ext cx="2736304" cy="1009228"/>
            <a:chOff x="5927608" y="0"/>
            <a:chExt cx="2736304" cy="1009228"/>
          </a:xfrm>
        </p:grpSpPr>
        <p:sp>
          <p:nvSpPr>
            <p:cNvPr id="16" name="Rectangle 15"/>
            <p:cNvSpPr/>
            <p:nvPr/>
          </p:nvSpPr>
          <p:spPr>
            <a:xfrm>
              <a:off x="6008167" y="0"/>
              <a:ext cx="2632792" cy="100922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5927608" y="0"/>
              <a:ext cx="2736304" cy="1009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b="1" kern="1200" dirty="0" smtClean="0">
                  <a:solidFill>
                    <a:schemeClr val="bg1"/>
                  </a:solidFill>
                </a:rPr>
                <a:t>Quand évaluer ?</a:t>
              </a:r>
              <a:endParaRPr lang="fr-FR" sz="2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6236735" y="2681513"/>
            <a:ext cx="2632792" cy="3627807"/>
            <a:chOff x="6008167" y="1008113"/>
            <a:chExt cx="2632792" cy="4059855"/>
          </a:xfrm>
        </p:grpSpPr>
        <p:sp>
          <p:nvSpPr>
            <p:cNvPr id="14" name="Rectangle 13"/>
            <p:cNvSpPr/>
            <p:nvPr/>
          </p:nvSpPr>
          <p:spPr>
            <a:xfrm>
              <a:off x="6008167" y="1008113"/>
              <a:ext cx="2632792" cy="4059855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6008167" y="1008113"/>
              <a:ext cx="2632792" cy="4059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400" b="0" kern="12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A la fin du parcours de formation, après la situation A, après le stage de 2</a:t>
              </a:r>
              <a:r>
                <a:rPr lang="fr-FR" sz="2400" b="0" kern="1200" baseline="300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ème</a:t>
              </a:r>
              <a:r>
                <a:rPr lang="fr-FR" sz="2400" b="0" kern="12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 année et la date limite</a:t>
              </a:r>
              <a:endParaRPr lang="fr-FR" sz="2400" b="0" kern="1200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091337" y="3284985"/>
            <a:ext cx="2920823" cy="15121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348" tIns="117348" rIns="156464" bIns="176022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fr-FR" sz="2200" kern="1200" dirty="0" smtClean="0">
                <a:solidFill>
                  <a:schemeClr val="accent1">
                    <a:lumMod val="75000"/>
                  </a:schemeClr>
                </a:solidFill>
              </a:rPr>
              <a:t>Mener un </a:t>
            </a:r>
            <a:r>
              <a:rPr lang="fr-FR" sz="2200" b="1" kern="1200" dirty="0" smtClean="0">
                <a:solidFill>
                  <a:schemeClr val="accent1">
                    <a:lumMod val="75000"/>
                  </a:schemeClr>
                </a:solidFill>
              </a:rPr>
              <a:t>entretien d’explicitation </a:t>
            </a:r>
            <a:r>
              <a:rPr lang="fr-FR" sz="2200" kern="1200" dirty="0" smtClean="0">
                <a:solidFill>
                  <a:schemeClr val="accent1">
                    <a:lumMod val="75000"/>
                  </a:schemeClr>
                </a:solidFill>
              </a:rPr>
              <a:t>des activités réalisées dans les </a:t>
            </a:r>
            <a:r>
              <a:rPr lang="fr-FR" sz="2200" b="1" kern="1200" dirty="0" smtClean="0">
                <a:solidFill>
                  <a:schemeClr val="accent1">
                    <a:lumMod val="75000"/>
                  </a:schemeClr>
                </a:solidFill>
              </a:rPr>
              <a:t>SP</a:t>
            </a:r>
            <a:endParaRPr lang="fr-FR" sz="2200" b="1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59832" y="4725145"/>
            <a:ext cx="2920823" cy="15121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348" tIns="117348" rIns="156464" bIns="176022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fr-FR" sz="2200" b="1" kern="1200" dirty="0" smtClean="0">
                <a:solidFill>
                  <a:schemeClr val="accent1">
                    <a:lumMod val="75000"/>
                  </a:schemeClr>
                </a:solidFill>
              </a:rPr>
              <a:t>Questionner</a:t>
            </a:r>
            <a:r>
              <a:rPr lang="fr-FR" sz="2200" kern="1200" dirty="0" smtClean="0">
                <a:solidFill>
                  <a:schemeClr val="accent1">
                    <a:lumMod val="75000"/>
                  </a:schemeClr>
                </a:solidFill>
              </a:rPr>
              <a:t> chaque activité de la </a:t>
            </a:r>
            <a:r>
              <a:rPr lang="fr-FR" sz="2200" b="1" kern="1200" dirty="0" smtClean="0">
                <a:solidFill>
                  <a:schemeClr val="accent1">
                    <a:lumMod val="75000"/>
                  </a:schemeClr>
                </a:solidFill>
              </a:rPr>
              <a:t>SP</a:t>
            </a:r>
            <a:r>
              <a:rPr lang="fr-FR" sz="2200" kern="1200" dirty="0" smtClean="0">
                <a:solidFill>
                  <a:schemeClr val="accent1">
                    <a:lumMod val="75000"/>
                  </a:schemeClr>
                </a:solidFill>
              </a:rPr>
              <a:t> en </a:t>
            </a:r>
            <a:r>
              <a:rPr lang="fr-FR" sz="2200" b="1" kern="1200" dirty="0" smtClean="0">
                <a:solidFill>
                  <a:schemeClr val="accent1">
                    <a:lumMod val="75000"/>
                  </a:schemeClr>
                </a:solidFill>
              </a:rPr>
              <a:t>modifiant</a:t>
            </a:r>
            <a:r>
              <a:rPr lang="fr-FR" sz="2200" kern="1200" dirty="0" smtClean="0">
                <a:solidFill>
                  <a:schemeClr val="accent1">
                    <a:lumMod val="75000"/>
                  </a:schemeClr>
                </a:solidFill>
              </a:rPr>
              <a:t> certains paramètres…</a:t>
            </a:r>
            <a:endParaRPr lang="fr-FR" sz="2200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81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E6 – Parcours  de profession-</a:t>
            </a:r>
            <a:br>
              <a:rPr lang="fr-FR" sz="4000" dirty="0" smtClean="0"/>
            </a:br>
            <a:r>
              <a:rPr lang="fr-FR" sz="4000" dirty="0" err="1" smtClean="0"/>
              <a:t>nalisation</a:t>
            </a:r>
            <a:r>
              <a:rPr lang="fr-FR" sz="4000" dirty="0"/>
              <a:t> </a:t>
            </a:r>
            <a:r>
              <a:rPr lang="fr-FR" sz="4000" dirty="0" smtClean="0"/>
              <a:t>: Finalités et objectifs</a:t>
            </a:r>
            <a:endParaRPr lang="fr-FR" sz="4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198994" y="2109577"/>
            <a:ext cx="2835439" cy="3713587"/>
            <a:chOff x="-50458" y="426678"/>
            <a:chExt cx="2835439" cy="3713587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2068" y="426678"/>
              <a:ext cx="2782913" cy="3713587"/>
            </a:xfrm>
            <a:prstGeom prst="roundRect">
              <a:avLst>
                <a:gd name="adj" fmla="val 5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 rot="16200000">
              <a:off x="-1294738" y="2033471"/>
              <a:ext cx="3045141" cy="5565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61722" rIns="80010" bIns="0" numCol="1" spcCol="1270" anchor="t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Ateliers professionnels, Stages, Passeport professionnel</a:t>
              </a:r>
              <a:endParaRPr lang="fr-FR" sz="1800" b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804738" y="2163685"/>
            <a:ext cx="2073270" cy="4001619"/>
            <a:chOff x="555286" y="426678"/>
            <a:chExt cx="2073270" cy="4001619"/>
          </a:xfrm>
        </p:grpSpPr>
        <p:sp>
          <p:nvSpPr>
            <p:cNvPr id="21" name="Rectangle 20"/>
            <p:cNvSpPr/>
            <p:nvPr/>
          </p:nvSpPr>
          <p:spPr>
            <a:xfrm>
              <a:off x="555286" y="426678"/>
              <a:ext cx="2073270" cy="371358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555286" y="714710"/>
              <a:ext cx="2073270" cy="37135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5438" rIns="0" bIns="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200" kern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Caractériser et analyser les </a:t>
              </a:r>
              <a:r>
                <a:rPr lang="fr-FR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choix </a:t>
              </a:r>
              <a:r>
                <a:rPr lang="fr-FR" sz="2400" b="1" kern="1200" dirty="0" err="1" smtClean="0">
                  <a:solidFill>
                    <a:schemeClr val="accent1">
                      <a:lumMod val="75000"/>
                    </a:schemeClr>
                  </a:solidFill>
                </a:rPr>
                <a:t>organisation-nels</a:t>
              </a:r>
              <a:r>
                <a:rPr lang="fr-FR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fr-FR" sz="2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du </a:t>
              </a:r>
              <a:r>
                <a:rPr lang="fr-FR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SICG</a:t>
              </a:r>
              <a:r>
                <a:rPr lang="fr-FR" sz="2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 et de </a:t>
              </a:r>
              <a:r>
                <a:rPr lang="fr-FR" sz="2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veille</a:t>
              </a:r>
              <a:r>
                <a:rPr lang="fr-FR" sz="2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…</a:t>
              </a:r>
              <a:endParaRPr lang="fr-FR" sz="24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219856" y="2140215"/>
            <a:ext cx="2720296" cy="3682949"/>
            <a:chOff x="2881389" y="360050"/>
            <a:chExt cx="2513231" cy="3682949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2881389" y="360050"/>
              <a:ext cx="2513231" cy="3682949"/>
            </a:xfrm>
            <a:prstGeom prst="roundRect">
              <a:avLst>
                <a:gd name="adj" fmla="val 5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 rot="16200000">
              <a:off x="1622703" y="1903726"/>
              <a:ext cx="3020018" cy="5026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61722" rIns="80010" bIns="0" numCol="1" spcCol="1270" anchor="t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dirty="0" smtClean="0">
                  <a:solidFill>
                    <a:schemeClr val="bg1"/>
                  </a:solidFill>
                </a:rPr>
                <a:t>Ateliers professionnels, Stages, Passeport professionnel…</a:t>
              </a:r>
              <a:endParaRPr lang="fr-FR" sz="18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867927" y="2194323"/>
            <a:ext cx="2016223" cy="4187005"/>
            <a:chOff x="3322396" y="360050"/>
            <a:chExt cx="2016223" cy="4187005"/>
          </a:xfrm>
        </p:grpSpPr>
        <p:sp>
          <p:nvSpPr>
            <p:cNvPr id="17" name="Rectangle 16"/>
            <p:cNvSpPr/>
            <p:nvPr/>
          </p:nvSpPr>
          <p:spPr>
            <a:xfrm>
              <a:off x="3400223" y="360050"/>
              <a:ext cx="1872357" cy="368294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3322396" y="864106"/>
              <a:ext cx="2016223" cy="368294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2296" rIns="0" bIns="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 smtClean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>
                  <a:solidFill>
                    <a:schemeClr val="bg1"/>
                  </a:solidFill>
                </a:rPr>
                <a:t>Conduire une </a:t>
              </a:r>
              <a:r>
                <a:rPr lang="fr-FR" sz="2400" b="1" kern="1200" dirty="0" smtClean="0">
                  <a:solidFill>
                    <a:schemeClr val="bg1"/>
                  </a:solidFill>
                </a:rPr>
                <a:t>analyse réflexive </a:t>
              </a:r>
              <a:r>
                <a:rPr lang="fr-FR" sz="2400" kern="1200" dirty="0" smtClean="0">
                  <a:solidFill>
                    <a:schemeClr val="bg1"/>
                  </a:solidFill>
                </a:rPr>
                <a:t>sur sa professionnalité…</a:t>
              </a:r>
              <a:endParaRPr lang="fr-FR" sz="2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6155978" y="2142481"/>
            <a:ext cx="2736502" cy="3680683"/>
            <a:chOff x="5490398" y="360050"/>
            <a:chExt cx="2736502" cy="3680683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5490398" y="360050"/>
              <a:ext cx="2736502" cy="3680683"/>
            </a:xfrm>
            <a:prstGeom prst="roundRect">
              <a:avLst>
                <a:gd name="adj" fmla="val 5000"/>
              </a:avLst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 rot="16200000">
              <a:off x="4254968" y="2024079"/>
              <a:ext cx="3018160" cy="54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4864" rIns="71120" bIns="0" numCol="1" spcCol="1270" anchor="t" anchorCtr="0">
              <a:noAutofit/>
            </a:bodyPr>
            <a:lstStyle/>
            <a:p>
              <a:pPr lvl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dirty="0" smtClean="0">
                  <a:solidFill>
                    <a:schemeClr val="bg1"/>
                  </a:solidFill>
                </a:rPr>
                <a:t>Ateliers professionnels, Stages, Passeport professionnel…</a:t>
              </a:r>
              <a:endParaRPr lang="fr-FR" sz="16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6703279" y="2196589"/>
            <a:ext cx="2038694" cy="4112731"/>
            <a:chOff x="6037699" y="360050"/>
            <a:chExt cx="2038694" cy="4112731"/>
          </a:xfrm>
        </p:grpSpPr>
        <p:sp>
          <p:nvSpPr>
            <p:cNvPr id="13" name="Rectangle 12"/>
            <p:cNvSpPr/>
            <p:nvPr/>
          </p:nvSpPr>
          <p:spPr>
            <a:xfrm>
              <a:off x="6037699" y="360050"/>
              <a:ext cx="2038694" cy="3680683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6037699" y="792098"/>
              <a:ext cx="2038694" cy="36806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2296" rIns="0" bIns="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400" kern="1200" dirty="0" smtClean="0">
                <a:solidFill>
                  <a:schemeClr val="bg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kern="1200" dirty="0" smtClean="0">
                  <a:solidFill>
                    <a:schemeClr val="bg1"/>
                  </a:solidFill>
                </a:rPr>
                <a:t>Communiquer</a:t>
              </a:r>
              <a:r>
                <a:rPr lang="fr-FR" sz="2400" kern="1200" dirty="0" smtClean="0">
                  <a:solidFill>
                    <a:schemeClr val="bg1"/>
                  </a:solidFill>
                </a:rPr>
                <a:t> à partir de la production de documents professionnels…</a:t>
              </a:r>
              <a:endParaRPr lang="fr-FR" sz="24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350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E6 : Parcours de </a:t>
            </a:r>
            <a:br>
              <a:rPr lang="fr-FR" dirty="0" smtClean="0"/>
            </a:br>
            <a:r>
              <a:rPr lang="fr-FR" dirty="0" smtClean="0"/>
              <a:t>professionnalisation </a:t>
            </a:r>
            <a:r>
              <a:rPr lang="fr-FR" sz="2700" dirty="0" smtClean="0"/>
              <a:t>(orale ponctuelle)</a:t>
            </a:r>
            <a:endParaRPr lang="fr-FR" sz="27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25/11/2014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5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1692805" y="2626085"/>
            <a:ext cx="2699245" cy="1595187"/>
            <a:chOff x="1441285" y="997287"/>
            <a:chExt cx="2699245" cy="1595187"/>
          </a:xfrm>
        </p:grpSpPr>
        <p:sp>
          <p:nvSpPr>
            <p:cNvPr id="24" name="Rectangle 23"/>
            <p:cNvSpPr/>
            <p:nvPr/>
          </p:nvSpPr>
          <p:spPr>
            <a:xfrm>
              <a:off x="1441285" y="997287"/>
              <a:ext cx="2699245" cy="1595187"/>
            </a:xfrm>
            <a:prstGeom prst="rect">
              <a:avLst/>
            </a:prstGeom>
            <a:solidFill>
              <a:srgbClr val="00B0F0">
                <a:alpha val="90000"/>
              </a:srgb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1873164" y="997287"/>
              <a:ext cx="2267365" cy="1595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>
                  <a:solidFill>
                    <a:schemeClr val="bg1"/>
                  </a:solidFill>
                </a:rPr>
                <a:t>Analyse de l’organisation d’un processus (15’)</a:t>
              </a:r>
              <a:endParaRPr lang="fr-FR" sz="2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692805" y="4221272"/>
            <a:ext cx="2699245" cy="1944032"/>
            <a:chOff x="1441285" y="2592474"/>
            <a:chExt cx="2699245" cy="1944032"/>
          </a:xfrm>
        </p:grpSpPr>
        <p:sp>
          <p:nvSpPr>
            <p:cNvPr id="22" name="Rectangle 21"/>
            <p:cNvSpPr/>
            <p:nvPr/>
          </p:nvSpPr>
          <p:spPr>
            <a:xfrm>
              <a:off x="1441285" y="2592474"/>
              <a:ext cx="2699245" cy="1944032"/>
            </a:xfrm>
            <a:prstGeom prst="rect">
              <a:avLst/>
            </a:prstGeom>
            <a:solidFill>
              <a:srgbClr val="0070C0">
                <a:alpha val="90000"/>
              </a:srgb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1873164" y="2592474"/>
              <a:ext cx="2267365" cy="1944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63576" rIns="163576" bIns="163576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b="1" kern="1200" dirty="0" smtClean="0">
                  <a:solidFill>
                    <a:schemeClr val="bg1"/>
                  </a:solidFill>
                </a:rPr>
                <a:t>Ecrit</a:t>
              </a:r>
              <a:r>
                <a:rPr lang="fr-FR" sz="2300" b="1" kern="1200" baseline="0" dirty="0" smtClean="0">
                  <a:solidFill>
                    <a:schemeClr val="bg1"/>
                  </a:solidFill>
                </a:rPr>
                <a:t> </a:t>
              </a:r>
              <a:r>
                <a:rPr lang="fr-FR" sz="2300" kern="1200" baseline="0" dirty="0" smtClean="0">
                  <a:solidFill>
                    <a:schemeClr val="bg1"/>
                  </a:solidFill>
                </a:rPr>
                <a:t>de 12 pages maximum sur l’organisation d’un processus et  la veille</a:t>
              </a:r>
              <a:endParaRPr lang="fr-FR" sz="23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53207" y="1906286"/>
            <a:ext cx="1799496" cy="1799496"/>
            <a:chOff x="1687" y="277488"/>
            <a:chExt cx="1799496" cy="1799496"/>
          </a:xfrm>
        </p:grpSpPr>
        <p:sp>
          <p:nvSpPr>
            <p:cNvPr id="20" name="Ellipse 19"/>
            <p:cNvSpPr/>
            <p:nvPr/>
          </p:nvSpPr>
          <p:spPr>
            <a:xfrm>
              <a:off x="1687" y="277488"/>
              <a:ext cx="1799496" cy="1799496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Ellipse 8"/>
            <p:cNvSpPr/>
            <p:nvPr/>
          </p:nvSpPr>
          <p:spPr>
            <a:xfrm>
              <a:off x="265217" y="541018"/>
              <a:ext cx="1272436" cy="1272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kern="1200" dirty="0" smtClean="0">
                  <a:solidFill>
                    <a:schemeClr val="bg1"/>
                  </a:solidFill>
                </a:rPr>
                <a:t>Phase 1</a:t>
              </a:r>
              <a:endParaRPr lang="fr-FR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6191547" y="2626085"/>
            <a:ext cx="2699245" cy="1656004"/>
            <a:chOff x="5940027" y="997287"/>
            <a:chExt cx="2699245" cy="1656004"/>
          </a:xfrm>
        </p:grpSpPr>
        <p:sp>
          <p:nvSpPr>
            <p:cNvPr id="18" name="Rectangle 17"/>
            <p:cNvSpPr/>
            <p:nvPr/>
          </p:nvSpPr>
          <p:spPr>
            <a:xfrm>
              <a:off x="5940027" y="997287"/>
              <a:ext cx="2699245" cy="1656004"/>
            </a:xfrm>
            <a:prstGeom prst="rect">
              <a:avLst/>
            </a:prstGeom>
            <a:solidFill>
              <a:srgbClr val="00B0F0">
                <a:alpha val="90000"/>
              </a:srgb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6371906" y="997287"/>
              <a:ext cx="2267365" cy="1656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63576" rIns="163576" bIns="163576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kern="1200" dirty="0" smtClean="0">
                  <a:solidFill>
                    <a:schemeClr val="bg1"/>
                  </a:solidFill>
                </a:rPr>
                <a:t>Entretien centré sur le parcours professionnel (15’)</a:t>
              </a:r>
              <a:endParaRPr lang="fr-FR" sz="23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6191547" y="4282089"/>
            <a:ext cx="2699245" cy="1800396"/>
            <a:chOff x="5940027" y="2653291"/>
            <a:chExt cx="2699245" cy="1800396"/>
          </a:xfrm>
        </p:grpSpPr>
        <p:sp>
          <p:nvSpPr>
            <p:cNvPr id="16" name="Rectangle 15"/>
            <p:cNvSpPr/>
            <p:nvPr/>
          </p:nvSpPr>
          <p:spPr>
            <a:xfrm>
              <a:off x="5940027" y="2653291"/>
              <a:ext cx="2699245" cy="180039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6371906" y="2653291"/>
              <a:ext cx="2267365" cy="1800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>
                  <a:solidFill>
                    <a:schemeClr val="bg1"/>
                  </a:solidFill>
                </a:rPr>
                <a:t>Analyse réflexive du parcours à partir du passeport professionnel</a:t>
              </a:r>
              <a:endParaRPr lang="fr-FR" sz="2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4751949" y="1906286"/>
            <a:ext cx="1799496" cy="1799496"/>
            <a:chOff x="4500429" y="277488"/>
            <a:chExt cx="1799496" cy="1799496"/>
          </a:xfrm>
        </p:grpSpPr>
        <p:sp>
          <p:nvSpPr>
            <p:cNvPr id="14" name="Ellipse 13"/>
            <p:cNvSpPr/>
            <p:nvPr/>
          </p:nvSpPr>
          <p:spPr>
            <a:xfrm>
              <a:off x="4500429" y="277488"/>
              <a:ext cx="1799496" cy="1799496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lipse 14"/>
            <p:cNvSpPr/>
            <p:nvPr/>
          </p:nvSpPr>
          <p:spPr>
            <a:xfrm>
              <a:off x="4763959" y="541018"/>
              <a:ext cx="1272436" cy="1272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kern="1200" dirty="0" smtClean="0">
                  <a:solidFill>
                    <a:schemeClr val="bg1"/>
                  </a:solidFill>
                </a:rPr>
                <a:t>Phase 2</a:t>
              </a:r>
              <a:endParaRPr lang="fr-FR" sz="3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7884368" y="1556792"/>
            <a:ext cx="818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hlinkClick r:id="rId3" action="ppaction://hlinkpres?slideindex=1&amp;slidetitle="/>
              </a:rPr>
              <a:t>Retour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14537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504</Words>
  <Application>Microsoft Office PowerPoint</Application>
  <PresentationFormat>Affichage à l'écran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E42 et E5 : deux situations  de CCF</vt:lpstr>
      <vt:lpstr>E42 et E5 : Situation A  Evaluation au « fil de l’eau »</vt:lpstr>
      <vt:lpstr>E42 et E5 : Situation B  CCF – Epreuve pratique orale</vt:lpstr>
      <vt:lpstr>E6 – Parcours  de profession- nalisation : Finalités et objectifs</vt:lpstr>
      <vt:lpstr>E6 : Parcours de  professionnalisation (orale ponctuelle)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Gallet</cp:lastModifiedBy>
  <cp:revision>185</cp:revision>
  <dcterms:created xsi:type="dcterms:W3CDTF">2014-10-30T17:49:11Z</dcterms:created>
  <dcterms:modified xsi:type="dcterms:W3CDTF">2015-06-17T11:24:14Z</dcterms:modified>
</cp:coreProperties>
</file>