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5.xml" ContentType="application/vnd.openxmlformats-officedocument.drawingml.diagramLayout+xml"/>
  <Override PartName="/ppt/commentAuthors.xml" ContentType="application/vnd.openxmlformats-officedocument.presentationml.commentAuthors+xml"/>
  <Override PartName="/ppt/diagrams/layout3.xml" ContentType="application/vnd.openxmlformats-officedocument.drawingml.diagram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diagrams/layout4.xml" ContentType="application/vnd.openxmlformats-officedocument.drawingml.diagram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05" r:id="rId2"/>
    <p:sldId id="285" r:id="rId3"/>
    <p:sldId id="307" r:id="rId4"/>
    <p:sldId id="308" r:id="rId5"/>
    <p:sldId id="306" r:id="rId6"/>
    <p:sldId id="301" r:id="rId7"/>
    <p:sldId id="302" r:id="rId8"/>
    <p:sldId id="296" r:id="rId9"/>
    <p:sldId id="300" r:id="rId10"/>
    <p:sldId id="292" r:id="rId11"/>
    <p:sldId id="290" r:id="rId12"/>
    <p:sldId id="304" r:id="rId13"/>
    <p:sldId id="294" r:id="rId14"/>
    <p:sldId id="314" r:id="rId15"/>
    <p:sldId id="310" r:id="rId16"/>
    <p:sldId id="311" r:id="rId17"/>
    <p:sldId id="312" r:id="rId18"/>
    <p:sldId id="313" r:id="rId19"/>
    <p:sldId id="316" r:id="rId20"/>
    <p:sldId id="293" r:id="rId21"/>
    <p:sldId id="315" r:id="rId22"/>
  </p:sldIdLst>
  <p:sldSz cx="9144000" cy="6858000" type="screen4x3"/>
  <p:notesSz cx="7099300" cy="10234613"/>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SI" initials="" lastIdx="33" clrIdx="0"/>
  <p:cmAuthor id="1" name="Rectorat" initials="" lastIdx="2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33CC"/>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9" autoAdjust="0"/>
    <p:restoredTop sz="87799" autoAdjust="0"/>
  </p:normalViewPr>
  <p:slideViewPr>
    <p:cSldViewPr>
      <p:cViewPr>
        <p:scale>
          <a:sx n="80" d="100"/>
          <a:sy n="80" d="100"/>
        </p:scale>
        <p:origin x="-216" y="-2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7C153A-6379-4822-9303-812BD888C415}" type="doc">
      <dgm:prSet loTypeId="urn:microsoft.com/office/officeart/2009/3/layout/StepUpProcess" loCatId="process" qsTypeId="urn:microsoft.com/office/officeart/2005/8/quickstyle/simple1#6" qsCatId="simple" csTypeId="urn:microsoft.com/office/officeart/2005/8/colors/accent1_2#4" csCatId="accent1" phldr="1"/>
      <dgm:spPr/>
      <dgm:t>
        <a:bodyPr/>
        <a:lstStyle/>
        <a:p>
          <a:endParaRPr lang="fr-FR"/>
        </a:p>
      </dgm:t>
    </dgm:pt>
    <dgm:pt modelId="{C8E9F7E8-7481-40EA-8138-ABDE7B8C6013}">
      <dgm:prSet phldrT="[Texte]" custT="1"/>
      <dgm:spPr/>
      <dgm:t>
        <a:bodyPr/>
        <a:lstStyle/>
        <a:p>
          <a:r>
            <a:rPr lang="fr-FR" sz="3200" b="1" dirty="0" smtClean="0">
              <a:solidFill>
                <a:srgbClr val="C00000"/>
              </a:solidFill>
            </a:rPr>
            <a:t>10 semaines sur les</a:t>
          </a:r>
          <a:br>
            <a:rPr lang="fr-FR" sz="3200" b="1" dirty="0" smtClean="0">
              <a:solidFill>
                <a:srgbClr val="C00000"/>
              </a:solidFill>
            </a:rPr>
          </a:br>
          <a:r>
            <a:rPr lang="fr-FR" sz="3200" b="1" dirty="0" smtClean="0">
              <a:solidFill>
                <a:srgbClr val="C00000"/>
              </a:solidFill>
            </a:rPr>
            <a:t>2 années de formation</a:t>
          </a:r>
          <a:endParaRPr lang="fr-FR" sz="3200" b="1" dirty="0">
            <a:solidFill>
              <a:srgbClr val="C00000"/>
            </a:solidFill>
          </a:endParaRPr>
        </a:p>
      </dgm:t>
    </dgm:pt>
    <dgm:pt modelId="{86E841A3-A279-45BF-AA97-D4907CAECCF3}" type="parTrans" cxnId="{AAABF8B4-176D-4163-B2F0-3627E8027FD6}">
      <dgm:prSet/>
      <dgm:spPr/>
      <dgm:t>
        <a:bodyPr/>
        <a:lstStyle/>
        <a:p>
          <a:endParaRPr lang="fr-FR"/>
        </a:p>
      </dgm:t>
    </dgm:pt>
    <dgm:pt modelId="{75C101ED-BFBD-4AA5-B8E3-F718F59726C7}" type="sibTrans" cxnId="{AAABF8B4-176D-4163-B2F0-3627E8027FD6}">
      <dgm:prSet/>
      <dgm:spPr/>
      <dgm:t>
        <a:bodyPr/>
        <a:lstStyle/>
        <a:p>
          <a:endParaRPr lang="fr-FR"/>
        </a:p>
      </dgm:t>
    </dgm:pt>
    <dgm:pt modelId="{EE111B3C-6AFA-4D03-AB69-C5FD47B2D218}">
      <dgm:prSet phldrT="[Texte]" custT="1"/>
      <dgm:spPr/>
      <dgm:t>
        <a:bodyPr/>
        <a:lstStyle/>
        <a:p>
          <a:r>
            <a:rPr lang="fr-FR" sz="3200" b="1" dirty="0" smtClean="0">
              <a:solidFill>
                <a:srgbClr val="C00000"/>
              </a:solidFill>
            </a:rPr>
            <a:t>5 à 6 semaines en BTS1 et 4 à</a:t>
          </a:r>
          <a:br>
            <a:rPr lang="fr-FR" sz="3200" b="1" dirty="0" smtClean="0">
              <a:solidFill>
                <a:srgbClr val="C00000"/>
              </a:solidFill>
            </a:rPr>
          </a:br>
          <a:r>
            <a:rPr lang="fr-FR" sz="3200" b="1" dirty="0" smtClean="0">
              <a:solidFill>
                <a:srgbClr val="C00000"/>
              </a:solidFill>
            </a:rPr>
            <a:t>5 semaines en BTS2</a:t>
          </a:r>
          <a:endParaRPr lang="fr-FR" sz="3200" b="1" dirty="0">
            <a:solidFill>
              <a:srgbClr val="C00000"/>
            </a:solidFill>
          </a:endParaRPr>
        </a:p>
      </dgm:t>
    </dgm:pt>
    <dgm:pt modelId="{57F4BF8D-D705-491A-AAB0-0123A11632A6}" type="parTrans" cxnId="{34761348-70BA-45BE-B45F-B19EB3FA13FE}">
      <dgm:prSet/>
      <dgm:spPr/>
      <dgm:t>
        <a:bodyPr/>
        <a:lstStyle/>
        <a:p>
          <a:endParaRPr lang="fr-FR"/>
        </a:p>
      </dgm:t>
    </dgm:pt>
    <dgm:pt modelId="{DF93D670-7A1C-439A-A2EA-0C55A610C4C4}" type="sibTrans" cxnId="{34761348-70BA-45BE-B45F-B19EB3FA13FE}">
      <dgm:prSet/>
      <dgm:spPr/>
      <dgm:t>
        <a:bodyPr/>
        <a:lstStyle/>
        <a:p>
          <a:endParaRPr lang="fr-FR"/>
        </a:p>
      </dgm:t>
    </dgm:pt>
    <dgm:pt modelId="{A69B49C9-EA5B-409B-A42F-D25EF13BA73B}">
      <dgm:prSet phldrT="[Texte]" custT="1"/>
      <dgm:spPr/>
      <dgm:t>
        <a:bodyPr/>
        <a:lstStyle/>
        <a:p>
          <a:r>
            <a:rPr lang="fr-FR" sz="3000" b="1" dirty="0" smtClean="0">
              <a:solidFill>
                <a:srgbClr val="C00000"/>
              </a:solidFill>
            </a:rPr>
            <a:t>En BTS1, possibilité d’affecter </a:t>
          </a:r>
          <a:br>
            <a:rPr lang="fr-FR" sz="3000" b="1" dirty="0" smtClean="0">
              <a:solidFill>
                <a:srgbClr val="C00000"/>
              </a:solidFill>
            </a:rPr>
          </a:br>
          <a:r>
            <a:rPr lang="fr-FR" sz="3000" b="1" dirty="0" smtClean="0">
              <a:solidFill>
                <a:srgbClr val="C00000"/>
              </a:solidFill>
            </a:rPr>
            <a:t>5 jours pour organiser la découverte du milieu professionnel</a:t>
          </a:r>
          <a:endParaRPr lang="fr-FR" sz="3000" b="1" dirty="0">
            <a:solidFill>
              <a:srgbClr val="C00000"/>
            </a:solidFill>
          </a:endParaRPr>
        </a:p>
      </dgm:t>
    </dgm:pt>
    <dgm:pt modelId="{7D2D0CD3-485B-4F4B-A5C1-C7F0BBDD5AC0}" type="parTrans" cxnId="{A078E920-3A46-4404-8C29-CFBA55203456}">
      <dgm:prSet/>
      <dgm:spPr/>
      <dgm:t>
        <a:bodyPr/>
        <a:lstStyle/>
        <a:p>
          <a:endParaRPr lang="fr-FR"/>
        </a:p>
      </dgm:t>
    </dgm:pt>
    <dgm:pt modelId="{3A764BA4-E800-4E2F-B377-F2136BE86690}" type="sibTrans" cxnId="{A078E920-3A46-4404-8C29-CFBA55203456}">
      <dgm:prSet/>
      <dgm:spPr/>
      <dgm:t>
        <a:bodyPr/>
        <a:lstStyle/>
        <a:p>
          <a:endParaRPr lang="fr-FR"/>
        </a:p>
      </dgm:t>
    </dgm:pt>
    <dgm:pt modelId="{BB2ECFA3-13C1-4C63-BFD0-95315A73436A}" type="pres">
      <dgm:prSet presAssocID="{377C153A-6379-4822-9303-812BD888C415}" presName="rootnode" presStyleCnt="0">
        <dgm:presLayoutVars>
          <dgm:chMax/>
          <dgm:chPref/>
          <dgm:dir/>
          <dgm:animLvl val="lvl"/>
        </dgm:presLayoutVars>
      </dgm:prSet>
      <dgm:spPr/>
      <dgm:t>
        <a:bodyPr/>
        <a:lstStyle/>
        <a:p>
          <a:endParaRPr lang="fr-FR"/>
        </a:p>
      </dgm:t>
    </dgm:pt>
    <dgm:pt modelId="{2F384B4F-5055-483D-830B-77A32D2F4814}" type="pres">
      <dgm:prSet presAssocID="{C8E9F7E8-7481-40EA-8138-ABDE7B8C6013}" presName="composite" presStyleCnt="0"/>
      <dgm:spPr/>
    </dgm:pt>
    <dgm:pt modelId="{147F81E0-B715-47DF-BB84-06BBB634EBC6}" type="pres">
      <dgm:prSet presAssocID="{C8E9F7E8-7481-40EA-8138-ABDE7B8C6013}" presName="LShape" presStyleLbl="alignNode1" presStyleIdx="0" presStyleCnt="5" custLinFactNeighborX="6102" custLinFactNeighborY="-38325"/>
      <dgm:spPr>
        <a:solidFill>
          <a:schemeClr val="accent2">
            <a:lumMod val="75000"/>
          </a:schemeClr>
        </a:solidFill>
        <a:ln>
          <a:solidFill>
            <a:schemeClr val="bg1"/>
          </a:solidFill>
        </a:ln>
      </dgm:spPr>
      <dgm:t>
        <a:bodyPr/>
        <a:lstStyle/>
        <a:p>
          <a:endParaRPr lang="fr-FR"/>
        </a:p>
      </dgm:t>
    </dgm:pt>
    <dgm:pt modelId="{8AFEC2D1-31C6-4BDF-B849-30A179347637}" type="pres">
      <dgm:prSet presAssocID="{C8E9F7E8-7481-40EA-8138-ABDE7B8C6013}" presName="ParentText" presStyleLbl="revTx" presStyleIdx="0" presStyleCnt="3" custLinFactNeighborX="4585" custLinFactNeighborY="-29654">
        <dgm:presLayoutVars>
          <dgm:chMax val="0"/>
          <dgm:chPref val="0"/>
          <dgm:bulletEnabled val="1"/>
        </dgm:presLayoutVars>
      </dgm:prSet>
      <dgm:spPr/>
      <dgm:t>
        <a:bodyPr/>
        <a:lstStyle/>
        <a:p>
          <a:endParaRPr lang="fr-FR"/>
        </a:p>
      </dgm:t>
    </dgm:pt>
    <dgm:pt modelId="{54E0382D-3639-475B-8502-A86DCAA9B4E1}" type="pres">
      <dgm:prSet presAssocID="{C8E9F7E8-7481-40EA-8138-ABDE7B8C6013}" presName="Triangle" presStyleLbl="alignNode1" presStyleIdx="1" presStyleCnt="5" custLinFactY="-6039" custLinFactNeighborX="21162" custLinFactNeighborY="-100000"/>
      <dgm:spPr>
        <a:solidFill>
          <a:schemeClr val="accent2">
            <a:lumMod val="75000"/>
          </a:schemeClr>
        </a:solidFill>
        <a:ln>
          <a:solidFill>
            <a:schemeClr val="bg1"/>
          </a:solidFill>
        </a:ln>
      </dgm:spPr>
      <dgm:t>
        <a:bodyPr/>
        <a:lstStyle/>
        <a:p>
          <a:endParaRPr lang="fr-FR"/>
        </a:p>
      </dgm:t>
    </dgm:pt>
    <dgm:pt modelId="{D40C9761-6C3F-48C6-9891-B0BC208BCA53}" type="pres">
      <dgm:prSet presAssocID="{75C101ED-BFBD-4AA5-B8E3-F718F59726C7}" presName="sibTrans" presStyleCnt="0"/>
      <dgm:spPr/>
    </dgm:pt>
    <dgm:pt modelId="{EFA8FDF0-4AE5-46A7-B3E2-87CBC7EC7C64}" type="pres">
      <dgm:prSet presAssocID="{75C101ED-BFBD-4AA5-B8E3-F718F59726C7}" presName="space" presStyleCnt="0"/>
      <dgm:spPr/>
    </dgm:pt>
    <dgm:pt modelId="{89DD2115-70CD-44EB-8923-F1AC43BB2D25}" type="pres">
      <dgm:prSet presAssocID="{EE111B3C-6AFA-4D03-AB69-C5FD47B2D218}" presName="composite" presStyleCnt="0"/>
      <dgm:spPr/>
    </dgm:pt>
    <dgm:pt modelId="{5FAFD066-CB53-4B77-828D-23AE127F363F}" type="pres">
      <dgm:prSet presAssocID="{EE111B3C-6AFA-4D03-AB69-C5FD47B2D218}" presName="LShape" presStyleLbl="alignNode1" presStyleIdx="2" presStyleCnt="5"/>
      <dgm:spPr/>
    </dgm:pt>
    <dgm:pt modelId="{7AE1227B-388B-41C3-9A0D-59A42E979C26}" type="pres">
      <dgm:prSet presAssocID="{EE111B3C-6AFA-4D03-AB69-C5FD47B2D218}" presName="ParentText" presStyleLbl="revTx" presStyleIdx="1" presStyleCnt="3">
        <dgm:presLayoutVars>
          <dgm:chMax val="0"/>
          <dgm:chPref val="0"/>
          <dgm:bulletEnabled val="1"/>
        </dgm:presLayoutVars>
      </dgm:prSet>
      <dgm:spPr/>
      <dgm:t>
        <a:bodyPr/>
        <a:lstStyle/>
        <a:p>
          <a:endParaRPr lang="fr-FR"/>
        </a:p>
      </dgm:t>
    </dgm:pt>
    <dgm:pt modelId="{9496EAF7-74F5-4EDC-B750-E73D2E1CFE35}" type="pres">
      <dgm:prSet presAssocID="{EE111B3C-6AFA-4D03-AB69-C5FD47B2D218}" presName="Triangle" presStyleLbl="alignNode1" presStyleIdx="3" presStyleCnt="5"/>
      <dgm:spPr/>
    </dgm:pt>
    <dgm:pt modelId="{13CE3A4E-201A-4505-8B6D-BEBC08051E9C}" type="pres">
      <dgm:prSet presAssocID="{DF93D670-7A1C-439A-A2EA-0C55A610C4C4}" presName="sibTrans" presStyleCnt="0"/>
      <dgm:spPr/>
    </dgm:pt>
    <dgm:pt modelId="{F36A7EF5-7456-450D-819F-96EFA09D2406}" type="pres">
      <dgm:prSet presAssocID="{DF93D670-7A1C-439A-A2EA-0C55A610C4C4}" presName="space" presStyleCnt="0"/>
      <dgm:spPr/>
    </dgm:pt>
    <dgm:pt modelId="{BCD7356B-6533-4B48-B825-55FDB04D0F08}" type="pres">
      <dgm:prSet presAssocID="{A69B49C9-EA5B-409B-A42F-D25EF13BA73B}" presName="composite" presStyleCnt="0"/>
      <dgm:spPr/>
    </dgm:pt>
    <dgm:pt modelId="{F03A3785-8E1E-426A-9078-AAB4B849D448}" type="pres">
      <dgm:prSet presAssocID="{A69B49C9-EA5B-409B-A42F-D25EF13BA73B}" presName="LShape" presStyleLbl="alignNode1" presStyleIdx="4" presStyleCnt="5"/>
      <dgm:spPr/>
    </dgm:pt>
    <dgm:pt modelId="{B1748559-EBD6-479E-A34F-ABA1A4FE7B00}" type="pres">
      <dgm:prSet presAssocID="{A69B49C9-EA5B-409B-A42F-D25EF13BA73B}" presName="ParentText" presStyleLbl="revTx" presStyleIdx="2" presStyleCnt="3">
        <dgm:presLayoutVars>
          <dgm:chMax val="0"/>
          <dgm:chPref val="0"/>
          <dgm:bulletEnabled val="1"/>
        </dgm:presLayoutVars>
      </dgm:prSet>
      <dgm:spPr/>
      <dgm:t>
        <a:bodyPr/>
        <a:lstStyle/>
        <a:p>
          <a:endParaRPr lang="fr-FR"/>
        </a:p>
      </dgm:t>
    </dgm:pt>
  </dgm:ptLst>
  <dgm:cxnLst>
    <dgm:cxn modelId="{E143474F-7591-4414-A1F4-C5EF0BB70919}" type="presOf" srcId="{EE111B3C-6AFA-4D03-AB69-C5FD47B2D218}" destId="{7AE1227B-388B-41C3-9A0D-59A42E979C26}" srcOrd="0" destOrd="0" presId="urn:microsoft.com/office/officeart/2009/3/layout/StepUpProcess"/>
    <dgm:cxn modelId="{22981475-FFF6-41AE-B162-88233748FEC4}" type="presOf" srcId="{C8E9F7E8-7481-40EA-8138-ABDE7B8C6013}" destId="{8AFEC2D1-31C6-4BDF-B849-30A179347637}" srcOrd="0" destOrd="0" presId="urn:microsoft.com/office/officeart/2009/3/layout/StepUpProcess"/>
    <dgm:cxn modelId="{ECD50353-2583-4579-9244-95D2684095A2}" type="presOf" srcId="{A69B49C9-EA5B-409B-A42F-D25EF13BA73B}" destId="{B1748559-EBD6-479E-A34F-ABA1A4FE7B00}" srcOrd="0" destOrd="0" presId="urn:microsoft.com/office/officeart/2009/3/layout/StepUpProcess"/>
    <dgm:cxn modelId="{A078E920-3A46-4404-8C29-CFBA55203456}" srcId="{377C153A-6379-4822-9303-812BD888C415}" destId="{A69B49C9-EA5B-409B-A42F-D25EF13BA73B}" srcOrd="2" destOrd="0" parTransId="{7D2D0CD3-485B-4F4B-A5C1-C7F0BBDD5AC0}" sibTransId="{3A764BA4-E800-4E2F-B377-F2136BE86690}"/>
    <dgm:cxn modelId="{AAABF8B4-176D-4163-B2F0-3627E8027FD6}" srcId="{377C153A-6379-4822-9303-812BD888C415}" destId="{C8E9F7E8-7481-40EA-8138-ABDE7B8C6013}" srcOrd="0" destOrd="0" parTransId="{86E841A3-A279-45BF-AA97-D4907CAECCF3}" sibTransId="{75C101ED-BFBD-4AA5-B8E3-F718F59726C7}"/>
    <dgm:cxn modelId="{34761348-70BA-45BE-B45F-B19EB3FA13FE}" srcId="{377C153A-6379-4822-9303-812BD888C415}" destId="{EE111B3C-6AFA-4D03-AB69-C5FD47B2D218}" srcOrd="1" destOrd="0" parTransId="{57F4BF8D-D705-491A-AAB0-0123A11632A6}" sibTransId="{DF93D670-7A1C-439A-A2EA-0C55A610C4C4}"/>
    <dgm:cxn modelId="{AFCC8929-1E65-41FE-B541-0B20DE1A00E5}" type="presOf" srcId="{377C153A-6379-4822-9303-812BD888C415}" destId="{BB2ECFA3-13C1-4C63-BFD0-95315A73436A}" srcOrd="0" destOrd="0" presId="urn:microsoft.com/office/officeart/2009/3/layout/StepUpProcess"/>
    <dgm:cxn modelId="{558D33A6-6EF5-4C62-8D28-FAC3AD2D6021}" type="presParOf" srcId="{BB2ECFA3-13C1-4C63-BFD0-95315A73436A}" destId="{2F384B4F-5055-483D-830B-77A32D2F4814}" srcOrd="0" destOrd="0" presId="urn:microsoft.com/office/officeart/2009/3/layout/StepUpProcess"/>
    <dgm:cxn modelId="{F7771148-C215-4A2B-92C9-BA85DCC87698}" type="presParOf" srcId="{2F384B4F-5055-483D-830B-77A32D2F4814}" destId="{147F81E0-B715-47DF-BB84-06BBB634EBC6}" srcOrd="0" destOrd="0" presId="urn:microsoft.com/office/officeart/2009/3/layout/StepUpProcess"/>
    <dgm:cxn modelId="{2F070466-5C09-4814-A72D-BE0E669977DD}" type="presParOf" srcId="{2F384B4F-5055-483D-830B-77A32D2F4814}" destId="{8AFEC2D1-31C6-4BDF-B849-30A179347637}" srcOrd="1" destOrd="0" presId="urn:microsoft.com/office/officeart/2009/3/layout/StepUpProcess"/>
    <dgm:cxn modelId="{2C01341F-2E6C-45FA-A763-2BA6CD832370}" type="presParOf" srcId="{2F384B4F-5055-483D-830B-77A32D2F4814}" destId="{54E0382D-3639-475B-8502-A86DCAA9B4E1}" srcOrd="2" destOrd="0" presId="urn:microsoft.com/office/officeart/2009/3/layout/StepUpProcess"/>
    <dgm:cxn modelId="{B36B99B2-E9AD-4F60-935A-0C8F3049197D}" type="presParOf" srcId="{BB2ECFA3-13C1-4C63-BFD0-95315A73436A}" destId="{D40C9761-6C3F-48C6-9891-B0BC208BCA53}" srcOrd="1" destOrd="0" presId="urn:microsoft.com/office/officeart/2009/3/layout/StepUpProcess"/>
    <dgm:cxn modelId="{EFCC684D-ECDE-4590-AEB0-6C404EBA9AE8}" type="presParOf" srcId="{D40C9761-6C3F-48C6-9891-B0BC208BCA53}" destId="{EFA8FDF0-4AE5-46A7-B3E2-87CBC7EC7C64}" srcOrd="0" destOrd="0" presId="urn:microsoft.com/office/officeart/2009/3/layout/StepUpProcess"/>
    <dgm:cxn modelId="{7AF86D09-E869-46CA-B1E3-8D618BB70316}" type="presParOf" srcId="{BB2ECFA3-13C1-4C63-BFD0-95315A73436A}" destId="{89DD2115-70CD-44EB-8923-F1AC43BB2D25}" srcOrd="2" destOrd="0" presId="urn:microsoft.com/office/officeart/2009/3/layout/StepUpProcess"/>
    <dgm:cxn modelId="{E9D52AC8-3F01-496D-A06B-33D7368F662E}" type="presParOf" srcId="{89DD2115-70CD-44EB-8923-F1AC43BB2D25}" destId="{5FAFD066-CB53-4B77-828D-23AE127F363F}" srcOrd="0" destOrd="0" presId="urn:microsoft.com/office/officeart/2009/3/layout/StepUpProcess"/>
    <dgm:cxn modelId="{8D7FBE06-4DF3-4099-834C-9245F132A755}" type="presParOf" srcId="{89DD2115-70CD-44EB-8923-F1AC43BB2D25}" destId="{7AE1227B-388B-41C3-9A0D-59A42E979C26}" srcOrd="1" destOrd="0" presId="urn:microsoft.com/office/officeart/2009/3/layout/StepUpProcess"/>
    <dgm:cxn modelId="{CDEF7227-F293-4FE8-838A-F5B384E171BA}" type="presParOf" srcId="{89DD2115-70CD-44EB-8923-F1AC43BB2D25}" destId="{9496EAF7-74F5-4EDC-B750-E73D2E1CFE35}" srcOrd="2" destOrd="0" presId="urn:microsoft.com/office/officeart/2009/3/layout/StepUpProcess"/>
    <dgm:cxn modelId="{88DD5931-68AA-4C37-8293-AC516A7AC91F}" type="presParOf" srcId="{BB2ECFA3-13C1-4C63-BFD0-95315A73436A}" destId="{13CE3A4E-201A-4505-8B6D-BEBC08051E9C}" srcOrd="3" destOrd="0" presId="urn:microsoft.com/office/officeart/2009/3/layout/StepUpProcess"/>
    <dgm:cxn modelId="{419DA651-BC3B-48A9-AF78-695B0B6C052C}" type="presParOf" srcId="{13CE3A4E-201A-4505-8B6D-BEBC08051E9C}" destId="{F36A7EF5-7456-450D-819F-96EFA09D2406}" srcOrd="0" destOrd="0" presId="urn:microsoft.com/office/officeart/2009/3/layout/StepUpProcess"/>
    <dgm:cxn modelId="{337138BA-74BD-4D39-9D3C-79917FEFB55D}" type="presParOf" srcId="{BB2ECFA3-13C1-4C63-BFD0-95315A73436A}" destId="{BCD7356B-6533-4B48-B825-55FDB04D0F08}" srcOrd="4" destOrd="0" presId="urn:microsoft.com/office/officeart/2009/3/layout/StepUpProcess"/>
    <dgm:cxn modelId="{D45E7A74-E5C1-4C37-A913-2B300BD5E06B}" type="presParOf" srcId="{BCD7356B-6533-4B48-B825-55FDB04D0F08}" destId="{F03A3785-8E1E-426A-9078-AAB4B849D448}" srcOrd="0" destOrd="0" presId="urn:microsoft.com/office/officeart/2009/3/layout/StepUpProcess"/>
    <dgm:cxn modelId="{8C15C04A-6431-4760-84ED-A5992C323C72}" type="presParOf" srcId="{BCD7356B-6533-4B48-B825-55FDB04D0F08}" destId="{B1748559-EBD6-479E-A34F-ABA1A4FE7B00}" srcOrd="1" destOrd="0" presId="urn:microsoft.com/office/officeart/2009/3/layout/StepUpProces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E8CD24-68E8-40A8-B9D8-9F327B397015}" type="doc">
      <dgm:prSet loTypeId="urn:microsoft.com/office/officeart/2005/8/layout/radial6" loCatId="cycle" qsTypeId="urn:microsoft.com/office/officeart/2005/8/quickstyle/simple1#7" qsCatId="simple" csTypeId="urn:microsoft.com/office/officeart/2005/8/colors/accent1_2#5" csCatId="accent1" phldr="1"/>
      <dgm:spPr/>
      <dgm:t>
        <a:bodyPr/>
        <a:lstStyle/>
        <a:p>
          <a:endParaRPr lang="fr-FR"/>
        </a:p>
      </dgm:t>
    </dgm:pt>
    <dgm:pt modelId="{832E9006-2832-48FA-B275-3C74F4D49A90}">
      <dgm:prSet phldrT="[Texte]" custT="1"/>
      <dgm:spPr>
        <a:solidFill>
          <a:schemeClr val="accent5"/>
        </a:solidFill>
      </dgm:spPr>
      <dgm:t>
        <a:bodyPr/>
        <a:lstStyle/>
        <a:p>
          <a:r>
            <a:rPr lang="fr-FR" sz="2400" b="1" dirty="0" smtClean="0">
              <a:solidFill>
                <a:schemeClr val="bg1"/>
              </a:solidFill>
            </a:rPr>
            <a:t>Stage en Milieu Professionnel</a:t>
          </a:r>
          <a:endParaRPr lang="fr-FR" sz="2400" b="1" dirty="0">
            <a:solidFill>
              <a:schemeClr val="bg1"/>
            </a:solidFill>
          </a:endParaRPr>
        </a:p>
      </dgm:t>
    </dgm:pt>
    <dgm:pt modelId="{329C7172-B71B-4D17-8C18-97D0667E2A3F}" type="parTrans" cxnId="{64E139F9-3942-4B82-B552-98B7081135DD}">
      <dgm:prSet/>
      <dgm:spPr/>
      <dgm:t>
        <a:bodyPr/>
        <a:lstStyle/>
        <a:p>
          <a:endParaRPr lang="fr-FR">
            <a:solidFill>
              <a:schemeClr val="bg1"/>
            </a:solidFill>
          </a:endParaRPr>
        </a:p>
      </dgm:t>
    </dgm:pt>
    <dgm:pt modelId="{5DAEC879-826F-46FF-95A2-D0A560D8E713}" type="sibTrans" cxnId="{64E139F9-3942-4B82-B552-98B7081135DD}">
      <dgm:prSet/>
      <dgm:spPr/>
      <dgm:t>
        <a:bodyPr/>
        <a:lstStyle/>
        <a:p>
          <a:endParaRPr lang="fr-FR">
            <a:solidFill>
              <a:schemeClr val="bg1"/>
            </a:solidFill>
          </a:endParaRPr>
        </a:p>
      </dgm:t>
    </dgm:pt>
    <dgm:pt modelId="{66899431-31CA-4AFD-9C7B-6BCAABC21EEE}">
      <dgm:prSet phldrT="[Texte]" custT="1"/>
      <dgm:spPr>
        <a:solidFill>
          <a:schemeClr val="accent3">
            <a:lumMod val="60000"/>
            <a:lumOff val="40000"/>
          </a:schemeClr>
        </a:solidFill>
      </dgm:spPr>
      <dgm:t>
        <a:bodyPr/>
        <a:lstStyle/>
        <a:p>
          <a:r>
            <a:rPr lang="fr-FR" sz="2200" b="1" dirty="0" smtClean="0">
              <a:solidFill>
                <a:schemeClr val="tx1"/>
              </a:solidFill>
            </a:rPr>
            <a:t>Acquisition de compétences recensées  dans le passeport professionnel</a:t>
          </a:r>
          <a:endParaRPr lang="fr-FR" sz="2200" b="1" dirty="0">
            <a:solidFill>
              <a:schemeClr val="tx1"/>
            </a:solidFill>
          </a:endParaRPr>
        </a:p>
      </dgm:t>
    </dgm:pt>
    <dgm:pt modelId="{D1B1BCFE-7046-47A7-BD17-8A9967ABBC16}" type="parTrans" cxnId="{A66450D7-9141-4AA8-8A2E-B8C7E9AD078B}">
      <dgm:prSet/>
      <dgm:spPr/>
      <dgm:t>
        <a:bodyPr/>
        <a:lstStyle/>
        <a:p>
          <a:endParaRPr lang="fr-FR">
            <a:solidFill>
              <a:schemeClr val="bg1"/>
            </a:solidFill>
          </a:endParaRPr>
        </a:p>
      </dgm:t>
    </dgm:pt>
    <dgm:pt modelId="{D4EA2639-B660-4535-9698-6039B3F6BE37}" type="sibTrans" cxnId="{A66450D7-9141-4AA8-8A2E-B8C7E9AD078B}">
      <dgm:prSet/>
      <dgm:spPr>
        <a:solidFill>
          <a:schemeClr val="accent4">
            <a:lumMod val="60000"/>
            <a:lumOff val="40000"/>
          </a:schemeClr>
        </a:solidFill>
      </dgm:spPr>
      <dgm:t>
        <a:bodyPr/>
        <a:lstStyle/>
        <a:p>
          <a:endParaRPr lang="fr-FR">
            <a:solidFill>
              <a:schemeClr val="bg1"/>
            </a:solidFill>
          </a:endParaRPr>
        </a:p>
      </dgm:t>
    </dgm:pt>
    <dgm:pt modelId="{6FCFC44F-9BE5-4367-ADFE-A9FB00CA9911}">
      <dgm:prSet phldrT="[Texte]" custT="1"/>
      <dgm:spPr>
        <a:solidFill>
          <a:schemeClr val="accent2"/>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fr-FR" sz="2200" b="1" dirty="0" smtClean="0">
            <a:solidFill>
              <a:schemeClr val="tx1"/>
            </a:solidFill>
          </a:endParaRPr>
        </a:p>
        <a:p>
          <a:pPr marL="0" marR="0" indent="0" defTabSz="914400" eaLnBrk="1" fontAlgn="auto" latinLnBrk="0" hangingPunct="1">
            <a:lnSpc>
              <a:spcPct val="100000"/>
            </a:lnSpc>
            <a:spcBef>
              <a:spcPts val="0"/>
            </a:spcBef>
            <a:spcAft>
              <a:spcPts val="0"/>
            </a:spcAft>
            <a:buClrTx/>
            <a:buSzTx/>
            <a:buFontTx/>
            <a:buNone/>
            <a:tabLst/>
            <a:defRPr/>
          </a:pPr>
          <a:r>
            <a:rPr lang="fr-FR" sz="2200" b="1" dirty="0" smtClean="0">
              <a:solidFill>
                <a:schemeClr val="tx1"/>
              </a:solidFill>
            </a:rPr>
            <a:t>Adaptation à des  contextes professionnels variés</a:t>
          </a:r>
        </a:p>
        <a:p>
          <a:pPr defTabSz="977900">
            <a:lnSpc>
              <a:spcPct val="90000"/>
            </a:lnSpc>
            <a:spcBef>
              <a:spcPct val="0"/>
            </a:spcBef>
            <a:spcAft>
              <a:spcPct val="35000"/>
            </a:spcAft>
          </a:pPr>
          <a:endParaRPr lang="fr-FR" sz="2200" dirty="0">
            <a:solidFill>
              <a:schemeClr val="tx1"/>
            </a:solidFill>
          </a:endParaRPr>
        </a:p>
      </dgm:t>
    </dgm:pt>
    <dgm:pt modelId="{4B0DD467-0336-40D2-9F9B-D83A1F91926A}" type="parTrans" cxnId="{6D37651E-7E8B-450D-BBF9-31385AD6E8DC}">
      <dgm:prSet/>
      <dgm:spPr/>
      <dgm:t>
        <a:bodyPr/>
        <a:lstStyle/>
        <a:p>
          <a:endParaRPr lang="fr-FR">
            <a:solidFill>
              <a:schemeClr val="bg1"/>
            </a:solidFill>
          </a:endParaRPr>
        </a:p>
      </dgm:t>
    </dgm:pt>
    <dgm:pt modelId="{0F31388F-E458-4B60-A16F-94C789256D9B}" type="sibTrans" cxnId="{6D37651E-7E8B-450D-BBF9-31385AD6E8DC}">
      <dgm:prSet/>
      <dgm:spPr>
        <a:solidFill>
          <a:schemeClr val="accent4">
            <a:lumMod val="60000"/>
            <a:lumOff val="40000"/>
          </a:schemeClr>
        </a:solidFill>
      </dgm:spPr>
      <dgm:t>
        <a:bodyPr/>
        <a:lstStyle/>
        <a:p>
          <a:endParaRPr lang="fr-FR">
            <a:solidFill>
              <a:schemeClr val="bg1"/>
            </a:solidFill>
          </a:endParaRPr>
        </a:p>
      </dgm:t>
    </dgm:pt>
    <dgm:pt modelId="{C6AA9D68-C0C6-4B51-9208-CC036C52E040}">
      <dgm:prSet phldrT="[Texte]" custT="1"/>
      <dgm:spPr>
        <a:solidFill>
          <a:schemeClr val="accent2"/>
        </a:solidFill>
      </dgm:spPr>
      <dgm:t>
        <a:bodyPr/>
        <a:lstStyle/>
        <a:p>
          <a:r>
            <a:rPr lang="fr-FR" sz="2200" b="1" dirty="0" smtClean="0">
              <a:solidFill>
                <a:schemeClr val="tx1"/>
              </a:solidFill>
            </a:rPr>
            <a:t>Représentation concrète du milieu professionnel</a:t>
          </a:r>
          <a:endParaRPr lang="fr-FR" sz="2200" b="1" dirty="0">
            <a:solidFill>
              <a:schemeClr val="tx1"/>
            </a:solidFill>
          </a:endParaRPr>
        </a:p>
      </dgm:t>
    </dgm:pt>
    <dgm:pt modelId="{EA9FB9CC-B977-4CA4-9F4E-F9EDFD5307AB}" type="sibTrans" cxnId="{2DA989FA-301D-468E-AA80-4C557DF03C9C}">
      <dgm:prSet/>
      <dgm:spPr>
        <a:solidFill>
          <a:schemeClr val="accent4">
            <a:lumMod val="60000"/>
            <a:lumOff val="40000"/>
          </a:schemeClr>
        </a:solidFill>
      </dgm:spPr>
      <dgm:t>
        <a:bodyPr/>
        <a:lstStyle/>
        <a:p>
          <a:endParaRPr lang="fr-FR">
            <a:solidFill>
              <a:schemeClr val="bg1"/>
            </a:solidFill>
          </a:endParaRPr>
        </a:p>
      </dgm:t>
    </dgm:pt>
    <dgm:pt modelId="{E1A2BA53-1CA0-4E7C-8ADC-85AC09172E74}" type="parTrans" cxnId="{2DA989FA-301D-468E-AA80-4C557DF03C9C}">
      <dgm:prSet/>
      <dgm:spPr/>
      <dgm:t>
        <a:bodyPr/>
        <a:lstStyle/>
        <a:p>
          <a:endParaRPr lang="fr-FR">
            <a:solidFill>
              <a:schemeClr val="bg1"/>
            </a:solidFill>
          </a:endParaRPr>
        </a:p>
      </dgm:t>
    </dgm:pt>
    <dgm:pt modelId="{1FEAFACD-2B07-4B3F-B872-4ABA5C5A9F4E}">
      <dgm:prSet phldrT="[Texte]" custT="1"/>
      <dgm:spPr>
        <a:solidFill>
          <a:schemeClr val="accent3">
            <a:lumMod val="60000"/>
            <a:lumOff val="40000"/>
          </a:schemeClr>
        </a:solidFill>
      </dgm:spPr>
      <dgm:t>
        <a:bodyPr/>
        <a:lstStyle/>
        <a:p>
          <a:r>
            <a:rPr lang="fr-FR" sz="2200" b="1" dirty="0" smtClean="0">
              <a:solidFill>
                <a:schemeClr val="tx1"/>
              </a:solidFill>
            </a:rPr>
            <a:t>Support à la rédaction de l’écrit de l’épreuve E6</a:t>
          </a:r>
          <a:endParaRPr lang="fr-FR" sz="2200" b="1" dirty="0">
            <a:solidFill>
              <a:schemeClr val="tx1"/>
            </a:solidFill>
          </a:endParaRPr>
        </a:p>
      </dgm:t>
    </dgm:pt>
    <dgm:pt modelId="{4D6C48EA-DE25-494D-8DDF-CD66F0AF18BD}" type="parTrans" cxnId="{74692E30-F507-401A-985D-3D476EC05FC3}">
      <dgm:prSet/>
      <dgm:spPr/>
      <dgm:t>
        <a:bodyPr/>
        <a:lstStyle/>
        <a:p>
          <a:endParaRPr lang="fr-FR"/>
        </a:p>
      </dgm:t>
    </dgm:pt>
    <dgm:pt modelId="{201C0D40-AD2C-4ACC-99D1-394E9E129F8A}" type="sibTrans" cxnId="{74692E30-F507-401A-985D-3D476EC05FC3}">
      <dgm:prSet/>
      <dgm:spPr/>
      <dgm:t>
        <a:bodyPr/>
        <a:lstStyle/>
        <a:p>
          <a:endParaRPr lang="fr-FR"/>
        </a:p>
      </dgm:t>
    </dgm:pt>
    <dgm:pt modelId="{FA0ED5DE-5968-4194-8928-86C2E4C3EEBE}" type="pres">
      <dgm:prSet presAssocID="{52E8CD24-68E8-40A8-B9D8-9F327B397015}" presName="Name0" presStyleCnt="0">
        <dgm:presLayoutVars>
          <dgm:chMax val="1"/>
          <dgm:dir/>
          <dgm:animLvl val="ctr"/>
          <dgm:resizeHandles val="exact"/>
        </dgm:presLayoutVars>
      </dgm:prSet>
      <dgm:spPr/>
      <dgm:t>
        <a:bodyPr/>
        <a:lstStyle/>
        <a:p>
          <a:endParaRPr lang="fr-FR"/>
        </a:p>
      </dgm:t>
    </dgm:pt>
    <dgm:pt modelId="{2465C3F4-581A-4393-B350-E31650A945B8}" type="pres">
      <dgm:prSet presAssocID="{832E9006-2832-48FA-B275-3C74F4D49A90}" presName="centerShape" presStyleLbl="node0" presStyleIdx="0" presStyleCnt="1" custScaleX="153896" custScaleY="77676" custLinFactNeighborX="1922" custLinFactNeighborY="895"/>
      <dgm:spPr/>
      <dgm:t>
        <a:bodyPr/>
        <a:lstStyle/>
        <a:p>
          <a:endParaRPr lang="fr-FR"/>
        </a:p>
      </dgm:t>
    </dgm:pt>
    <dgm:pt modelId="{07A39F2B-333C-4988-A50E-06F66D767780}" type="pres">
      <dgm:prSet presAssocID="{C6AA9D68-C0C6-4B51-9208-CC036C52E040}" presName="node" presStyleLbl="node1" presStyleIdx="0" presStyleCnt="4" custScaleX="228700" custScaleY="156211" custRadScaleRad="92357" custRadScaleInc="7710">
        <dgm:presLayoutVars>
          <dgm:bulletEnabled val="1"/>
        </dgm:presLayoutVars>
      </dgm:prSet>
      <dgm:spPr/>
      <dgm:t>
        <a:bodyPr/>
        <a:lstStyle/>
        <a:p>
          <a:endParaRPr lang="fr-FR"/>
        </a:p>
      </dgm:t>
    </dgm:pt>
    <dgm:pt modelId="{340FBEA7-09F7-4C0A-AE49-3A3D94DE0614}" type="pres">
      <dgm:prSet presAssocID="{C6AA9D68-C0C6-4B51-9208-CC036C52E040}" presName="dummy" presStyleCnt="0"/>
      <dgm:spPr/>
    </dgm:pt>
    <dgm:pt modelId="{83B6C8B8-AE5F-469C-9F8D-B9A3D0BF2328}" type="pres">
      <dgm:prSet presAssocID="{EA9FB9CC-B977-4CA4-9F4E-F9EDFD5307AB}" presName="sibTrans" presStyleLbl="sibTrans2D1" presStyleIdx="0" presStyleCnt="4"/>
      <dgm:spPr/>
      <dgm:t>
        <a:bodyPr/>
        <a:lstStyle/>
        <a:p>
          <a:endParaRPr lang="fr-FR"/>
        </a:p>
      </dgm:t>
    </dgm:pt>
    <dgm:pt modelId="{3D5975AB-1D61-47BA-A57D-78AE9DEC8609}" type="pres">
      <dgm:prSet presAssocID="{6FCFC44F-9BE5-4367-ADFE-A9FB00CA9911}" presName="node" presStyleLbl="node1" presStyleIdx="1" presStyleCnt="4" custScaleX="211147" custScaleY="188490" custRadScaleRad="162770" custRadScaleInc="30153">
        <dgm:presLayoutVars>
          <dgm:bulletEnabled val="1"/>
        </dgm:presLayoutVars>
      </dgm:prSet>
      <dgm:spPr/>
      <dgm:t>
        <a:bodyPr/>
        <a:lstStyle/>
        <a:p>
          <a:endParaRPr lang="fr-FR"/>
        </a:p>
      </dgm:t>
    </dgm:pt>
    <dgm:pt modelId="{A4B861F5-8F99-49CF-86CD-D0AC36E24E5D}" type="pres">
      <dgm:prSet presAssocID="{6FCFC44F-9BE5-4367-ADFE-A9FB00CA9911}" presName="dummy" presStyleCnt="0"/>
      <dgm:spPr/>
    </dgm:pt>
    <dgm:pt modelId="{923E6B06-78B5-42B5-A2D7-DE82D09FBC44}" type="pres">
      <dgm:prSet presAssocID="{0F31388F-E458-4B60-A16F-94C789256D9B}" presName="sibTrans" presStyleLbl="sibTrans2D1" presStyleIdx="1" presStyleCnt="4"/>
      <dgm:spPr/>
      <dgm:t>
        <a:bodyPr/>
        <a:lstStyle/>
        <a:p>
          <a:endParaRPr lang="fr-FR"/>
        </a:p>
      </dgm:t>
    </dgm:pt>
    <dgm:pt modelId="{0743AA87-D8D2-4565-8D5A-D63DE2663F65}" type="pres">
      <dgm:prSet presAssocID="{66899431-31CA-4AFD-9C7B-6BCAABC21EEE}" presName="node" presStyleLbl="node1" presStyleIdx="2" presStyleCnt="4" custScaleX="237780" custScaleY="173307" custRadScaleRad="108557" custRadScaleInc="-8113">
        <dgm:presLayoutVars>
          <dgm:bulletEnabled val="1"/>
        </dgm:presLayoutVars>
      </dgm:prSet>
      <dgm:spPr/>
      <dgm:t>
        <a:bodyPr/>
        <a:lstStyle/>
        <a:p>
          <a:endParaRPr lang="fr-FR"/>
        </a:p>
      </dgm:t>
    </dgm:pt>
    <dgm:pt modelId="{47CA8D59-2FEA-4F4C-93B7-C38FF0D9F129}" type="pres">
      <dgm:prSet presAssocID="{66899431-31CA-4AFD-9C7B-6BCAABC21EEE}" presName="dummy" presStyleCnt="0"/>
      <dgm:spPr/>
    </dgm:pt>
    <dgm:pt modelId="{8F4F4111-BCEE-4B93-B8C6-E2FD2B45F6CC}" type="pres">
      <dgm:prSet presAssocID="{D4EA2639-B660-4535-9698-6039B3F6BE37}" presName="sibTrans" presStyleLbl="sibTrans2D1" presStyleIdx="2" presStyleCnt="4"/>
      <dgm:spPr/>
      <dgm:t>
        <a:bodyPr/>
        <a:lstStyle/>
        <a:p>
          <a:endParaRPr lang="fr-FR"/>
        </a:p>
      </dgm:t>
    </dgm:pt>
    <dgm:pt modelId="{5D0DE349-D5C4-4BA5-9891-7D426E98D6A3}" type="pres">
      <dgm:prSet presAssocID="{1FEAFACD-2B07-4B3F-B872-4ABA5C5A9F4E}" presName="node" presStyleLbl="node1" presStyleIdx="3" presStyleCnt="4" custScaleX="209947" custScaleY="153686" custRadScaleRad="166372" custRadScaleInc="-7074">
        <dgm:presLayoutVars>
          <dgm:bulletEnabled val="1"/>
        </dgm:presLayoutVars>
      </dgm:prSet>
      <dgm:spPr/>
      <dgm:t>
        <a:bodyPr/>
        <a:lstStyle/>
        <a:p>
          <a:endParaRPr lang="fr-FR"/>
        </a:p>
      </dgm:t>
    </dgm:pt>
    <dgm:pt modelId="{30624B68-1DE3-4C78-93A7-227A73B586E0}" type="pres">
      <dgm:prSet presAssocID="{1FEAFACD-2B07-4B3F-B872-4ABA5C5A9F4E}" presName="dummy" presStyleCnt="0"/>
      <dgm:spPr/>
    </dgm:pt>
    <dgm:pt modelId="{589F60B7-8743-47D4-8422-A3CBDF1E98D8}" type="pres">
      <dgm:prSet presAssocID="{201C0D40-AD2C-4ACC-99D1-394E9E129F8A}" presName="sibTrans" presStyleLbl="sibTrans2D1" presStyleIdx="3" presStyleCnt="4"/>
      <dgm:spPr/>
      <dgm:t>
        <a:bodyPr/>
        <a:lstStyle/>
        <a:p>
          <a:endParaRPr lang="fr-FR"/>
        </a:p>
      </dgm:t>
    </dgm:pt>
  </dgm:ptLst>
  <dgm:cxnLst>
    <dgm:cxn modelId="{6D37651E-7E8B-450D-BBF9-31385AD6E8DC}" srcId="{832E9006-2832-48FA-B275-3C74F4D49A90}" destId="{6FCFC44F-9BE5-4367-ADFE-A9FB00CA9911}" srcOrd="1" destOrd="0" parTransId="{4B0DD467-0336-40D2-9F9B-D83A1F91926A}" sibTransId="{0F31388F-E458-4B60-A16F-94C789256D9B}"/>
    <dgm:cxn modelId="{9D8C7B89-DD1A-481F-AE4C-ED8872BBBC9C}" type="presOf" srcId="{D4EA2639-B660-4535-9698-6039B3F6BE37}" destId="{8F4F4111-BCEE-4B93-B8C6-E2FD2B45F6CC}" srcOrd="0" destOrd="0" presId="urn:microsoft.com/office/officeart/2005/8/layout/radial6"/>
    <dgm:cxn modelId="{ED6CD7C5-F993-46DC-86AA-0BB2BE006FCC}" type="presOf" srcId="{EA9FB9CC-B977-4CA4-9F4E-F9EDFD5307AB}" destId="{83B6C8B8-AE5F-469C-9F8D-B9A3D0BF2328}" srcOrd="0" destOrd="0" presId="urn:microsoft.com/office/officeart/2005/8/layout/radial6"/>
    <dgm:cxn modelId="{2DA989FA-301D-468E-AA80-4C557DF03C9C}" srcId="{832E9006-2832-48FA-B275-3C74F4D49A90}" destId="{C6AA9D68-C0C6-4B51-9208-CC036C52E040}" srcOrd="0" destOrd="0" parTransId="{E1A2BA53-1CA0-4E7C-8ADC-85AC09172E74}" sibTransId="{EA9FB9CC-B977-4CA4-9F4E-F9EDFD5307AB}"/>
    <dgm:cxn modelId="{9604CCB3-9B0E-4769-9FD6-0E30B7BB310B}" type="presOf" srcId="{6FCFC44F-9BE5-4367-ADFE-A9FB00CA9911}" destId="{3D5975AB-1D61-47BA-A57D-78AE9DEC8609}" srcOrd="0" destOrd="0" presId="urn:microsoft.com/office/officeart/2005/8/layout/radial6"/>
    <dgm:cxn modelId="{A66450D7-9141-4AA8-8A2E-B8C7E9AD078B}" srcId="{832E9006-2832-48FA-B275-3C74F4D49A90}" destId="{66899431-31CA-4AFD-9C7B-6BCAABC21EEE}" srcOrd="2" destOrd="0" parTransId="{D1B1BCFE-7046-47A7-BD17-8A9967ABBC16}" sibTransId="{D4EA2639-B660-4535-9698-6039B3F6BE37}"/>
    <dgm:cxn modelId="{DFEDC682-53A3-45AE-BA90-1F4D3201E510}" type="presOf" srcId="{201C0D40-AD2C-4ACC-99D1-394E9E129F8A}" destId="{589F60B7-8743-47D4-8422-A3CBDF1E98D8}" srcOrd="0" destOrd="0" presId="urn:microsoft.com/office/officeart/2005/8/layout/radial6"/>
    <dgm:cxn modelId="{6E34BFFE-8A00-4E36-AF76-A4B74B6FC184}" type="presOf" srcId="{832E9006-2832-48FA-B275-3C74F4D49A90}" destId="{2465C3F4-581A-4393-B350-E31650A945B8}" srcOrd="0" destOrd="0" presId="urn:microsoft.com/office/officeart/2005/8/layout/radial6"/>
    <dgm:cxn modelId="{1F9D34F4-B496-48D4-8289-FECB6F08D25D}" type="presOf" srcId="{0F31388F-E458-4B60-A16F-94C789256D9B}" destId="{923E6B06-78B5-42B5-A2D7-DE82D09FBC44}" srcOrd="0" destOrd="0" presId="urn:microsoft.com/office/officeart/2005/8/layout/radial6"/>
    <dgm:cxn modelId="{840FA656-7334-4623-8953-DF39DCA1866A}" type="presOf" srcId="{C6AA9D68-C0C6-4B51-9208-CC036C52E040}" destId="{07A39F2B-333C-4988-A50E-06F66D767780}" srcOrd="0" destOrd="0" presId="urn:microsoft.com/office/officeart/2005/8/layout/radial6"/>
    <dgm:cxn modelId="{74692E30-F507-401A-985D-3D476EC05FC3}" srcId="{832E9006-2832-48FA-B275-3C74F4D49A90}" destId="{1FEAFACD-2B07-4B3F-B872-4ABA5C5A9F4E}" srcOrd="3" destOrd="0" parTransId="{4D6C48EA-DE25-494D-8DDF-CD66F0AF18BD}" sibTransId="{201C0D40-AD2C-4ACC-99D1-394E9E129F8A}"/>
    <dgm:cxn modelId="{64E139F9-3942-4B82-B552-98B7081135DD}" srcId="{52E8CD24-68E8-40A8-B9D8-9F327B397015}" destId="{832E9006-2832-48FA-B275-3C74F4D49A90}" srcOrd="0" destOrd="0" parTransId="{329C7172-B71B-4D17-8C18-97D0667E2A3F}" sibTransId="{5DAEC879-826F-46FF-95A2-D0A560D8E713}"/>
    <dgm:cxn modelId="{8B3BDA8E-FE99-40BD-A3BC-F5352186F735}" type="presOf" srcId="{1FEAFACD-2B07-4B3F-B872-4ABA5C5A9F4E}" destId="{5D0DE349-D5C4-4BA5-9891-7D426E98D6A3}" srcOrd="0" destOrd="0" presId="urn:microsoft.com/office/officeart/2005/8/layout/radial6"/>
    <dgm:cxn modelId="{8CACC1C0-E2DE-4E80-976F-732B3F114CBF}" type="presOf" srcId="{66899431-31CA-4AFD-9C7B-6BCAABC21EEE}" destId="{0743AA87-D8D2-4565-8D5A-D63DE2663F65}" srcOrd="0" destOrd="0" presId="urn:microsoft.com/office/officeart/2005/8/layout/radial6"/>
    <dgm:cxn modelId="{C8F9EF85-3983-4B3D-9843-8D3C9ADE11A4}" type="presOf" srcId="{52E8CD24-68E8-40A8-B9D8-9F327B397015}" destId="{FA0ED5DE-5968-4194-8928-86C2E4C3EEBE}" srcOrd="0" destOrd="0" presId="urn:microsoft.com/office/officeart/2005/8/layout/radial6"/>
    <dgm:cxn modelId="{A80BA6F0-9BC3-4519-85CB-4073BB4B2EA7}" type="presParOf" srcId="{FA0ED5DE-5968-4194-8928-86C2E4C3EEBE}" destId="{2465C3F4-581A-4393-B350-E31650A945B8}" srcOrd="0" destOrd="0" presId="urn:microsoft.com/office/officeart/2005/8/layout/radial6"/>
    <dgm:cxn modelId="{F30B7215-319A-46F1-ADC8-F23EB679551A}" type="presParOf" srcId="{FA0ED5DE-5968-4194-8928-86C2E4C3EEBE}" destId="{07A39F2B-333C-4988-A50E-06F66D767780}" srcOrd="1" destOrd="0" presId="urn:microsoft.com/office/officeart/2005/8/layout/radial6"/>
    <dgm:cxn modelId="{35AEED30-6826-473C-93BC-2B54D8AFC918}" type="presParOf" srcId="{FA0ED5DE-5968-4194-8928-86C2E4C3EEBE}" destId="{340FBEA7-09F7-4C0A-AE49-3A3D94DE0614}" srcOrd="2" destOrd="0" presId="urn:microsoft.com/office/officeart/2005/8/layout/radial6"/>
    <dgm:cxn modelId="{0C039ECF-1043-4C47-A427-51BF437E05DA}" type="presParOf" srcId="{FA0ED5DE-5968-4194-8928-86C2E4C3EEBE}" destId="{83B6C8B8-AE5F-469C-9F8D-B9A3D0BF2328}" srcOrd="3" destOrd="0" presId="urn:microsoft.com/office/officeart/2005/8/layout/radial6"/>
    <dgm:cxn modelId="{31EC887D-EC87-4119-85F8-985B90E4601F}" type="presParOf" srcId="{FA0ED5DE-5968-4194-8928-86C2E4C3EEBE}" destId="{3D5975AB-1D61-47BA-A57D-78AE9DEC8609}" srcOrd="4" destOrd="0" presId="urn:microsoft.com/office/officeart/2005/8/layout/radial6"/>
    <dgm:cxn modelId="{CCD0D164-3C48-40CB-A603-F12A77D6763E}" type="presParOf" srcId="{FA0ED5DE-5968-4194-8928-86C2E4C3EEBE}" destId="{A4B861F5-8F99-49CF-86CD-D0AC36E24E5D}" srcOrd="5" destOrd="0" presId="urn:microsoft.com/office/officeart/2005/8/layout/radial6"/>
    <dgm:cxn modelId="{EFDC1148-B19D-473B-884A-C3190CA6D49C}" type="presParOf" srcId="{FA0ED5DE-5968-4194-8928-86C2E4C3EEBE}" destId="{923E6B06-78B5-42B5-A2D7-DE82D09FBC44}" srcOrd="6" destOrd="0" presId="urn:microsoft.com/office/officeart/2005/8/layout/radial6"/>
    <dgm:cxn modelId="{7DDCBC8C-BE18-4A75-A5A0-9207FF5F9BF4}" type="presParOf" srcId="{FA0ED5DE-5968-4194-8928-86C2E4C3EEBE}" destId="{0743AA87-D8D2-4565-8D5A-D63DE2663F65}" srcOrd="7" destOrd="0" presId="urn:microsoft.com/office/officeart/2005/8/layout/radial6"/>
    <dgm:cxn modelId="{D921EFF3-1630-4737-87B2-818FF83C30B7}" type="presParOf" srcId="{FA0ED5DE-5968-4194-8928-86C2E4C3EEBE}" destId="{47CA8D59-2FEA-4F4C-93B7-C38FF0D9F129}" srcOrd="8" destOrd="0" presId="urn:microsoft.com/office/officeart/2005/8/layout/radial6"/>
    <dgm:cxn modelId="{3055A26A-CCFE-4276-8551-D9C8072556EB}" type="presParOf" srcId="{FA0ED5DE-5968-4194-8928-86C2E4C3EEBE}" destId="{8F4F4111-BCEE-4B93-B8C6-E2FD2B45F6CC}" srcOrd="9" destOrd="0" presId="urn:microsoft.com/office/officeart/2005/8/layout/radial6"/>
    <dgm:cxn modelId="{88E71013-3AC2-4D6A-9FDD-D1FDBD2ACB46}" type="presParOf" srcId="{FA0ED5DE-5968-4194-8928-86C2E4C3EEBE}" destId="{5D0DE349-D5C4-4BA5-9891-7D426E98D6A3}" srcOrd="10" destOrd="0" presId="urn:microsoft.com/office/officeart/2005/8/layout/radial6"/>
    <dgm:cxn modelId="{3E6F78C9-CD18-4028-9DD3-163E15A605CF}" type="presParOf" srcId="{FA0ED5DE-5968-4194-8928-86C2E4C3EEBE}" destId="{30624B68-1DE3-4C78-93A7-227A73B586E0}" srcOrd="11" destOrd="0" presId="urn:microsoft.com/office/officeart/2005/8/layout/radial6"/>
    <dgm:cxn modelId="{A79738F0-603E-4D27-947A-BEE7F9BEBF65}" type="presParOf" srcId="{FA0ED5DE-5968-4194-8928-86C2E4C3EEBE}" destId="{589F60B7-8743-47D4-8422-A3CBDF1E98D8}" srcOrd="12" destOrd="0" presId="urn:microsoft.com/office/officeart/2005/8/layout/radial6"/>
  </dgm:cxnLst>
  <dgm:bg>
    <a:solidFill>
      <a:schemeClr val="bg1"/>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7C153A-6379-4822-9303-812BD888C415}" type="doc">
      <dgm:prSet loTypeId="urn:microsoft.com/office/officeart/2009/3/layout/StepUpProcess" loCatId="process" qsTypeId="urn:microsoft.com/office/officeart/2005/8/quickstyle/simple1#8" qsCatId="simple" csTypeId="urn:microsoft.com/office/officeart/2005/8/colors/accent1_2#6" csCatId="accent1" phldr="1"/>
      <dgm:spPr/>
      <dgm:t>
        <a:bodyPr/>
        <a:lstStyle/>
        <a:p>
          <a:endParaRPr lang="fr-FR"/>
        </a:p>
      </dgm:t>
    </dgm:pt>
    <dgm:pt modelId="{C8E9F7E8-7481-40EA-8138-ABDE7B8C6013}">
      <dgm:prSet phldrT="[Texte]" custT="1"/>
      <dgm:spPr/>
      <dgm:t>
        <a:bodyPr/>
        <a:lstStyle/>
        <a:p>
          <a:r>
            <a:rPr lang="fr-FR" sz="3300" b="1" dirty="0" smtClean="0">
              <a:solidFill>
                <a:srgbClr val="0033CC"/>
              </a:solidFill>
            </a:rPr>
            <a:t>Temps de formation à part entière</a:t>
          </a:r>
          <a:endParaRPr lang="fr-FR" sz="3300" b="1" dirty="0">
            <a:solidFill>
              <a:srgbClr val="0033CC"/>
            </a:solidFill>
          </a:endParaRPr>
        </a:p>
      </dgm:t>
    </dgm:pt>
    <dgm:pt modelId="{86E841A3-A279-45BF-AA97-D4907CAECCF3}" type="parTrans" cxnId="{AAABF8B4-176D-4163-B2F0-3627E8027FD6}">
      <dgm:prSet/>
      <dgm:spPr/>
      <dgm:t>
        <a:bodyPr/>
        <a:lstStyle/>
        <a:p>
          <a:endParaRPr lang="fr-FR"/>
        </a:p>
      </dgm:t>
    </dgm:pt>
    <dgm:pt modelId="{75C101ED-BFBD-4AA5-B8E3-F718F59726C7}" type="sibTrans" cxnId="{AAABF8B4-176D-4163-B2F0-3627E8027FD6}">
      <dgm:prSet/>
      <dgm:spPr/>
      <dgm:t>
        <a:bodyPr/>
        <a:lstStyle/>
        <a:p>
          <a:endParaRPr lang="fr-FR"/>
        </a:p>
      </dgm:t>
    </dgm:pt>
    <dgm:pt modelId="{B56EEA4F-1A7F-46D3-BCF6-20B3EDD79CF9}">
      <dgm:prSet phldrT="[Texte]" custT="1"/>
      <dgm:spPr/>
      <dgm:t>
        <a:bodyPr/>
        <a:lstStyle/>
        <a:p>
          <a:r>
            <a:rPr lang="fr-FR" sz="3300" b="1" dirty="0" smtClean="0">
              <a:solidFill>
                <a:srgbClr val="0033CC"/>
              </a:solidFill>
            </a:rPr>
            <a:t>Période clé du projet professionnel de l’étudiant</a:t>
          </a:r>
          <a:endParaRPr lang="fr-FR" sz="3300" b="1" dirty="0">
            <a:solidFill>
              <a:srgbClr val="0033CC"/>
            </a:solidFill>
          </a:endParaRPr>
        </a:p>
      </dgm:t>
    </dgm:pt>
    <dgm:pt modelId="{6BE19ED0-89B6-44F7-8A6C-CBDE37D79F4B}" type="parTrans" cxnId="{921B5C63-919D-4E30-8858-C5289B5869CB}">
      <dgm:prSet/>
      <dgm:spPr/>
      <dgm:t>
        <a:bodyPr/>
        <a:lstStyle/>
        <a:p>
          <a:endParaRPr lang="fr-FR"/>
        </a:p>
      </dgm:t>
    </dgm:pt>
    <dgm:pt modelId="{6FB0B384-9B95-4486-9883-ECD4C6835333}" type="sibTrans" cxnId="{921B5C63-919D-4E30-8858-C5289B5869CB}">
      <dgm:prSet/>
      <dgm:spPr/>
      <dgm:t>
        <a:bodyPr/>
        <a:lstStyle/>
        <a:p>
          <a:endParaRPr lang="fr-FR"/>
        </a:p>
      </dgm:t>
    </dgm:pt>
    <dgm:pt modelId="{7681EC8D-8DE8-47D0-BF01-3220A035EB78}">
      <dgm:prSet phldrT="[Texte]" custT="1"/>
      <dgm:spPr/>
      <dgm:t>
        <a:bodyPr/>
        <a:lstStyle/>
        <a:p>
          <a:r>
            <a:rPr lang="fr-FR" sz="3300" b="1" dirty="0" smtClean="0">
              <a:solidFill>
                <a:srgbClr val="0033CC"/>
              </a:solidFill>
            </a:rPr>
            <a:t>Levier essentiel du partenariat</a:t>
          </a:r>
          <a:endParaRPr lang="fr-FR" sz="3300" b="1" dirty="0">
            <a:solidFill>
              <a:srgbClr val="0033CC"/>
            </a:solidFill>
          </a:endParaRPr>
        </a:p>
      </dgm:t>
    </dgm:pt>
    <dgm:pt modelId="{F9613E16-237B-497E-8AFA-3179FC6724B6}" type="parTrans" cxnId="{E7647975-F4CD-4487-B9F7-8528E373E5B6}">
      <dgm:prSet/>
      <dgm:spPr/>
      <dgm:t>
        <a:bodyPr/>
        <a:lstStyle/>
        <a:p>
          <a:endParaRPr lang="fr-FR"/>
        </a:p>
      </dgm:t>
    </dgm:pt>
    <dgm:pt modelId="{463460E3-5211-43E1-A72F-A23BF9C819FB}" type="sibTrans" cxnId="{E7647975-F4CD-4487-B9F7-8528E373E5B6}">
      <dgm:prSet/>
      <dgm:spPr/>
      <dgm:t>
        <a:bodyPr/>
        <a:lstStyle/>
        <a:p>
          <a:endParaRPr lang="fr-FR"/>
        </a:p>
      </dgm:t>
    </dgm:pt>
    <dgm:pt modelId="{BB2ECFA3-13C1-4C63-BFD0-95315A73436A}" type="pres">
      <dgm:prSet presAssocID="{377C153A-6379-4822-9303-812BD888C415}" presName="rootnode" presStyleCnt="0">
        <dgm:presLayoutVars>
          <dgm:chMax/>
          <dgm:chPref/>
          <dgm:dir/>
          <dgm:animLvl val="lvl"/>
        </dgm:presLayoutVars>
      </dgm:prSet>
      <dgm:spPr/>
      <dgm:t>
        <a:bodyPr/>
        <a:lstStyle/>
        <a:p>
          <a:endParaRPr lang="fr-FR"/>
        </a:p>
      </dgm:t>
    </dgm:pt>
    <dgm:pt modelId="{2F384B4F-5055-483D-830B-77A32D2F4814}" type="pres">
      <dgm:prSet presAssocID="{C8E9F7E8-7481-40EA-8138-ABDE7B8C6013}" presName="composite" presStyleCnt="0"/>
      <dgm:spPr/>
    </dgm:pt>
    <dgm:pt modelId="{147F81E0-B715-47DF-BB84-06BBB634EBC6}" type="pres">
      <dgm:prSet presAssocID="{C8E9F7E8-7481-40EA-8138-ABDE7B8C6013}" presName="LShape" presStyleLbl="alignNode1" presStyleIdx="0" presStyleCnt="5" custLinFactNeighborX="2693" custLinFactNeighborY="-38500"/>
      <dgm:spPr>
        <a:solidFill>
          <a:schemeClr val="accent2">
            <a:lumMod val="75000"/>
          </a:schemeClr>
        </a:solidFill>
        <a:ln>
          <a:solidFill>
            <a:schemeClr val="bg1"/>
          </a:solidFill>
        </a:ln>
      </dgm:spPr>
      <dgm:t>
        <a:bodyPr/>
        <a:lstStyle/>
        <a:p>
          <a:endParaRPr lang="fr-FR"/>
        </a:p>
      </dgm:t>
    </dgm:pt>
    <dgm:pt modelId="{8AFEC2D1-31C6-4BDF-B849-30A179347637}" type="pres">
      <dgm:prSet presAssocID="{C8E9F7E8-7481-40EA-8138-ABDE7B8C6013}" presName="ParentText" presStyleLbl="revTx" presStyleIdx="0" presStyleCnt="3" custLinFactNeighborX="4585" custLinFactNeighborY="-29654">
        <dgm:presLayoutVars>
          <dgm:chMax val="0"/>
          <dgm:chPref val="0"/>
          <dgm:bulletEnabled val="1"/>
        </dgm:presLayoutVars>
      </dgm:prSet>
      <dgm:spPr/>
      <dgm:t>
        <a:bodyPr/>
        <a:lstStyle/>
        <a:p>
          <a:endParaRPr lang="fr-FR"/>
        </a:p>
      </dgm:t>
    </dgm:pt>
    <dgm:pt modelId="{54E0382D-3639-475B-8502-A86DCAA9B4E1}" type="pres">
      <dgm:prSet presAssocID="{C8E9F7E8-7481-40EA-8138-ABDE7B8C6013}" presName="Triangle" presStyleLbl="alignNode1" presStyleIdx="1" presStyleCnt="5" custLinFactY="-4315" custLinFactNeighborX="-5413" custLinFactNeighborY="-100000"/>
      <dgm:spPr>
        <a:solidFill>
          <a:schemeClr val="accent2">
            <a:lumMod val="75000"/>
          </a:schemeClr>
        </a:solidFill>
        <a:ln>
          <a:solidFill>
            <a:schemeClr val="bg1"/>
          </a:solidFill>
        </a:ln>
      </dgm:spPr>
      <dgm:t>
        <a:bodyPr/>
        <a:lstStyle/>
        <a:p>
          <a:endParaRPr lang="fr-FR"/>
        </a:p>
      </dgm:t>
    </dgm:pt>
    <dgm:pt modelId="{D40C9761-6C3F-48C6-9891-B0BC208BCA53}" type="pres">
      <dgm:prSet presAssocID="{75C101ED-BFBD-4AA5-B8E3-F718F59726C7}" presName="sibTrans" presStyleCnt="0"/>
      <dgm:spPr/>
    </dgm:pt>
    <dgm:pt modelId="{EFA8FDF0-4AE5-46A7-B3E2-87CBC7EC7C64}" type="pres">
      <dgm:prSet presAssocID="{75C101ED-BFBD-4AA5-B8E3-F718F59726C7}" presName="space" presStyleCnt="0"/>
      <dgm:spPr/>
    </dgm:pt>
    <dgm:pt modelId="{F970AB1E-FBAB-4F1C-A699-7B54540F463C}" type="pres">
      <dgm:prSet presAssocID="{B56EEA4F-1A7F-46D3-BCF6-20B3EDD79CF9}" presName="composite" presStyleCnt="0"/>
      <dgm:spPr/>
    </dgm:pt>
    <dgm:pt modelId="{336BF2FE-8A36-4188-9868-DAC82D2754E5}" type="pres">
      <dgm:prSet presAssocID="{B56EEA4F-1A7F-46D3-BCF6-20B3EDD79CF9}" presName="LShape" presStyleLbl="alignNode1" presStyleIdx="2" presStyleCnt="5" custLinFactNeighborX="1275" custLinFactNeighborY="-24945"/>
      <dgm:spPr>
        <a:solidFill>
          <a:schemeClr val="accent2">
            <a:lumMod val="75000"/>
          </a:schemeClr>
        </a:solidFill>
        <a:ln>
          <a:solidFill>
            <a:schemeClr val="bg1"/>
          </a:solidFill>
        </a:ln>
      </dgm:spPr>
      <dgm:t>
        <a:bodyPr/>
        <a:lstStyle/>
        <a:p>
          <a:endParaRPr lang="fr-FR"/>
        </a:p>
      </dgm:t>
    </dgm:pt>
    <dgm:pt modelId="{406F85CB-F4E3-4BA8-9B30-C5AE039DF23F}" type="pres">
      <dgm:prSet presAssocID="{B56EEA4F-1A7F-46D3-BCF6-20B3EDD79CF9}" presName="ParentText" presStyleLbl="revTx" presStyleIdx="1" presStyleCnt="3" custScaleX="104834" custScaleY="131787">
        <dgm:presLayoutVars>
          <dgm:chMax val="0"/>
          <dgm:chPref val="0"/>
          <dgm:bulletEnabled val="1"/>
        </dgm:presLayoutVars>
      </dgm:prSet>
      <dgm:spPr/>
      <dgm:t>
        <a:bodyPr/>
        <a:lstStyle/>
        <a:p>
          <a:endParaRPr lang="fr-FR"/>
        </a:p>
      </dgm:t>
    </dgm:pt>
    <dgm:pt modelId="{0D976885-E087-4EBD-9754-FF3C2AF0237F}" type="pres">
      <dgm:prSet presAssocID="{B56EEA4F-1A7F-46D3-BCF6-20B3EDD79CF9}" presName="Triangle" presStyleLbl="alignNode1" presStyleIdx="3" presStyleCnt="5" custLinFactNeighborX="6025" custLinFactNeighborY="-24282"/>
      <dgm:spPr>
        <a:solidFill>
          <a:schemeClr val="accent2">
            <a:lumMod val="75000"/>
          </a:schemeClr>
        </a:solidFill>
        <a:ln>
          <a:solidFill>
            <a:schemeClr val="bg1"/>
          </a:solidFill>
        </a:ln>
      </dgm:spPr>
      <dgm:t>
        <a:bodyPr/>
        <a:lstStyle/>
        <a:p>
          <a:endParaRPr lang="fr-FR"/>
        </a:p>
      </dgm:t>
    </dgm:pt>
    <dgm:pt modelId="{E61E9CF2-2E6D-4862-8116-B5D73928DD32}" type="pres">
      <dgm:prSet presAssocID="{6FB0B384-9B95-4486-9883-ECD4C6835333}" presName="sibTrans" presStyleCnt="0"/>
      <dgm:spPr/>
    </dgm:pt>
    <dgm:pt modelId="{C72D7450-5F00-4A1E-AD70-CD157D7139A3}" type="pres">
      <dgm:prSet presAssocID="{6FB0B384-9B95-4486-9883-ECD4C6835333}" presName="space" presStyleCnt="0"/>
      <dgm:spPr/>
    </dgm:pt>
    <dgm:pt modelId="{18A4D69C-ACB1-4BF0-9833-227066DF88B8}" type="pres">
      <dgm:prSet presAssocID="{7681EC8D-8DE8-47D0-BF01-3220A035EB78}" presName="composite" presStyleCnt="0"/>
      <dgm:spPr/>
    </dgm:pt>
    <dgm:pt modelId="{18545907-28A1-487E-A410-D998A26977AF}" type="pres">
      <dgm:prSet presAssocID="{7681EC8D-8DE8-47D0-BF01-3220A035EB78}" presName="LShape" presStyleLbl="alignNode1" presStyleIdx="4" presStyleCnt="5"/>
      <dgm:spPr>
        <a:solidFill>
          <a:schemeClr val="accent2">
            <a:lumMod val="75000"/>
          </a:schemeClr>
        </a:solidFill>
        <a:ln>
          <a:solidFill>
            <a:schemeClr val="bg1"/>
          </a:solidFill>
        </a:ln>
      </dgm:spPr>
      <dgm:t>
        <a:bodyPr/>
        <a:lstStyle/>
        <a:p>
          <a:endParaRPr lang="fr-FR"/>
        </a:p>
      </dgm:t>
    </dgm:pt>
    <dgm:pt modelId="{4EF4C27D-197F-4A67-934E-21D5098E4E43}" type="pres">
      <dgm:prSet presAssocID="{7681EC8D-8DE8-47D0-BF01-3220A035EB78}" presName="ParentText" presStyleLbl="revTx" presStyleIdx="2" presStyleCnt="3">
        <dgm:presLayoutVars>
          <dgm:chMax val="0"/>
          <dgm:chPref val="0"/>
          <dgm:bulletEnabled val="1"/>
        </dgm:presLayoutVars>
      </dgm:prSet>
      <dgm:spPr/>
      <dgm:t>
        <a:bodyPr/>
        <a:lstStyle/>
        <a:p>
          <a:endParaRPr lang="fr-FR"/>
        </a:p>
      </dgm:t>
    </dgm:pt>
  </dgm:ptLst>
  <dgm:cxnLst>
    <dgm:cxn modelId="{BD5BCE3D-D2F4-457F-9B8E-7996731A5AA6}" type="presOf" srcId="{377C153A-6379-4822-9303-812BD888C415}" destId="{BB2ECFA3-13C1-4C63-BFD0-95315A73436A}" srcOrd="0" destOrd="0" presId="urn:microsoft.com/office/officeart/2009/3/layout/StepUpProcess"/>
    <dgm:cxn modelId="{5C9E4CF0-CA04-470E-AC9E-98F1080AB553}" type="presOf" srcId="{B56EEA4F-1A7F-46D3-BCF6-20B3EDD79CF9}" destId="{406F85CB-F4E3-4BA8-9B30-C5AE039DF23F}" srcOrd="0" destOrd="0" presId="urn:microsoft.com/office/officeart/2009/3/layout/StepUpProcess"/>
    <dgm:cxn modelId="{E7647975-F4CD-4487-B9F7-8528E373E5B6}" srcId="{377C153A-6379-4822-9303-812BD888C415}" destId="{7681EC8D-8DE8-47D0-BF01-3220A035EB78}" srcOrd="2" destOrd="0" parTransId="{F9613E16-237B-497E-8AFA-3179FC6724B6}" sibTransId="{463460E3-5211-43E1-A72F-A23BF9C819FB}"/>
    <dgm:cxn modelId="{921B5C63-919D-4E30-8858-C5289B5869CB}" srcId="{377C153A-6379-4822-9303-812BD888C415}" destId="{B56EEA4F-1A7F-46D3-BCF6-20B3EDD79CF9}" srcOrd="1" destOrd="0" parTransId="{6BE19ED0-89B6-44F7-8A6C-CBDE37D79F4B}" sibTransId="{6FB0B384-9B95-4486-9883-ECD4C6835333}"/>
    <dgm:cxn modelId="{51A90F7D-4B09-423C-A4D4-205D9E4A5FED}" type="presOf" srcId="{7681EC8D-8DE8-47D0-BF01-3220A035EB78}" destId="{4EF4C27D-197F-4A67-934E-21D5098E4E43}" srcOrd="0" destOrd="0" presId="urn:microsoft.com/office/officeart/2009/3/layout/StepUpProcess"/>
    <dgm:cxn modelId="{F02B21B3-2CE3-426E-BBB5-96A513247D75}" type="presOf" srcId="{C8E9F7E8-7481-40EA-8138-ABDE7B8C6013}" destId="{8AFEC2D1-31C6-4BDF-B849-30A179347637}" srcOrd="0" destOrd="0" presId="urn:microsoft.com/office/officeart/2009/3/layout/StepUpProcess"/>
    <dgm:cxn modelId="{AAABF8B4-176D-4163-B2F0-3627E8027FD6}" srcId="{377C153A-6379-4822-9303-812BD888C415}" destId="{C8E9F7E8-7481-40EA-8138-ABDE7B8C6013}" srcOrd="0" destOrd="0" parTransId="{86E841A3-A279-45BF-AA97-D4907CAECCF3}" sibTransId="{75C101ED-BFBD-4AA5-B8E3-F718F59726C7}"/>
    <dgm:cxn modelId="{3D6B3FE2-8954-437A-BCF2-715BD76933CF}" type="presParOf" srcId="{BB2ECFA3-13C1-4C63-BFD0-95315A73436A}" destId="{2F384B4F-5055-483D-830B-77A32D2F4814}" srcOrd="0" destOrd="0" presId="urn:microsoft.com/office/officeart/2009/3/layout/StepUpProcess"/>
    <dgm:cxn modelId="{4CCD765C-D265-489B-822A-D7F72D9AC8DD}" type="presParOf" srcId="{2F384B4F-5055-483D-830B-77A32D2F4814}" destId="{147F81E0-B715-47DF-BB84-06BBB634EBC6}" srcOrd="0" destOrd="0" presId="urn:microsoft.com/office/officeart/2009/3/layout/StepUpProcess"/>
    <dgm:cxn modelId="{C04AF712-FD4F-4D3C-A41C-1B93118151A8}" type="presParOf" srcId="{2F384B4F-5055-483D-830B-77A32D2F4814}" destId="{8AFEC2D1-31C6-4BDF-B849-30A179347637}" srcOrd="1" destOrd="0" presId="urn:microsoft.com/office/officeart/2009/3/layout/StepUpProcess"/>
    <dgm:cxn modelId="{DD6BF950-BD26-48FE-9DA9-30E0257EE045}" type="presParOf" srcId="{2F384B4F-5055-483D-830B-77A32D2F4814}" destId="{54E0382D-3639-475B-8502-A86DCAA9B4E1}" srcOrd="2" destOrd="0" presId="urn:microsoft.com/office/officeart/2009/3/layout/StepUpProcess"/>
    <dgm:cxn modelId="{8A56B881-2184-4A58-B337-B175D36FDE75}" type="presParOf" srcId="{BB2ECFA3-13C1-4C63-BFD0-95315A73436A}" destId="{D40C9761-6C3F-48C6-9891-B0BC208BCA53}" srcOrd="1" destOrd="0" presId="urn:microsoft.com/office/officeart/2009/3/layout/StepUpProcess"/>
    <dgm:cxn modelId="{BC7B54A0-623F-4C1D-8D79-02E919C50686}" type="presParOf" srcId="{D40C9761-6C3F-48C6-9891-B0BC208BCA53}" destId="{EFA8FDF0-4AE5-46A7-B3E2-87CBC7EC7C64}" srcOrd="0" destOrd="0" presId="urn:microsoft.com/office/officeart/2009/3/layout/StepUpProcess"/>
    <dgm:cxn modelId="{FAC92A30-0760-448B-BDEC-889DA9F054AF}" type="presParOf" srcId="{BB2ECFA3-13C1-4C63-BFD0-95315A73436A}" destId="{F970AB1E-FBAB-4F1C-A699-7B54540F463C}" srcOrd="2" destOrd="0" presId="urn:microsoft.com/office/officeart/2009/3/layout/StepUpProcess"/>
    <dgm:cxn modelId="{CB514EC9-276E-4FDF-BFDE-C9739AA3D893}" type="presParOf" srcId="{F970AB1E-FBAB-4F1C-A699-7B54540F463C}" destId="{336BF2FE-8A36-4188-9868-DAC82D2754E5}" srcOrd="0" destOrd="0" presId="urn:microsoft.com/office/officeart/2009/3/layout/StepUpProcess"/>
    <dgm:cxn modelId="{8645CC48-6A32-46A0-B779-49EAC478549E}" type="presParOf" srcId="{F970AB1E-FBAB-4F1C-A699-7B54540F463C}" destId="{406F85CB-F4E3-4BA8-9B30-C5AE039DF23F}" srcOrd="1" destOrd="0" presId="urn:microsoft.com/office/officeart/2009/3/layout/StepUpProcess"/>
    <dgm:cxn modelId="{E41FC213-40E4-4FA4-A2DE-1D7BD3E335BF}" type="presParOf" srcId="{F970AB1E-FBAB-4F1C-A699-7B54540F463C}" destId="{0D976885-E087-4EBD-9754-FF3C2AF0237F}" srcOrd="2" destOrd="0" presId="urn:microsoft.com/office/officeart/2009/3/layout/StepUpProcess"/>
    <dgm:cxn modelId="{3B087E55-465B-4D23-9338-46F934797E92}" type="presParOf" srcId="{BB2ECFA3-13C1-4C63-BFD0-95315A73436A}" destId="{E61E9CF2-2E6D-4862-8116-B5D73928DD32}" srcOrd="3" destOrd="0" presId="urn:microsoft.com/office/officeart/2009/3/layout/StepUpProcess"/>
    <dgm:cxn modelId="{3FBD982C-B42B-4EF4-9786-32B55BB67654}" type="presParOf" srcId="{E61E9CF2-2E6D-4862-8116-B5D73928DD32}" destId="{C72D7450-5F00-4A1E-AD70-CD157D7139A3}" srcOrd="0" destOrd="0" presId="urn:microsoft.com/office/officeart/2009/3/layout/StepUpProcess"/>
    <dgm:cxn modelId="{BF2F8711-D08E-488C-920D-3E40207348D9}" type="presParOf" srcId="{BB2ECFA3-13C1-4C63-BFD0-95315A73436A}" destId="{18A4D69C-ACB1-4BF0-9833-227066DF88B8}" srcOrd="4" destOrd="0" presId="urn:microsoft.com/office/officeart/2009/3/layout/StepUpProcess"/>
    <dgm:cxn modelId="{A1252269-EF1C-4141-9CF8-F20E601A3F2D}" type="presParOf" srcId="{18A4D69C-ACB1-4BF0-9833-227066DF88B8}" destId="{18545907-28A1-487E-A410-D998A26977AF}" srcOrd="0" destOrd="0" presId="urn:microsoft.com/office/officeart/2009/3/layout/StepUpProcess"/>
    <dgm:cxn modelId="{D3236ADC-DFC6-4834-900A-AEBDED8E001D}" type="presParOf" srcId="{18A4D69C-ACB1-4BF0-9833-227066DF88B8}" destId="{4EF4C27D-197F-4A67-934E-21D5098E4E43}" srcOrd="1" destOrd="0" presId="urn:microsoft.com/office/officeart/2009/3/layout/StepUpProces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3CBFFF-198F-4F47-954E-0AD1DC984079}" type="doc">
      <dgm:prSet loTypeId="urn:microsoft.com/office/officeart/2005/8/layout/vList6" loCatId="list" qsTypeId="urn:microsoft.com/office/officeart/2005/8/quickstyle/simple1#9" qsCatId="simple" csTypeId="urn:microsoft.com/office/officeart/2005/8/colors/colorful4" csCatId="colorful" phldr="1"/>
      <dgm:spPr/>
      <dgm:t>
        <a:bodyPr/>
        <a:lstStyle/>
        <a:p>
          <a:endParaRPr lang="fr-FR"/>
        </a:p>
      </dgm:t>
    </dgm:pt>
    <dgm:pt modelId="{CF4037E1-60FF-43A3-B286-57A2348DC494}">
      <dgm:prSet phldrT="[Texte]"/>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b="1" dirty="0" smtClean="0"/>
            <a:t>Favoriser la lecture d’un parcours</a:t>
          </a:r>
          <a:endParaRPr lang="fr-FR" b="1" dirty="0"/>
        </a:p>
      </dgm:t>
    </dgm:pt>
    <dgm:pt modelId="{C306E5DF-9D43-4379-9D50-F7F3A1A0A8E3}" type="parTrans" cxnId="{75F98FC4-D5E5-4628-A428-B00DFBCC407B}">
      <dgm:prSet/>
      <dgm:spPr/>
      <dgm:t>
        <a:bodyPr/>
        <a:lstStyle/>
        <a:p>
          <a:endParaRPr lang="fr-FR" b="1"/>
        </a:p>
      </dgm:t>
    </dgm:pt>
    <dgm:pt modelId="{4F58993B-47FD-4B82-96A7-4A78095F70FE}" type="sibTrans" cxnId="{75F98FC4-D5E5-4628-A428-B00DFBCC407B}">
      <dgm:prSet/>
      <dgm:spPr/>
      <dgm:t>
        <a:bodyPr/>
        <a:lstStyle/>
        <a:p>
          <a:endParaRPr lang="fr-FR" b="1"/>
        </a:p>
      </dgm:t>
    </dgm:pt>
    <dgm:pt modelId="{70C2AEF8-5BA3-443A-8EB9-75321AAE5F52}">
      <dgm:prSet phldrT="[Texte]"/>
      <dgm:spPr/>
      <dgm:t>
        <a:bodyPr/>
        <a:lstStyle/>
        <a:p>
          <a:r>
            <a:rPr lang="fr-FR" b="1" dirty="0" smtClean="0"/>
            <a:t>Plusieurs années</a:t>
          </a:r>
          <a:endParaRPr lang="fr-FR" b="1" dirty="0"/>
        </a:p>
      </dgm:t>
    </dgm:pt>
    <dgm:pt modelId="{E0AC0F73-14D2-427C-A367-5CCD67489B58}" type="parTrans" cxnId="{78EB9472-980B-443F-A576-D13D0CB51C1B}">
      <dgm:prSet/>
      <dgm:spPr/>
      <dgm:t>
        <a:bodyPr/>
        <a:lstStyle/>
        <a:p>
          <a:endParaRPr lang="fr-FR" b="1"/>
        </a:p>
      </dgm:t>
    </dgm:pt>
    <dgm:pt modelId="{0B36CEF0-E764-467D-A93C-9F0F3E123790}" type="sibTrans" cxnId="{78EB9472-980B-443F-A576-D13D0CB51C1B}">
      <dgm:prSet/>
      <dgm:spPr/>
      <dgm:t>
        <a:bodyPr/>
        <a:lstStyle/>
        <a:p>
          <a:endParaRPr lang="fr-FR" b="1"/>
        </a:p>
      </dgm:t>
    </dgm:pt>
    <dgm:pt modelId="{7C140040-2DDC-4EC9-BB4F-B847FEBA6CDD}">
      <dgm:prSet phldrT="[Texte]"/>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b="1" dirty="0" smtClean="0"/>
            <a:t>Entrer par les Situations Professionnelles</a:t>
          </a:r>
          <a:endParaRPr lang="fr-FR" b="1" dirty="0"/>
        </a:p>
      </dgm:t>
    </dgm:pt>
    <dgm:pt modelId="{3326853C-DF51-4422-901B-80626E4FE281}" type="parTrans" cxnId="{E0771110-B0B5-4DD5-874E-B5057F636891}">
      <dgm:prSet/>
      <dgm:spPr/>
      <dgm:t>
        <a:bodyPr/>
        <a:lstStyle/>
        <a:p>
          <a:endParaRPr lang="fr-FR" b="1"/>
        </a:p>
      </dgm:t>
    </dgm:pt>
    <dgm:pt modelId="{39ACDA21-829D-46F3-A04E-A6BB3794CAD9}" type="sibTrans" cxnId="{E0771110-B0B5-4DD5-874E-B5057F636891}">
      <dgm:prSet/>
      <dgm:spPr/>
      <dgm:t>
        <a:bodyPr/>
        <a:lstStyle/>
        <a:p>
          <a:endParaRPr lang="fr-FR" b="1"/>
        </a:p>
      </dgm:t>
    </dgm:pt>
    <dgm:pt modelId="{CB245C44-A3A6-431F-BA6E-FEA8A06D0ECD}">
      <dgm:prSet phldrT="[Texte]"/>
      <dgm:spPr/>
      <dgm:t>
        <a:bodyPr/>
        <a:lstStyle/>
        <a:p>
          <a:r>
            <a:rPr lang="fr-FR" b="1" dirty="0" smtClean="0"/>
            <a:t>Caractériser</a:t>
          </a:r>
          <a:endParaRPr lang="fr-FR" b="1" dirty="0"/>
        </a:p>
      </dgm:t>
    </dgm:pt>
    <dgm:pt modelId="{451314D7-5D60-4500-8CF5-F5A1DFB8BA66}" type="parTrans" cxnId="{D3B30073-55E2-42FC-A578-2190887A5CF7}">
      <dgm:prSet/>
      <dgm:spPr/>
      <dgm:t>
        <a:bodyPr/>
        <a:lstStyle/>
        <a:p>
          <a:endParaRPr lang="fr-FR" b="1"/>
        </a:p>
      </dgm:t>
    </dgm:pt>
    <dgm:pt modelId="{FA762800-020C-417A-8CD8-95200F665770}" type="sibTrans" cxnId="{D3B30073-55E2-42FC-A578-2190887A5CF7}">
      <dgm:prSet/>
      <dgm:spPr/>
      <dgm:t>
        <a:bodyPr/>
        <a:lstStyle/>
        <a:p>
          <a:endParaRPr lang="fr-FR" b="1"/>
        </a:p>
      </dgm:t>
    </dgm:pt>
    <dgm:pt modelId="{40E198FA-101B-4F96-84FD-86C3AB5B4426}">
      <dgm:prSet phldrT="[Texte]"/>
      <dgm:spPr/>
      <dgm:t>
        <a:bodyPr/>
        <a:lstStyle/>
        <a:p>
          <a:r>
            <a:rPr lang="fr-FR" b="1" dirty="0" smtClean="0"/>
            <a:t>Expliciter</a:t>
          </a:r>
          <a:endParaRPr lang="fr-FR" b="1" dirty="0"/>
        </a:p>
      </dgm:t>
    </dgm:pt>
    <dgm:pt modelId="{463AB401-AECC-482A-BD93-7C18AE13128D}" type="parTrans" cxnId="{00714A63-22A6-4667-8176-5C80067C4BBC}">
      <dgm:prSet/>
      <dgm:spPr/>
      <dgm:t>
        <a:bodyPr/>
        <a:lstStyle/>
        <a:p>
          <a:endParaRPr lang="fr-FR" b="1"/>
        </a:p>
      </dgm:t>
    </dgm:pt>
    <dgm:pt modelId="{A443AE74-FD72-4D87-B34A-8BEF7547095A}" type="sibTrans" cxnId="{00714A63-22A6-4667-8176-5C80067C4BBC}">
      <dgm:prSet/>
      <dgm:spPr/>
      <dgm:t>
        <a:bodyPr/>
        <a:lstStyle/>
        <a:p>
          <a:endParaRPr lang="fr-FR" b="1"/>
        </a:p>
      </dgm:t>
    </dgm:pt>
    <dgm:pt modelId="{FC1F22E8-ED68-43C4-A49D-8BA990BEB7E4}">
      <dgm:prSet phldrT="[Texte]"/>
      <dgm:spPr/>
      <dgm:t>
        <a:bodyPr/>
        <a:lstStyle/>
        <a:p>
          <a:r>
            <a:rPr lang="fr-FR" b="1" dirty="0" smtClean="0"/>
            <a:t>Plusieurs espaces de formation</a:t>
          </a:r>
          <a:endParaRPr lang="fr-FR" b="1" dirty="0"/>
        </a:p>
      </dgm:t>
    </dgm:pt>
    <dgm:pt modelId="{73592572-F7EE-40A6-B85D-F896623CD0B4}" type="parTrans" cxnId="{40A407A8-8D86-4D2F-9863-A7DC44F82494}">
      <dgm:prSet/>
      <dgm:spPr/>
      <dgm:t>
        <a:bodyPr/>
        <a:lstStyle/>
        <a:p>
          <a:endParaRPr lang="fr-FR" b="1"/>
        </a:p>
      </dgm:t>
    </dgm:pt>
    <dgm:pt modelId="{7AAA0676-5BD8-47AC-BFFF-4E0EBB35FAFA}" type="sibTrans" cxnId="{40A407A8-8D86-4D2F-9863-A7DC44F82494}">
      <dgm:prSet/>
      <dgm:spPr/>
      <dgm:t>
        <a:bodyPr/>
        <a:lstStyle/>
        <a:p>
          <a:endParaRPr lang="fr-FR" b="1"/>
        </a:p>
      </dgm:t>
    </dgm:pt>
    <dgm:pt modelId="{0AE16CD3-CD20-4C72-8B6B-9CA7E7CD5057}">
      <dgm:prSet phldrT="[Texte]"/>
      <dgm:spPr/>
      <dgm:t>
        <a:bodyPr/>
        <a:lstStyle/>
        <a:p>
          <a:r>
            <a:rPr lang="fr-FR" b="1" dirty="0" smtClean="0"/>
            <a:t>Interface ergonomique et familière aux comptables</a:t>
          </a:r>
          <a:endParaRPr lang="fr-FR" b="1" dirty="0"/>
        </a:p>
      </dgm:t>
    </dgm:pt>
    <dgm:pt modelId="{7A1720F7-C442-4F6D-A2A6-FDD14B4E2F81}" type="parTrans" cxnId="{EFED58B9-C10B-40EE-B6AE-DFA1EA15B2FD}">
      <dgm:prSet/>
      <dgm:spPr/>
      <dgm:t>
        <a:bodyPr/>
        <a:lstStyle/>
        <a:p>
          <a:endParaRPr lang="fr-FR" b="1"/>
        </a:p>
      </dgm:t>
    </dgm:pt>
    <dgm:pt modelId="{849434D1-75F4-45F9-BB7F-D3C21742C1A9}" type="sibTrans" cxnId="{EFED58B9-C10B-40EE-B6AE-DFA1EA15B2FD}">
      <dgm:prSet/>
      <dgm:spPr/>
      <dgm:t>
        <a:bodyPr/>
        <a:lstStyle/>
        <a:p>
          <a:endParaRPr lang="fr-FR" b="1"/>
        </a:p>
      </dgm:t>
    </dgm:pt>
    <dgm:pt modelId="{BCE09D65-AD6E-49B9-8883-52509C8F76EA}">
      <dgm:prSet phldrT="[Texte]"/>
      <dgm:spPr/>
      <dgm:t>
        <a:bodyPr/>
        <a:lstStyle/>
        <a:p>
          <a:r>
            <a:rPr lang="fr-FR" b="1" dirty="0" smtClean="0"/>
            <a:t>Tableur</a:t>
          </a:r>
          <a:endParaRPr lang="fr-FR" b="1" dirty="0"/>
        </a:p>
      </dgm:t>
    </dgm:pt>
    <dgm:pt modelId="{6D716F64-0D48-469A-B4B4-3CCC192F9549}" type="parTrans" cxnId="{DFCA0FD1-A0A2-4C49-9489-3ACF8E41D086}">
      <dgm:prSet/>
      <dgm:spPr/>
      <dgm:t>
        <a:bodyPr/>
        <a:lstStyle/>
        <a:p>
          <a:endParaRPr lang="fr-FR" b="1"/>
        </a:p>
      </dgm:t>
    </dgm:pt>
    <dgm:pt modelId="{9E7E363B-049A-4003-A9F8-178451587669}" type="sibTrans" cxnId="{DFCA0FD1-A0A2-4C49-9489-3ACF8E41D086}">
      <dgm:prSet/>
      <dgm:spPr/>
      <dgm:t>
        <a:bodyPr/>
        <a:lstStyle/>
        <a:p>
          <a:endParaRPr lang="fr-FR" b="1"/>
        </a:p>
      </dgm:t>
    </dgm:pt>
    <dgm:pt modelId="{4E51F752-F13B-4EE4-BE58-96B61D0C8513}">
      <dgm:prSet phldrT="[Texte]"/>
      <dgm:spPr/>
      <dgm:t>
        <a:bodyPr/>
        <a:lstStyle/>
        <a:p>
          <a:r>
            <a:rPr lang="fr-FR" b="1" dirty="0" smtClean="0"/>
            <a:t>Support du dossier de certification</a:t>
          </a:r>
          <a:endParaRPr lang="fr-FR" b="1" dirty="0"/>
        </a:p>
      </dgm:t>
    </dgm:pt>
    <dgm:pt modelId="{BED87734-5915-43AC-8076-31D05C10CCCA}" type="parTrans" cxnId="{6415B392-8CD4-4F04-A6B9-DA65400396BA}">
      <dgm:prSet/>
      <dgm:spPr/>
      <dgm:t>
        <a:bodyPr/>
        <a:lstStyle/>
        <a:p>
          <a:endParaRPr lang="fr-FR" b="1"/>
        </a:p>
      </dgm:t>
    </dgm:pt>
    <dgm:pt modelId="{01FAD829-A75B-4927-A8B5-5604864B3608}" type="sibTrans" cxnId="{6415B392-8CD4-4F04-A6B9-DA65400396BA}">
      <dgm:prSet/>
      <dgm:spPr/>
      <dgm:t>
        <a:bodyPr/>
        <a:lstStyle/>
        <a:p>
          <a:endParaRPr lang="fr-FR" b="1"/>
        </a:p>
      </dgm:t>
    </dgm:pt>
    <dgm:pt modelId="{6229F752-BD6E-40C3-B04B-6EEB993D728F}">
      <dgm:prSet phldrT="[Texte]"/>
      <dgm:spPr/>
      <dgm:t>
        <a:bodyPr/>
        <a:lstStyle/>
        <a:p>
          <a:r>
            <a:rPr lang="fr-FR" b="1" dirty="0" smtClean="0"/>
            <a:t>Recensement au fil du temps de formation</a:t>
          </a:r>
          <a:endParaRPr lang="fr-FR" b="1" dirty="0"/>
        </a:p>
      </dgm:t>
    </dgm:pt>
    <dgm:pt modelId="{A0BA32F3-83A8-4B03-A848-062E5DD162C1}" type="parTrans" cxnId="{A392CDBE-DDC9-45A8-9359-765A5911BFD2}">
      <dgm:prSet/>
      <dgm:spPr/>
      <dgm:t>
        <a:bodyPr/>
        <a:lstStyle/>
        <a:p>
          <a:endParaRPr lang="fr-FR" b="1"/>
        </a:p>
      </dgm:t>
    </dgm:pt>
    <dgm:pt modelId="{207F3DAF-69B7-4205-B726-4661342CB020}" type="sibTrans" cxnId="{A392CDBE-DDC9-45A8-9359-765A5911BFD2}">
      <dgm:prSet/>
      <dgm:spPr/>
      <dgm:t>
        <a:bodyPr/>
        <a:lstStyle/>
        <a:p>
          <a:endParaRPr lang="fr-FR" b="1"/>
        </a:p>
      </dgm:t>
    </dgm:pt>
    <dgm:pt modelId="{F0FEF73F-9904-47D7-8A61-071C7EF254B0}">
      <dgm:prSet phldrT="[Texte]"/>
      <dgm:spPr/>
      <dgm:t>
        <a:bodyPr/>
        <a:lstStyle/>
        <a:p>
          <a:r>
            <a:rPr lang="fr-FR" b="1" dirty="0" smtClean="0"/>
            <a:t>Faciliter la saisie</a:t>
          </a:r>
          <a:endParaRPr lang="fr-FR" b="1" dirty="0"/>
        </a:p>
      </dgm:t>
    </dgm:pt>
    <dgm:pt modelId="{F6A4E3B2-6835-4888-9EF6-3F7F968F8C2C}" type="parTrans" cxnId="{BC1CA413-C7DE-42A7-9298-CCDE2E50663F}">
      <dgm:prSet/>
      <dgm:spPr/>
      <dgm:t>
        <a:bodyPr/>
        <a:lstStyle/>
        <a:p>
          <a:endParaRPr lang="fr-FR" b="1"/>
        </a:p>
      </dgm:t>
    </dgm:pt>
    <dgm:pt modelId="{62B08B6A-3AB6-4295-B0BE-ED6D44E8D456}" type="sibTrans" cxnId="{BC1CA413-C7DE-42A7-9298-CCDE2E50663F}">
      <dgm:prSet/>
      <dgm:spPr/>
      <dgm:t>
        <a:bodyPr/>
        <a:lstStyle/>
        <a:p>
          <a:endParaRPr lang="fr-FR" b="1"/>
        </a:p>
      </dgm:t>
    </dgm:pt>
    <dgm:pt modelId="{6618E366-ED47-4385-8423-5F0C3B5BC466}">
      <dgm:prSet phldrT="[Texte]"/>
      <dgm:spPr/>
      <dgm:t>
        <a:bodyPr/>
        <a:lstStyle/>
        <a:p>
          <a:r>
            <a:rPr lang="fr-FR" b="1" dirty="0" smtClean="0"/>
            <a:t>Se concentrer sur l’explicitation</a:t>
          </a:r>
          <a:endParaRPr lang="fr-FR" b="1" dirty="0"/>
        </a:p>
      </dgm:t>
    </dgm:pt>
    <dgm:pt modelId="{5A7F1564-217F-424B-B695-6DA93789AD14}" type="parTrans" cxnId="{25A92404-774C-4695-9709-1501C98223AE}">
      <dgm:prSet/>
      <dgm:spPr/>
      <dgm:t>
        <a:bodyPr/>
        <a:lstStyle/>
        <a:p>
          <a:endParaRPr lang="fr-FR" b="1"/>
        </a:p>
      </dgm:t>
    </dgm:pt>
    <dgm:pt modelId="{B82BCC56-5977-4063-BCD7-37A6CE2A0CE2}" type="sibTrans" cxnId="{25A92404-774C-4695-9709-1501C98223AE}">
      <dgm:prSet/>
      <dgm:spPr/>
      <dgm:t>
        <a:bodyPr/>
        <a:lstStyle/>
        <a:p>
          <a:endParaRPr lang="fr-FR" b="1"/>
        </a:p>
      </dgm:t>
    </dgm:pt>
    <dgm:pt modelId="{6989CF34-9CC7-4519-9388-8B19B5BD1854}">
      <dgm:prSet phldrT="[Texte]"/>
      <dgm:spPr/>
      <dgm:t>
        <a:bodyPr/>
        <a:lstStyle/>
        <a:p>
          <a:r>
            <a:rPr lang="fr-FR" b="1" dirty="0" smtClean="0">
              <a:latin typeface="Calibri"/>
            </a:rPr>
            <a:t>É</a:t>
          </a:r>
          <a:r>
            <a:rPr lang="fr-FR" b="1" dirty="0" smtClean="0"/>
            <a:t>tendue des compétences</a:t>
          </a:r>
          <a:endParaRPr lang="fr-FR" b="1" dirty="0"/>
        </a:p>
      </dgm:t>
    </dgm:pt>
    <dgm:pt modelId="{E8E2B7DE-D575-47E8-9B73-BC8E08078D67}" type="parTrans" cxnId="{3F7C867D-668D-4AFB-82E4-F80A805BB53E}">
      <dgm:prSet/>
      <dgm:spPr/>
      <dgm:t>
        <a:bodyPr/>
        <a:lstStyle/>
        <a:p>
          <a:endParaRPr lang="fr-FR" b="1"/>
        </a:p>
      </dgm:t>
    </dgm:pt>
    <dgm:pt modelId="{F12C6079-9EEF-4B07-B6AC-2C8E1DAE07D2}" type="sibTrans" cxnId="{3F7C867D-668D-4AFB-82E4-F80A805BB53E}">
      <dgm:prSet/>
      <dgm:spPr/>
      <dgm:t>
        <a:bodyPr/>
        <a:lstStyle/>
        <a:p>
          <a:endParaRPr lang="fr-FR" b="1"/>
        </a:p>
      </dgm:t>
    </dgm:pt>
    <dgm:pt modelId="{EAE3E68D-CEAE-4450-B8A2-0C07F330B0E3}">
      <dgm:prSet phldrT="[Texte]"/>
      <dgm:spPr/>
      <dgm:t>
        <a:bodyPr/>
        <a:lstStyle/>
        <a:p>
          <a:r>
            <a:rPr lang="fr-FR" b="1" dirty="0" smtClean="0"/>
            <a:t>Analyser</a:t>
          </a:r>
          <a:endParaRPr lang="fr-FR" b="1" dirty="0"/>
        </a:p>
      </dgm:t>
    </dgm:pt>
    <dgm:pt modelId="{804F7753-C49E-433B-8BFC-2D281B7BEF43}" type="parTrans" cxnId="{59310DF5-B518-47C1-A577-821C95DD4392}">
      <dgm:prSet/>
      <dgm:spPr/>
      <dgm:t>
        <a:bodyPr/>
        <a:lstStyle/>
        <a:p>
          <a:endParaRPr lang="fr-FR" b="1"/>
        </a:p>
      </dgm:t>
    </dgm:pt>
    <dgm:pt modelId="{8EC39D79-2508-431F-878C-4CBB8AE01F48}" type="sibTrans" cxnId="{59310DF5-B518-47C1-A577-821C95DD4392}">
      <dgm:prSet/>
      <dgm:spPr/>
      <dgm:t>
        <a:bodyPr/>
        <a:lstStyle/>
        <a:p>
          <a:endParaRPr lang="fr-FR" b="1"/>
        </a:p>
      </dgm:t>
    </dgm:pt>
    <dgm:pt modelId="{342C6F18-D87B-444D-A0A9-465235F4E3F3}">
      <dgm:prSet phldrT="[Texte]"/>
      <dgm:spPr/>
      <dgm:t>
        <a:bodyPr/>
        <a:lstStyle/>
        <a:p>
          <a:r>
            <a:rPr lang="fr-FR" b="1" dirty="0" smtClean="0"/>
            <a:t>Faciliter le questionnement lors des épreuves</a:t>
          </a:r>
          <a:endParaRPr lang="fr-FR" b="1" dirty="0"/>
        </a:p>
      </dgm:t>
    </dgm:pt>
    <dgm:pt modelId="{71294901-3219-4867-A12B-A7EF47DD0DC3}" type="parTrans" cxnId="{C4D154C4-E19C-4FC2-9C01-38B166C86CA6}">
      <dgm:prSet/>
      <dgm:spPr/>
      <dgm:t>
        <a:bodyPr/>
        <a:lstStyle/>
        <a:p>
          <a:endParaRPr lang="fr-FR" b="1"/>
        </a:p>
      </dgm:t>
    </dgm:pt>
    <dgm:pt modelId="{8671E51D-B855-465D-B3C7-213B308A98A9}" type="sibTrans" cxnId="{C4D154C4-E19C-4FC2-9C01-38B166C86CA6}">
      <dgm:prSet/>
      <dgm:spPr/>
      <dgm:t>
        <a:bodyPr/>
        <a:lstStyle/>
        <a:p>
          <a:endParaRPr lang="fr-FR" b="1"/>
        </a:p>
      </dgm:t>
    </dgm:pt>
    <dgm:pt modelId="{3F3DA788-6655-452F-8142-5A6C8822DF8A}" type="pres">
      <dgm:prSet presAssocID="{E03CBFFF-198F-4F47-954E-0AD1DC984079}" presName="Name0" presStyleCnt="0">
        <dgm:presLayoutVars>
          <dgm:dir/>
          <dgm:animLvl val="lvl"/>
          <dgm:resizeHandles/>
        </dgm:presLayoutVars>
      </dgm:prSet>
      <dgm:spPr/>
      <dgm:t>
        <a:bodyPr/>
        <a:lstStyle/>
        <a:p>
          <a:endParaRPr lang="fr-FR"/>
        </a:p>
      </dgm:t>
    </dgm:pt>
    <dgm:pt modelId="{AEB9E5F0-1369-4591-99D0-E72017CF0C19}" type="pres">
      <dgm:prSet presAssocID="{CF4037E1-60FF-43A3-B286-57A2348DC494}" presName="linNode" presStyleCnt="0"/>
      <dgm:spPr/>
    </dgm:pt>
    <dgm:pt modelId="{D8EB2C16-FE8E-4918-B4BC-AF8CEE7B5546}" type="pres">
      <dgm:prSet presAssocID="{CF4037E1-60FF-43A3-B286-57A2348DC494}" presName="parentShp" presStyleLbl="node1" presStyleIdx="0" presStyleCnt="4">
        <dgm:presLayoutVars>
          <dgm:bulletEnabled val="1"/>
        </dgm:presLayoutVars>
      </dgm:prSet>
      <dgm:spPr/>
      <dgm:t>
        <a:bodyPr/>
        <a:lstStyle/>
        <a:p>
          <a:endParaRPr lang="fr-FR"/>
        </a:p>
      </dgm:t>
    </dgm:pt>
    <dgm:pt modelId="{5D558415-566D-4914-A665-BCDBA48B6307}" type="pres">
      <dgm:prSet presAssocID="{CF4037E1-60FF-43A3-B286-57A2348DC494}" presName="childShp" presStyleLbl="bgAccFollowNode1" presStyleIdx="0" presStyleCnt="4">
        <dgm:presLayoutVars>
          <dgm:bulletEnabled val="1"/>
        </dgm:presLayoutVars>
      </dgm:prSet>
      <dgm:spPr/>
      <dgm:t>
        <a:bodyPr/>
        <a:lstStyle/>
        <a:p>
          <a:endParaRPr lang="fr-FR"/>
        </a:p>
      </dgm:t>
    </dgm:pt>
    <dgm:pt modelId="{130BCDB5-F1D0-4F46-BC73-3B2002866CD1}" type="pres">
      <dgm:prSet presAssocID="{4F58993B-47FD-4B82-96A7-4A78095F70FE}" presName="spacing" presStyleCnt="0"/>
      <dgm:spPr/>
    </dgm:pt>
    <dgm:pt modelId="{BAA6E76A-711C-4470-BD56-E1DE85B03DF3}" type="pres">
      <dgm:prSet presAssocID="{7C140040-2DDC-4EC9-BB4F-B847FEBA6CDD}" presName="linNode" presStyleCnt="0"/>
      <dgm:spPr/>
    </dgm:pt>
    <dgm:pt modelId="{7A91D4D6-30B3-40F7-9B44-D6E169C10082}" type="pres">
      <dgm:prSet presAssocID="{7C140040-2DDC-4EC9-BB4F-B847FEBA6CDD}" presName="parentShp" presStyleLbl="node1" presStyleIdx="1" presStyleCnt="4">
        <dgm:presLayoutVars>
          <dgm:bulletEnabled val="1"/>
        </dgm:presLayoutVars>
      </dgm:prSet>
      <dgm:spPr/>
      <dgm:t>
        <a:bodyPr/>
        <a:lstStyle/>
        <a:p>
          <a:endParaRPr lang="fr-FR"/>
        </a:p>
      </dgm:t>
    </dgm:pt>
    <dgm:pt modelId="{F2FF4191-2272-40AA-9E62-934EB8060D76}" type="pres">
      <dgm:prSet presAssocID="{7C140040-2DDC-4EC9-BB4F-B847FEBA6CDD}" presName="childShp" presStyleLbl="bgAccFollowNode1" presStyleIdx="1" presStyleCnt="4">
        <dgm:presLayoutVars>
          <dgm:bulletEnabled val="1"/>
        </dgm:presLayoutVars>
      </dgm:prSet>
      <dgm:spPr/>
      <dgm:t>
        <a:bodyPr/>
        <a:lstStyle/>
        <a:p>
          <a:endParaRPr lang="fr-FR"/>
        </a:p>
      </dgm:t>
    </dgm:pt>
    <dgm:pt modelId="{E394211C-CA9A-4CE4-B723-762B7D255DC5}" type="pres">
      <dgm:prSet presAssocID="{39ACDA21-829D-46F3-A04E-A6BB3794CAD9}" presName="spacing" presStyleCnt="0"/>
      <dgm:spPr/>
    </dgm:pt>
    <dgm:pt modelId="{46EEFF5C-BA16-4C7E-8BEB-C52F16C25CAE}" type="pres">
      <dgm:prSet presAssocID="{0AE16CD3-CD20-4C72-8B6B-9CA7E7CD5057}" presName="linNode" presStyleCnt="0"/>
      <dgm:spPr/>
    </dgm:pt>
    <dgm:pt modelId="{020761D6-EE51-48DB-858D-E5401E8B8AC4}" type="pres">
      <dgm:prSet presAssocID="{0AE16CD3-CD20-4C72-8B6B-9CA7E7CD5057}" presName="parentShp" presStyleLbl="node1" presStyleIdx="2" presStyleCnt="4">
        <dgm:presLayoutVars>
          <dgm:bulletEnabled val="1"/>
        </dgm:presLayoutVars>
      </dgm:prSet>
      <dgm:spPr/>
      <dgm:t>
        <a:bodyPr/>
        <a:lstStyle/>
        <a:p>
          <a:endParaRPr lang="fr-FR"/>
        </a:p>
      </dgm:t>
    </dgm:pt>
    <dgm:pt modelId="{5394F95E-66A0-45A8-9456-90ECA50ACAA8}" type="pres">
      <dgm:prSet presAssocID="{0AE16CD3-CD20-4C72-8B6B-9CA7E7CD5057}" presName="childShp" presStyleLbl="bgAccFollowNode1" presStyleIdx="2" presStyleCnt="4">
        <dgm:presLayoutVars>
          <dgm:bulletEnabled val="1"/>
        </dgm:presLayoutVars>
      </dgm:prSet>
      <dgm:spPr/>
      <dgm:t>
        <a:bodyPr/>
        <a:lstStyle/>
        <a:p>
          <a:endParaRPr lang="fr-FR"/>
        </a:p>
      </dgm:t>
    </dgm:pt>
    <dgm:pt modelId="{33F4DCA3-8EEC-4527-ADF7-3348109E28B1}" type="pres">
      <dgm:prSet presAssocID="{849434D1-75F4-45F9-BB7F-D3C21742C1A9}" presName="spacing" presStyleCnt="0"/>
      <dgm:spPr/>
    </dgm:pt>
    <dgm:pt modelId="{DA37F5E3-FC08-4D07-8836-1B8F14D3BDAB}" type="pres">
      <dgm:prSet presAssocID="{4E51F752-F13B-4EE4-BE58-96B61D0C8513}" presName="linNode" presStyleCnt="0"/>
      <dgm:spPr/>
    </dgm:pt>
    <dgm:pt modelId="{8B02701C-3C68-4152-94C2-AA157CA93E9D}" type="pres">
      <dgm:prSet presAssocID="{4E51F752-F13B-4EE4-BE58-96B61D0C8513}" presName="parentShp" presStyleLbl="node1" presStyleIdx="3" presStyleCnt="4">
        <dgm:presLayoutVars>
          <dgm:bulletEnabled val="1"/>
        </dgm:presLayoutVars>
      </dgm:prSet>
      <dgm:spPr/>
      <dgm:t>
        <a:bodyPr/>
        <a:lstStyle/>
        <a:p>
          <a:endParaRPr lang="fr-FR"/>
        </a:p>
      </dgm:t>
    </dgm:pt>
    <dgm:pt modelId="{C1F9C58B-F7DB-49CB-AF05-75BAB932F8D0}" type="pres">
      <dgm:prSet presAssocID="{4E51F752-F13B-4EE4-BE58-96B61D0C8513}" presName="childShp" presStyleLbl="bgAccFollowNode1" presStyleIdx="3" presStyleCnt="4">
        <dgm:presLayoutVars>
          <dgm:bulletEnabled val="1"/>
        </dgm:presLayoutVars>
      </dgm:prSet>
      <dgm:spPr/>
      <dgm:t>
        <a:bodyPr/>
        <a:lstStyle/>
        <a:p>
          <a:endParaRPr lang="fr-FR"/>
        </a:p>
      </dgm:t>
    </dgm:pt>
  </dgm:ptLst>
  <dgm:cxnLst>
    <dgm:cxn modelId="{DEBF48A3-2DB8-45BB-827F-E12D0D17C183}" type="presOf" srcId="{0AE16CD3-CD20-4C72-8B6B-9CA7E7CD5057}" destId="{020761D6-EE51-48DB-858D-E5401E8B8AC4}" srcOrd="0" destOrd="0" presId="urn:microsoft.com/office/officeart/2005/8/layout/vList6"/>
    <dgm:cxn modelId="{9323CCE4-2EA0-431A-9A05-446BB8FD6013}" type="presOf" srcId="{FC1F22E8-ED68-43C4-A49D-8BA990BEB7E4}" destId="{5D558415-566D-4914-A665-BCDBA48B6307}" srcOrd="0" destOrd="1" presId="urn:microsoft.com/office/officeart/2005/8/layout/vList6"/>
    <dgm:cxn modelId="{E25B8D3F-6B27-485F-B520-EA7887D096FF}" type="presOf" srcId="{4E51F752-F13B-4EE4-BE58-96B61D0C8513}" destId="{8B02701C-3C68-4152-94C2-AA157CA93E9D}" srcOrd="0" destOrd="0" presId="urn:microsoft.com/office/officeart/2005/8/layout/vList6"/>
    <dgm:cxn modelId="{00714A63-22A6-4667-8176-5C80067C4BBC}" srcId="{7C140040-2DDC-4EC9-BB4F-B847FEBA6CDD}" destId="{40E198FA-101B-4F96-84FD-86C3AB5B4426}" srcOrd="1" destOrd="0" parTransId="{463AB401-AECC-482A-BD93-7C18AE13128D}" sibTransId="{A443AE74-FD72-4D87-B34A-8BEF7547095A}"/>
    <dgm:cxn modelId="{92E91309-375D-4D48-B7F8-C5B4C5AC46E9}" type="presOf" srcId="{7C140040-2DDC-4EC9-BB4F-B847FEBA6CDD}" destId="{7A91D4D6-30B3-40F7-9B44-D6E169C10082}" srcOrd="0" destOrd="0" presId="urn:microsoft.com/office/officeart/2005/8/layout/vList6"/>
    <dgm:cxn modelId="{BC1CA413-C7DE-42A7-9298-CCDE2E50663F}" srcId="{0AE16CD3-CD20-4C72-8B6B-9CA7E7CD5057}" destId="{F0FEF73F-9904-47D7-8A61-071C7EF254B0}" srcOrd="1" destOrd="0" parTransId="{F6A4E3B2-6835-4888-9EF6-3F7F968F8C2C}" sibTransId="{62B08B6A-3AB6-4295-B0BE-ED6D44E8D456}"/>
    <dgm:cxn modelId="{F554F124-5626-465F-9046-97B8CDB62A27}" type="presOf" srcId="{40E198FA-101B-4F96-84FD-86C3AB5B4426}" destId="{F2FF4191-2272-40AA-9E62-934EB8060D76}" srcOrd="0" destOrd="1" presId="urn:microsoft.com/office/officeart/2005/8/layout/vList6"/>
    <dgm:cxn modelId="{4F6EB3DD-F379-425D-97C4-BB2C55ACF70B}" type="presOf" srcId="{70C2AEF8-5BA3-443A-8EB9-75321AAE5F52}" destId="{5D558415-566D-4914-A665-BCDBA48B6307}" srcOrd="0" destOrd="0" presId="urn:microsoft.com/office/officeart/2005/8/layout/vList6"/>
    <dgm:cxn modelId="{266041DC-F50C-4AA1-A9B9-2798911A13B5}" type="presOf" srcId="{E03CBFFF-198F-4F47-954E-0AD1DC984079}" destId="{3F3DA788-6655-452F-8142-5A6C8822DF8A}" srcOrd="0" destOrd="0" presId="urn:microsoft.com/office/officeart/2005/8/layout/vList6"/>
    <dgm:cxn modelId="{E0771110-B0B5-4DD5-874E-B5057F636891}" srcId="{E03CBFFF-198F-4F47-954E-0AD1DC984079}" destId="{7C140040-2DDC-4EC9-BB4F-B847FEBA6CDD}" srcOrd="1" destOrd="0" parTransId="{3326853C-DF51-4422-901B-80626E4FE281}" sibTransId="{39ACDA21-829D-46F3-A04E-A6BB3794CAD9}"/>
    <dgm:cxn modelId="{B8DA1074-4E43-413F-95C4-E398AA7F6F4F}" type="presOf" srcId="{F0FEF73F-9904-47D7-8A61-071C7EF254B0}" destId="{5394F95E-66A0-45A8-9456-90ECA50ACAA8}" srcOrd="0" destOrd="1" presId="urn:microsoft.com/office/officeart/2005/8/layout/vList6"/>
    <dgm:cxn modelId="{EFED58B9-C10B-40EE-B6AE-DFA1EA15B2FD}" srcId="{E03CBFFF-198F-4F47-954E-0AD1DC984079}" destId="{0AE16CD3-CD20-4C72-8B6B-9CA7E7CD5057}" srcOrd="2" destOrd="0" parTransId="{7A1720F7-C442-4F6D-A2A6-FDD14B4E2F81}" sibTransId="{849434D1-75F4-45F9-BB7F-D3C21742C1A9}"/>
    <dgm:cxn modelId="{A392CDBE-DDC9-45A8-9359-765A5911BFD2}" srcId="{4E51F752-F13B-4EE4-BE58-96B61D0C8513}" destId="{6229F752-BD6E-40C3-B04B-6EEB993D728F}" srcOrd="0" destOrd="0" parTransId="{A0BA32F3-83A8-4B03-A848-062E5DD162C1}" sibTransId="{207F3DAF-69B7-4205-B726-4661342CB020}"/>
    <dgm:cxn modelId="{858ED7C0-05D7-4828-A179-D695E57E107C}" type="presOf" srcId="{6229F752-BD6E-40C3-B04B-6EEB993D728F}" destId="{C1F9C58B-F7DB-49CB-AF05-75BAB932F8D0}" srcOrd="0" destOrd="0" presId="urn:microsoft.com/office/officeart/2005/8/layout/vList6"/>
    <dgm:cxn modelId="{59310DF5-B518-47C1-A577-821C95DD4392}" srcId="{7C140040-2DDC-4EC9-BB4F-B847FEBA6CDD}" destId="{EAE3E68D-CEAE-4450-B8A2-0C07F330B0E3}" srcOrd="2" destOrd="0" parTransId="{804F7753-C49E-433B-8BFC-2D281B7BEF43}" sibTransId="{8EC39D79-2508-431F-878C-4CBB8AE01F48}"/>
    <dgm:cxn modelId="{6415B392-8CD4-4F04-A6B9-DA65400396BA}" srcId="{E03CBFFF-198F-4F47-954E-0AD1DC984079}" destId="{4E51F752-F13B-4EE4-BE58-96B61D0C8513}" srcOrd="3" destOrd="0" parTransId="{BED87734-5915-43AC-8076-31D05C10CCCA}" sibTransId="{01FAD829-A75B-4927-A8B5-5604864B3608}"/>
    <dgm:cxn modelId="{DFCA0FD1-A0A2-4C49-9489-3ACF8E41D086}" srcId="{0AE16CD3-CD20-4C72-8B6B-9CA7E7CD5057}" destId="{BCE09D65-AD6E-49B9-8883-52509C8F76EA}" srcOrd="0" destOrd="0" parTransId="{6D716F64-0D48-469A-B4B4-3CCC192F9549}" sibTransId="{9E7E363B-049A-4003-A9F8-178451587669}"/>
    <dgm:cxn modelId="{BDDA79E1-55FE-4858-BB05-ACC011C09370}" type="presOf" srcId="{EAE3E68D-CEAE-4450-B8A2-0C07F330B0E3}" destId="{F2FF4191-2272-40AA-9E62-934EB8060D76}" srcOrd="0" destOrd="2" presId="urn:microsoft.com/office/officeart/2005/8/layout/vList6"/>
    <dgm:cxn modelId="{C4D154C4-E19C-4FC2-9C01-38B166C86CA6}" srcId="{4E51F752-F13B-4EE4-BE58-96B61D0C8513}" destId="{342C6F18-D87B-444D-A0A9-465235F4E3F3}" srcOrd="1" destOrd="0" parTransId="{71294901-3219-4867-A12B-A7EF47DD0DC3}" sibTransId="{8671E51D-B855-465D-B3C7-213B308A98A9}"/>
    <dgm:cxn modelId="{25A92404-774C-4695-9709-1501C98223AE}" srcId="{0AE16CD3-CD20-4C72-8B6B-9CA7E7CD5057}" destId="{6618E366-ED47-4385-8423-5F0C3B5BC466}" srcOrd="2" destOrd="0" parTransId="{5A7F1564-217F-424B-B695-6DA93789AD14}" sibTransId="{B82BCC56-5977-4063-BCD7-37A6CE2A0CE2}"/>
    <dgm:cxn modelId="{14A580A8-5FE1-403D-8F4C-71D2B4AB2777}" type="presOf" srcId="{6618E366-ED47-4385-8423-5F0C3B5BC466}" destId="{5394F95E-66A0-45A8-9456-90ECA50ACAA8}" srcOrd="0" destOrd="2" presId="urn:microsoft.com/office/officeart/2005/8/layout/vList6"/>
    <dgm:cxn modelId="{6B54B388-57D7-47FC-B42B-BC60487D19FC}" type="presOf" srcId="{CF4037E1-60FF-43A3-B286-57A2348DC494}" destId="{D8EB2C16-FE8E-4918-B4BC-AF8CEE7B5546}" srcOrd="0" destOrd="0" presId="urn:microsoft.com/office/officeart/2005/8/layout/vList6"/>
    <dgm:cxn modelId="{75F98FC4-D5E5-4628-A428-B00DFBCC407B}" srcId="{E03CBFFF-198F-4F47-954E-0AD1DC984079}" destId="{CF4037E1-60FF-43A3-B286-57A2348DC494}" srcOrd="0" destOrd="0" parTransId="{C306E5DF-9D43-4379-9D50-F7F3A1A0A8E3}" sibTransId="{4F58993B-47FD-4B82-96A7-4A78095F70FE}"/>
    <dgm:cxn modelId="{46F9E9D6-660F-49A0-8965-55F2F3C68E2C}" type="presOf" srcId="{BCE09D65-AD6E-49B9-8883-52509C8F76EA}" destId="{5394F95E-66A0-45A8-9456-90ECA50ACAA8}" srcOrd="0" destOrd="0" presId="urn:microsoft.com/office/officeart/2005/8/layout/vList6"/>
    <dgm:cxn modelId="{100AFDDC-B19C-454E-801C-40C2916DEC59}" type="presOf" srcId="{6989CF34-9CC7-4519-9388-8B19B5BD1854}" destId="{5D558415-566D-4914-A665-BCDBA48B6307}" srcOrd="0" destOrd="2" presId="urn:microsoft.com/office/officeart/2005/8/layout/vList6"/>
    <dgm:cxn modelId="{D3B30073-55E2-42FC-A578-2190887A5CF7}" srcId="{7C140040-2DDC-4EC9-BB4F-B847FEBA6CDD}" destId="{CB245C44-A3A6-431F-BA6E-FEA8A06D0ECD}" srcOrd="0" destOrd="0" parTransId="{451314D7-5D60-4500-8CF5-F5A1DFB8BA66}" sibTransId="{FA762800-020C-417A-8CD8-95200F665770}"/>
    <dgm:cxn modelId="{3F7C867D-668D-4AFB-82E4-F80A805BB53E}" srcId="{CF4037E1-60FF-43A3-B286-57A2348DC494}" destId="{6989CF34-9CC7-4519-9388-8B19B5BD1854}" srcOrd="2" destOrd="0" parTransId="{E8E2B7DE-D575-47E8-9B73-BC8E08078D67}" sibTransId="{F12C6079-9EEF-4B07-B6AC-2C8E1DAE07D2}"/>
    <dgm:cxn modelId="{7EC8A5BB-95B4-413F-82C3-C17C970421FA}" type="presOf" srcId="{342C6F18-D87B-444D-A0A9-465235F4E3F3}" destId="{C1F9C58B-F7DB-49CB-AF05-75BAB932F8D0}" srcOrd="0" destOrd="1" presId="urn:microsoft.com/office/officeart/2005/8/layout/vList6"/>
    <dgm:cxn modelId="{40A407A8-8D86-4D2F-9863-A7DC44F82494}" srcId="{CF4037E1-60FF-43A3-B286-57A2348DC494}" destId="{FC1F22E8-ED68-43C4-A49D-8BA990BEB7E4}" srcOrd="1" destOrd="0" parTransId="{73592572-F7EE-40A6-B85D-F896623CD0B4}" sibTransId="{7AAA0676-5BD8-47AC-BFFF-4E0EBB35FAFA}"/>
    <dgm:cxn modelId="{78EB9472-980B-443F-A576-D13D0CB51C1B}" srcId="{CF4037E1-60FF-43A3-B286-57A2348DC494}" destId="{70C2AEF8-5BA3-443A-8EB9-75321AAE5F52}" srcOrd="0" destOrd="0" parTransId="{E0AC0F73-14D2-427C-A367-5CCD67489B58}" sibTransId="{0B36CEF0-E764-467D-A93C-9F0F3E123790}"/>
    <dgm:cxn modelId="{0D985041-81F3-4879-B329-AC67A9110D60}" type="presOf" srcId="{CB245C44-A3A6-431F-BA6E-FEA8A06D0ECD}" destId="{F2FF4191-2272-40AA-9E62-934EB8060D76}" srcOrd="0" destOrd="0" presId="urn:microsoft.com/office/officeart/2005/8/layout/vList6"/>
    <dgm:cxn modelId="{E5BB9B18-111B-45D3-9091-9141AEF55F82}" type="presParOf" srcId="{3F3DA788-6655-452F-8142-5A6C8822DF8A}" destId="{AEB9E5F0-1369-4591-99D0-E72017CF0C19}" srcOrd="0" destOrd="0" presId="urn:microsoft.com/office/officeart/2005/8/layout/vList6"/>
    <dgm:cxn modelId="{BCB03B52-4AAA-4716-8A77-E5C5DA4EF16F}" type="presParOf" srcId="{AEB9E5F0-1369-4591-99D0-E72017CF0C19}" destId="{D8EB2C16-FE8E-4918-B4BC-AF8CEE7B5546}" srcOrd="0" destOrd="0" presId="urn:microsoft.com/office/officeart/2005/8/layout/vList6"/>
    <dgm:cxn modelId="{CD1AC403-0636-4381-8439-B8DABA5D5A7D}" type="presParOf" srcId="{AEB9E5F0-1369-4591-99D0-E72017CF0C19}" destId="{5D558415-566D-4914-A665-BCDBA48B6307}" srcOrd="1" destOrd="0" presId="urn:microsoft.com/office/officeart/2005/8/layout/vList6"/>
    <dgm:cxn modelId="{49C3D540-9B29-4970-BB3A-0966BD181818}" type="presParOf" srcId="{3F3DA788-6655-452F-8142-5A6C8822DF8A}" destId="{130BCDB5-F1D0-4F46-BC73-3B2002866CD1}" srcOrd="1" destOrd="0" presId="urn:microsoft.com/office/officeart/2005/8/layout/vList6"/>
    <dgm:cxn modelId="{227ABB8B-525C-4009-8ED7-F6EF6001A905}" type="presParOf" srcId="{3F3DA788-6655-452F-8142-5A6C8822DF8A}" destId="{BAA6E76A-711C-4470-BD56-E1DE85B03DF3}" srcOrd="2" destOrd="0" presId="urn:microsoft.com/office/officeart/2005/8/layout/vList6"/>
    <dgm:cxn modelId="{48E0765F-0DFA-4B9F-9FE1-BB4A78BA76EA}" type="presParOf" srcId="{BAA6E76A-711C-4470-BD56-E1DE85B03DF3}" destId="{7A91D4D6-30B3-40F7-9B44-D6E169C10082}" srcOrd="0" destOrd="0" presId="urn:microsoft.com/office/officeart/2005/8/layout/vList6"/>
    <dgm:cxn modelId="{0E28F7A8-EEEA-41ED-BC97-A8849150E5B4}" type="presParOf" srcId="{BAA6E76A-711C-4470-BD56-E1DE85B03DF3}" destId="{F2FF4191-2272-40AA-9E62-934EB8060D76}" srcOrd="1" destOrd="0" presId="urn:microsoft.com/office/officeart/2005/8/layout/vList6"/>
    <dgm:cxn modelId="{6D5D9C4E-EB9D-4F64-86D2-71A479641AD6}" type="presParOf" srcId="{3F3DA788-6655-452F-8142-5A6C8822DF8A}" destId="{E394211C-CA9A-4CE4-B723-762B7D255DC5}" srcOrd="3" destOrd="0" presId="urn:microsoft.com/office/officeart/2005/8/layout/vList6"/>
    <dgm:cxn modelId="{F82A90E5-2FBF-4DD3-AC88-F3B2826BE839}" type="presParOf" srcId="{3F3DA788-6655-452F-8142-5A6C8822DF8A}" destId="{46EEFF5C-BA16-4C7E-8BEB-C52F16C25CAE}" srcOrd="4" destOrd="0" presId="urn:microsoft.com/office/officeart/2005/8/layout/vList6"/>
    <dgm:cxn modelId="{532259FD-5F45-40FB-A490-2F1CE1826C83}" type="presParOf" srcId="{46EEFF5C-BA16-4C7E-8BEB-C52F16C25CAE}" destId="{020761D6-EE51-48DB-858D-E5401E8B8AC4}" srcOrd="0" destOrd="0" presId="urn:microsoft.com/office/officeart/2005/8/layout/vList6"/>
    <dgm:cxn modelId="{44E93C1D-0B7A-4A53-9BA7-607EBF4DA2B7}" type="presParOf" srcId="{46EEFF5C-BA16-4C7E-8BEB-C52F16C25CAE}" destId="{5394F95E-66A0-45A8-9456-90ECA50ACAA8}" srcOrd="1" destOrd="0" presId="urn:microsoft.com/office/officeart/2005/8/layout/vList6"/>
    <dgm:cxn modelId="{5320848C-1248-41A0-B486-3321CE35BCF8}" type="presParOf" srcId="{3F3DA788-6655-452F-8142-5A6C8822DF8A}" destId="{33F4DCA3-8EEC-4527-ADF7-3348109E28B1}" srcOrd="5" destOrd="0" presId="urn:microsoft.com/office/officeart/2005/8/layout/vList6"/>
    <dgm:cxn modelId="{82218C4D-EDBF-40AF-8DA8-99A597CC173A}" type="presParOf" srcId="{3F3DA788-6655-452F-8142-5A6C8822DF8A}" destId="{DA37F5E3-FC08-4D07-8836-1B8F14D3BDAB}" srcOrd="6" destOrd="0" presId="urn:microsoft.com/office/officeart/2005/8/layout/vList6"/>
    <dgm:cxn modelId="{9A635404-B79A-4322-90CE-C73A0736BA58}" type="presParOf" srcId="{DA37F5E3-FC08-4D07-8836-1B8F14D3BDAB}" destId="{8B02701C-3C68-4152-94C2-AA157CA93E9D}" srcOrd="0" destOrd="0" presId="urn:microsoft.com/office/officeart/2005/8/layout/vList6"/>
    <dgm:cxn modelId="{77E743EC-ABD9-422F-A1FD-AFDC84AA028F}" type="presParOf" srcId="{DA37F5E3-FC08-4D07-8836-1B8F14D3BDAB}" destId="{C1F9C58B-F7DB-49CB-AF05-75BAB932F8D0}"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B6E5F86-B2E0-4061-BA61-054D00B54DC6}" type="doc">
      <dgm:prSet loTypeId="urn:microsoft.com/office/officeart/2005/8/layout/vList4#1" loCatId="list" qsTypeId="urn:microsoft.com/office/officeart/2005/8/quickstyle/simple1#10" qsCatId="simple" csTypeId="urn:microsoft.com/office/officeart/2005/8/colors/colorful4" csCatId="colorful" phldr="1"/>
      <dgm:spPr/>
    </dgm:pt>
    <dgm:pt modelId="{B5BB4B0F-ACA0-41C4-9165-5BD0DDA501E2}">
      <dgm:prSet phldrT="[Texte]"/>
      <dgm:spPr/>
      <dgm:t>
        <a:bodyPr/>
        <a:lstStyle/>
        <a:p>
          <a:r>
            <a:rPr lang="fr-FR" dirty="0" smtClean="0"/>
            <a:t>Recense les compétences associées à la SP</a:t>
          </a:r>
        </a:p>
        <a:p>
          <a:r>
            <a:rPr lang="fr-FR" dirty="0" smtClean="0"/>
            <a:t>Analyse la situation, sa contribution à sa professionnalisation</a:t>
          </a:r>
          <a:endParaRPr lang="fr-FR" dirty="0"/>
        </a:p>
      </dgm:t>
    </dgm:pt>
    <dgm:pt modelId="{490104CD-D5A9-4CFC-B968-1535BD0B582C}" type="parTrans" cxnId="{1EC6BBBF-8C85-456E-A09C-4BC1C82EC431}">
      <dgm:prSet/>
      <dgm:spPr/>
      <dgm:t>
        <a:bodyPr/>
        <a:lstStyle/>
        <a:p>
          <a:endParaRPr lang="fr-FR"/>
        </a:p>
      </dgm:t>
    </dgm:pt>
    <dgm:pt modelId="{94F79D6C-FE8E-434C-B7EA-929917A6C0FB}" type="sibTrans" cxnId="{1EC6BBBF-8C85-456E-A09C-4BC1C82EC431}">
      <dgm:prSet/>
      <dgm:spPr/>
      <dgm:t>
        <a:bodyPr/>
        <a:lstStyle/>
        <a:p>
          <a:endParaRPr lang="fr-FR"/>
        </a:p>
      </dgm:t>
    </dgm:pt>
    <dgm:pt modelId="{862AEF91-10C3-4805-AD41-8870D16EAB39}">
      <dgm:prSet phldrT="[Texte]"/>
      <dgm:spPr/>
      <dgm:t>
        <a:bodyPr/>
        <a:lstStyle/>
        <a:p>
          <a:r>
            <a:rPr lang="fr-FR" dirty="0" smtClean="0"/>
            <a:t>Interroge sur le parcours de formation à partir </a:t>
          </a:r>
          <a:r>
            <a:rPr lang="fr-FR" smtClean="0"/>
            <a:t>du Passeport </a:t>
          </a:r>
          <a:r>
            <a:rPr lang="fr-FR" dirty="0" smtClean="0"/>
            <a:t>Professionnel</a:t>
          </a:r>
        </a:p>
        <a:p>
          <a:r>
            <a:rPr lang="fr-FR" dirty="0" smtClean="0"/>
            <a:t>Evalue l’étendue des compétences</a:t>
          </a:r>
          <a:endParaRPr lang="fr-FR" dirty="0"/>
        </a:p>
      </dgm:t>
    </dgm:pt>
    <dgm:pt modelId="{DC19B62E-DC2B-45CE-BACB-EAF11A0274BD}" type="parTrans" cxnId="{91640722-D3A8-45BF-B159-7CE643723278}">
      <dgm:prSet/>
      <dgm:spPr/>
      <dgm:t>
        <a:bodyPr/>
        <a:lstStyle/>
        <a:p>
          <a:endParaRPr lang="fr-FR"/>
        </a:p>
      </dgm:t>
    </dgm:pt>
    <dgm:pt modelId="{1DD28A03-F0EF-495F-991C-7D20287EE545}" type="sibTrans" cxnId="{91640722-D3A8-45BF-B159-7CE643723278}">
      <dgm:prSet/>
      <dgm:spPr/>
      <dgm:t>
        <a:bodyPr/>
        <a:lstStyle/>
        <a:p>
          <a:endParaRPr lang="fr-FR"/>
        </a:p>
      </dgm:t>
    </dgm:pt>
    <dgm:pt modelId="{2C2F1E7F-ACD9-4A36-BD44-0C930B471142}">
      <dgm:prSet phldrT="[Texte]"/>
      <dgm:spPr/>
      <dgm:t>
        <a:bodyPr/>
        <a:lstStyle/>
        <a:p>
          <a:r>
            <a:rPr lang="fr-FR" dirty="0" smtClean="0"/>
            <a:t>Observe les étudiants</a:t>
          </a:r>
        </a:p>
        <a:p>
          <a:r>
            <a:rPr lang="fr-FR" dirty="0" smtClean="0">
              <a:latin typeface="Calibri"/>
            </a:rPr>
            <a:t>É</a:t>
          </a:r>
          <a:r>
            <a:rPr lang="fr-FR" dirty="0" smtClean="0"/>
            <a:t>value les compétences</a:t>
          </a:r>
        </a:p>
        <a:p>
          <a:r>
            <a:rPr lang="fr-FR" dirty="0" smtClean="0"/>
            <a:t>Atteste le contenu du Passeport Professionnel</a:t>
          </a:r>
          <a:endParaRPr lang="fr-FR" dirty="0"/>
        </a:p>
      </dgm:t>
    </dgm:pt>
    <dgm:pt modelId="{F6228FF9-5B2A-44DF-BB69-E55C2A56DB36}" type="parTrans" cxnId="{8DDD61CC-18EE-42F8-8C75-DACBB4E5F425}">
      <dgm:prSet/>
      <dgm:spPr/>
      <dgm:t>
        <a:bodyPr/>
        <a:lstStyle/>
        <a:p>
          <a:endParaRPr lang="fr-FR"/>
        </a:p>
      </dgm:t>
    </dgm:pt>
    <dgm:pt modelId="{E1046595-AA3D-48B0-A1D1-FB9A5AA7F2C8}" type="sibTrans" cxnId="{8DDD61CC-18EE-42F8-8C75-DACBB4E5F425}">
      <dgm:prSet/>
      <dgm:spPr/>
      <dgm:t>
        <a:bodyPr/>
        <a:lstStyle/>
        <a:p>
          <a:endParaRPr lang="fr-FR"/>
        </a:p>
      </dgm:t>
    </dgm:pt>
    <dgm:pt modelId="{43A3BAFA-A364-45AD-9C71-08D60DDE5635}" type="pres">
      <dgm:prSet presAssocID="{7B6E5F86-B2E0-4061-BA61-054D00B54DC6}" presName="linear" presStyleCnt="0">
        <dgm:presLayoutVars>
          <dgm:dir/>
          <dgm:resizeHandles val="exact"/>
        </dgm:presLayoutVars>
      </dgm:prSet>
      <dgm:spPr/>
    </dgm:pt>
    <dgm:pt modelId="{E382CD26-11E1-4C16-9866-F4B5B082620D}" type="pres">
      <dgm:prSet presAssocID="{B5BB4B0F-ACA0-41C4-9165-5BD0DDA501E2}" presName="comp" presStyleCnt="0"/>
      <dgm:spPr/>
    </dgm:pt>
    <dgm:pt modelId="{88FCC1DE-9CE6-472E-A500-5DF70A37ABA6}" type="pres">
      <dgm:prSet presAssocID="{B5BB4B0F-ACA0-41C4-9165-5BD0DDA501E2}" presName="box" presStyleLbl="node1" presStyleIdx="0" presStyleCnt="3"/>
      <dgm:spPr/>
      <dgm:t>
        <a:bodyPr/>
        <a:lstStyle/>
        <a:p>
          <a:endParaRPr lang="fr-FR"/>
        </a:p>
      </dgm:t>
    </dgm:pt>
    <dgm:pt modelId="{C06AB749-F9B2-46DB-8259-E031F52E96A9}" type="pres">
      <dgm:prSet presAssocID="{B5BB4B0F-ACA0-41C4-9165-5BD0DDA501E2}" presName="img" presStyleLbl="fgImgPlace1" presStyleIdx="0" presStyleCnt="3"/>
      <dgm:spPr>
        <a:blipFill rotWithShape="0">
          <a:blip xmlns:r="http://schemas.openxmlformats.org/officeDocument/2006/relationships" r:embed="rId1"/>
          <a:stretch>
            <a:fillRect/>
          </a:stretch>
        </a:blipFill>
      </dgm:spPr>
    </dgm:pt>
    <dgm:pt modelId="{7AC66759-EDA4-446E-BB36-C2C67CFEACAC}" type="pres">
      <dgm:prSet presAssocID="{B5BB4B0F-ACA0-41C4-9165-5BD0DDA501E2}" presName="text" presStyleLbl="node1" presStyleIdx="0" presStyleCnt="3">
        <dgm:presLayoutVars>
          <dgm:bulletEnabled val="1"/>
        </dgm:presLayoutVars>
      </dgm:prSet>
      <dgm:spPr/>
      <dgm:t>
        <a:bodyPr/>
        <a:lstStyle/>
        <a:p>
          <a:endParaRPr lang="fr-FR"/>
        </a:p>
      </dgm:t>
    </dgm:pt>
    <dgm:pt modelId="{7E1AC6F5-7556-48C0-B3A6-95600C5A12D3}" type="pres">
      <dgm:prSet presAssocID="{94F79D6C-FE8E-434C-B7EA-929917A6C0FB}" presName="spacer" presStyleCnt="0"/>
      <dgm:spPr/>
    </dgm:pt>
    <dgm:pt modelId="{D2C98941-4A4D-42C9-AB62-881D795DD7E3}" type="pres">
      <dgm:prSet presAssocID="{2C2F1E7F-ACD9-4A36-BD44-0C930B471142}" presName="comp" presStyleCnt="0"/>
      <dgm:spPr/>
    </dgm:pt>
    <dgm:pt modelId="{0744F5E6-E655-4337-8C57-04B80A7834CA}" type="pres">
      <dgm:prSet presAssocID="{2C2F1E7F-ACD9-4A36-BD44-0C930B471142}" presName="box" presStyleLbl="node1" presStyleIdx="1" presStyleCnt="3"/>
      <dgm:spPr/>
      <dgm:t>
        <a:bodyPr/>
        <a:lstStyle/>
        <a:p>
          <a:endParaRPr lang="fr-FR"/>
        </a:p>
      </dgm:t>
    </dgm:pt>
    <dgm:pt modelId="{2A2E2D4F-AFBA-4FD6-9AA2-E96AA2E21C81}" type="pres">
      <dgm:prSet presAssocID="{2C2F1E7F-ACD9-4A36-BD44-0C930B471142}" presName="img" presStyleLbl="fgImgPlace1" presStyleIdx="1" presStyleCnt="3"/>
      <dgm:spPr>
        <a:blipFill rotWithShape="0">
          <a:blip xmlns:r="http://schemas.openxmlformats.org/officeDocument/2006/relationships" r:embed="rId2"/>
          <a:stretch>
            <a:fillRect/>
          </a:stretch>
        </a:blipFill>
      </dgm:spPr>
    </dgm:pt>
    <dgm:pt modelId="{66CDCDD6-EB5F-4532-AFAF-1023F07AD100}" type="pres">
      <dgm:prSet presAssocID="{2C2F1E7F-ACD9-4A36-BD44-0C930B471142}" presName="text" presStyleLbl="node1" presStyleIdx="1" presStyleCnt="3">
        <dgm:presLayoutVars>
          <dgm:bulletEnabled val="1"/>
        </dgm:presLayoutVars>
      </dgm:prSet>
      <dgm:spPr/>
      <dgm:t>
        <a:bodyPr/>
        <a:lstStyle/>
        <a:p>
          <a:endParaRPr lang="fr-FR"/>
        </a:p>
      </dgm:t>
    </dgm:pt>
    <dgm:pt modelId="{C49DB6CA-03A6-451F-AA7B-72F2B1993060}" type="pres">
      <dgm:prSet presAssocID="{E1046595-AA3D-48B0-A1D1-FB9A5AA7F2C8}" presName="spacer" presStyleCnt="0"/>
      <dgm:spPr/>
    </dgm:pt>
    <dgm:pt modelId="{945C2F8B-0CE4-4134-8D18-6E15A4BF731D}" type="pres">
      <dgm:prSet presAssocID="{862AEF91-10C3-4805-AD41-8870D16EAB39}" presName="comp" presStyleCnt="0"/>
      <dgm:spPr/>
    </dgm:pt>
    <dgm:pt modelId="{4ACD7965-7F8B-4B90-9BB5-774B59BCBDF4}" type="pres">
      <dgm:prSet presAssocID="{862AEF91-10C3-4805-AD41-8870D16EAB39}" presName="box" presStyleLbl="node1" presStyleIdx="2" presStyleCnt="3"/>
      <dgm:spPr/>
      <dgm:t>
        <a:bodyPr/>
        <a:lstStyle/>
        <a:p>
          <a:endParaRPr lang="fr-FR"/>
        </a:p>
      </dgm:t>
    </dgm:pt>
    <dgm:pt modelId="{9534B104-3F67-45B6-AE0C-1FD8C9892E77}" type="pres">
      <dgm:prSet presAssocID="{862AEF91-10C3-4805-AD41-8870D16EAB39}" presName="img" presStyleLbl="fgImgPlace1" presStyleIdx="2" presStyleCnt="3"/>
      <dgm:spPr>
        <a:blipFill rotWithShape="0">
          <a:blip xmlns:r="http://schemas.openxmlformats.org/officeDocument/2006/relationships" r:embed="rId3"/>
          <a:stretch>
            <a:fillRect/>
          </a:stretch>
        </a:blipFill>
      </dgm:spPr>
    </dgm:pt>
    <dgm:pt modelId="{C0EEFF53-F78C-4BB3-9252-CEFBBAC8B6DC}" type="pres">
      <dgm:prSet presAssocID="{862AEF91-10C3-4805-AD41-8870D16EAB39}" presName="text" presStyleLbl="node1" presStyleIdx="2" presStyleCnt="3">
        <dgm:presLayoutVars>
          <dgm:bulletEnabled val="1"/>
        </dgm:presLayoutVars>
      </dgm:prSet>
      <dgm:spPr/>
      <dgm:t>
        <a:bodyPr/>
        <a:lstStyle/>
        <a:p>
          <a:endParaRPr lang="fr-FR"/>
        </a:p>
      </dgm:t>
    </dgm:pt>
  </dgm:ptLst>
  <dgm:cxnLst>
    <dgm:cxn modelId="{14F7093F-553A-4C90-B88F-9B0CDE91BDE3}" type="presOf" srcId="{B5BB4B0F-ACA0-41C4-9165-5BD0DDA501E2}" destId="{7AC66759-EDA4-446E-BB36-C2C67CFEACAC}" srcOrd="1" destOrd="0" presId="urn:microsoft.com/office/officeart/2005/8/layout/vList4#1"/>
    <dgm:cxn modelId="{9FC19D82-3BF7-449E-ADDA-E14CCACC9F6A}" type="presOf" srcId="{862AEF91-10C3-4805-AD41-8870D16EAB39}" destId="{4ACD7965-7F8B-4B90-9BB5-774B59BCBDF4}" srcOrd="0" destOrd="0" presId="urn:microsoft.com/office/officeart/2005/8/layout/vList4#1"/>
    <dgm:cxn modelId="{FD5116C9-58CC-407F-8918-C5BBC9E18435}" type="presOf" srcId="{2C2F1E7F-ACD9-4A36-BD44-0C930B471142}" destId="{66CDCDD6-EB5F-4532-AFAF-1023F07AD100}" srcOrd="1" destOrd="0" presId="urn:microsoft.com/office/officeart/2005/8/layout/vList4#1"/>
    <dgm:cxn modelId="{1EC6BBBF-8C85-456E-A09C-4BC1C82EC431}" srcId="{7B6E5F86-B2E0-4061-BA61-054D00B54DC6}" destId="{B5BB4B0F-ACA0-41C4-9165-5BD0DDA501E2}" srcOrd="0" destOrd="0" parTransId="{490104CD-D5A9-4CFC-B968-1535BD0B582C}" sibTransId="{94F79D6C-FE8E-434C-B7EA-929917A6C0FB}"/>
    <dgm:cxn modelId="{8DDD61CC-18EE-42F8-8C75-DACBB4E5F425}" srcId="{7B6E5F86-B2E0-4061-BA61-054D00B54DC6}" destId="{2C2F1E7F-ACD9-4A36-BD44-0C930B471142}" srcOrd="1" destOrd="0" parTransId="{F6228FF9-5B2A-44DF-BB69-E55C2A56DB36}" sibTransId="{E1046595-AA3D-48B0-A1D1-FB9A5AA7F2C8}"/>
    <dgm:cxn modelId="{92484659-2284-4516-84E6-E05F78B73069}" type="presOf" srcId="{7B6E5F86-B2E0-4061-BA61-054D00B54DC6}" destId="{43A3BAFA-A364-45AD-9C71-08D60DDE5635}" srcOrd="0" destOrd="0" presId="urn:microsoft.com/office/officeart/2005/8/layout/vList4#1"/>
    <dgm:cxn modelId="{F8CA3E93-0C54-4135-9024-F7FD6C2DC96C}" type="presOf" srcId="{B5BB4B0F-ACA0-41C4-9165-5BD0DDA501E2}" destId="{88FCC1DE-9CE6-472E-A500-5DF70A37ABA6}" srcOrd="0" destOrd="0" presId="urn:microsoft.com/office/officeart/2005/8/layout/vList4#1"/>
    <dgm:cxn modelId="{75D60C18-1EB8-4CF9-BB55-9949C50F9F07}" type="presOf" srcId="{2C2F1E7F-ACD9-4A36-BD44-0C930B471142}" destId="{0744F5E6-E655-4337-8C57-04B80A7834CA}" srcOrd="0" destOrd="0" presId="urn:microsoft.com/office/officeart/2005/8/layout/vList4#1"/>
    <dgm:cxn modelId="{91640722-D3A8-45BF-B159-7CE643723278}" srcId="{7B6E5F86-B2E0-4061-BA61-054D00B54DC6}" destId="{862AEF91-10C3-4805-AD41-8870D16EAB39}" srcOrd="2" destOrd="0" parTransId="{DC19B62E-DC2B-45CE-BACB-EAF11A0274BD}" sibTransId="{1DD28A03-F0EF-495F-991C-7D20287EE545}"/>
    <dgm:cxn modelId="{E7A9C3E9-1C08-4A94-9BD2-30FC8362CF81}" type="presOf" srcId="{862AEF91-10C3-4805-AD41-8870D16EAB39}" destId="{C0EEFF53-F78C-4BB3-9252-CEFBBAC8B6DC}" srcOrd="1" destOrd="0" presId="urn:microsoft.com/office/officeart/2005/8/layout/vList4#1"/>
    <dgm:cxn modelId="{CD5C83CD-2D04-4F96-817C-7E4EBBC6EB83}" type="presParOf" srcId="{43A3BAFA-A364-45AD-9C71-08D60DDE5635}" destId="{E382CD26-11E1-4C16-9866-F4B5B082620D}" srcOrd="0" destOrd="0" presId="urn:microsoft.com/office/officeart/2005/8/layout/vList4#1"/>
    <dgm:cxn modelId="{BFAFC804-BC4D-420B-A8D1-CFF89CE11600}" type="presParOf" srcId="{E382CD26-11E1-4C16-9866-F4B5B082620D}" destId="{88FCC1DE-9CE6-472E-A500-5DF70A37ABA6}" srcOrd="0" destOrd="0" presId="urn:microsoft.com/office/officeart/2005/8/layout/vList4#1"/>
    <dgm:cxn modelId="{2DF6C86D-604C-4103-A980-556379AC1040}" type="presParOf" srcId="{E382CD26-11E1-4C16-9866-F4B5B082620D}" destId="{C06AB749-F9B2-46DB-8259-E031F52E96A9}" srcOrd="1" destOrd="0" presId="urn:microsoft.com/office/officeart/2005/8/layout/vList4#1"/>
    <dgm:cxn modelId="{95AAE7AD-5ED4-4DF6-B0E9-8A6145CFBAF5}" type="presParOf" srcId="{E382CD26-11E1-4C16-9866-F4B5B082620D}" destId="{7AC66759-EDA4-446E-BB36-C2C67CFEACAC}" srcOrd="2" destOrd="0" presId="urn:microsoft.com/office/officeart/2005/8/layout/vList4#1"/>
    <dgm:cxn modelId="{DE56E480-0C79-485C-B863-C4B824C892A6}" type="presParOf" srcId="{43A3BAFA-A364-45AD-9C71-08D60DDE5635}" destId="{7E1AC6F5-7556-48C0-B3A6-95600C5A12D3}" srcOrd="1" destOrd="0" presId="urn:microsoft.com/office/officeart/2005/8/layout/vList4#1"/>
    <dgm:cxn modelId="{044B015F-1EB8-4C3B-AB91-F8C2EA28704E}" type="presParOf" srcId="{43A3BAFA-A364-45AD-9C71-08D60DDE5635}" destId="{D2C98941-4A4D-42C9-AB62-881D795DD7E3}" srcOrd="2" destOrd="0" presId="urn:microsoft.com/office/officeart/2005/8/layout/vList4#1"/>
    <dgm:cxn modelId="{D5319430-B712-47FB-9AA8-DB5C8EAFE5E8}" type="presParOf" srcId="{D2C98941-4A4D-42C9-AB62-881D795DD7E3}" destId="{0744F5E6-E655-4337-8C57-04B80A7834CA}" srcOrd="0" destOrd="0" presId="urn:microsoft.com/office/officeart/2005/8/layout/vList4#1"/>
    <dgm:cxn modelId="{32EFBE2C-5A6C-44C2-9BC0-C892C812594A}" type="presParOf" srcId="{D2C98941-4A4D-42C9-AB62-881D795DD7E3}" destId="{2A2E2D4F-AFBA-4FD6-9AA2-E96AA2E21C81}" srcOrd="1" destOrd="0" presId="urn:microsoft.com/office/officeart/2005/8/layout/vList4#1"/>
    <dgm:cxn modelId="{8326ED26-595B-42F6-A089-7080066ED30C}" type="presParOf" srcId="{D2C98941-4A4D-42C9-AB62-881D795DD7E3}" destId="{66CDCDD6-EB5F-4532-AFAF-1023F07AD100}" srcOrd="2" destOrd="0" presId="urn:microsoft.com/office/officeart/2005/8/layout/vList4#1"/>
    <dgm:cxn modelId="{E460338E-1104-4D07-BFC0-66C1B163F230}" type="presParOf" srcId="{43A3BAFA-A364-45AD-9C71-08D60DDE5635}" destId="{C49DB6CA-03A6-451F-AA7B-72F2B1993060}" srcOrd="3" destOrd="0" presId="urn:microsoft.com/office/officeart/2005/8/layout/vList4#1"/>
    <dgm:cxn modelId="{C2E4CC5B-E314-48F2-B32B-B92BB24CB428}" type="presParOf" srcId="{43A3BAFA-A364-45AD-9C71-08D60DDE5635}" destId="{945C2F8B-0CE4-4134-8D18-6E15A4BF731D}" srcOrd="4" destOrd="0" presId="urn:microsoft.com/office/officeart/2005/8/layout/vList4#1"/>
    <dgm:cxn modelId="{0D3EB584-563D-49E4-AC0D-3260357722F9}" type="presParOf" srcId="{945C2F8B-0CE4-4134-8D18-6E15A4BF731D}" destId="{4ACD7965-7F8B-4B90-9BB5-774B59BCBDF4}" srcOrd="0" destOrd="0" presId="urn:microsoft.com/office/officeart/2005/8/layout/vList4#1"/>
    <dgm:cxn modelId="{5AFBDF0C-41C1-4D56-9199-AB949D42875A}" type="presParOf" srcId="{945C2F8B-0CE4-4134-8D18-6E15A4BF731D}" destId="{9534B104-3F67-45B6-AE0C-1FD8C9892E77}" srcOrd="1" destOrd="0" presId="urn:microsoft.com/office/officeart/2005/8/layout/vList4#1"/>
    <dgm:cxn modelId="{7ED3D892-183E-4881-8365-ADCDD7FA1C55}" type="presParOf" srcId="{945C2F8B-0CE4-4134-8D18-6E15A4BF731D}" destId="{C0EEFF53-F78C-4BB3-9252-CEFBBAC8B6DC}" srcOrd="2" destOrd="0" presId="urn:microsoft.com/office/officeart/2005/8/layout/vList4#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1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117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650D3F4-B0EF-4CD3-A050-D7F67B1CD287}" type="datetimeFigureOut">
              <a:rPr lang="fr-FR"/>
              <a:pPr>
                <a:defRPr/>
              </a:pPr>
              <a:t>21/01/2015</a:t>
            </a:fld>
            <a:endParaRPr lang="fr-FR"/>
          </a:p>
        </p:txBody>
      </p:sp>
      <p:sp>
        <p:nvSpPr>
          <p:cNvPr id="4" name="Espace réservé du pied de page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5" name="Espace réservé du numéro de diapositive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B0C73D9-C8E3-443E-B27C-D9787D04407A}" type="slidenum">
              <a:rPr lang="fr-FR"/>
              <a:pPr>
                <a:defRPr/>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1175"/>
          </a:xfrm>
          <a:prstGeom prst="rect">
            <a:avLst/>
          </a:prstGeom>
        </p:spPr>
        <p:txBody>
          <a:bodyPr vert="horz" lIns="99048" tIns="49524" rIns="99048" bIns="49524" rtlCol="0"/>
          <a:lstStyle>
            <a:lvl1pPr algn="l" fontAlgn="auto">
              <a:spcBef>
                <a:spcPts val="0"/>
              </a:spcBef>
              <a:spcAft>
                <a:spcPts val="0"/>
              </a:spcAft>
              <a:defRPr sz="1300">
                <a:latin typeface="+mn-lt"/>
              </a:defRPr>
            </a:lvl1pPr>
          </a:lstStyle>
          <a:p>
            <a:pPr>
              <a:defRPr/>
            </a:pPr>
            <a:endParaRPr lang="fr-FR"/>
          </a:p>
        </p:txBody>
      </p:sp>
      <p:sp>
        <p:nvSpPr>
          <p:cNvPr id="3" name="Espace réservé de la date 2"/>
          <p:cNvSpPr>
            <a:spLocks noGrp="1"/>
          </p:cNvSpPr>
          <p:nvPr>
            <p:ph type="dt" idx="1"/>
          </p:nvPr>
        </p:nvSpPr>
        <p:spPr>
          <a:xfrm>
            <a:off x="4021138" y="0"/>
            <a:ext cx="3076575" cy="511175"/>
          </a:xfrm>
          <a:prstGeom prst="rect">
            <a:avLst/>
          </a:prstGeom>
        </p:spPr>
        <p:txBody>
          <a:bodyPr vert="horz" lIns="99048" tIns="49524" rIns="99048" bIns="49524" rtlCol="0"/>
          <a:lstStyle>
            <a:lvl1pPr algn="r" fontAlgn="auto">
              <a:spcBef>
                <a:spcPts val="0"/>
              </a:spcBef>
              <a:spcAft>
                <a:spcPts val="0"/>
              </a:spcAft>
              <a:defRPr sz="1300" smtClean="0">
                <a:latin typeface="+mn-lt"/>
              </a:defRPr>
            </a:lvl1pPr>
          </a:lstStyle>
          <a:p>
            <a:pPr>
              <a:defRPr/>
            </a:pPr>
            <a:fld id="{93D7613C-3C68-418A-A9E3-16D6DB207357}" type="datetimeFigureOut">
              <a:rPr lang="fr-FR"/>
              <a:pPr>
                <a:defRPr/>
              </a:pPr>
              <a:t>21/01/2015</a:t>
            </a:fld>
            <a:endParaRPr lang="fr-FR"/>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fr-FR" noProof="0"/>
          </a:p>
        </p:txBody>
      </p:sp>
      <p:sp>
        <p:nvSpPr>
          <p:cNvPr id="5" name="Espace réservé des commentaires 4"/>
          <p:cNvSpPr>
            <a:spLocks noGrp="1"/>
          </p:cNvSpPr>
          <p:nvPr>
            <p:ph type="body" sz="quarter" idx="3"/>
          </p:nvPr>
        </p:nvSpPr>
        <p:spPr>
          <a:xfrm>
            <a:off x="709613" y="4860925"/>
            <a:ext cx="5680075" cy="4605338"/>
          </a:xfrm>
          <a:prstGeom prst="rect">
            <a:avLst/>
          </a:prstGeom>
        </p:spPr>
        <p:txBody>
          <a:bodyPr vert="horz" lIns="99048" tIns="49524" rIns="99048" bIns="49524"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721850"/>
            <a:ext cx="3076575" cy="511175"/>
          </a:xfrm>
          <a:prstGeom prst="rect">
            <a:avLst/>
          </a:prstGeom>
        </p:spPr>
        <p:txBody>
          <a:bodyPr vert="horz" lIns="99048" tIns="49524" rIns="99048" bIns="49524" rtlCol="0" anchor="b"/>
          <a:lstStyle>
            <a:lvl1pPr algn="l" fontAlgn="auto">
              <a:spcBef>
                <a:spcPts val="0"/>
              </a:spcBef>
              <a:spcAft>
                <a:spcPts val="0"/>
              </a:spcAft>
              <a:defRPr sz="13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4021138" y="9721850"/>
            <a:ext cx="3076575" cy="511175"/>
          </a:xfrm>
          <a:prstGeom prst="rect">
            <a:avLst/>
          </a:prstGeom>
        </p:spPr>
        <p:txBody>
          <a:bodyPr vert="horz" lIns="99048" tIns="49524" rIns="99048" bIns="49524" rtlCol="0" anchor="b"/>
          <a:lstStyle>
            <a:lvl1pPr algn="r" fontAlgn="auto">
              <a:spcBef>
                <a:spcPts val="0"/>
              </a:spcBef>
              <a:spcAft>
                <a:spcPts val="0"/>
              </a:spcAft>
              <a:defRPr sz="1300" smtClean="0">
                <a:latin typeface="+mn-lt"/>
              </a:defRPr>
            </a:lvl1pPr>
          </a:lstStyle>
          <a:p>
            <a:pPr>
              <a:defRPr/>
            </a:pPr>
            <a:fld id="{1DDEB67C-9E0F-4B3D-9B38-11D0BB6E2852}" type="slidenum">
              <a:rPr lang="fr-FR"/>
              <a:pPr>
                <a:defRP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843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1843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A0CF09-C732-4AA5-9077-E44E117CD203}" type="slidenum">
              <a:rPr lang="fr-FR" altLang="fr-FR"/>
              <a:pPr fontAlgn="base">
                <a:spcBef>
                  <a:spcPct val="0"/>
                </a:spcBef>
                <a:spcAft>
                  <a:spcPct val="0"/>
                </a:spcAft>
              </a:pPr>
              <a:t>2</a:t>
            </a:fld>
            <a:endParaRPr lang="fr-FR" alt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686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latin typeface="Arial" charset="0"/>
                <a:ea typeface="ＭＳ Ｐゴシック"/>
                <a:cs typeface="Arial" charset="0"/>
              </a:rPr>
              <a:t>L'atelier professionnel est un temps scolaire d'activité au cours duquel se poursuit l'acquisition de la professionnalité, qui est par ailleurs acquise dans le cadre :</a:t>
            </a:r>
          </a:p>
          <a:p>
            <a:pPr>
              <a:spcBef>
                <a:spcPct val="0"/>
              </a:spcBef>
            </a:pPr>
            <a:r>
              <a:rPr lang="fr-FR" smtClean="0">
                <a:latin typeface="Arial" charset="0"/>
                <a:ea typeface="ＭＳ Ｐゴシック"/>
                <a:cs typeface="Arial" charset="0"/>
              </a:rPr>
              <a:t>- de l'enseignement des différents processus ;</a:t>
            </a:r>
          </a:p>
          <a:p>
            <a:pPr>
              <a:spcBef>
                <a:spcPct val="0"/>
              </a:spcBef>
            </a:pPr>
            <a:r>
              <a:rPr lang="fr-FR" smtClean="0">
                <a:latin typeface="Arial" charset="0"/>
                <a:ea typeface="ＭＳ Ｐゴシック"/>
                <a:cs typeface="Arial" charset="0"/>
              </a:rPr>
              <a:t>- des périodes de stage.</a:t>
            </a:r>
            <a:endParaRPr lang="fr-FR" smtClean="0">
              <a:ea typeface="ＭＳ Ｐゴシック"/>
              <a:cs typeface="Arial" charset="0"/>
            </a:endParaRPr>
          </a:p>
          <a:p>
            <a:pPr>
              <a:spcBef>
                <a:spcPct val="0"/>
              </a:spcBef>
            </a:pPr>
            <a:r>
              <a:rPr lang="fr-FR" smtClean="0">
                <a:ea typeface="ＭＳ Ｐゴシック"/>
                <a:cs typeface="Arial" charset="0"/>
              </a:rPr>
              <a:t>L’horaire d’AP est assuré par un professeur en charge d’un ou plusieurs processus ou par le professeur de mathématiques appliquées ou par celui de Culture Générale et Expression.</a:t>
            </a:r>
          </a:p>
          <a:p>
            <a:pPr>
              <a:spcBef>
                <a:spcPct val="0"/>
              </a:spcBef>
            </a:pPr>
            <a:endParaRPr lang="fr-FR" smtClean="0">
              <a:ea typeface="ＭＳ Ｐゴシック"/>
              <a:cs typeface="Arial" charset="0"/>
            </a:endParaRPr>
          </a:p>
          <a:p>
            <a:pPr>
              <a:spcBef>
                <a:spcPct val="0"/>
              </a:spcBef>
            </a:pPr>
            <a:endParaRPr lang="fr-FR" smtClean="0">
              <a:ea typeface="ＭＳ Ｐゴシック"/>
              <a:cs typeface="Arial" charset="0"/>
            </a:endParaRPr>
          </a:p>
        </p:txBody>
      </p:sp>
      <p:sp>
        <p:nvSpPr>
          <p:cNvPr id="3686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FFCFCE3-272D-4830-A985-89230E3D1BE0}" type="slidenum">
              <a:rPr lang="fr-FR" altLang="fr-FR"/>
              <a:pPr fontAlgn="base">
                <a:spcBef>
                  <a:spcPct val="0"/>
                </a:spcBef>
                <a:spcAft>
                  <a:spcPct val="0"/>
                </a:spcAft>
              </a:pPr>
              <a:t>11</a:t>
            </a:fld>
            <a:endParaRPr lang="fr-FR" alt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lstStyle/>
          <a:p>
            <a:pPr fontAlgn="auto">
              <a:spcBef>
                <a:spcPts val="0"/>
              </a:spcBef>
              <a:spcAft>
                <a:spcPts val="0"/>
              </a:spcAft>
              <a:defRPr/>
            </a:pPr>
            <a:r>
              <a:rPr lang="fr-FR" b="1" i="1" dirty="0" smtClean="0">
                <a:latin typeface="Arial" charset="0"/>
                <a:ea typeface="ＭＳ Ｐゴシック" charset="0"/>
                <a:cs typeface="Arial" charset="0"/>
              </a:rPr>
              <a:t>Caractéristiques des situations professionnelles proposées : </a:t>
            </a:r>
          </a:p>
          <a:p>
            <a:pPr fontAlgn="auto">
              <a:spcBef>
                <a:spcPts val="0"/>
              </a:spcBef>
              <a:spcAft>
                <a:spcPts val="0"/>
              </a:spcAft>
              <a:defRPr/>
            </a:pPr>
            <a:r>
              <a:rPr lang="fr-FR" dirty="0" smtClean="0">
                <a:latin typeface="Arial" charset="0"/>
                <a:ea typeface="ＭＳ Ｐゴシック" charset="0"/>
                <a:cs typeface="Arial" charset="0"/>
              </a:rPr>
              <a:t>- Des tâches réalistes qui répondent à une problématique de gestion,</a:t>
            </a:r>
          </a:p>
          <a:p>
            <a:pPr fontAlgn="auto">
              <a:spcBef>
                <a:spcPts val="0"/>
              </a:spcBef>
              <a:spcAft>
                <a:spcPts val="0"/>
              </a:spcAft>
              <a:buFontTx/>
              <a:buChar char="-"/>
              <a:defRPr/>
            </a:pPr>
            <a:r>
              <a:rPr lang="fr-FR" dirty="0" smtClean="0">
                <a:latin typeface="Arial" charset="0"/>
                <a:ea typeface="ＭＳ Ｐゴシック" charset="0"/>
                <a:cs typeface="Arial" charset="0"/>
              </a:rPr>
              <a:t> Des compétences visées : liées à des composantes d'activités qui peuvent appartenir à plusieurs activités d'un ou de plusieurs processus. </a:t>
            </a:r>
          </a:p>
          <a:p>
            <a:pPr fontAlgn="auto">
              <a:spcBef>
                <a:spcPts val="0"/>
              </a:spcBef>
              <a:spcAft>
                <a:spcPts val="0"/>
              </a:spcAft>
              <a:buFontTx/>
              <a:buChar char="-"/>
              <a:defRPr/>
            </a:pPr>
            <a:r>
              <a:rPr lang="fr-FR" dirty="0" smtClean="0">
                <a:latin typeface="Arial" charset="0"/>
                <a:ea typeface="ＭＳ Ｐゴシック" charset="0"/>
                <a:cs typeface="Arial" charset="0"/>
              </a:rPr>
              <a:t> Des compétences variées : compétences relationnelles, liées à une activité de veille, langagières. </a:t>
            </a:r>
          </a:p>
          <a:p>
            <a:pPr fontAlgn="auto">
              <a:spcBef>
                <a:spcPts val="0"/>
              </a:spcBef>
              <a:spcAft>
                <a:spcPts val="0"/>
              </a:spcAft>
              <a:defRPr/>
            </a:pPr>
            <a:r>
              <a:rPr lang="fr-FR" dirty="0" smtClean="0">
                <a:latin typeface="Arial" charset="0"/>
                <a:ea typeface="ＭＳ Ｐゴシック" charset="0"/>
                <a:cs typeface="Arial" charset="0"/>
              </a:rPr>
              <a:t>Le professeur qui conçoit la situation doit donc connaître l'avancement des étudiants sur les activités concernées afin d'adapter les ressources de la situation.</a:t>
            </a:r>
          </a:p>
          <a:p>
            <a:pPr fontAlgn="auto">
              <a:spcBef>
                <a:spcPts val="0"/>
              </a:spcBef>
              <a:spcAft>
                <a:spcPts val="0"/>
              </a:spcAft>
              <a:defRPr/>
            </a:pPr>
            <a:r>
              <a:rPr lang="fr-FR" dirty="0" smtClean="0">
                <a:latin typeface="Arial" charset="0"/>
                <a:ea typeface="ＭＳ Ｐゴシック" charset="0"/>
                <a:cs typeface="Arial" charset="0"/>
              </a:rPr>
              <a:t>- Placer l'étudiant en situation de mobilisation de ressources (internes et externes),</a:t>
            </a:r>
          </a:p>
          <a:p>
            <a:pPr fontAlgn="auto">
              <a:spcBef>
                <a:spcPts val="0"/>
              </a:spcBef>
              <a:spcAft>
                <a:spcPts val="0"/>
              </a:spcAft>
              <a:buFontTx/>
              <a:buChar char="-"/>
              <a:defRPr/>
            </a:pPr>
            <a:r>
              <a:rPr lang="fr-FR" dirty="0" smtClean="0">
                <a:latin typeface="Arial" charset="0"/>
                <a:ea typeface="ＭＳ Ｐゴシック" charset="0"/>
                <a:cs typeface="Arial" charset="0"/>
              </a:rPr>
              <a:t> Prévoir une durée limitée pour le traitement de la situation, des productions concrètes attendues.</a:t>
            </a:r>
          </a:p>
          <a:p>
            <a:pPr fontAlgn="auto">
              <a:spcBef>
                <a:spcPts val="0"/>
              </a:spcBef>
              <a:spcAft>
                <a:spcPts val="0"/>
              </a:spcAft>
              <a:defRPr/>
            </a:pPr>
            <a:endParaRPr lang="fr-FR" b="1" dirty="0" smtClean="0">
              <a:latin typeface="Arial" charset="0"/>
              <a:ea typeface="ＭＳ Ｐゴシック" charset="0"/>
              <a:cs typeface="Arial" charset="0"/>
            </a:endParaRPr>
          </a:p>
          <a:p>
            <a:pPr fontAlgn="auto">
              <a:spcBef>
                <a:spcPts val="0"/>
              </a:spcBef>
              <a:spcAft>
                <a:spcPts val="0"/>
              </a:spcAft>
              <a:defRPr/>
            </a:pPr>
            <a:endParaRPr lang="fr-FR" b="1" dirty="0" smtClean="0">
              <a:latin typeface="Arial" charset="0"/>
              <a:ea typeface="ＭＳ Ｐゴシック" charset="0"/>
              <a:cs typeface="Arial" charset="0"/>
            </a:endParaRPr>
          </a:p>
          <a:p>
            <a:pPr fontAlgn="auto">
              <a:spcBef>
                <a:spcPts val="0"/>
              </a:spcBef>
              <a:spcAft>
                <a:spcPts val="0"/>
              </a:spcAft>
              <a:defRPr/>
            </a:pPr>
            <a:r>
              <a:rPr lang="fr-FR" b="1" cap="all" dirty="0" smtClean="0">
                <a:solidFill>
                  <a:schemeClr val="accent2">
                    <a:lumMod val="50000"/>
                  </a:schemeClr>
                </a:solidFill>
                <a:latin typeface="Arial" charset="0"/>
                <a:ea typeface="ＭＳ Ｐゴシック" charset="0"/>
                <a:cs typeface="Arial" charset="0"/>
              </a:rPr>
              <a:t>Cause : analyse </a:t>
            </a:r>
            <a:r>
              <a:rPr lang="fr-FR" b="1" cap="all" dirty="0" err="1" smtClean="0">
                <a:solidFill>
                  <a:schemeClr val="accent2">
                    <a:lumMod val="50000"/>
                  </a:schemeClr>
                </a:solidFill>
                <a:latin typeface="Arial" charset="0"/>
                <a:ea typeface="ＭＳ Ｐゴシック" charset="0"/>
                <a:cs typeface="Arial" charset="0"/>
              </a:rPr>
              <a:t>reflexive</a:t>
            </a:r>
            <a:r>
              <a:rPr lang="fr-FR" b="1" cap="all" dirty="0" smtClean="0">
                <a:solidFill>
                  <a:schemeClr val="accent2">
                    <a:lumMod val="50000"/>
                  </a:schemeClr>
                </a:solidFill>
                <a:latin typeface="Arial" charset="0"/>
                <a:ea typeface="ＭＳ Ｐゴシック" charset="0"/>
                <a:cs typeface="Arial" charset="0"/>
              </a:rPr>
              <a:t> compétences récurrentes dans le référentiel</a:t>
            </a:r>
          </a:p>
          <a:p>
            <a:pPr fontAlgn="auto">
              <a:spcBef>
                <a:spcPts val="0"/>
              </a:spcBef>
              <a:spcAft>
                <a:spcPts val="0"/>
              </a:spcAft>
              <a:defRPr/>
            </a:pPr>
            <a:endParaRPr lang="fr-FR" dirty="0" smtClean="0">
              <a:latin typeface="Arial" charset="0"/>
              <a:ea typeface="ＭＳ Ｐゴシック" charset="0"/>
              <a:cs typeface="Arial" charset="0"/>
            </a:endParaRPr>
          </a:p>
          <a:p>
            <a:pPr fontAlgn="auto">
              <a:spcBef>
                <a:spcPts val="0"/>
              </a:spcBef>
              <a:spcAft>
                <a:spcPts val="0"/>
              </a:spcAft>
              <a:defRPr/>
            </a:pPr>
            <a:r>
              <a:rPr lang="fr-FR" b="1" i="1" dirty="0" smtClean="0"/>
              <a:t>L'accompagnement d'une explicitation de la démarche conduite dans le cadre de la situation professionnelle</a:t>
            </a:r>
            <a:endParaRPr lang="fr-FR" b="1" dirty="0" smtClean="0"/>
          </a:p>
          <a:p>
            <a:pPr fontAlgn="auto">
              <a:spcBef>
                <a:spcPts val="0"/>
              </a:spcBef>
              <a:spcAft>
                <a:spcPts val="0"/>
              </a:spcAft>
              <a:defRPr/>
            </a:pPr>
            <a:r>
              <a:rPr lang="fr-FR" dirty="0" smtClean="0">
                <a:latin typeface="Arial" charset="0"/>
                <a:ea typeface="ＭＳ Ｐゴシック" charset="0"/>
                <a:cs typeface="Arial" charset="0"/>
              </a:rPr>
              <a:t>Les échanges réguliers entre le professeur et le ou les étudiants permettent de vérifier la capacité de l'étudiant à présenter sa démarche, ses difficultés, ses productions, la pertinence de ses choix.</a:t>
            </a:r>
          </a:p>
          <a:p>
            <a:pPr fontAlgn="auto">
              <a:spcBef>
                <a:spcPts val="0"/>
              </a:spcBef>
              <a:spcAft>
                <a:spcPts val="0"/>
              </a:spcAft>
              <a:defRPr/>
            </a:pPr>
            <a:endParaRPr lang="fr-FR" dirty="0" smtClean="0">
              <a:latin typeface="Arial" charset="0"/>
              <a:ea typeface="ＭＳ Ｐゴシック" charset="0"/>
              <a:cs typeface="Arial" charset="0"/>
            </a:endParaRPr>
          </a:p>
          <a:p>
            <a:pPr fontAlgn="auto">
              <a:spcBef>
                <a:spcPts val="0"/>
              </a:spcBef>
              <a:spcAft>
                <a:spcPts val="0"/>
              </a:spcAft>
              <a:defRPr/>
            </a:pPr>
            <a:r>
              <a:rPr lang="fr-FR" b="1" i="1" dirty="0" smtClean="0"/>
              <a:t>La formulation d'axes de progrès en se référant aux résultats attendus explicités dans les processus et / ou les composantes</a:t>
            </a:r>
            <a:endParaRPr lang="fr-FR" b="1" dirty="0" smtClean="0"/>
          </a:p>
          <a:p>
            <a:pPr fontAlgn="auto">
              <a:spcBef>
                <a:spcPts val="0"/>
              </a:spcBef>
              <a:spcAft>
                <a:spcPts val="0"/>
              </a:spcAft>
              <a:defRPr/>
            </a:pPr>
            <a:r>
              <a:rPr lang="fr-FR" dirty="0" smtClean="0">
                <a:latin typeface="Arial" charset="0"/>
                <a:ea typeface="ＭＳ Ｐゴシック" charset="0"/>
                <a:cs typeface="Arial" charset="0"/>
              </a:rPr>
              <a:t>Le professeur, à l'issue de ses échanges avec les étudiants est dans une démarche d'évaluation formative en indiquant les axes de progrès ; il se réfère aux résultats attendus des processus et / ou composantes.</a:t>
            </a:r>
          </a:p>
          <a:p>
            <a:pPr fontAlgn="auto">
              <a:spcBef>
                <a:spcPts val="0"/>
              </a:spcBef>
              <a:spcAft>
                <a:spcPts val="0"/>
              </a:spcAft>
              <a:defRPr/>
            </a:pPr>
            <a:endParaRPr lang="fr-FR" dirty="0" smtClean="0">
              <a:latin typeface="Arial" charset="0"/>
              <a:ea typeface="ＭＳ Ｐゴシック" charset="0"/>
              <a:cs typeface="Arial" charset="0"/>
            </a:endParaRPr>
          </a:p>
          <a:p>
            <a:pPr fontAlgn="auto">
              <a:spcBef>
                <a:spcPts val="0"/>
              </a:spcBef>
              <a:spcAft>
                <a:spcPts val="0"/>
              </a:spcAft>
              <a:defRPr/>
            </a:pPr>
            <a:r>
              <a:rPr lang="fr-FR" b="1" i="1" dirty="0" smtClean="0"/>
              <a:t>Le développement d'une aptitude à l'auto-évaluation des étudiants</a:t>
            </a:r>
            <a:endParaRPr lang="fr-FR" b="1" dirty="0" smtClean="0"/>
          </a:p>
          <a:p>
            <a:pPr fontAlgn="auto">
              <a:spcBef>
                <a:spcPts val="0"/>
              </a:spcBef>
              <a:spcAft>
                <a:spcPts val="0"/>
              </a:spcAft>
              <a:defRPr/>
            </a:pPr>
            <a:r>
              <a:rPr lang="fr-FR" dirty="0" smtClean="0">
                <a:latin typeface="Arial" charset="0"/>
                <a:ea typeface="ＭＳ Ｐゴシック" charset="0"/>
                <a:cs typeface="Arial" charset="0"/>
              </a:rPr>
              <a:t>Progressivement, l'étudiant s'approprie les résultats attendus et s'applique de manière autonome le niveau d'exigence requis.</a:t>
            </a:r>
          </a:p>
          <a:p>
            <a:pPr fontAlgn="auto">
              <a:spcBef>
                <a:spcPts val="0"/>
              </a:spcBef>
              <a:spcAft>
                <a:spcPts val="0"/>
              </a:spcAft>
              <a:defRPr/>
            </a:pPr>
            <a:endParaRPr lang="fr-FR" dirty="0"/>
          </a:p>
        </p:txBody>
      </p:sp>
      <p:sp>
        <p:nvSpPr>
          <p:cNvPr id="3891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E1AB3C-4B76-445E-80D4-5C8BCA0A67B7}" type="slidenum">
              <a:rPr lang="fr-FR" altLang="fr-FR"/>
              <a:pPr fontAlgn="base">
                <a:spcBef>
                  <a:spcPct val="0"/>
                </a:spcBef>
                <a:spcAft>
                  <a:spcPct val="0"/>
                </a:spcAft>
              </a:pPr>
              <a:t>12</a:t>
            </a:fld>
            <a:endParaRPr lang="fr-FR" alt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096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b="1" i="1" smtClean="0"/>
              <a:t>Différenciation pédagogique  </a:t>
            </a:r>
            <a:r>
              <a:rPr lang="fr-FR" smtClean="0"/>
              <a:t>car il s’agit d’assurer le suivi du parcours de formation de chaque étudiant en fonction de son expérience professionnelle et de la singularité des situations professionnelles vécues.</a:t>
            </a:r>
          </a:p>
          <a:p>
            <a:pPr>
              <a:spcBef>
                <a:spcPct val="0"/>
              </a:spcBef>
            </a:pPr>
            <a:endParaRPr lang="fr-FR" smtClean="0"/>
          </a:p>
          <a:p>
            <a:pPr>
              <a:spcBef>
                <a:spcPct val="0"/>
              </a:spcBef>
            </a:pPr>
            <a:r>
              <a:rPr lang="fr-FR" b="1" smtClean="0"/>
              <a:t>Les étudiants </a:t>
            </a:r>
            <a:r>
              <a:rPr lang="fr-FR" b="1" i="1" smtClean="0"/>
              <a:t>collaborent,</a:t>
            </a:r>
            <a:r>
              <a:rPr lang="fr-FR" b="1" smtClean="0"/>
              <a:t> </a:t>
            </a:r>
            <a:r>
              <a:rPr lang="fr-FR" b="1" i="1" smtClean="0"/>
              <a:t>mobilisent des ressources</a:t>
            </a:r>
            <a:r>
              <a:rPr lang="fr-FR" smtClean="0"/>
              <a:t>, définissent une démarche pour résoudre des problèmes de gestion soumis dans le cadre de situations professionnelles.</a:t>
            </a:r>
          </a:p>
          <a:p>
            <a:pPr>
              <a:spcBef>
                <a:spcPct val="0"/>
              </a:spcBef>
            </a:pPr>
            <a:endParaRPr lang="fr-FR" smtClean="0"/>
          </a:p>
          <a:p>
            <a:pPr>
              <a:spcBef>
                <a:spcPct val="0"/>
              </a:spcBef>
            </a:pPr>
            <a:r>
              <a:rPr lang="fr-FR" b="1" smtClean="0"/>
              <a:t>Les situations professionnelles travaillées en AP intègrent les différents enseignements </a:t>
            </a:r>
            <a:r>
              <a:rPr lang="fr-FR" smtClean="0"/>
              <a:t>de la formation. Les AP peuvent être assurés par des professeurs des processus professionnels et ponctuellement par des professeurs de mathématiques APPLIQUEES , de Culture Générale et Expression. </a:t>
            </a:r>
          </a:p>
        </p:txBody>
      </p:sp>
      <p:sp>
        <p:nvSpPr>
          <p:cNvPr id="4096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F56FE4-4D33-4A52-A1CF-08048169A33A}" type="slidenum">
              <a:rPr lang="fr-FR" altLang="fr-FR"/>
              <a:pPr fontAlgn="base">
                <a:spcBef>
                  <a:spcPct val="0"/>
                </a:spcBef>
                <a:spcAft>
                  <a:spcPct val="0"/>
                </a:spcAft>
              </a:pPr>
              <a:t>13</a:t>
            </a:fld>
            <a:endParaRPr lang="fr-FR" alt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301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Y compris avant le BTS : de la responsabilité de l’étudiant (bac pro/ autres cursus…) =&gt; assez marginal</a:t>
            </a:r>
          </a:p>
        </p:txBody>
      </p:sp>
      <p:sp>
        <p:nvSpPr>
          <p:cNvPr id="4301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A71BDD-3337-437E-BA9F-D8CE150EF775}" type="slidenum">
              <a:rPr lang="fr-FR" altLang="fr-FR"/>
              <a:pPr fontAlgn="base">
                <a:spcBef>
                  <a:spcPct val="0"/>
                </a:spcBef>
                <a:spcAft>
                  <a:spcPct val="0"/>
                </a:spcAft>
              </a:pPr>
              <a:t>14</a:t>
            </a:fld>
            <a:endParaRPr lang="fr-FR" alt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505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fr-FR" smtClean="0"/>
              <a:t> Onglet mode d’emploi pour l’utilisateur !</a:t>
            </a:r>
          </a:p>
          <a:p>
            <a:pPr>
              <a:spcBef>
                <a:spcPct val="0"/>
              </a:spcBef>
              <a:buFontTx/>
              <a:buChar char="-"/>
            </a:pPr>
            <a:endParaRPr lang="fr-FR" smtClean="0"/>
          </a:p>
          <a:p>
            <a:pPr>
              <a:spcBef>
                <a:spcPct val="0"/>
              </a:spcBef>
            </a:pPr>
            <a:r>
              <a:rPr lang="fr-FR" smtClean="0"/>
              <a:t>ONGLETS REPRENANT LE REFERENTIEL</a:t>
            </a:r>
          </a:p>
          <a:p>
            <a:pPr>
              <a:spcBef>
                <a:spcPct val="0"/>
              </a:spcBef>
              <a:buFontTx/>
              <a:buChar char="-"/>
            </a:pPr>
            <a:r>
              <a:rPr lang="fr-FR" smtClean="0"/>
              <a:t> Onglet Référentiel de compétences </a:t>
            </a:r>
            <a:r>
              <a:rPr lang="fr-FR" smtClean="0">
                <a:sym typeface="Wingdings" pitchFamily="2" charset="2"/>
              </a:rPr>
              <a:t> </a:t>
            </a:r>
            <a:r>
              <a:rPr lang="fr-FR" smtClean="0"/>
              <a:t>A développer / Processus / Activités / Composantes / Compétences </a:t>
            </a:r>
            <a:r>
              <a:rPr lang="fr-FR" smtClean="0">
                <a:sym typeface="Wingdings" pitchFamily="2" charset="2"/>
              </a:rPr>
              <a:t> Référentiel !</a:t>
            </a:r>
          </a:p>
          <a:p>
            <a:pPr>
              <a:spcBef>
                <a:spcPct val="0"/>
              </a:spcBef>
              <a:buFontTx/>
              <a:buChar char="-"/>
            </a:pPr>
            <a:r>
              <a:rPr lang="fr-FR" smtClean="0">
                <a:sym typeface="Wingdings" pitchFamily="2" charset="2"/>
              </a:rPr>
              <a:t> Onglet BasePassPro</a:t>
            </a:r>
          </a:p>
          <a:p>
            <a:pPr>
              <a:spcBef>
                <a:spcPct val="0"/>
              </a:spcBef>
              <a:buFontTx/>
              <a:buChar char="-"/>
            </a:pPr>
            <a:r>
              <a:rPr lang="fr-FR" smtClean="0">
                <a:sym typeface="Wingdings" pitchFamily="2" charset="2"/>
              </a:rPr>
              <a:t> Onglet Processus-Activité </a:t>
            </a:r>
          </a:p>
          <a:p>
            <a:pPr>
              <a:spcBef>
                <a:spcPct val="0"/>
              </a:spcBef>
              <a:buFontTx/>
              <a:buChar char="-"/>
            </a:pPr>
            <a:r>
              <a:rPr lang="fr-FR" smtClean="0">
                <a:sym typeface="Wingdings" pitchFamily="2" charset="2"/>
              </a:rPr>
              <a:t> Onglet Composantes</a:t>
            </a:r>
          </a:p>
          <a:p>
            <a:pPr>
              <a:spcBef>
                <a:spcPct val="0"/>
              </a:spcBef>
              <a:buFontTx/>
              <a:buChar char="-"/>
            </a:pPr>
            <a:endParaRPr lang="fr-FR" smtClean="0">
              <a:sym typeface="Wingdings" pitchFamily="2" charset="2"/>
            </a:endParaRPr>
          </a:p>
          <a:p>
            <a:pPr>
              <a:spcBef>
                <a:spcPct val="0"/>
              </a:spcBef>
            </a:pPr>
            <a:r>
              <a:rPr lang="fr-FR" smtClean="0">
                <a:sym typeface="Wingdings" pitchFamily="2" charset="2"/>
              </a:rPr>
              <a:t>ONGLET FICHE DE SITUATION PROFESSIONNELLE</a:t>
            </a:r>
          </a:p>
          <a:p>
            <a:pPr>
              <a:spcBef>
                <a:spcPct val="0"/>
              </a:spcBef>
            </a:pPr>
            <a:r>
              <a:rPr lang="fr-FR" smtClean="0">
                <a:sym typeface="Wingdings" pitchFamily="2" charset="2"/>
              </a:rPr>
              <a:t>Situations professionnelles à compléter</a:t>
            </a:r>
          </a:p>
          <a:p>
            <a:pPr>
              <a:spcBef>
                <a:spcPct val="0"/>
              </a:spcBef>
            </a:pPr>
            <a:r>
              <a:rPr lang="fr-FR" smtClean="0">
                <a:sym typeface="Wingdings" pitchFamily="2" charset="2"/>
              </a:rPr>
              <a:t>Important : IDENTIFIER LES COMPOSANTES DE L’ACTIVITE  Processus / Activités / Compétences AUTOMATIQUEMENT</a:t>
            </a:r>
          </a:p>
          <a:p>
            <a:pPr>
              <a:spcBef>
                <a:spcPct val="0"/>
              </a:spcBef>
            </a:pPr>
            <a:r>
              <a:rPr lang="fr-FR" smtClean="0">
                <a:sym typeface="Wingdings" pitchFamily="2" charset="2"/>
              </a:rPr>
              <a:t>Ensuite Valider</a:t>
            </a:r>
          </a:p>
          <a:p>
            <a:pPr>
              <a:spcBef>
                <a:spcPct val="0"/>
              </a:spcBef>
              <a:buFont typeface="Wingdings" pitchFamily="2" charset="2"/>
              <a:buChar char="ð"/>
            </a:pPr>
            <a:r>
              <a:rPr lang="fr-FR" smtClean="0">
                <a:sym typeface="Wingdings" pitchFamily="2" charset="2"/>
              </a:rPr>
              <a:t>Onglet recensement : permet de voir ensuite l’ensemble des Composantes déclarées par l’étudiant</a:t>
            </a:r>
          </a:p>
          <a:p>
            <a:pPr>
              <a:spcBef>
                <a:spcPct val="0"/>
              </a:spcBef>
              <a:buFont typeface="Wingdings" pitchFamily="2" charset="2"/>
              <a:buChar char="ð"/>
            </a:pPr>
            <a:r>
              <a:rPr lang="fr-FR" smtClean="0">
                <a:sym typeface="Wingdings" pitchFamily="2" charset="2"/>
              </a:rPr>
              <a:t>Onglet Passeport Professionnel : voir les composantes des activités couvertes par les situations professionnelles</a:t>
            </a:r>
          </a:p>
        </p:txBody>
      </p:sp>
      <p:sp>
        <p:nvSpPr>
          <p:cNvPr id="4505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CF6A5D-56CA-4E2B-8311-F701A471FEC1}" type="slidenum">
              <a:rPr lang="fr-FR"/>
              <a:pPr fontAlgn="base">
                <a:spcBef>
                  <a:spcPct val="0"/>
                </a:spcBef>
                <a:spcAft>
                  <a:spcPct val="0"/>
                </a:spcAft>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710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Plus d’importance sur la partie analyse de la situation professionnelle.</a:t>
            </a:r>
          </a:p>
          <a:p>
            <a:pPr>
              <a:spcBef>
                <a:spcPct val="0"/>
              </a:spcBef>
            </a:pPr>
            <a:endParaRPr lang="fr-FR" smtClean="0"/>
          </a:p>
          <a:p>
            <a:pPr>
              <a:spcBef>
                <a:spcPct val="0"/>
              </a:spcBef>
            </a:pPr>
            <a:r>
              <a:rPr lang="fr-FR" smtClean="0"/>
              <a:t>Expliciter =&gt; il s’agit de répérer clairement les compétences visées dans la SP.</a:t>
            </a:r>
          </a:p>
        </p:txBody>
      </p:sp>
      <p:sp>
        <p:nvSpPr>
          <p:cNvPr id="4710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8B5925F-144B-404A-83A3-0465B5D8E686}" type="slidenum">
              <a:rPr lang="fr-FR"/>
              <a:pPr fontAlgn="base">
                <a:spcBef>
                  <a:spcPct val="0"/>
                </a:spcBef>
                <a:spcAft>
                  <a:spcPct val="0"/>
                </a:spcAft>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a:bodyPr>
          <a:lstStyle/>
          <a:p>
            <a:pPr marL="228600" indent="-228600" fontAlgn="auto">
              <a:spcBef>
                <a:spcPts val="0"/>
              </a:spcBef>
              <a:spcAft>
                <a:spcPts val="0"/>
              </a:spcAft>
              <a:buFontTx/>
              <a:buAutoNum type="arabicParenBoth"/>
              <a:defRPr/>
            </a:pPr>
            <a:r>
              <a:rPr lang="fr-FR" dirty="0" smtClean="0"/>
              <a:t>Etudiants/Enseignants/Tuteurs</a:t>
            </a:r>
          </a:p>
          <a:p>
            <a:pPr marL="228600" indent="-228600" fontAlgn="auto">
              <a:spcBef>
                <a:spcPts val="0"/>
              </a:spcBef>
              <a:spcAft>
                <a:spcPts val="0"/>
              </a:spcAft>
              <a:buFontTx/>
              <a:buAutoNum type="arabicParenBoth"/>
              <a:defRPr/>
            </a:pPr>
            <a:r>
              <a:rPr lang="fr-FR" dirty="0" smtClean="0"/>
              <a:t>Professeur (éventuellement associé au professionnel pour les compétences)</a:t>
            </a:r>
          </a:p>
          <a:p>
            <a:pPr marL="228600" indent="-228600" fontAlgn="auto">
              <a:spcBef>
                <a:spcPts val="0"/>
              </a:spcBef>
              <a:spcAft>
                <a:spcPts val="0"/>
              </a:spcAft>
              <a:buFontTx/>
              <a:buAutoNum type="arabicParenBoth"/>
              <a:defRPr/>
            </a:pPr>
            <a:r>
              <a:rPr lang="fr-FR" dirty="0" smtClean="0"/>
              <a:t>Evaluateur / Recruteur</a:t>
            </a:r>
          </a:p>
          <a:p>
            <a:pPr marL="228600" indent="-228600" fontAlgn="auto">
              <a:spcBef>
                <a:spcPts val="0"/>
              </a:spcBef>
              <a:spcAft>
                <a:spcPts val="0"/>
              </a:spcAft>
              <a:buFontTx/>
              <a:buAutoNum type="arabicParenBoth"/>
              <a:defRPr/>
            </a:pPr>
            <a:endParaRPr lang="fr-FR" dirty="0" smtClean="0"/>
          </a:p>
          <a:p>
            <a:pPr fontAlgn="auto">
              <a:spcBef>
                <a:spcPts val="0"/>
              </a:spcBef>
              <a:spcAft>
                <a:spcPts val="0"/>
              </a:spcAft>
              <a:defRPr/>
            </a:pPr>
            <a:endParaRPr lang="fr-FR" dirty="0" smtClean="0"/>
          </a:p>
          <a:p>
            <a:pPr fontAlgn="auto">
              <a:spcBef>
                <a:spcPts val="0"/>
              </a:spcBef>
              <a:spcAft>
                <a:spcPts val="0"/>
              </a:spcAft>
              <a:defRPr/>
            </a:pPr>
            <a:endParaRPr lang="fr-FR" dirty="0"/>
          </a:p>
        </p:txBody>
      </p:sp>
      <p:sp>
        <p:nvSpPr>
          <p:cNvPr id="4915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F80CEC-C630-4CEC-A043-35B87FEC89D3}" type="slidenum">
              <a:rPr lang="fr-FR"/>
              <a:pPr fontAlgn="base">
                <a:spcBef>
                  <a:spcPct val="0"/>
                </a:spcBef>
                <a:spcAft>
                  <a:spcPct val="0"/>
                </a:spcAft>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120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5120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20DAB2-A6CA-4E0D-A3A6-B2B17CED45CF}" type="slidenum">
              <a:rPr lang="fr-FR"/>
              <a:pPr fontAlgn="base">
                <a:spcBef>
                  <a:spcPct val="0"/>
                </a:spcBef>
                <a:spcAft>
                  <a:spcPct val="0"/>
                </a:spcAft>
              </a:pPr>
              <a:t>18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325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fr-FR" smtClean="0"/>
              <a:t> Onglet mode d’emploi pour l’utilisateur !</a:t>
            </a:r>
          </a:p>
          <a:p>
            <a:pPr>
              <a:spcBef>
                <a:spcPct val="0"/>
              </a:spcBef>
              <a:buFontTx/>
              <a:buChar char="-"/>
            </a:pPr>
            <a:endParaRPr lang="fr-FR" smtClean="0"/>
          </a:p>
          <a:p>
            <a:pPr>
              <a:spcBef>
                <a:spcPct val="0"/>
              </a:spcBef>
            </a:pPr>
            <a:r>
              <a:rPr lang="fr-FR" smtClean="0"/>
              <a:t>ONGLETS REPRENANT LE REFERENTIEL</a:t>
            </a:r>
          </a:p>
          <a:p>
            <a:pPr>
              <a:spcBef>
                <a:spcPct val="0"/>
              </a:spcBef>
              <a:buFontTx/>
              <a:buChar char="-"/>
            </a:pPr>
            <a:r>
              <a:rPr lang="fr-FR" smtClean="0"/>
              <a:t> Onglet Référentiel de compétences </a:t>
            </a:r>
            <a:r>
              <a:rPr lang="fr-FR" smtClean="0">
                <a:sym typeface="Wingdings" pitchFamily="2" charset="2"/>
              </a:rPr>
              <a:t> </a:t>
            </a:r>
            <a:r>
              <a:rPr lang="fr-FR" smtClean="0"/>
              <a:t>A développer / Processus / Activités / Composantes / Compétences </a:t>
            </a:r>
            <a:r>
              <a:rPr lang="fr-FR" smtClean="0">
                <a:sym typeface="Wingdings" pitchFamily="2" charset="2"/>
              </a:rPr>
              <a:t> Référentiel !</a:t>
            </a:r>
          </a:p>
          <a:p>
            <a:pPr>
              <a:spcBef>
                <a:spcPct val="0"/>
              </a:spcBef>
              <a:buFontTx/>
              <a:buChar char="-"/>
            </a:pPr>
            <a:r>
              <a:rPr lang="fr-FR" smtClean="0">
                <a:sym typeface="Wingdings" pitchFamily="2" charset="2"/>
              </a:rPr>
              <a:t> Onglet BasePassPro</a:t>
            </a:r>
          </a:p>
          <a:p>
            <a:pPr>
              <a:spcBef>
                <a:spcPct val="0"/>
              </a:spcBef>
              <a:buFontTx/>
              <a:buChar char="-"/>
            </a:pPr>
            <a:r>
              <a:rPr lang="fr-FR" smtClean="0">
                <a:sym typeface="Wingdings" pitchFamily="2" charset="2"/>
              </a:rPr>
              <a:t> Onglet Processus-Activité </a:t>
            </a:r>
          </a:p>
          <a:p>
            <a:pPr>
              <a:spcBef>
                <a:spcPct val="0"/>
              </a:spcBef>
              <a:buFontTx/>
              <a:buChar char="-"/>
            </a:pPr>
            <a:r>
              <a:rPr lang="fr-FR" smtClean="0">
                <a:sym typeface="Wingdings" pitchFamily="2" charset="2"/>
              </a:rPr>
              <a:t> Onglet Composantes</a:t>
            </a:r>
          </a:p>
          <a:p>
            <a:pPr>
              <a:spcBef>
                <a:spcPct val="0"/>
              </a:spcBef>
              <a:buFontTx/>
              <a:buChar char="-"/>
            </a:pPr>
            <a:endParaRPr lang="fr-FR" smtClean="0">
              <a:sym typeface="Wingdings" pitchFamily="2" charset="2"/>
            </a:endParaRPr>
          </a:p>
          <a:p>
            <a:pPr>
              <a:spcBef>
                <a:spcPct val="0"/>
              </a:spcBef>
            </a:pPr>
            <a:r>
              <a:rPr lang="fr-FR" smtClean="0">
                <a:sym typeface="Wingdings" pitchFamily="2" charset="2"/>
              </a:rPr>
              <a:t>ONGLET FICHE DE SITUATION PROFESSIONNELLE</a:t>
            </a:r>
          </a:p>
          <a:p>
            <a:pPr>
              <a:spcBef>
                <a:spcPct val="0"/>
              </a:spcBef>
            </a:pPr>
            <a:r>
              <a:rPr lang="fr-FR" smtClean="0">
                <a:sym typeface="Wingdings" pitchFamily="2" charset="2"/>
              </a:rPr>
              <a:t>Situations professionnelles à compléter</a:t>
            </a:r>
          </a:p>
          <a:p>
            <a:pPr>
              <a:spcBef>
                <a:spcPct val="0"/>
              </a:spcBef>
            </a:pPr>
            <a:r>
              <a:rPr lang="fr-FR" smtClean="0">
                <a:sym typeface="Wingdings" pitchFamily="2" charset="2"/>
              </a:rPr>
              <a:t>Important : IDENTIFIER LES COMPOSANTES DE L’ACTIVITE  Processus / Activités / Compétences AUTOMATIQUEMENT</a:t>
            </a:r>
          </a:p>
          <a:p>
            <a:pPr>
              <a:spcBef>
                <a:spcPct val="0"/>
              </a:spcBef>
            </a:pPr>
            <a:r>
              <a:rPr lang="fr-FR" smtClean="0">
                <a:sym typeface="Wingdings" pitchFamily="2" charset="2"/>
              </a:rPr>
              <a:t>Ensuite Valider</a:t>
            </a:r>
          </a:p>
          <a:p>
            <a:pPr>
              <a:spcBef>
                <a:spcPct val="0"/>
              </a:spcBef>
              <a:buFont typeface="Wingdings" pitchFamily="2" charset="2"/>
              <a:buChar char="ð"/>
            </a:pPr>
            <a:r>
              <a:rPr lang="fr-FR" smtClean="0">
                <a:sym typeface="Wingdings" pitchFamily="2" charset="2"/>
              </a:rPr>
              <a:t>Onglet recensement : permet de voir ensuite l’ensemble des Composantes déclarées par l’étudiant</a:t>
            </a:r>
          </a:p>
          <a:p>
            <a:pPr>
              <a:spcBef>
                <a:spcPct val="0"/>
              </a:spcBef>
              <a:buFont typeface="Wingdings" pitchFamily="2" charset="2"/>
              <a:buChar char="ð"/>
            </a:pPr>
            <a:r>
              <a:rPr lang="fr-FR" smtClean="0">
                <a:sym typeface="Wingdings" pitchFamily="2" charset="2"/>
              </a:rPr>
              <a:t>Onglet Passeport Professionnel : voir les composantes des activités couvertes par les situations professionnelles</a:t>
            </a:r>
          </a:p>
          <a:p>
            <a:pPr>
              <a:spcBef>
                <a:spcPct val="0"/>
              </a:spcBef>
            </a:pPr>
            <a:endParaRPr lang="fr-FR" smtClean="0">
              <a:sym typeface="Wingdings" pitchFamily="2" charset="2"/>
            </a:endParaRPr>
          </a:p>
          <a:p>
            <a:pPr>
              <a:spcBef>
                <a:spcPct val="0"/>
              </a:spcBef>
              <a:buFontTx/>
              <a:buChar char="-"/>
            </a:pPr>
            <a:endParaRPr lang="fr-FR" smtClean="0"/>
          </a:p>
          <a:p>
            <a:pPr>
              <a:spcBef>
                <a:spcPct val="0"/>
              </a:spcBef>
              <a:buFontTx/>
              <a:buChar char="-"/>
            </a:pPr>
            <a:endParaRPr lang="fr-FR" smtClean="0"/>
          </a:p>
        </p:txBody>
      </p:sp>
      <p:sp>
        <p:nvSpPr>
          <p:cNvPr id="5325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753BBB-08CF-469A-9733-A93536BEF715}" type="slidenum">
              <a:rPr lang="fr-FR"/>
              <a:pPr fontAlgn="base">
                <a:spcBef>
                  <a:spcPct val="0"/>
                </a:spcBef>
                <a:spcAft>
                  <a:spcPct val="0"/>
                </a:spcAft>
              </a:pPr>
              <a:t>19</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529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i="1" smtClean="0"/>
              <a:t>Les observations</a:t>
            </a:r>
            <a:r>
              <a:rPr lang="fr-FR" smtClean="0"/>
              <a:t> faites par le professeur doivent lui permettre d’apprécier la progression des étudiants sur les différents critères d’évaluation des compétences (résultats attendus), d’où la nécessité de garder une trace des observations.</a:t>
            </a:r>
          </a:p>
          <a:p>
            <a:pPr>
              <a:spcBef>
                <a:spcPct val="0"/>
              </a:spcBef>
            </a:pPr>
            <a:r>
              <a:rPr lang="fr-FR" i="1" smtClean="0"/>
              <a:t>Le professeur s’entretient avec l’étudiant </a:t>
            </a:r>
            <a:r>
              <a:rPr lang="fr-FR" smtClean="0"/>
              <a:t>: cet entretien conduit le professeur à formuler des axes de progrès et permet à l’étudiant de prendre conscience du degré d’acquisition de la compétence</a:t>
            </a:r>
          </a:p>
          <a:p>
            <a:pPr>
              <a:spcBef>
                <a:spcPct val="0"/>
              </a:spcBef>
            </a:pPr>
            <a:r>
              <a:rPr lang="fr-FR" i="1" smtClean="0"/>
              <a:t>3 niveaux de maîtrise des compétences :</a:t>
            </a:r>
          </a:p>
          <a:p>
            <a:pPr>
              <a:spcBef>
                <a:spcPct val="0"/>
              </a:spcBef>
            </a:pPr>
            <a:r>
              <a:rPr lang="fr-FR" smtClean="0"/>
              <a:t>- celles qui restent à acquérir (les apprentissages ne sont pas engagés)</a:t>
            </a:r>
          </a:p>
          <a:p>
            <a:pPr>
              <a:spcBef>
                <a:spcPct val="0"/>
              </a:spcBef>
            </a:pPr>
            <a:r>
              <a:rPr lang="fr-FR" smtClean="0"/>
              <a:t>- celles qui sont en cours d’acquisition (les apprentissages sont partiels, fragiles)</a:t>
            </a:r>
          </a:p>
          <a:p>
            <a:pPr>
              <a:spcBef>
                <a:spcPct val="0"/>
              </a:spcBef>
            </a:pPr>
            <a:r>
              <a:rPr lang="fr-FR" smtClean="0"/>
              <a:t>- celles qui sont confirmées (les apprentissages sont maîtrisés et utilisables dans des situations nouvelles)</a:t>
            </a:r>
          </a:p>
          <a:p>
            <a:pPr>
              <a:spcBef>
                <a:spcPct val="0"/>
              </a:spcBef>
            </a:pPr>
            <a:r>
              <a:rPr lang="fr-FR" i="1" smtClean="0"/>
              <a:t>L’association d’un professionnel au processus d’évaluation : </a:t>
            </a:r>
          </a:p>
          <a:p>
            <a:pPr>
              <a:spcBef>
                <a:spcPct val="0"/>
              </a:spcBef>
            </a:pPr>
            <a:r>
              <a:rPr lang="fr-FR" smtClean="0"/>
              <a:t>Moment d’échange privilégié entre le professionnel de l’entreprise et l’enseignant pour acquérir une culture commune sur le niveau de compétences attendu au regard des critères d’évaluation des épreuves concernées</a:t>
            </a:r>
          </a:p>
          <a:p>
            <a:pPr>
              <a:spcBef>
                <a:spcPct val="0"/>
              </a:spcBef>
            </a:pPr>
            <a:endParaRPr lang="fr-FR" smtClean="0"/>
          </a:p>
          <a:p>
            <a:pPr>
              <a:spcBef>
                <a:spcPct val="0"/>
              </a:spcBef>
            </a:pPr>
            <a:endParaRPr lang="fr-FR" smtClean="0"/>
          </a:p>
          <a:p>
            <a:pPr>
              <a:spcBef>
                <a:spcPct val="0"/>
              </a:spcBef>
            </a:pPr>
            <a:endParaRPr lang="fr-FR" smtClean="0"/>
          </a:p>
          <a:p>
            <a:pPr>
              <a:spcBef>
                <a:spcPct val="0"/>
              </a:spcBef>
            </a:pPr>
            <a:endParaRPr lang="fr-FR" smtClean="0"/>
          </a:p>
        </p:txBody>
      </p:sp>
      <p:sp>
        <p:nvSpPr>
          <p:cNvPr id="5529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356EB1F-3239-4B22-97CE-3D48D052264D}" type="slidenum">
              <a:rPr lang="fr-FR" altLang="fr-FR"/>
              <a:pPr fontAlgn="base">
                <a:spcBef>
                  <a:spcPct val="0"/>
                </a:spcBef>
                <a:spcAft>
                  <a:spcPct val="0"/>
                </a:spcAft>
              </a:pPr>
              <a:t>20</a:t>
            </a:fld>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048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Professionnalité : Cf. Dictionnaire Le Robert</a:t>
            </a:r>
          </a:p>
          <a:p>
            <a:pPr>
              <a:spcBef>
                <a:spcPct val="0"/>
              </a:spcBef>
            </a:pPr>
            <a:endParaRPr lang="fr-FR" smtClean="0"/>
          </a:p>
          <a:p>
            <a:pPr>
              <a:spcBef>
                <a:spcPct val="0"/>
              </a:spcBef>
            </a:pPr>
            <a:r>
              <a:rPr lang="fr-FR" smtClean="0"/>
              <a:t>Professionnalisation : Cf. référentiel page 113/122</a:t>
            </a:r>
          </a:p>
          <a:p>
            <a:pPr>
              <a:spcBef>
                <a:spcPct val="0"/>
              </a:spcBef>
            </a:pPr>
            <a:endParaRPr lang="fr-FR" smtClean="0"/>
          </a:p>
          <a:p>
            <a:pPr>
              <a:spcBef>
                <a:spcPct val="0"/>
              </a:spcBef>
            </a:pPr>
            <a:r>
              <a:rPr lang="fr-FR" b="1" smtClean="0"/>
              <a:t>La situation professionnelle (Cf. diapositive suivante) </a:t>
            </a:r>
            <a:r>
              <a:rPr lang="fr-FR" smtClean="0"/>
              <a:t>est caractérisée par la réalisation, ou l’observation de </a:t>
            </a:r>
            <a:r>
              <a:rPr lang="fr-FR" b="1" smtClean="0"/>
              <a:t>travaux complémentaires </a:t>
            </a:r>
            <a:r>
              <a:rPr lang="fr-FR" smtClean="0"/>
              <a:t>répondant à un </a:t>
            </a:r>
            <a:r>
              <a:rPr lang="fr-FR" b="1" smtClean="0"/>
              <a:t>même problème de gestion </a:t>
            </a:r>
            <a:r>
              <a:rPr lang="fr-FR" smtClean="0"/>
              <a:t>ou à une même mission. Elle est réalisée (…) soit en milieu professionnel au sein d’une équipe ou d’un service, soit dans l’établissement de formation. Elle est directement liée à une ou plusieurs </a:t>
            </a:r>
            <a:r>
              <a:rPr lang="fr-FR" b="1" smtClean="0"/>
              <a:t>activités d’un processus </a:t>
            </a:r>
            <a:r>
              <a:rPr lang="fr-FR" smtClean="0"/>
              <a:t>ou de processus, explicitées dans le référentiel. La situation professionnelle se caractérise par une </a:t>
            </a:r>
            <a:r>
              <a:rPr lang="fr-FR" b="1" smtClean="0"/>
              <a:t>visée opérationnelle</a:t>
            </a:r>
            <a:r>
              <a:rPr lang="fr-FR" smtClean="0"/>
              <a:t>. Elle nécessite de la part de l’étudiant la mise en place de </a:t>
            </a:r>
            <a:r>
              <a:rPr lang="fr-FR" b="1" smtClean="0"/>
              <a:t>démarches</a:t>
            </a:r>
            <a:r>
              <a:rPr lang="fr-FR" smtClean="0"/>
              <a:t> à la fois pour s’adapter à l’environnement de travail et pour atteindre l’objectif fixé. Elle mobilise les </a:t>
            </a:r>
            <a:r>
              <a:rPr lang="fr-FR" b="1" smtClean="0"/>
              <a:t>ressources d’un environnement numérique</a:t>
            </a:r>
            <a:r>
              <a:rPr lang="fr-FR" smtClean="0"/>
              <a:t> et notamment d’un PGI. </a:t>
            </a:r>
          </a:p>
        </p:txBody>
      </p:sp>
      <p:sp>
        <p:nvSpPr>
          <p:cNvPr id="2048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0A64E6-94BF-4900-956E-B027C28FC146}" type="slidenum">
              <a:rPr lang="fr-FR" altLang="fr-FR"/>
              <a:pPr fontAlgn="base">
                <a:spcBef>
                  <a:spcPct val="0"/>
                </a:spcBef>
                <a:spcAft>
                  <a:spcPct val="0"/>
                </a:spcAft>
              </a:pPr>
              <a:t>3</a:t>
            </a:fld>
            <a:endParaRPr lang="fr-FR" alt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734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i="1" smtClean="0"/>
              <a:t>Cf. Référentiel p106/122 à 108/122</a:t>
            </a:r>
          </a:p>
          <a:p>
            <a:pPr>
              <a:spcBef>
                <a:spcPct val="0"/>
              </a:spcBef>
            </a:pPr>
            <a:endParaRPr lang="fr-FR" i="1" smtClean="0"/>
          </a:p>
          <a:p>
            <a:pPr>
              <a:spcBef>
                <a:spcPct val="0"/>
              </a:spcBef>
            </a:pPr>
            <a:r>
              <a:rPr lang="fr-FR" b="1" i="1" smtClean="0"/>
              <a:t>Phase 1 : Analyse de l’organisation d’un processus et des activités de veille</a:t>
            </a:r>
          </a:p>
          <a:p>
            <a:pPr>
              <a:spcBef>
                <a:spcPct val="0"/>
              </a:spcBef>
            </a:pPr>
            <a:r>
              <a:rPr lang="fr-FR" smtClean="0"/>
              <a:t>Elle permet de valider les compétences relevant des activités suivantes du référentiel :</a:t>
            </a:r>
          </a:p>
          <a:p>
            <a:pPr>
              <a:spcBef>
                <a:spcPct val="0"/>
              </a:spcBef>
            </a:pPr>
            <a:r>
              <a:rPr lang="fr-FR" smtClean="0"/>
              <a:t>- A.1.1 : Présentation du SIC ;</a:t>
            </a:r>
          </a:p>
          <a:p>
            <a:pPr>
              <a:spcBef>
                <a:spcPct val="0"/>
              </a:spcBef>
            </a:pPr>
            <a:r>
              <a:rPr lang="fr-FR" smtClean="0"/>
              <a:t>- A.1.7 : Contribution à la performance du processus « Contrôle et traitement comptable des opérations commerciales » et la recherche de la sécurisation des opérations ;</a:t>
            </a:r>
          </a:p>
          <a:p>
            <a:pPr>
              <a:spcBef>
                <a:spcPct val="0"/>
              </a:spcBef>
            </a:pPr>
            <a:r>
              <a:rPr lang="fr-FR" smtClean="0"/>
              <a:t>- A.2.1 : Conduite d’une veille réglementaire nécessaire à l’établissement des comptes ;</a:t>
            </a:r>
          </a:p>
          <a:p>
            <a:pPr>
              <a:spcBef>
                <a:spcPct val="0"/>
              </a:spcBef>
            </a:pPr>
            <a:r>
              <a:rPr lang="fr-FR" smtClean="0"/>
              <a:t>- A.2.8 : Contribution à la performance du processus « P2 » et la recherche de la sécurisation des opérations ;</a:t>
            </a:r>
          </a:p>
          <a:p>
            <a:pPr>
              <a:spcBef>
                <a:spcPct val="0"/>
              </a:spcBef>
            </a:pPr>
            <a:r>
              <a:rPr lang="fr-FR" smtClean="0"/>
              <a:t>- A.3.1 : Conduite de la veille fiscale ;</a:t>
            </a:r>
          </a:p>
          <a:p>
            <a:pPr>
              <a:spcBef>
                <a:spcPct val="0"/>
              </a:spcBef>
            </a:pPr>
            <a:r>
              <a:rPr lang="fr-FR" smtClean="0"/>
              <a:t>- A.4.1 : Participation au respect des obligations sociales ;</a:t>
            </a:r>
          </a:p>
          <a:p>
            <a:pPr>
              <a:spcBef>
                <a:spcPct val="0"/>
              </a:spcBef>
            </a:pPr>
            <a:r>
              <a:rPr lang="fr-FR" smtClean="0"/>
              <a:t>- A.4.4 : Contribution à la performance du processus « Gestion des relations sociales » et la recherche de la sécurisation des opérations ;</a:t>
            </a:r>
          </a:p>
          <a:p>
            <a:pPr>
              <a:spcBef>
                <a:spcPct val="0"/>
              </a:spcBef>
            </a:pPr>
            <a:r>
              <a:rPr lang="fr-FR" smtClean="0"/>
              <a:t>- Et les composantes A.3.2.5. : Contribution à l’évolution des procédures de traitement et de contrôle de TVA et A.3.3.8 : Contribution à l’évolution des procédures de traitement et de</a:t>
            </a:r>
          </a:p>
          <a:p>
            <a:pPr>
              <a:spcBef>
                <a:spcPct val="0"/>
              </a:spcBef>
            </a:pPr>
            <a:r>
              <a:rPr lang="fr-FR" smtClean="0"/>
              <a:t>contrôle des impôts directs.</a:t>
            </a:r>
          </a:p>
          <a:p>
            <a:pPr>
              <a:spcBef>
                <a:spcPct val="0"/>
              </a:spcBef>
            </a:pPr>
            <a:endParaRPr lang="fr-FR" smtClean="0"/>
          </a:p>
          <a:p>
            <a:pPr>
              <a:spcBef>
                <a:spcPct val="0"/>
              </a:spcBef>
            </a:pPr>
            <a:r>
              <a:rPr lang="fr-FR" b="1" smtClean="0"/>
              <a:t>Phase 2 : Centrée sur le parcours professionnel</a:t>
            </a:r>
          </a:p>
          <a:p>
            <a:pPr>
              <a:spcBef>
                <a:spcPct val="0"/>
              </a:spcBef>
            </a:pPr>
            <a:r>
              <a:rPr lang="fr-FR" smtClean="0"/>
              <a:t>La commission d'interrogation conduit un entretien destiné à apprécier la capacité du candidat à évaluer l'ensemble de son parcours professionnel.</a:t>
            </a:r>
          </a:p>
          <a:p>
            <a:pPr>
              <a:spcBef>
                <a:spcPct val="0"/>
              </a:spcBef>
            </a:pPr>
            <a:r>
              <a:rPr lang="fr-FR" smtClean="0"/>
              <a:t>Là encore, la commission peut à partir d’activités recensées dans le passeport proposer des variations de paramètres et apprécier la capacité du candidat à les prendre en compte et à s’y adapter.</a:t>
            </a:r>
          </a:p>
        </p:txBody>
      </p:sp>
      <p:sp>
        <p:nvSpPr>
          <p:cNvPr id="5734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874F08C-72EF-4747-9991-20332EBCE939}" type="slidenum">
              <a:rPr lang="fr-FR" altLang="fr-FR"/>
              <a:pPr fontAlgn="base">
                <a:spcBef>
                  <a:spcPct val="0"/>
                </a:spcBef>
                <a:spcAft>
                  <a:spcPct val="0"/>
                </a:spcAft>
              </a:pPr>
              <a:t>21</a:t>
            </a:fld>
            <a:endParaRPr lang="fr-FR" alt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253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Cf. Préambule : Situation Professionnelle (page 113 / 122)</a:t>
            </a:r>
          </a:p>
          <a:p>
            <a:pPr>
              <a:spcBef>
                <a:spcPct val="0"/>
              </a:spcBef>
            </a:pPr>
            <a:endParaRPr lang="fr-FR" smtClean="0"/>
          </a:p>
          <a:p>
            <a:pPr>
              <a:spcBef>
                <a:spcPct val="0"/>
              </a:spcBef>
            </a:pPr>
            <a:r>
              <a:rPr lang="fr-FR" b="1" smtClean="0"/>
              <a:t>La situation professionnelle </a:t>
            </a:r>
            <a:r>
              <a:rPr lang="fr-FR" smtClean="0"/>
              <a:t>est caractérisée par la réalisation, ou l’observation de </a:t>
            </a:r>
            <a:r>
              <a:rPr lang="fr-FR" b="1" smtClean="0"/>
              <a:t>travaux complémentaires </a:t>
            </a:r>
            <a:r>
              <a:rPr lang="fr-FR" smtClean="0"/>
              <a:t>répondant à un </a:t>
            </a:r>
            <a:r>
              <a:rPr lang="fr-FR" b="1" smtClean="0"/>
              <a:t>même problème de gestion </a:t>
            </a:r>
            <a:r>
              <a:rPr lang="fr-FR" smtClean="0"/>
              <a:t>ou à une même mission. Elle est réalisée (…) soit en milieu professionnel au sein d’une équipe ou d’un service, soit dans l’établissement de formation. Elle est directement liée à une ou plusieurs </a:t>
            </a:r>
            <a:r>
              <a:rPr lang="fr-FR" b="1" smtClean="0"/>
              <a:t>activités d’un processus </a:t>
            </a:r>
            <a:r>
              <a:rPr lang="fr-FR" smtClean="0"/>
              <a:t>ou de processus, explicitées dans le référentiel. La situation professionnelle se caractérise par une </a:t>
            </a:r>
            <a:r>
              <a:rPr lang="fr-FR" b="1" smtClean="0"/>
              <a:t>visée opérationnelle</a:t>
            </a:r>
            <a:r>
              <a:rPr lang="fr-FR" smtClean="0"/>
              <a:t>. Elle nécessite de la part de l’étudiant la mise en place de </a:t>
            </a:r>
            <a:r>
              <a:rPr lang="fr-FR" b="1" smtClean="0"/>
              <a:t>démarches</a:t>
            </a:r>
            <a:r>
              <a:rPr lang="fr-FR" smtClean="0"/>
              <a:t> à la fois pour s’adapter à l’environnement de travail et pour atteindre l’objectif fixé. Elle mobilise les </a:t>
            </a:r>
            <a:r>
              <a:rPr lang="fr-FR" b="1" smtClean="0"/>
              <a:t>ressources d’un environnement numérique</a:t>
            </a:r>
            <a:r>
              <a:rPr lang="fr-FR" smtClean="0"/>
              <a:t> et notamment d’un PGI. </a:t>
            </a:r>
            <a:r>
              <a:rPr lang="fr-FR" b="1" smtClean="0"/>
              <a:t>La notion de situation professionnelle est au cœur de la professionnalisation, c'est-à-dire d’un processus visant l’acquisition des compétences attendues et </a:t>
            </a:r>
            <a:r>
              <a:rPr lang="fr-FR" b="1" smtClean="0">
                <a:solidFill>
                  <a:srgbClr val="FF0000"/>
                </a:solidFill>
              </a:rPr>
              <a:t>impliquant les enseignements, les stages ou encore les ateliers professionnels.</a:t>
            </a:r>
            <a:r>
              <a:rPr lang="fr-FR" b="1" smtClean="0"/>
              <a:t> Ces situations professionnelles sont recensées dans un passeport professionnel, témoin du niveau de professionnalisation. </a:t>
            </a:r>
          </a:p>
          <a:p>
            <a:pPr>
              <a:spcBef>
                <a:spcPct val="0"/>
              </a:spcBef>
            </a:pPr>
            <a:endParaRPr lang="fr-FR" smtClean="0"/>
          </a:p>
        </p:txBody>
      </p:sp>
      <p:sp>
        <p:nvSpPr>
          <p:cNvPr id="2253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BC92EE-F385-4EAC-B33F-D16761A23329}" type="slidenum">
              <a:rPr lang="fr-FR" altLang="fr-FR"/>
              <a:pPr fontAlgn="base">
                <a:spcBef>
                  <a:spcPct val="0"/>
                </a:spcBef>
                <a:spcAft>
                  <a:spcPct val="0"/>
                </a:spcAft>
              </a:pPr>
              <a:t>4</a:t>
            </a:fld>
            <a:endParaRPr lang="fr-FR"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457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457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10A7F9-2088-4ED7-A84B-00688DD51774}" type="slidenum">
              <a:rPr lang="fr-FR" altLang="fr-FR"/>
              <a:pPr fontAlgn="base">
                <a:spcBef>
                  <a:spcPct val="0"/>
                </a:spcBef>
                <a:spcAft>
                  <a:spcPct val="0"/>
                </a:spcAft>
              </a:pPr>
              <a:t>5</a:t>
            </a:fld>
            <a:endParaRPr lang="fr-FR" alt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662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Découverte du milieu professionnel :</a:t>
            </a:r>
          </a:p>
          <a:p>
            <a:pPr>
              <a:spcBef>
                <a:spcPct val="0"/>
              </a:spcBef>
              <a:buFontTx/>
              <a:buChar char="-"/>
            </a:pPr>
            <a:r>
              <a:rPr lang="fr-FR" smtClean="0"/>
              <a:t> Possibilité offerte</a:t>
            </a:r>
          </a:p>
          <a:p>
            <a:pPr>
              <a:spcBef>
                <a:spcPct val="0"/>
              </a:spcBef>
              <a:buFontTx/>
              <a:buChar char="-"/>
            </a:pPr>
            <a:r>
              <a:rPr lang="fr-FR" smtClean="0"/>
              <a:t> 5 jours maxi consécutifs ou non</a:t>
            </a:r>
          </a:p>
          <a:p>
            <a:pPr>
              <a:spcBef>
                <a:spcPct val="0"/>
              </a:spcBef>
              <a:buFontTx/>
              <a:buChar char="-"/>
            </a:pPr>
            <a:r>
              <a:rPr lang="fr-FR" smtClean="0"/>
              <a:t> Prélevés sur la durée du stage</a:t>
            </a:r>
          </a:p>
          <a:p>
            <a:pPr>
              <a:spcBef>
                <a:spcPct val="0"/>
              </a:spcBef>
              <a:buFontTx/>
              <a:buChar char="-"/>
            </a:pPr>
            <a:endParaRPr lang="fr-FR" smtClean="0"/>
          </a:p>
          <a:p>
            <a:pPr>
              <a:spcBef>
                <a:spcPct val="0"/>
              </a:spcBef>
              <a:buFont typeface="Symbol" pitchFamily="18" charset="2"/>
              <a:buChar char="Þ"/>
            </a:pPr>
            <a:r>
              <a:rPr lang="fr-FR" smtClean="0"/>
              <a:t> Organiser une découverte du milieu professionnel permettant à l’étudiant d’appréhender et de prévoir les principales situations auxquelles il sera confronté.</a:t>
            </a:r>
          </a:p>
          <a:p>
            <a:pPr>
              <a:spcBef>
                <a:spcPct val="0"/>
              </a:spcBef>
              <a:buFont typeface="Symbol" pitchFamily="18" charset="2"/>
              <a:buNone/>
            </a:pPr>
            <a:r>
              <a:rPr lang="fr-FR" smtClean="0"/>
              <a:t>Cf. référentiel p115/122</a:t>
            </a:r>
          </a:p>
        </p:txBody>
      </p:sp>
      <p:sp>
        <p:nvSpPr>
          <p:cNvPr id="2662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A52EC4-A88C-4E3C-B398-91F1EBD7E7B8}" type="slidenum">
              <a:rPr lang="fr-FR"/>
              <a:pPr fontAlgn="base">
                <a:spcBef>
                  <a:spcPct val="0"/>
                </a:spcBef>
                <a:spcAft>
                  <a:spcPct val="0"/>
                </a:spcAft>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867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Cf. Référentiel p115/122</a:t>
            </a:r>
          </a:p>
          <a:p>
            <a:pPr>
              <a:spcBef>
                <a:spcPct val="0"/>
              </a:spcBef>
            </a:pPr>
            <a:endParaRPr lang="fr-FR" smtClean="0"/>
          </a:p>
          <a:p>
            <a:pPr>
              <a:spcBef>
                <a:spcPct val="0"/>
              </a:spcBef>
            </a:pPr>
            <a:r>
              <a:rPr lang="fr-FR" smtClean="0"/>
              <a:t>Ils constituent des supports privilégiés pour :</a:t>
            </a:r>
          </a:p>
          <a:p>
            <a:pPr>
              <a:spcBef>
                <a:spcPct val="0"/>
              </a:spcBef>
            </a:pPr>
            <a:r>
              <a:rPr lang="fr-FR" smtClean="0"/>
              <a:t>• appréhender les caractéristiques économiques, juridiques et réglementaires, organisationnelles, et</a:t>
            </a:r>
          </a:p>
          <a:p>
            <a:pPr>
              <a:spcBef>
                <a:spcPct val="0"/>
              </a:spcBef>
            </a:pPr>
            <a:r>
              <a:rPr lang="fr-FR" smtClean="0"/>
              <a:t>technologiques des situations professionnelles ;</a:t>
            </a:r>
          </a:p>
          <a:p>
            <a:pPr>
              <a:spcBef>
                <a:spcPct val="0"/>
              </a:spcBef>
            </a:pPr>
            <a:r>
              <a:rPr lang="fr-FR" smtClean="0"/>
              <a:t>• se situer dans un environnement organisationnel réel ;</a:t>
            </a:r>
          </a:p>
          <a:p>
            <a:pPr>
              <a:spcBef>
                <a:spcPct val="0"/>
              </a:spcBef>
            </a:pPr>
            <a:r>
              <a:rPr lang="fr-FR" smtClean="0"/>
              <a:t>• construire une représentation des métiers de la comptabilité et de la gestion ;</a:t>
            </a:r>
          </a:p>
          <a:p>
            <a:pPr>
              <a:spcBef>
                <a:spcPct val="0"/>
              </a:spcBef>
            </a:pPr>
            <a:r>
              <a:rPr lang="fr-FR" smtClean="0"/>
              <a:t>• acquérir, développer des compétences professionnelles adaptées, en prenant en compte les différentes contraintes.</a:t>
            </a:r>
          </a:p>
          <a:p>
            <a:pPr>
              <a:spcBef>
                <a:spcPct val="0"/>
              </a:spcBef>
            </a:pPr>
            <a:endParaRPr lang="fr-FR" b="1" smtClean="0"/>
          </a:p>
          <a:p>
            <a:pPr>
              <a:spcBef>
                <a:spcPct val="0"/>
              </a:spcBef>
            </a:pPr>
            <a:r>
              <a:rPr lang="fr-FR" smtClean="0"/>
              <a:t>Les stages servent de support à la rédaction de l’ « </a:t>
            </a:r>
            <a:r>
              <a:rPr lang="fr-FR" i="1" smtClean="0"/>
              <a:t>analyse de l’organisation d’un processus » pour </a:t>
            </a:r>
            <a:r>
              <a:rPr lang="fr-FR" smtClean="0"/>
              <a:t>l’épreuve E6</a:t>
            </a:r>
            <a:r>
              <a:rPr lang="fr-FR" i="1" smtClean="0"/>
              <a:t>. Cette étude doit permettre l’évaluation des compétences associées à ces activités.</a:t>
            </a:r>
            <a:endParaRPr lang="fr-FR" sz="2400" b="1" smtClean="0"/>
          </a:p>
        </p:txBody>
      </p:sp>
      <p:sp>
        <p:nvSpPr>
          <p:cNvPr id="2867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700C71-819C-448A-9521-4588B4871791}" type="slidenum">
              <a:rPr lang="fr-FR"/>
              <a:pPr fontAlgn="base">
                <a:spcBef>
                  <a:spcPct val="0"/>
                </a:spcBef>
                <a:spcAft>
                  <a:spcPct val="0"/>
                </a:spcAft>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072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228600" indent="-228600">
              <a:spcBef>
                <a:spcPct val="0"/>
              </a:spcBef>
              <a:buFontTx/>
              <a:buAutoNum type="arabicParenBoth"/>
            </a:pPr>
            <a:r>
              <a:rPr lang="fr-FR" smtClean="0"/>
              <a:t>Essayer d’éviter des stages « saisie à tous prix ! »</a:t>
            </a:r>
          </a:p>
          <a:p>
            <a:pPr marL="228600" indent="-228600">
              <a:spcBef>
                <a:spcPct val="0"/>
              </a:spcBef>
              <a:buFontTx/>
              <a:buAutoNum type="arabicParenBoth"/>
            </a:pPr>
            <a:r>
              <a:rPr lang="fr-FR" smtClean="0"/>
              <a:t>Prévoir une « éventuelle lettre de mission »</a:t>
            </a:r>
          </a:p>
          <a:p>
            <a:pPr marL="228600" indent="-228600">
              <a:spcBef>
                <a:spcPct val="0"/>
              </a:spcBef>
              <a:buFontTx/>
              <a:buAutoNum type="arabicParenBoth"/>
            </a:pPr>
            <a:r>
              <a:rPr lang="fr-FR" smtClean="0"/>
              <a:t>Eventuellement, à envisager si mise en place des journées de « découverte du milieu professionnel » Cf. référentiel p115/122 </a:t>
            </a:r>
          </a:p>
          <a:p>
            <a:pPr marL="228600" indent="-228600">
              <a:spcBef>
                <a:spcPct val="0"/>
              </a:spcBef>
              <a:buFontTx/>
              <a:buAutoNum type="arabicParenBoth"/>
            </a:pPr>
            <a:r>
              <a:rPr lang="fr-FR" smtClean="0"/>
              <a:t>Pas de nouveauté sur le suivi des stages</a:t>
            </a:r>
          </a:p>
          <a:p>
            <a:pPr marL="228600" indent="-228600">
              <a:spcBef>
                <a:spcPct val="0"/>
              </a:spcBef>
              <a:buFontTx/>
              <a:buAutoNum type="arabicParenBoth"/>
            </a:pPr>
            <a:r>
              <a:rPr lang="fr-FR" smtClean="0"/>
              <a:t>Cf. référentiel p115/122 =&gt; « A l’issue de chaque stage, il est recommandé d’organiser en Ateliers Professionnels, une phase réservée à la réalisation de bilans individuels et à la rédaction de l’analyse de l’organisation d’un processus ».</a:t>
            </a:r>
          </a:p>
        </p:txBody>
      </p:sp>
      <p:sp>
        <p:nvSpPr>
          <p:cNvPr id="3072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96C78E-5484-4D34-8A17-5CC7F66E90CF}" type="slidenum">
              <a:rPr lang="fr-FR" altLang="fr-FR"/>
              <a:pPr fontAlgn="base">
                <a:spcBef>
                  <a:spcPct val="0"/>
                </a:spcBef>
                <a:spcAft>
                  <a:spcPct val="0"/>
                </a:spcAft>
              </a:pPr>
              <a:t>8</a:t>
            </a:fld>
            <a:endParaRPr lang="fr-FR" alt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lstStyle/>
          <a:p>
            <a:pPr fontAlgn="auto">
              <a:spcBef>
                <a:spcPts val="0"/>
              </a:spcBef>
              <a:spcAft>
                <a:spcPts val="0"/>
              </a:spcAft>
              <a:defRPr/>
            </a:pPr>
            <a:r>
              <a:rPr lang="fr-FR" dirty="0" smtClean="0"/>
              <a:t>Stages =</a:t>
            </a:r>
          </a:p>
          <a:p>
            <a:pPr marL="228600" indent="-228600" fontAlgn="auto">
              <a:spcBef>
                <a:spcPts val="0"/>
              </a:spcBef>
              <a:spcAft>
                <a:spcPts val="0"/>
              </a:spcAft>
              <a:buFontTx/>
              <a:buAutoNum type="arabicParenBoth"/>
              <a:defRPr/>
            </a:pPr>
            <a:r>
              <a:rPr lang="fr-FR" dirty="0" smtClean="0"/>
              <a:t>Représentation concrète du milieu professionnel</a:t>
            </a:r>
          </a:p>
          <a:p>
            <a:pPr marL="228600" indent="-228600" fontAlgn="auto">
              <a:spcBef>
                <a:spcPts val="0"/>
              </a:spcBef>
              <a:spcAft>
                <a:spcPts val="0"/>
              </a:spcAft>
              <a:buFontTx/>
              <a:buAutoNum type="arabicParenBoth"/>
              <a:defRPr/>
            </a:pPr>
            <a:r>
              <a:rPr lang="fr-FR" dirty="0" smtClean="0"/>
              <a:t>Acquisition de compétences</a:t>
            </a:r>
          </a:p>
          <a:p>
            <a:pPr marL="228600" indent="-228600" fontAlgn="auto">
              <a:spcBef>
                <a:spcPts val="0"/>
              </a:spcBef>
              <a:spcAft>
                <a:spcPts val="0"/>
              </a:spcAft>
              <a:buFontTx/>
              <a:buAutoNum type="arabicParenBoth"/>
              <a:defRPr/>
            </a:pPr>
            <a:r>
              <a:rPr lang="fr-FR" dirty="0" smtClean="0"/>
              <a:t>Etapes du parcours des étudiants vers l’insertion professionnelle</a:t>
            </a:r>
            <a:endParaRPr lang="fr-FR" dirty="0"/>
          </a:p>
          <a:p>
            <a:pPr marL="228600" indent="-228600" fontAlgn="auto">
              <a:spcBef>
                <a:spcPts val="0"/>
              </a:spcBef>
              <a:spcAft>
                <a:spcPts val="0"/>
              </a:spcAft>
              <a:defRPr/>
            </a:pPr>
            <a:r>
              <a:rPr lang="fr-FR" dirty="0" smtClean="0"/>
              <a:t>Cf. Référentiel page 114/122</a:t>
            </a:r>
          </a:p>
        </p:txBody>
      </p:sp>
      <p:sp>
        <p:nvSpPr>
          <p:cNvPr id="3277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81E3D1-1C3A-49CF-BBDC-7DC5DAB2C079}" type="slidenum">
              <a:rPr lang="fr-FR"/>
              <a:pPr fontAlgn="base">
                <a:spcBef>
                  <a:spcPct val="0"/>
                </a:spcBef>
                <a:spcAft>
                  <a:spcPct val="0"/>
                </a:spcAft>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lstStyle/>
          <a:p>
            <a:pPr fontAlgn="auto">
              <a:spcBef>
                <a:spcPts val="0"/>
              </a:spcBef>
              <a:spcAft>
                <a:spcPts val="0"/>
              </a:spcAft>
              <a:defRPr/>
            </a:pPr>
            <a:r>
              <a:rPr lang="fr-FR" i="1" dirty="0" smtClean="0">
                <a:latin typeface="+mj-lt"/>
              </a:rPr>
              <a:t>Acquisition d'une représentation du métier de comptable et des contextes organisationnels  </a:t>
            </a:r>
            <a:r>
              <a:rPr lang="fr-FR" dirty="0" smtClean="0">
                <a:latin typeface="+mj-lt"/>
              </a:rPr>
              <a:t>=&gt; temps de partage d'expérience avec des étudiants de 2</a:t>
            </a:r>
            <a:r>
              <a:rPr lang="fr-FR" baseline="30000" dirty="0" smtClean="0">
                <a:latin typeface="+mj-lt"/>
              </a:rPr>
              <a:t>ème</a:t>
            </a:r>
            <a:r>
              <a:rPr lang="fr-FR" dirty="0" smtClean="0">
                <a:latin typeface="+mj-lt"/>
              </a:rPr>
              <a:t> année, intervention de professionnels, visite d’entreprises…</a:t>
            </a:r>
          </a:p>
          <a:p>
            <a:pPr fontAlgn="auto">
              <a:spcBef>
                <a:spcPts val="0"/>
              </a:spcBef>
              <a:spcAft>
                <a:spcPts val="0"/>
              </a:spcAft>
              <a:defRPr/>
            </a:pPr>
            <a:r>
              <a:rPr lang="fr-FR" i="1" dirty="0" smtClean="0">
                <a:latin typeface="+mj-lt"/>
                <a:ea typeface="ＭＳ Ｐゴシック" charset="0"/>
                <a:cs typeface="Arial" charset="0"/>
              </a:rPr>
              <a:t> </a:t>
            </a:r>
            <a:endParaRPr lang="fr-FR" dirty="0" smtClean="0">
              <a:latin typeface="+mj-lt"/>
              <a:ea typeface="ＭＳ Ｐゴシック" charset="0"/>
              <a:cs typeface="Arial" charset="0"/>
            </a:endParaRPr>
          </a:p>
          <a:p>
            <a:pPr fontAlgn="auto">
              <a:spcBef>
                <a:spcPts val="0"/>
              </a:spcBef>
              <a:spcAft>
                <a:spcPts val="0"/>
              </a:spcAft>
              <a:defRPr/>
            </a:pPr>
            <a:r>
              <a:rPr lang="fr-FR" b="1" i="1" dirty="0" smtClean="0">
                <a:latin typeface="+mj-lt"/>
                <a:ea typeface="ＭＳ Ｐゴシック" charset="0"/>
                <a:cs typeface="Arial" charset="0"/>
              </a:rPr>
              <a:t>Démarche de recherche de stage </a:t>
            </a:r>
            <a:r>
              <a:rPr lang="fr-FR" dirty="0" smtClean="0">
                <a:latin typeface="+mj-lt"/>
                <a:ea typeface="ＭＳ Ｐゴシック" charset="0"/>
                <a:cs typeface="Arial" charset="0"/>
              </a:rPr>
              <a:t>=&gt; travail sur la personnalisation des documents et informations communiquées aux organisations prospectées, une sensibilisation à l'usage des réseaux sociaux, la mobilisation possible des cinq jours prévus dans le référentiel en première année.</a:t>
            </a:r>
          </a:p>
          <a:p>
            <a:pPr fontAlgn="auto">
              <a:spcBef>
                <a:spcPts val="0"/>
              </a:spcBef>
              <a:spcAft>
                <a:spcPts val="0"/>
              </a:spcAft>
              <a:defRPr/>
            </a:pPr>
            <a:endParaRPr lang="fr-FR" dirty="0" smtClean="0">
              <a:latin typeface="+mj-lt"/>
              <a:ea typeface="ＭＳ Ｐゴシック" charset="0"/>
              <a:cs typeface="Arial" charset="0"/>
            </a:endParaRPr>
          </a:p>
          <a:p>
            <a:pPr fontAlgn="auto">
              <a:spcBef>
                <a:spcPts val="0"/>
              </a:spcBef>
              <a:spcAft>
                <a:spcPts val="0"/>
              </a:spcAft>
              <a:defRPr/>
            </a:pPr>
            <a:r>
              <a:rPr lang="fr-FR" b="1" i="1" dirty="0" smtClean="0">
                <a:latin typeface="+mj-lt"/>
              </a:rPr>
              <a:t>Aide à l'explicitation des situations professionnelles vécues </a:t>
            </a:r>
            <a:r>
              <a:rPr lang="fr-FR" dirty="0" smtClean="0">
                <a:latin typeface="+mj-lt"/>
              </a:rPr>
              <a:t>=&gt;</a:t>
            </a:r>
            <a:r>
              <a:rPr lang="fr-FR" i="1" dirty="0" smtClean="0">
                <a:latin typeface="+mj-lt"/>
              </a:rPr>
              <a:t> </a:t>
            </a:r>
            <a:r>
              <a:rPr lang="fr-FR" dirty="0" smtClean="0">
                <a:latin typeface="+mj-lt"/>
              </a:rPr>
              <a:t>aider l'étudiant à verbaliser / expliciter les situations professionnelles vécues ou observées et à repérer les activités et les compétences du référentiel sous-tendues.</a:t>
            </a:r>
          </a:p>
          <a:p>
            <a:pPr fontAlgn="auto">
              <a:spcBef>
                <a:spcPts val="0"/>
              </a:spcBef>
              <a:spcAft>
                <a:spcPts val="0"/>
              </a:spcAft>
              <a:defRPr/>
            </a:pPr>
            <a:r>
              <a:rPr lang="fr-FR" dirty="0" smtClean="0">
                <a:latin typeface="+mj-lt"/>
              </a:rPr>
              <a:t> </a:t>
            </a:r>
          </a:p>
          <a:p>
            <a:pPr fontAlgn="auto">
              <a:spcBef>
                <a:spcPts val="0"/>
              </a:spcBef>
              <a:spcAft>
                <a:spcPts val="0"/>
              </a:spcAft>
              <a:defRPr/>
            </a:pPr>
            <a:r>
              <a:rPr lang="fr-FR" b="1" i="1" dirty="0" smtClean="0">
                <a:latin typeface="+mj-lt"/>
              </a:rPr>
              <a:t>Conseil au choix des situations inscrites dans le passeport </a:t>
            </a:r>
            <a:r>
              <a:rPr lang="fr-FR" dirty="0" smtClean="0">
                <a:latin typeface="+mj-lt"/>
              </a:rPr>
              <a:t>=&gt;</a:t>
            </a:r>
            <a:r>
              <a:rPr lang="fr-FR" i="1" dirty="0" smtClean="0">
                <a:latin typeface="+mj-lt"/>
              </a:rPr>
              <a:t> </a:t>
            </a:r>
            <a:r>
              <a:rPr lang="fr-FR" dirty="0" smtClean="0">
                <a:latin typeface="+mj-lt"/>
              </a:rPr>
              <a:t>il s'agit aussi pour le professeur de s'assurer que des compétences significatives et variées ont été mobilisées permettant de justifier la présence de la situation professionnelle dans le passeport.</a:t>
            </a:r>
          </a:p>
          <a:p>
            <a:pPr fontAlgn="auto">
              <a:spcBef>
                <a:spcPts val="0"/>
              </a:spcBef>
              <a:spcAft>
                <a:spcPts val="0"/>
              </a:spcAft>
              <a:defRPr/>
            </a:pPr>
            <a:r>
              <a:rPr lang="fr-FR" dirty="0" smtClean="0">
                <a:latin typeface="+mj-lt"/>
              </a:rPr>
              <a:t> </a:t>
            </a:r>
          </a:p>
          <a:p>
            <a:pPr fontAlgn="auto">
              <a:spcBef>
                <a:spcPts val="0"/>
              </a:spcBef>
              <a:spcAft>
                <a:spcPts val="0"/>
              </a:spcAft>
              <a:defRPr/>
            </a:pPr>
            <a:r>
              <a:rPr lang="fr-FR" b="1" i="1" dirty="0" smtClean="0">
                <a:latin typeface="+mj-lt"/>
              </a:rPr>
              <a:t>Aide à ‘l’évaluation de son parcours professionnel par l'étudiant (préparation à la 2</a:t>
            </a:r>
            <a:r>
              <a:rPr lang="fr-FR" b="1" i="1" baseline="30000" dirty="0" smtClean="0">
                <a:latin typeface="+mj-lt"/>
              </a:rPr>
              <a:t>ème</a:t>
            </a:r>
            <a:r>
              <a:rPr lang="fr-FR" b="1" i="1" dirty="0" smtClean="0">
                <a:latin typeface="+mj-lt"/>
              </a:rPr>
              <a:t> phase de l'épreuve E6) </a:t>
            </a:r>
            <a:r>
              <a:rPr lang="fr-FR" dirty="0" smtClean="0">
                <a:latin typeface="+mj-lt"/>
              </a:rPr>
              <a:t>=&gt;</a:t>
            </a:r>
            <a:r>
              <a:rPr lang="fr-FR" i="1" dirty="0" smtClean="0">
                <a:latin typeface="+mj-lt"/>
              </a:rPr>
              <a:t> </a:t>
            </a:r>
            <a:r>
              <a:rPr lang="fr-FR" dirty="0" smtClean="0">
                <a:latin typeface="+mj-lt"/>
              </a:rPr>
              <a:t>avant le déroulement du stage de 2</a:t>
            </a:r>
            <a:r>
              <a:rPr lang="fr-FR" baseline="30000" dirty="0" smtClean="0">
                <a:latin typeface="+mj-lt"/>
              </a:rPr>
              <a:t>ème</a:t>
            </a:r>
            <a:r>
              <a:rPr lang="fr-FR" dirty="0" smtClean="0">
                <a:latin typeface="+mj-lt"/>
              </a:rPr>
              <a:t> année, il convient de prévoir un temps d'analyse et de restitution écrite et / ou orale de l'évaluation de son parcours professionnel par chaque étudiant. Ce regard réflexif sur l'étendue des compétences acquises en début de deuxième année peut permettre à l'étudiant de percevoir des compétences à acquérir lors de la deuxième période de stage.</a:t>
            </a:r>
          </a:p>
          <a:p>
            <a:pPr fontAlgn="auto">
              <a:spcBef>
                <a:spcPts val="0"/>
              </a:spcBef>
              <a:spcAft>
                <a:spcPts val="0"/>
              </a:spcAft>
              <a:defRPr/>
            </a:pPr>
            <a:r>
              <a:rPr lang="fr-FR" dirty="0" smtClean="0">
                <a:latin typeface="+mj-lt"/>
              </a:rPr>
              <a:t> </a:t>
            </a:r>
          </a:p>
          <a:p>
            <a:pPr fontAlgn="auto">
              <a:spcBef>
                <a:spcPts val="0"/>
              </a:spcBef>
              <a:spcAft>
                <a:spcPts val="0"/>
              </a:spcAft>
              <a:defRPr/>
            </a:pPr>
            <a:r>
              <a:rPr lang="fr-FR" b="1" i="1" dirty="0" smtClean="0">
                <a:latin typeface="+mj-lt"/>
              </a:rPr>
              <a:t>Accompagnement sur "l'analyse de l'organisation d'un processus"  </a:t>
            </a:r>
            <a:r>
              <a:rPr lang="fr-FR" dirty="0" smtClean="0">
                <a:latin typeface="+mj-lt"/>
              </a:rPr>
              <a:t>=&gt;</a:t>
            </a:r>
            <a:r>
              <a:rPr lang="fr-FR" b="1" i="1" dirty="0" smtClean="0">
                <a:latin typeface="+mj-lt"/>
              </a:rPr>
              <a:t> </a:t>
            </a:r>
            <a:r>
              <a:rPr lang="fr-FR" dirty="0" smtClean="0">
                <a:latin typeface="+mj-lt"/>
                <a:ea typeface="ＭＳ Ｐゴシック" charset="0"/>
                <a:cs typeface="Arial" charset="0"/>
              </a:rPr>
              <a:t>La formulation d'axes de progrès sur l'écrit de l'étudiant avant le second stage peut lui permettre de compléter son analyse voire d'en élaborer une plus riche. ?????</a:t>
            </a:r>
          </a:p>
          <a:p>
            <a:pPr fontAlgn="auto">
              <a:spcBef>
                <a:spcPts val="0"/>
              </a:spcBef>
              <a:spcAft>
                <a:spcPts val="0"/>
              </a:spcAft>
              <a:defRPr/>
            </a:pPr>
            <a:endParaRPr lang="fr-FR" dirty="0">
              <a:latin typeface="+mj-lt"/>
            </a:endParaRPr>
          </a:p>
        </p:txBody>
      </p:sp>
      <p:sp>
        <p:nvSpPr>
          <p:cNvPr id="3481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6D51984-F54D-4EC1-BAB1-F1E9DC17E295}" type="slidenum">
              <a:rPr lang="fr-FR" altLang="fr-FR"/>
              <a:pPr fontAlgn="base">
                <a:spcBef>
                  <a:spcPct val="0"/>
                </a:spcBef>
                <a:spcAft>
                  <a:spcPct val="0"/>
                </a:spcAft>
              </a:pPr>
              <a:t>10</a:t>
            </a:fld>
            <a:endParaRPr lang="fr-FR" alt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25/11/2014</a:t>
            </a:r>
          </a:p>
        </p:txBody>
      </p:sp>
      <p:sp>
        <p:nvSpPr>
          <p:cNvPr id="5" name="Espace réservé du pied de page 4"/>
          <p:cNvSpPr>
            <a:spLocks noGrp="1"/>
          </p:cNvSpPr>
          <p:nvPr>
            <p:ph type="ftr" sz="quarter" idx="11"/>
          </p:nvPr>
        </p:nvSpPr>
        <p:spPr/>
        <p:txBody>
          <a:bodyPr/>
          <a:lstStyle>
            <a:lvl1pPr>
              <a:defRPr/>
            </a:lvl1pPr>
          </a:lstStyle>
          <a:p>
            <a:pPr>
              <a:defRPr/>
            </a:pPr>
            <a:r>
              <a:rPr lang="fr-FR"/>
              <a:t>BTS CG</a:t>
            </a:r>
          </a:p>
        </p:txBody>
      </p:sp>
      <p:sp>
        <p:nvSpPr>
          <p:cNvPr id="6" name="Espace réservé du numéro de diapositive 5"/>
          <p:cNvSpPr>
            <a:spLocks noGrp="1"/>
          </p:cNvSpPr>
          <p:nvPr>
            <p:ph type="sldNum" sz="quarter" idx="12"/>
          </p:nvPr>
        </p:nvSpPr>
        <p:spPr/>
        <p:txBody>
          <a:bodyPr/>
          <a:lstStyle>
            <a:lvl1pPr>
              <a:defRPr/>
            </a:lvl1pPr>
          </a:lstStyle>
          <a:p>
            <a:pPr>
              <a:defRPr/>
            </a:pPr>
            <a:fld id="{62E55CA4-04D3-4E18-8F27-795FF2FA060F}"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25/11/2014</a:t>
            </a:r>
          </a:p>
        </p:txBody>
      </p:sp>
      <p:sp>
        <p:nvSpPr>
          <p:cNvPr id="5" name="Espace réservé du pied de page 4"/>
          <p:cNvSpPr>
            <a:spLocks noGrp="1"/>
          </p:cNvSpPr>
          <p:nvPr>
            <p:ph type="ftr" sz="quarter" idx="11"/>
          </p:nvPr>
        </p:nvSpPr>
        <p:spPr/>
        <p:txBody>
          <a:bodyPr/>
          <a:lstStyle>
            <a:lvl1pPr>
              <a:defRPr/>
            </a:lvl1pPr>
          </a:lstStyle>
          <a:p>
            <a:pPr>
              <a:defRPr/>
            </a:pPr>
            <a:r>
              <a:rPr lang="fr-FR"/>
              <a:t>BTS CG</a:t>
            </a:r>
          </a:p>
        </p:txBody>
      </p:sp>
      <p:sp>
        <p:nvSpPr>
          <p:cNvPr id="6" name="Espace réservé du numéro de diapositive 5"/>
          <p:cNvSpPr>
            <a:spLocks noGrp="1"/>
          </p:cNvSpPr>
          <p:nvPr>
            <p:ph type="sldNum" sz="quarter" idx="12"/>
          </p:nvPr>
        </p:nvSpPr>
        <p:spPr/>
        <p:txBody>
          <a:bodyPr/>
          <a:lstStyle>
            <a:lvl1pPr>
              <a:defRPr/>
            </a:lvl1pPr>
          </a:lstStyle>
          <a:p>
            <a:pPr>
              <a:defRPr/>
            </a:pPr>
            <a:fld id="{D9F1834B-3A9F-43B2-8590-4FC71ADDD2F6}"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25/11/2014</a:t>
            </a:r>
          </a:p>
        </p:txBody>
      </p:sp>
      <p:sp>
        <p:nvSpPr>
          <p:cNvPr id="5" name="Espace réservé du pied de page 4"/>
          <p:cNvSpPr>
            <a:spLocks noGrp="1"/>
          </p:cNvSpPr>
          <p:nvPr>
            <p:ph type="ftr" sz="quarter" idx="11"/>
          </p:nvPr>
        </p:nvSpPr>
        <p:spPr/>
        <p:txBody>
          <a:bodyPr/>
          <a:lstStyle>
            <a:lvl1pPr>
              <a:defRPr/>
            </a:lvl1pPr>
          </a:lstStyle>
          <a:p>
            <a:pPr>
              <a:defRPr/>
            </a:pPr>
            <a:r>
              <a:rPr lang="fr-FR"/>
              <a:t>BTS CG</a:t>
            </a:r>
          </a:p>
        </p:txBody>
      </p:sp>
      <p:sp>
        <p:nvSpPr>
          <p:cNvPr id="6" name="Espace réservé du numéro de diapositive 5"/>
          <p:cNvSpPr>
            <a:spLocks noGrp="1"/>
          </p:cNvSpPr>
          <p:nvPr>
            <p:ph type="sldNum" sz="quarter" idx="12"/>
          </p:nvPr>
        </p:nvSpPr>
        <p:spPr/>
        <p:txBody>
          <a:bodyPr/>
          <a:lstStyle>
            <a:lvl1pPr>
              <a:defRPr/>
            </a:lvl1pPr>
          </a:lstStyle>
          <a:p>
            <a:pPr>
              <a:defRPr/>
            </a:pPr>
            <a:fld id="{710AB31E-9B79-4EE0-AFAD-84A7CE4708B4}"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25/11/2014</a:t>
            </a:r>
          </a:p>
        </p:txBody>
      </p:sp>
      <p:sp>
        <p:nvSpPr>
          <p:cNvPr id="5" name="Espace réservé du pied de page 4"/>
          <p:cNvSpPr>
            <a:spLocks noGrp="1"/>
          </p:cNvSpPr>
          <p:nvPr>
            <p:ph type="ftr" sz="quarter" idx="11"/>
          </p:nvPr>
        </p:nvSpPr>
        <p:spPr/>
        <p:txBody>
          <a:bodyPr/>
          <a:lstStyle>
            <a:lvl1pPr>
              <a:defRPr/>
            </a:lvl1pPr>
          </a:lstStyle>
          <a:p>
            <a:pPr>
              <a:defRPr/>
            </a:pPr>
            <a:r>
              <a:rPr lang="fr-FR"/>
              <a:t>BTS CG</a:t>
            </a:r>
          </a:p>
        </p:txBody>
      </p:sp>
      <p:sp>
        <p:nvSpPr>
          <p:cNvPr id="6" name="Espace réservé du numéro de diapositive 5"/>
          <p:cNvSpPr>
            <a:spLocks noGrp="1"/>
          </p:cNvSpPr>
          <p:nvPr>
            <p:ph type="sldNum" sz="quarter" idx="12"/>
          </p:nvPr>
        </p:nvSpPr>
        <p:spPr/>
        <p:txBody>
          <a:bodyPr/>
          <a:lstStyle>
            <a:lvl1pPr>
              <a:defRPr/>
            </a:lvl1pPr>
          </a:lstStyle>
          <a:p>
            <a:pPr>
              <a:defRPr/>
            </a:pPr>
            <a:fld id="{BD45E936-ADC0-4A8C-B5BA-755034B734FB}"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r>
              <a:rPr lang="fr-FR"/>
              <a:t>25/11/2014</a:t>
            </a:r>
          </a:p>
        </p:txBody>
      </p:sp>
      <p:sp>
        <p:nvSpPr>
          <p:cNvPr id="5" name="Espace réservé du pied de page 4"/>
          <p:cNvSpPr>
            <a:spLocks noGrp="1"/>
          </p:cNvSpPr>
          <p:nvPr>
            <p:ph type="ftr" sz="quarter" idx="11"/>
          </p:nvPr>
        </p:nvSpPr>
        <p:spPr/>
        <p:txBody>
          <a:bodyPr/>
          <a:lstStyle>
            <a:lvl1pPr>
              <a:defRPr/>
            </a:lvl1pPr>
          </a:lstStyle>
          <a:p>
            <a:pPr>
              <a:defRPr/>
            </a:pPr>
            <a:r>
              <a:rPr lang="fr-FR"/>
              <a:t>BTS CG</a:t>
            </a:r>
          </a:p>
        </p:txBody>
      </p:sp>
      <p:sp>
        <p:nvSpPr>
          <p:cNvPr id="6" name="Espace réservé du numéro de diapositive 5"/>
          <p:cNvSpPr>
            <a:spLocks noGrp="1"/>
          </p:cNvSpPr>
          <p:nvPr>
            <p:ph type="sldNum" sz="quarter" idx="12"/>
          </p:nvPr>
        </p:nvSpPr>
        <p:spPr/>
        <p:txBody>
          <a:bodyPr/>
          <a:lstStyle>
            <a:lvl1pPr>
              <a:defRPr/>
            </a:lvl1pPr>
          </a:lstStyle>
          <a:p>
            <a:pPr>
              <a:defRPr/>
            </a:pPr>
            <a:fld id="{D7FB3C66-59C8-40C5-B9CF-B15BFDCD0A08}"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r>
              <a:rPr lang="fr-FR"/>
              <a:t>25/11/2014</a:t>
            </a:r>
          </a:p>
        </p:txBody>
      </p:sp>
      <p:sp>
        <p:nvSpPr>
          <p:cNvPr id="6" name="Espace réservé du pied de page 4"/>
          <p:cNvSpPr>
            <a:spLocks noGrp="1"/>
          </p:cNvSpPr>
          <p:nvPr>
            <p:ph type="ftr" sz="quarter" idx="11"/>
          </p:nvPr>
        </p:nvSpPr>
        <p:spPr/>
        <p:txBody>
          <a:bodyPr/>
          <a:lstStyle>
            <a:lvl1pPr>
              <a:defRPr/>
            </a:lvl1pPr>
          </a:lstStyle>
          <a:p>
            <a:pPr>
              <a:defRPr/>
            </a:pPr>
            <a:r>
              <a:rPr lang="fr-FR"/>
              <a:t>BTS CG</a:t>
            </a:r>
          </a:p>
        </p:txBody>
      </p:sp>
      <p:sp>
        <p:nvSpPr>
          <p:cNvPr id="7" name="Espace réservé du numéro de diapositive 5"/>
          <p:cNvSpPr>
            <a:spLocks noGrp="1"/>
          </p:cNvSpPr>
          <p:nvPr>
            <p:ph type="sldNum" sz="quarter" idx="12"/>
          </p:nvPr>
        </p:nvSpPr>
        <p:spPr/>
        <p:txBody>
          <a:bodyPr/>
          <a:lstStyle>
            <a:lvl1pPr>
              <a:defRPr/>
            </a:lvl1pPr>
          </a:lstStyle>
          <a:p>
            <a:pPr>
              <a:defRPr/>
            </a:pPr>
            <a:fld id="{E8795896-BB49-4B15-BB50-0E502E9684BE}"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r>
              <a:rPr lang="fr-FR"/>
              <a:t>25/11/2014</a:t>
            </a:r>
          </a:p>
        </p:txBody>
      </p:sp>
      <p:sp>
        <p:nvSpPr>
          <p:cNvPr id="8" name="Espace réservé du pied de page 4"/>
          <p:cNvSpPr>
            <a:spLocks noGrp="1"/>
          </p:cNvSpPr>
          <p:nvPr>
            <p:ph type="ftr" sz="quarter" idx="11"/>
          </p:nvPr>
        </p:nvSpPr>
        <p:spPr/>
        <p:txBody>
          <a:bodyPr/>
          <a:lstStyle>
            <a:lvl1pPr>
              <a:defRPr/>
            </a:lvl1pPr>
          </a:lstStyle>
          <a:p>
            <a:pPr>
              <a:defRPr/>
            </a:pPr>
            <a:r>
              <a:rPr lang="fr-FR"/>
              <a:t>BTS CG</a:t>
            </a:r>
          </a:p>
        </p:txBody>
      </p:sp>
      <p:sp>
        <p:nvSpPr>
          <p:cNvPr id="9" name="Espace réservé du numéro de diapositive 5"/>
          <p:cNvSpPr>
            <a:spLocks noGrp="1"/>
          </p:cNvSpPr>
          <p:nvPr>
            <p:ph type="sldNum" sz="quarter" idx="12"/>
          </p:nvPr>
        </p:nvSpPr>
        <p:spPr/>
        <p:txBody>
          <a:bodyPr/>
          <a:lstStyle>
            <a:lvl1pPr>
              <a:defRPr/>
            </a:lvl1pPr>
          </a:lstStyle>
          <a:p>
            <a:pPr>
              <a:defRPr/>
            </a:pPr>
            <a:fld id="{54D4F288-C63C-4956-B92A-A6423C146B96}"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r>
              <a:rPr lang="fr-FR"/>
              <a:t>25/11/2014</a:t>
            </a:r>
          </a:p>
        </p:txBody>
      </p:sp>
      <p:sp>
        <p:nvSpPr>
          <p:cNvPr id="4" name="Espace réservé du pied de page 4"/>
          <p:cNvSpPr>
            <a:spLocks noGrp="1"/>
          </p:cNvSpPr>
          <p:nvPr>
            <p:ph type="ftr" sz="quarter" idx="11"/>
          </p:nvPr>
        </p:nvSpPr>
        <p:spPr/>
        <p:txBody>
          <a:bodyPr/>
          <a:lstStyle>
            <a:lvl1pPr>
              <a:defRPr/>
            </a:lvl1pPr>
          </a:lstStyle>
          <a:p>
            <a:pPr>
              <a:defRPr/>
            </a:pPr>
            <a:r>
              <a:rPr lang="fr-FR"/>
              <a:t>BTS CG</a:t>
            </a:r>
          </a:p>
        </p:txBody>
      </p:sp>
      <p:sp>
        <p:nvSpPr>
          <p:cNvPr id="5" name="Espace réservé du numéro de diapositive 5"/>
          <p:cNvSpPr>
            <a:spLocks noGrp="1"/>
          </p:cNvSpPr>
          <p:nvPr>
            <p:ph type="sldNum" sz="quarter" idx="12"/>
          </p:nvPr>
        </p:nvSpPr>
        <p:spPr/>
        <p:txBody>
          <a:bodyPr/>
          <a:lstStyle>
            <a:lvl1pPr>
              <a:defRPr/>
            </a:lvl1pPr>
          </a:lstStyle>
          <a:p>
            <a:pPr>
              <a:defRPr/>
            </a:pPr>
            <a:fld id="{371092C6-996D-48E6-B90E-08AC98A324AC}"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fr-FR"/>
              <a:t>25/11/2014</a:t>
            </a:r>
          </a:p>
        </p:txBody>
      </p:sp>
      <p:sp>
        <p:nvSpPr>
          <p:cNvPr id="3" name="Espace réservé du pied de page 4"/>
          <p:cNvSpPr>
            <a:spLocks noGrp="1"/>
          </p:cNvSpPr>
          <p:nvPr>
            <p:ph type="ftr" sz="quarter" idx="11"/>
          </p:nvPr>
        </p:nvSpPr>
        <p:spPr/>
        <p:txBody>
          <a:bodyPr/>
          <a:lstStyle>
            <a:lvl1pPr>
              <a:defRPr/>
            </a:lvl1pPr>
          </a:lstStyle>
          <a:p>
            <a:pPr>
              <a:defRPr/>
            </a:pPr>
            <a:r>
              <a:rPr lang="fr-FR"/>
              <a:t>BTS CG</a:t>
            </a:r>
          </a:p>
        </p:txBody>
      </p:sp>
      <p:sp>
        <p:nvSpPr>
          <p:cNvPr id="4" name="Espace réservé du numéro de diapositive 5"/>
          <p:cNvSpPr>
            <a:spLocks noGrp="1"/>
          </p:cNvSpPr>
          <p:nvPr>
            <p:ph type="sldNum" sz="quarter" idx="12"/>
          </p:nvPr>
        </p:nvSpPr>
        <p:spPr/>
        <p:txBody>
          <a:bodyPr/>
          <a:lstStyle>
            <a:lvl1pPr>
              <a:defRPr/>
            </a:lvl1pPr>
          </a:lstStyle>
          <a:p>
            <a:pPr>
              <a:defRPr/>
            </a:pPr>
            <a:fld id="{ED281700-BF6F-4C7D-97D8-DB9C7ADC47C8}"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25/11/2014</a:t>
            </a:r>
          </a:p>
        </p:txBody>
      </p:sp>
      <p:sp>
        <p:nvSpPr>
          <p:cNvPr id="6" name="Espace réservé du pied de page 4"/>
          <p:cNvSpPr>
            <a:spLocks noGrp="1"/>
          </p:cNvSpPr>
          <p:nvPr>
            <p:ph type="ftr" sz="quarter" idx="11"/>
          </p:nvPr>
        </p:nvSpPr>
        <p:spPr/>
        <p:txBody>
          <a:bodyPr/>
          <a:lstStyle>
            <a:lvl1pPr>
              <a:defRPr/>
            </a:lvl1pPr>
          </a:lstStyle>
          <a:p>
            <a:pPr>
              <a:defRPr/>
            </a:pPr>
            <a:r>
              <a:rPr lang="fr-FR"/>
              <a:t>BTS CG</a:t>
            </a:r>
          </a:p>
        </p:txBody>
      </p:sp>
      <p:sp>
        <p:nvSpPr>
          <p:cNvPr id="7" name="Espace réservé du numéro de diapositive 5"/>
          <p:cNvSpPr>
            <a:spLocks noGrp="1"/>
          </p:cNvSpPr>
          <p:nvPr>
            <p:ph type="sldNum" sz="quarter" idx="12"/>
          </p:nvPr>
        </p:nvSpPr>
        <p:spPr/>
        <p:txBody>
          <a:bodyPr/>
          <a:lstStyle>
            <a:lvl1pPr>
              <a:defRPr/>
            </a:lvl1pPr>
          </a:lstStyle>
          <a:p>
            <a:pPr>
              <a:defRPr/>
            </a:pPr>
            <a:fld id="{F0D574E0-E159-4CB4-90BF-46BB6D2A9EF2}"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25/11/2014</a:t>
            </a:r>
          </a:p>
        </p:txBody>
      </p:sp>
      <p:sp>
        <p:nvSpPr>
          <p:cNvPr id="6" name="Espace réservé du pied de page 4"/>
          <p:cNvSpPr>
            <a:spLocks noGrp="1"/>
          </p:cNvSpPr>
          <p:nvPr>
            <p:ph type="ftr" sz="quarter" idx="11"/>
          </p:nvPr>
        </p:nvSpPr>
        <p:spPr/>
        <p:txBody>
          <a:bodyPr/>
          <a:lstStyle>
            <a:lvl1pPr>
              <a:defRPr/>
            </a:lvl1pPr>
          </a:lstStyle>
          <a:p>
            <a:pPr>
              <a:defRPr/>
            </a:pPr>
            <a:r>
              <a:rPr lang="fr-FR"/>
              <a:t>BTS CG</a:t>
            </a:r>
          </a:p>
        </p:txBody>
      </p:sp>
      <p:sp>
        <p:nvSpPr>
          <p:cNvPr id="7" name="Espace réservé du numéro de diapositive 5"/>
          <p:cNvSpPr>
            <a:spLocks noGrp="1"/>
          </p:cNvSpPr>
          <p:nvPr>
            <p:ph type="sldNum" sz="quarter" idx="12"/>
          </p:nvPr>
        </p:nvSpPr>
        <p:spPr/>
        <p:txBody>
          <a:bodyPr/>
          <a:lstStyle>
            <a:lvl1pPr>
              <a:defRPr/>
            </a:lvl1pPr>
          </a:lstStyle>
          <a:p>
            <a:pPr>
              <a:defRPr/>
            </a:pPr>
            <a:fld id="{700AD370-BE81-4A5D-84A9-1503DD668478}"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6858000" cy="1458913"/>
          </a:xfrm>
          <a:prstGeom prst="rect">
            <a:avLst/>
          </a:prstGeom>
          <a:gradFill flip="none" rotWithShape="1">
            <a:gsLst>
              <a:gs pos="0">
                <a:schemeClr val="accent2">
                  <a:lumMod val="0"/>
                  <a:lumOff val="100000"/>
                </a:schemeClr>
              </a:gs>
              <a:gs pos="100000">
                <a:srgbClr val="8FCAF3"/>
              </a:gs>
              <a:gs pos="100000">
                <a:schemeClr val="accent1">
                  <a:tint val="44500"/>
                  <a:satMod val="160000"/>
                </a:schemeClr>
              </a:gs>
              <a:gs pos="100000">
                <a:schemeClr val="accent1">
                  <a:tint val="23500"/>
                  <a:satMod val="160000"/>
                </a:schemeClr>
              </a:gs>
            </a:gsLst>
            <a:path path="rect">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027"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8"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r>
              <a:rPr lang="fr-FR"/>
              <a:t>25/11/2014</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2000" b="1" dirty="0" smtClean="0">
                <a:solidFill>
                  <a:schemeClr val="accent6"/>
                </a:solidFill>
                <a:latin typeface="+mn-lt"/>
              </a:defRPr>
            </a:lvl1pPr>
          </a:lstStyle>
          <a:p>
            <a:pPr>
              <a:defRPr/>
            </a:pPr>
            <a:r>
              <a:rPr lang="fr-FR"/>
              <a:t>BTS CG</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5730550-AA4C-4369-A83A-2E310E696A38}" type="slidenum">
              <a:rPr lang="fr-FR"/>
              <a:pPr>
                <a:defRPr/>
              </a:pPr>
              <a:t>‹N°›</a:t>
            </a:fld>
            <a:endParaRPr lang="fr-FR"/>
          </a:p>
        </p:txBody>
      </p:sp>
      <p:pic>
        <p:nvPicPr>
          <p:cNvPr id="1032" name="Image 8"/>
          <p:cNvPicPr>
            <a:picLocks noChangeAspect="1"/>
          </p:cNvPicPr>
          <p:nvPr userDrawn="1"/>
        </p:nvPicPr>
        <p:blipFill>
          <a:blip r:embed="rId14"/>
          <a:srcRect/>
          <a:stretch>
            <a:fillRect/>
          </a:stretch>
        </p:blipFill>
        <p:spPr bwMode="auto">
          <a:xfrm>
            <a:off x="6732588" y="0"/>
            <a:ext cx="2428875" cy="14652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61" r:id="rId12"/>
  </p:sldLayoutIdLst>
  <p:hf hdr="0" ftr="0" dt="0"/>
  <p:txStyles>
    <p:titleStyle>
      <a:lvl1pPr algn="l" rtl="0" fontAlgn="base">
        <a:spcBef>
          <a:spcPct val="0"/>
        </a:spcBef>
        <a:spcAft>
          <a:spcPct val="0"/>
        </a:spcAft>
        <a:defRPr sz="4400" b="1" kern="1200">
          <a:solidFill>
            <a:srgbClr val="F14124"/>
          </a:solidFill>
          <a:latin typeface="+mj-lt"/>
          <a:ea typeface="+mj-ea"/>
          <a:cs typeface="+mj-cs"/>
        </a:defRPr>
      </a:lvl1pPr>
      <a:lvl2pPr algn="l" rtl="0" fontAlgn="base">
        <a:spcBef>
          <a:spcPct val="0"/>
        </a:spcBef>
        <a:spcAft>
          <a:spcPct val="0"/>
        </a:spcAft>
        <a:defRPr sz="4400" b="1">
          <a:solidFill>
            <a:srgbClr val="F14124"/>
          </a:solidFill>
          <a:latin typeface="Calibri" pitchFamily="34" charset="0"/>
        </a:defRPr>
      </a:lvl2pPr>
      <a:lvl3pPr algn="l" rtl="0" fontAlgn="base">
        <a:spcBef>
          <a:spcPct val="0"/>
        </a:spcBef>
        <a:spcAft>
          <a:spcPct val="0"/>
        </a:spcAft>
        <a:defRPr sz="4400" b="1">
          <a:solidFill>
            <a:srgbClr val="F14124"/>
          </a:solidFill>
          <a:latin typeface="Calibri" pitchFamily="34" charset="0"/>
        </a:defRPr>
      </a:lvl3pPr>
      <a:lvl4pPr algn="l" rtl="0" fontAlgn="base">
        <a:spcBef>
          <a:spcPct val="0"/>
        </a:spcBef>
        <a:spcAft>
          <a:spcPct val="0"/>
        </a:spcAft>
        <a:defRPr sz="4400" b="1">
          <a:solidFill>
            <a:srgbClr val="F14124"/>
          </a:solidFill>
          <a:latin typeface="Calibri" pitchFamily="34" charset="0"/>
        </a:defRPr>
      </a:lvl4pPr>
      <a:lvl5pPr algn="l" rtl="0" fontAlgn="base">
        <a:spcBef>
          <a:spcPct val="0"/>
        </a:spcBef>
        <a:spcAft>
          <a:spcPct val="0"/>
        </a:spcAft>
        <a:defRPr sz="4400" b="1">
          <a:solidFill>
            <a:srgbClr val="F14124"/>
          </a:solidFill>
          <a:latin typeface="Calibri" pitchFamily="34" charset="0"/>
        </a:defRPr>
      </a:lvl5pPr>
      <a:lvl6pPr marL="457200" algn="l" rtl="0" fontAlgn="base">
        <a:spcBef>
          <a:spcPct val="0"/>
        </a:spcBef>
        <a:spcAft>
          <a:spcPct val="0"/>
        </a:spcAft>
        <a:defRPr sz="4400" b="1">
          <a:solidFill>
            <a:srgbClr val="F14124"/>
          </a:solidFill>
          <a:latin typeface="Calibri" pitchFamily="34" charset="0"/>
        </a:defRPr>
      </a:lvl6pPr>
      <a:lvl7pPr marL="914400" algn="l" rtl="0" fontAlgn="base">
        <a:spcBef>
          <a:spcPct val="0"/>
        </a:spcBef>
        <a:spcAft>
          <a:spcPct val="0"/>
        </a:spcAft>
        <a:defRPr sz="4400" b="1">
          <a:solidFill>
            <a:srgbClr val="F14124"/>
          </a:solidFill>
          <a:latin typeface="Calibri" pitchFamily="34" charset="0"/>
        </a:defRPr>
      </a:lvl7pPr>
      <a:lvl8pPr marL="1371600" algn="l" rtl="0" fontAlgn="base">
        <a:spcBef>
          <a:spcPct val="0"/>
        </a:spcBef>
        <a:spcAft>
          <a:spcPct val="0"/>
        </a:spcAft>
        <a:defRPr sz="4400" b="1">
          <a:solidFill>
            <a:srgbClr val="F14124"/>
          </a:solidFill>
          <a:latin typeface="Calibri" pitchFamily="34" charset="0"/>
        </a:defRPr>
      </a:lvl8pPr>
      <a:lvl9pPr marL="1828800" algn="l" rtl="0" fontAlgn="base">
        <a:spcBef>
          <a:spcPct val="0"/>
        </a:spcBef>
        <a:spcAft>
          <a:spcPct val="0"/>
        </a:spcAft>
        <a:defRPr sz="4400" b="1">
          <a:solidFill>
            <a:srgbClr val="F14124"/>
          </a:solidFill>
          <a:latin typeface="Calibri" pitchFamily="34" charset="0"/>
        </a:defRPr>
      </a:lvl9pPr>
    </p:titleStyle>
    <p:bodyStyle>
      <a:lvl1pPr marL="342900" indent="-342900" algn="l" rtl="0" fontAlgn="base">
        <a:spcBef>
          <a:spcPct val="20000"/>
        </a:spcBef>
        <a:spcAft>
          <a:spcPct val="0"/>
        </a:spcAft>
        <a:buFont typeface="Arial" charset="0"/>
        <a:buChar char="•"/>
        <a:defRPr sz="3200" b="1" kern="1200">
          <a:solidFill>
            <a:srgbClr val="A7EA52"/>
          </a:solidFill>
          <a:latin typeface="+mn-lt"/>
          <a:ea typeface="+mn-ea"/>
          <a:cs typeface="+mn-cs"/>
        </a:defRPr>
      </a:lvl1pPr>
      <a:lvl2pPr marL="742950" indent="-285750" algn="l" rtl="0" fontAlgn="base">
        <a:spcBef>
          <a:spcPct val="20000"/>
        </a:spcBef>
        <a:spcAft>
          <a:spcPct val="0"/>
        </a:spcAft>
        <a:buFont typeface="Wingdings" pitchFamily="2" charset="2"/>
        <a:buChar char="§"/>
        <a:defRPr sz="2800" kern="1200">
          <a:solidFill>
            <a:schemeClr val="accent1"/>
          </a:solidFill>
          <a:latin typeface="+mn-lt"/>
          <a:ea typeface="+mn-ea"/>
          <a:cs typeface="+mn-cs"/>
        </a:defRPr>
      </a:lvl2pPr>
      <a:lvl3pPr marL="1143000" indent="-228600" algn="l" rtl="0" fontAlgn="base">
        <a:spcBef>
          <a:spcPct val="20000"/>
        </a:spcBef>
        <a:spcAft>
          <a:spcPct val="0"/>
        </a:spcAft>
        <a:buFont typeface="Courier New" pitchFamily="49" charset="0"/>
        <a:buChar char="o"/>
        <a:defRPr sz="2400" kern="1200">
          <a:solidFill>
            <a:srgbClr val="FF802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rgbClr val="F14124"/>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file:///\\1ST74163\bessiers\Mes%20documents\T&#233;l&#233;chargements\2014-BTS_CG_Passeport_D&#233;mo.xls" TargetMode="Externa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file:///\\1ST74163\bessiers\Mes%20documents\T&#233;l&#233;chargements\2014-BTS_CG_Passeport_Vierge.xl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a:grpSpLocks/>
          </p:cNvGrpSpPr>
          <p:nvPr/>
        </p:nvGrpSpPr>
        <p:grpSpPr bwMode="auto">
          <a:xfrm>
            <a:off x="0" y="0"/>
            <a:ext cx="9144000" cy="6858000"/>
            <a:chOff x="0" y="0"/>
            <a:chExt cx="5760" cy="3217"/>
          </a:xfrm>
          <a:solidFill>
            <a:srgbClr val="D7E3E8"/>
          </a:solidFill>
        </p:grpSpPr>
        <p:sp>
          <p:nvSpPr>
            <p:cNvPr id="5" name="Freeform 10"/>
            <p:cNvSpPr>
              <a:spLocks/>
            </p:cNvSpPr>
            <p:nvPr/>
          </p:nvSpPr>
          <p:spPr bwMode="gray">
            <a:xfrm>
              <a:off x="0" y="2251"/>
              <a:ext cx="5760" cy="966"/>
            </a:xfrm>
            <a:custGeom>
              <a:avLst/>
              <a:gdLst>
                <a:gd name="T0" fmla="*/ 5760 w 5760"/>
                <a:gd name="T1" fmla="*/ 0 h 966"/>
                <a:gd name="T2" fmla="*/ 0 w 5760"/>
                <a:gd name="T3" fmla="*/ 0 h 966"/>
                <a:gd name="T4" fmla="*/ 0 w 5760"/>
                <a:gd name="T5" fmla="*/ 966 h 966"/>
                <a:gd name="T6" fmla="*/ 4834 w 5760"/>
                <a:gd name="T7" fmla="*/ 966 h 966"/>
                <a:gd name="T8" fmla="*/ 5760 w 5760"/>
                <a:gd name="T9" fmla="*/ 434 h 966"/>
                <a:gd name="T10" fmla="*/ 5760 w 5760"/>
                <a:gd name="T11" fmla="*/ 0 h 9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60" h="966">
                  <a:moveTo>
                    <a:pt x="5760" y="0"/>
                  </a:moveTo>
                  <a:lnTo>
                    <a:pt x="0" y="0"/>
                  </a:lnTo>
                  <a:lnTo>
                    <a:pt x="0" y="966"/>
                  </a:lnTo>
                  <a:lnTo>
                    <a:pt x="4834" y="966"/>
                  </a:lnTo>
                  <a:lnTo>
                    <a:pt x="5760" y="434"/>
                  </a:lnTo>
                  <a:lnTo>
                    <a:pt x="5760" y="0"/>
                  </a:lnTo>
                </a:path>
              </a:pathLst>
            </a:custGeom>
            <a:solidFill>
              <a:srgbClr val="DEEEF8"/>
            </a:solidFill>
            <a:ln>
              <a:noFill/>
            </a:ln>
            <a:extLst/>
          </p:spPr>
          <p:txBody>
            <a:bodyPr/>
            <a:lstStyle/>
            <a:p>
              <a:pPr fontAlgn="auto">
                <a:spcBef>
                  <a:spcPts val="0"/>
                </a:spcBef>
                <a:spcAft>
                  <a:spcPts val="0"/>
                </a:spcAft>
                <a:defRPr/>
              </a:pPr>
              <a:endParaRPr lang="fr-FR">
                <a:ea typeface="ＭＳ Ｐゴシック" charset="0"/>
                <a:cs typeface="ＭＳ Ｐゴシック" charset="0"/>
              </a:endParaRPr>
            </a:p>
          </p:txBody>
        </p:sp>
        <p:sp>
          <p:nvSpPr>
            <p:cNvPr id="6" name="Rectangle 11"/>
            <p:cNvSpPr>
              <a:spLocks noChangeArrowheads="1"/>
            </p:cNvSpPr>
            <p:nvPr/>
          </p:nvSpPr>
          <p:spPr bwMode="gray">
            <a:xfrm>
              <a:off x="0" y="0"/>
              <a:ext cx="5760" cy="2568"/>
            </a:xfrm>
            <a:prstGeom prst="rect">
              <a:avLst/>
            </a:prstGeom>
            <a:solidFill>
              <a:srgbClr val="DEEEF8"/>
            </a:solidFill>
            <a:ln>
              <a:noFill/>
            </a:ln>
            <a:extLst/>
          </p:spPr>
          <p:txBody>
            <a:bodyPr wrap="none" anchor="ctr"/>
            <a:lstStyle/>
            <a:p>
              <a:pPr fontAlgn="auto">
                <a:spcBef>
                  <a:spcPts val="0"/>
                </a:spcBef>
                <a:spcAft>
                  <a:spcPts val="0"/>
                </a:spcAft>
                <a:defRPr/>
              </a:pPr>
              <a:endParaRPr lang="fr-FR" dirty="0">
                <a:ea typeface="ＭＳ Ｐゴシック" charset="0"/>
              </a:endParaRPr>
            </a:p>
          </p:txBody>
        </p:sp>
      </p:grpSp>
      <p:sp>
        <p:nvSpPr>
          <p:cNvPr id="16386" name="Rectangle 3"/>
          <p:cNvSpPr txBox="1">
            <a:spLocks noChangeArrowheads="1"/>
          </p:cNvSpPr>
          <p:nvPr/>
        </p:nvSpPr>
        <p:spPr bwMode="auto">
          <a:xfrm>
            <a:off x="928688" y="4071938"/>
            <a:ext cx="7500937" cy="1079500"/>
          </a:xfrm>
          <a:prstGeom prst="rect">
            <a:avLst/>
          </a:prstGeom>
          <a:noFill/>
          <a:ln w="9525">
            <a:noFill/>
            <a:miter lim="800000"/>
            <a:headEnd/>
            <a:tailEnd/>
          </a:ln>
        </p:spPr>
        <p:txBody>
          <a:bodyPr/>
          <a:lstStyle/>
          <a:p>
            <a:pPr algn="ctr" defTabSz="457200"/>
            <a:r>
              <a:rPr lang="fr-FR" altLang="fr-FR" sz="4800" b="1">
                <a:solidFill>
                  <a:srgbClr val="0033CC"/>
                </a:solidFill>
                <a:latin typeface="Calibri" pitchFamily="34" charset="0"/>
              </a:rPr>
              <a:t>LA PROFESSIONNALISATION</a:t>
            </a:r>
          </a:p>
        </p:txBody>
      </p:sp>
      <p:sp>
        <p:nvSpPr>
          <p:cNvPr id="16387" name="Rectangle 4"/>
          <p:cNvSpPr txBox="1">
            <a:spLocks noChangeArrowheads="1"/>
          </p:cNvSpPr>
          <p:nvPr/>
        </p:nvSpPr>
        <p:spPr bwMode="auto">
          <a:xfrm>
            <a:off x="1908175" y="2852738"/>
            <a:ext cx="6191250" cy="315912"/>
          </a:xfrm>
          <a:prstGeom prst="rect">
            <a:avLst/>
          </a:prstGeom>
          <a:noFill/>
          <a:ln w="9525">
            <a:noFill/>
            <a:miter lim="800000"/>
            <a:headEnd/>
            <a:tailEnd/>
          </a:ln>
        </p:spPr>
        <p:txBody>
          <a:bodyPr/>
          <a:lstStyle/>
          <a:p>
            <a:pPr defTabSz="457200">
              <a:spcBef>
                <a:spcPct val="20000"/>
              </a:spcBef>
              <a:buFont typeface="Wingdings" pitchFamily="2" charset="2"/>
              <a:buNone/>
            </a:pPr>
            <a:endParaRPr lang="fr-FR" altLang="fr-FR" sz="1500">
              <a:solidFill>
                <a:srgbClr val="0062A8"/>
              </a:solidFill>
              <a:latin typeface="Calibri" pitchFamily="34" charset="0"/>
              <a:cs typeface="Arial" charset="0"/>
            </a:endParaRPr>
          </a:p>
        </p:txBody>
      </p:sp>
      <p:sp>
        <p:nvSpPr>
          <p:cNvPr id="10" name="Rectangle 4"/>
          <p:cNvSpPr txBox="1">
            <a:spLocks noChangeArrowheads="1"/>
          </p:cNvSpPr>
          <p:nvPr/>
        </p:nvSpPr>
        <p:spPr>
          <a:xfrm>
            <a:off x="1857375" y="5929313"/>
            <a:ext cx="6118225" cy="315912"/>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fr-FR" sz="1400" dirty="0" smtClean="0">
                <a:solidFill>
                  <a:schemeClr val="tx1">
                    <a:lumMod val="65000"/>
                    <a:lumOff val="35000"/>
                  </a:schemeClr>
                </a:solidFill>
              </a:rPr>
              <a:t>BTS CG – 22/01/2015 – Académie de Grenoble</a:t>
            </a:r>
            <a:endParaRPr lang="fr-FR" sz="1400" dirty="0">
              <a:solidFill>
                <a:schemeClr val="tx1">
                  <a:lumMod val="65000"/>
                  <a:lumOff val="35000"/>
                </a:schemeClr>
              </a:solidFill>
            </a:endParaRPr>
          </a:p>
        </p:txBody>
      </p:sp>
      <p:cxnSp>
        <p:nvCxnSpPr>
          <p:cNvPr id="11" name="Connecteur droit 10"/>
          <p:cNvCxnSpPr/>
          <p:nvPr/>
        </p:nvCxnSpPr>
        <p:spPr>
          <a:xfrm>
            <a:off x="1928813" y="5929313"/>
            <a:ext cx="2305050" cy="0"/>
          </a:xfrm>
          <a:prstGeom prst="line">
            <a:avLst/>
          </a:prstGeom>
          <a:ln w="6350" cmpd="sng">
            <a:solidFill>
              <a:srgbClr val="7F7F7F"/>
            </a:solidFill>
            <a:prstDash val="solid"/>
          </a:ln>
          <a:effectLst/>
        </p:spPr>
        <p:style>
          <a:lnRef idx="2">
            <a:schemeClr val="accent1"/>
          </a:lnRef>
          <a:fillRef idx="0">
            <a:schemeClr val="accent1"/>
          </a:fillRef>
          <a:effectRef idx="1">
            <a:schemeClr val="accent1"/>
          </a:effectRef>
          <a:fontRef idx="minor">
            <a:schemeClr val="tx1"/>
          </a:fontRef>
        </p:style>
      </p:cxnSp>
      <p:pic>
        <p:nvPicPr>
          <p:cNvPr id="16390" name="Image 8"/>
          <p:cNvPicPr>
            <a:picLocks noChangeAspect="1"/>
          </p:cNvPicPr>
          <p:nvPr/>
        </p:nvPicPr>
        <p:blipFill>
          <a:blip r:embed="rId2"/>
          <a:srcRect/>
          <a:stretch>
            <a:fillRect/>
          </a:stretch>
        </p:blipFill>
        <p:spPr bwMode="auto">
          <a:xfrm>
            <a:off x="1979613" y="0"/>
            <a:ext cx="5276850" cy="3135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re 1"/>
          <p:cNvSpPr>
            <a:spLocks noGrp="1"/>
          </p:cNvSpPr>
          <p:nvPr>
            <p:ph type="title"/>
          </p:nvPr>
        </p:nvSpPr>
        <p:spPr>
          <a:xfrm>
            <a:off x="457200" y="274638"/>
            <a:ext cx="6275388" cy="1143000"/>
          </a:xfrm>
        </p:spPr>
        <p:txBody>
          <a:bodyPr/>
          <a:lstStyle/>
          <a:p>
            <a:pPr algn="ctr"/>
            <a:r>
              <a:rPr lang="fr-FR" altLang="fr-FR" sz="3600" smtClean="0">
                <a:solidFill>
                  <a:srgbClr val="FF0000"/>
                </a:solidFill>
              </a:rPr>
              <a:t>Préparer, suivre et exploiter les périodes de stage</a:t>
            </a:r>
          </a:p>
        </p:txBody>
      </p:sp>
      <p:sp>
        <p:nvSpPr>
          <p:cNvPr id="21507" name="Espace réservé du contenu 2"/>
          <p:cNvSpPr>
            <a:spLocks noGrp="1"/>
          </p:cNvSpPr>
          <p:nvPr>
            <p:ph idx="1"/>
          </p:nvPr>
        </p:nvSpPr>
        <p:spPr>
          <a:xfrm>
            <a:off x="457200" y="1600200"/>
            <a:ext cx="5194300" cy="5068888"/>
          </a:xfrm>
        </p:spPr>
        <p:txBody>
          <a:bodyPr rtlCol="0">
            <a:normAutofit fontScale="85000" lnSpcReduction="20000"/>
          </a:bodyPr>
          <a:lstStyle/>
          <a:p>
            <a:pPr fontAlgn="auto">
              <a:spcAft>
                <a:spcPts val="0"/>
              </a:spcAft>
              <a:buClr>
                <a:srgbClr val="C9E8F7"/>
              </a:buClr>
              <a:buFont typeface="Arial" pitchFamily="34" charset="0"/>
              <a:buBlip>
                <a:blip r:embed="rId3"/>
              </a:buBlip>
              <a:defRPr/>
            </a:pPr>
            <a:r>
              <a:rPr lang="fr-FR" altLang="fr-FR" sz="2800" dirty="0" smtClean="0">
                <a:solidFill>
                  <a:srgbClr val="0033CC"/>
                </a:solidFill>
              </a:rPr>
              <a:t>Acquisition d’une représentation du métier et des contextes organisationnels</a:t>
            </a:r>
          </a:p>
          <a:p>
            <a:pPr marL="0" indent="0" fontAlgn="auto">
              <a:spcAft>
                <a:spcPts val="0"/>
              </a:spcAft>
              <a:buClr>
                <a:srgbClr val="C9E8F7"/>
              </a:buClr>
              <a:buFont typeface="Arial" pitchFamily="34" charset="0"/>
              <a:buNone/>
              <a:defRPr/>
            </a:pPr>
            <a:endParaRPr lang="fr-FR" altLang="fr-FR" sz="1200" dirty="0" smtClean="0">
              <a:solidFill>
                <a:srgbClr val="0033CC"/>
              </a:solidFill>
            </a:endParaRPr>
          </a:p>
          <a:p>
            <a:pPr fontAlgn="auto">
              <a:spcAft>
                <a:spcPts val="0"/>
              </a:spcAft>
              <a:buClr>
                <a:srgbClr val="C9E8F7"/>
              </a:buClr>
              <a:buFont typeface="Arial" pitchFamily="34" charset="0"/>
              <a:buBlip>
                <a:blip r:embed="rId3"/>
              </a:buBlip>
              <a:defRPr/>
            </a:pPr>
            <a:r>
              <a:rPr lang="fr-FR" altLang="fr-FR" sz="2800" dirty="0">
                <a:solidFill>
                  <a:srgbClr val="0033CC"/>
                </a:solidFill>
              </a:rPr>
              <a:t>D</a:t>
            </a:r>
            <a:r>
              <a:rPr lang="fr-FR" altLang="fr-FR" sz="2800" dirty="0" smtClean="0">
                <a:solidFill>
                  <a:srgbClr val="0033CC"/>
                </a:solidFill>
              </a:rPr>
              <a:t>émarche de recherche de stage</a:t>
            </a:r>
          </a:p>
          <a:p>
            <a:pPr marL="0" indent="0" fontAlgn="auto">
              <a:spcAft>
                <a:spcPts val="0"/>
              </a:spcAft>
              <a:buClr>
                <a:srgbClr val="C9E8F7"/>
              </a:buClr>
              <a:buFont typeface="Arial" pitchFamily="34" charset="0"/>
              <a:buNone/>
              <a:defRPr/>
            </a:pPr>
            <a:endParaRPr lang="fr-FR" altLang="fr-FR" sz="1200" dirty="0" smtClean="0">
              <a:solidFill>
                <a:srgbClr val="0033CC"/>
              </a:solidFill>
              <a:latin typeface="Arial Black" panose="020B0A04020102020204" pitchFamily="34" charset="0"/>
            </a:endParaRPr>
          </a:p>
          <a:p>
            <a:pPr fontAlgn="auto">
              <a:spcAft>
                <a:spcPts val="0"/>
              </a:spcAft>
              <a:buClr>
                <a:srgbClr val="C9E8F7"/>
              </a:buClr>
              <a:buFont typeface="Arial" pitchFamily="34" charset="0"/>
              <a:buBlip>
                <a:blip r:embed="rId3"/>
              </a:buBlip>
              <a:defRPr/>
            </a:pPr>
            <a:r>
              <a:rPr lang="fr-FR" altLang="fr-FR" sz="2800" dirty="0">
                <a:solidFill>
                  <a:srgbClr val="0033CC"/>
                </a:solidFill>
              </a:rPr>
              <a:t>A</a:t>
            </a:r>
            <a:r>
              <a:rPr lang="fr-FR" altLang="fr-FR" sz="2800" dirty="0" smtClean="0">
                <a:solidFill>
                  <a:srgbClr val="0033CC"/>
                </a:solidFill>
              </a:rPr>
              <a:t>ide à l’explicitation des situations professionnelles vécues</a:t>
            </a:r>
          </a:p>
          <a:p>
            <a:pPr marL="0" indent="0" fontAlgn="auto">
              <a:spcAft>
                <a:spcPts val="0"/>
              </a:spcAft>
              <a:buClr>
                <a:srgbClr val="C9E8F7"/>
              </a:buClr>
              <a:buFont typeface="Arial" pitchFamily="34" charset="0"/>
              <a:buNone/>
              <a:defRPr/>
            </a:pPr>
            <a:endParaRPr lang="fr-FR" altLang="fr-FR" sz="1200" dirty="0" smtClean="0">
              <a:solidFill>
                <a:srgbClr val="0033CC"/>
              </a:solidFill>
              <a:latin typeface="Arial Black" panose="020B0A04020102020204" pitchFamily="34" charset="0"/>
            </a:endParaRPr>
          </a:p>
          <a:p>
            <a:pPr fontAlgn="auto">
              <a:spcAft>
                <a:spcPts val="0"/>
              </a:spcAft>
              <a:buClr>
                <a:srgbClr val="C9E8F7"/>
              </a:buClr>
              <a:buFont typeface="Arial" pitchFamily="34" charset="0"/>
              <a:buBlip>
                <a:blip r:embed="rId3"/>
              </a:buBlip>
              <a:defRPr/>
            </a:pPr>
            <a:r>
              <a:rPr lang="fr-FR" altLang="fr-FR" sz="2800" dirty="0" smtClean="0">
                <a:solidFill>
                  <a:srgbClr val="0033CC"/>
                </a:solidFill>
              </a:rPr>
              <a:t>Conseil au choix des situations inscrites dans le passeport</a:t>
            </a:r>
          </a:p>
          <a:p>
            <a:pPr marL="0" indent="0" fontAlgn="auto">
              <a:spcAft>
                <a:spcPts val="0"/>
              </a:spcAft>
              <a:buClr>
                <a:srgbClr val="C9E8F7"/>
              </a:buClr>
              <a:buFont typeface="Arial" pitchFamily="34" charset="0"/>
              <a:buNone/>
              <a:defRPr/>
            </a:pPr>
            <a:endParaRPr lang="fr-FR" altLang="fr-FR" sz="1200" dirty="0" smtClean="0">
              <a:solidFill>
                <a:srgbClr val="0033CC"/>
              </a:solidFill>
              <a:latin typeface="Arial Black" panose="020B0A04020102020204" pitchFamily="34" charset="0"/>
            </a:endParaRPr>
          </a:p>
          <a:p>
            <a:pPr fontAlgn="auto">
              <a:spcAft>
                <a:spcPts val="0"/>
              </a:spcAft>
              <a:buClr>
                <a:srgbClr val="C9E8F7"/>
              </a:buClr>
              <a:buFont typeface="Arial" pitchFamily="34" charset="0"/>
              <a:buBlip>
                <a:blip r:embed="rId3"/>
              </a:buBlip>
              <a:defRPr/>
            </a:pPr>
            <a:r>
              <a:rPr lang="fr-FR" altLang="fr-FR" sz="2800" dirty="0" smtClean="0">
                <a:solidFill>
                  <a:srgbClr val="0033CC"/>
                </a:solidFill>
                <a:latin typeface="+mj-lt"/>
              </a:rPr>
              <a:t>Accompagnement sur « l’analyse de l’organisation d’un processus »</a:t>
            </a:r>
          </a:p>
          <a:p>
            <a:pPr fontAlgn="auto">
              <a:spcAft>
                <a:spcPts val="0"/>
              </a:spcAft>
              <a:buClr>
                <a:srgbClr val="C9E8F7"/>
              </a:buClr>
              <a:buFont typeface="Arial" pitchFamily="34" charset="0"/>
              <a:buBlip>
                <a:blip r:embed="rId3"/>
              </a:buBlip>
              <a:defRPr/>
            </a:pPr>
            <a:endParaRPr lang="fr-FR" altLang="fr-FR" sz="2800" dirty="0" smtClean="0">
              <a:solidFill>
                <a:srgbClr val="0033CC"/>
              </a:solidFill>
            </a:endParaRPr>
          </a:p>
          <a:p>
            <a:pPr fontAlgn="auto">
              <a:spcAft>
                <a:spcPts val="0"/>
              </a:spcAft>
              <a:buClr>
                <a:srgbClr val="C9E8F7"/>
              </a:buClr>
              <a:buFont typeface="Arial" pitchFamily="34" charset="0"/>
              <a:buBlip>
                <a:blip r:embed="rId3"/>
              </a:buBlip>
              <a:defRPr/>
            </a:pPr>
            <a:r>
              <a:rPr lang="fr-FR" altLang="fr-FR" sz="2800" dirty="0" smtClean="0">
                <a:solidFill>
                  <a:srgbClr val="0033CC"/>
                </a:solidFill>
              </a:rPr>
              <a:t>Aide à l’évaluation de son parcours professionnel</a:t>
            </a:r>
          </a:p>
          <a:p>
            <a:pPr marL="0" indent="0" fontAlgn="auto">
              <a:spcAft>
                <a:spcPts val="0"/>
              </a:spcAft>
              <a:buClr>
                <a:srgbClr val="C9E8F7"/>
              </a:buClr>
              <a:buFont typeface="Arial" pitchFamily="34" charset="0"/>
              <a:buNone/>
              <a:defRPr/>
            </a:pPr>
            <a:endParaRPr lang="fr-FR" altLang="fr-FR" sz="1200" dirty="0" smtClean="0">
              <a:solidFill>
                <a:srgbClr val="0033CC"/>
              </a:solidFill>
              <a:latin typeface="Arial Black" panose="020B0A04020102020204" pitchFamily="34" charset="0"/>
            </a:endParaRPr>
          </a:p>
          <a:p>
            <a:pPr fontAlgn="auto">
              <a:spcAft>
                <a:spcPts val="0"/>
              </a:spcAft>
              <a:buClr>
                <a:srgbClr val="C9E8F7"/>
              </a:buClr>
              <a:buFont typeface="Arial" pitchFamily="34" charset="0"/>
              <a:buChar char="•"/>
              <a:defRPr/>
            </a:pPr>
            <a:endParaRPr lang="fr-FR" altLang="fr-FR" sz="2400" dirty="0" smtClean="0">
              <a:solidFill>
                <a:srgbClr val="009900"/>
              </a:solidFill>
              <a:latin typeface="Arial Black" panose="020B0A04020102020204" pitchFamily="34" charset="0"/>
            </a:endParaRPr>
          </a:p>
          <a:p>
            <a:pPr fontAlgn="auto">
              <a:spcAft>
                <a:spcPts val="0"/>
              </a:spcAft>
              <a:buFont typeface="Arial" pitchFamily="34" charset="0"/>
              <a:buChar char="•"/>
              <a:defRPr/>
            </a:pPr>
            <a:endParaRPr lang="fr-FR" altLang="fr-FR" sz="2400" dirty="0" smtClean="0">
              <a:solidFill>
                <a:srgbClr val="009900"/>
              </a:solidFill>
              <a:latin typeface="Arial Black" panose="020B0A04020102020204" pitchFamily="34" charset="0"/>
            </a:endParaRPr>
          </a:p>
          <a:p>
            <a:pPr fontAlgn="auto">
              <a:spcAft>
                <a:spcPts val="0"/>
              </a:spcAft>
              <a:buFont typeface="Arial" pitchFamily="34" charset="0"/>
              <a:buChar char="•"/>
              <a:defRPr/>
            </a:pPr>
            <a:endParaRPr lang="fr-FR" altLang="fr-FR" sz="2400" dirty="0" smtClean="0">
              <a:solidFill>
                <a:srgbClr val="009900"/>
              </a:solidFill>
              <a:latin typeface="Arial Black" panose="020B0A04020102020204" pitchFamily="34" charset="0"/>
            </a:endParaRPr>
          </a:p>
          <a:p>
            <a:pPr fontAlgn="auto">
              <a:spcAft>
                <a:spcPts val="0"/>
              </a:spcAft>
              <a:buFont typeface="Arial" pitchFamily="34" charset="0"/>
              <a:buChar char="•"/>
              <a:defRPr/>
            </a:pPr>
            <a:endParaRPr lang="fr-FR" altLang="fr-FR" sz="2400" dirty="0" smtClean="0">
              <a:solidFill>
                <a:srgbClr val="009900"/>
              </a:solidFill>
              <a:latin typeface="Arial Black" panose="020B0A04020102020204" pitchFamily="34" charset="0"/>
            </a:endParaRPr>
          </a:p>
          <a:p>
            <a:pPr fontAlgn="auto">
              <a:spcAft>
                <a:spcPts val="0"/>
              </a:spcAft>
              <a:buFont typeface="Arial" pitchFamily="34" charset="0"/>
              <a:buChar char="•"/>
              <a:defRPr/>
            </a:pPr>
            <a:endParaRPr lang="fr-FR" altLang="fr-FR" sz="2400" dirty="0" smtClean="0">
              <a:solidFill>
                <a:srgbClr val="009900"/>
              </a:solidFill>
              <a:latin typeface="Arial Black" panose="020B0A04020102020204" pitchFamily="34" charset="0"/>
            </a:endParaRPr>
          </a:p>
          <a:p>
            <a:pPr fontAlgn="auto">
              <a:spcAft>
                <a:spcPts val="0"/>
              </a:spcAft>
              <a:buFont typeface="Arial" pitchFamily="34" charset="0"/>
              <a:buChar char="•"/>
              <a:defRPr/>
            </a:pPr>
            <a:endParaRPr lang="fr-FR" altLang="fr-FR" dirty="0" smtClean="0">
              <a:solidFill>
                <a:schemeClr val="accent3"/>
              </a:solidFill>
              <a:latin typeface="Arial Black" panose="020B0A04020102020204" pitchFamily="34" charset="0"/>
            </a:endParaRPr>
          </a:p>
        </p:txBody>
      </p:sp>
      <p:sp>
        <p:nvSpPr>
          <p:cNvPr id="5" name="Espace réservé du numéro de diapositive 4"/>
          <p:cNvSpPr>
            <a:spLocks noGrp="1"/>
          </p:cNvSpPr>
          <p:nvPr>
            <p:ph type="sldNum" sz="quarter" idx="12"/>
          </p:nvPr>
        </p:nvSpPr>
        <p:spPr/>
        <p:txBody>
          <a:bodyPr/>
          <a:lstStyle/>
          <a:p>
            <a:pPr>
              <a:defRPr/>
            </a:pPr>
            <a:fld id="{0926A06F-9144-4A7E-94B8-1A9DE382F39D}" type="slidenum">
              <a:rPr lang="fr-FR"/>
              <a:pPr>
                <a:defRPr/>
              </a:pPr>
              <a:t>10</a:t>
            </a:fld>
            <a:endParaRPr lang="fr-FR"/>
          </a:p>
        </p:txBody>
      </p:sp>
      <p:sp>
        <p:nvSpPr>
          <p:cNvPr id="6" name="Accolade fermante 5"/>
          <p:cNvSpPr/>
          <p:nvPr/>
        </p:nvSpPr>
        <p:spPr>
          <a:xfrm>
            <a:off x="5364163" y="3284538"/>
            <a:ext cx="360362" cy="3097212"/>
          </a:xfrm>
          <a:prstGeom prst="rightBrace">
            <a:avLst>
              <a:gd name="adj1" fmla="val 8333"/>
              <a:gd name="adj2" fmla="val 50257"/>
            </a:avLst>
          </a:prstGeom>
          <a:ln w="47625"/>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8" name="Plaque 7"/>
          <p:cNvSpPr/>
          <p:nvPr/>
        </p:nvSpPr>
        <p:spPr>
          <a:xfrm>
            <a:off x="5867400" y="4365625"/>
            <a:ext cx="2952750" cy="8636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b="1" dirty="0">
                <a:solidFill>
                  <a:schemeClr val="bg1"/>
                </a:solidFill>
              </a:rPr>
              <a:t>PREPARATION AUX EPREUVES</a:t>
            </a:r>
            <a:endParaRPr lang="fr-FR" b="1"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animEffect transition="in" filter="fade">
                                      <p:cBhvr>
                                        <p:cTn id="11" dur="3000"/>
                                        <p:tgtEl>
                                          <p:spTgt spid="21507">
                                            <p:txEl>
                                              <p:pRg st="2" end="2"/>
                                            </p:txEl>
                                          </p:spTgt>
                                        </p:tgtEl>
                                      </p:cBhvr>
                                    </p:animEffect>
                                  </p:childTnLst>
                                </p:cTn>
                              </p:par>
                            </p:childTnLst>
                          </p:cTn>
                        </p:par>
                        <p:par>
                          <p:cTn id="12" fill="hold">
                            <p:stCondLst>
                              <p:cond delay="3500"/>
                            </p:stCondLst>
                            <p:childTnLst>
                              <p:par>
                                <p:cTn id="13" presetID="10" presetClass="entr" presetSubtype="0" fill="hold" grpId="0" nodeType="after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animEffect transition="in" filter="fade">
                                      <p:cBhvr>
                                        <p:cTn id="15" dur="3000"/>
                                        <p:tgtEl>
                                          <p:spTgt spid="21507">
                                            <p:txEl>
                                              <p:pRg st="4" end="4"/>
                                            </p:txEl>
                                          </p:spTgt>
                                        </p:tgtEl>
                                      </p:cBhvr>
                                    </p:animEffect>
                                  </p:childTnLst>
                                </p:cTn>
                              </p:par>
                            </p:childTnLst>
                          </p:cTn>
                        </p:par>
                        <p:par>
                          <p:cTn id="16" fill="hold">
                            <p:stCondLst>
                              <p:cond delay="6500"/>
                            </p:stCondLst>
                            <p:childTnLst>
                              <p:par>
                                <p:cTn id="17" presetID="10" presetClass="entr" presetSubtype="0" fill="hold" grpId="0" nodeType="afterEffect">
                                  <p:stCondLst>
                                    <p:cond delay="0"/>
                                  </p:stCondLst>
                                  <p:childTnLst>
                                    <p:set>
                                      <p:cBhvr>
                                        <p:cTn id="18" dur="1" fill="hold">
                                          <p:stCondLst>
                                            <p:cond delay="0"/>
                                          </p:stCondLst>
                                        </p:cTn>
                                        <p:tgtEl>
                                          <p:spTgt spid="21507">
                                            <p:txEl>
                                              <p:pRg st="6" end="6"/>
                                            </p:txEl>
                                          </p:spTgt>
                                        </p:tgtEl>
                                        <p:attrNameLst>
                                          <p:attrName>style.visibility</p:attrName>
                                        </p:attrNameLst>
                                      </p:cBhvr>
                                      <p:to>
                                        <p:strVal val="visible"/>
                                      </p:to>
                                    </p:set>
                                    <p:animEffect transition="in" filter="fade">
                                      <p:cBhvr>
                                        <p:cTn id="19" dur="3000"/>
                                        <p:tgtEl>
                                          <p:spTgt spid="21507">
                                            <p:txEl>
                                              <p:pRg st="6" end="6"/>
                                            </p:txEl>
                                          </p:spTgt>
                                        </p:tgtEl>
                                      </p:cBhvr>
                                    </p:animEffect>
                                  </p:childTnLst>
                                </p:cTn>
                              </p:par>
                            </p:childTnLst>
                          </p:cTn>
                        </p:par>
                        <p:par>
                          <p:cTn id="20" fill="hold">
                            <p:stCondLst>
                              <p:cond delay="9500"/>
                            </p:stCondLst>
                            <p:childTnLst>
                              <p:par>
                                <p:cTn id="21" presetID="10" presetClass="entr" presetSubtype="0" fill="hold" grpId="0" nodeType="afterEffect">
                                  <p:stCondLst>
                                    <p:cond delay="0"/>
                                  </p:stCondLst>
                                  <p:childTnLst>
                                    <p:set>
                                      <p:cBhvr>
                                        <p:cTn id="22" dur="1" fill="hold">
                                          <p:stCondLst>
                                            <p:cond delay="0"/>
                                          </p:stCondLst>
                                        </p:cTn>
                                        <p:tgtEl>
                                          <p:spTgt spid="21507">
                                            <p:txEl>
                                              <p:pRg st="8" end="8"/>
                                            </p:txEl>
                                          </p:spTgt>
                                        </p:tgtEl>
                                        <p:attrNameLst>
                                          <p:attrName>style.visibility</p:attrName>
                                        </p:attrNameLst>
                                      </p:cBhvr>
                                      <p:to>
                                        <p:strVal val="visible"/>
                                      </p:to>
                                    </p:set>
                                    <p:animEffect transition="in" filter="fade">
                                      <p:cBhvr>
                                        <p:cTn id="23" dur="3000"/>
                                        <p:tgtEl>
                                          <p:spTgt spid="21507">
                                            <p:txEl>
                                              <p:pRg st="8" end="8"/>
                                            </p:txEl>
                                          </p:spTgt>
                                        </p:tgtEl>
                                      </p:cBhvr>
                                    </p:animEffect>
                                  </p:childTnLst>
                                </p:cTn>
                              </p:par>
                            </p:childTnLst>
                          </p:cTn>
                        </p:par>
                        <p:par>
                          <p:cTn id="24" fill="hold">
                            <p:stCondLst>
                              <p:cond delay="12500"/>
                            </p:stCondLst>
                            <p:childTnLst>
                              <p:par>
                                <p:cTn id="25" presetID="10" presetClass="entr" presetSubtype="0" fill="hold" grpId="0" nodeType="afterEffect">
                                  <p:stCondLst>
                                    <p:cond delay="0"/>
                                  </p:stCondLst>
                                  <p:childTnLst>
                                    <p:set>
                                      <p:cBhvr>
                                        <p:cTn id="26" dur="1" fill="hold">
                                          <p:stCondLst>
                                            <p:cond delay="0"/>
                                          </p:stCondLst>
                                        </p:cTn>
                                        <p:tgtEl>
                                          <p:spTgt spid="21507">
                                            <p:txEl>
                                              <p:pRg st="10" end="10"/>
                                            </p:txEl>
                                          </p:spTgt>
                                        </p:tgtEl>
                                        <p:attrNameLst>
                                          <p:attrName>style.visibility</p:attrName>
                                        </p:attrNameLst>
                                      </p:cBhvr>
                                      <p:to>
                                        <p:strVal val="visible"/>
                                      </p:to>
                                    </p:set>
                                    <p:animEffect transition="in" filter="fade">
                                      <p:cBhvr>
                                        <p:cTn id="27" dur="3000"/>
                                        <p:tgtEl>
                                          <p:spTgt spid="21507">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7" presetClass="entr" presetSubtype="2"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1000" fill="hold"/>
                                        <p:tgtEl>
                                          <p:spTgt spid="6"/>
                                        </p:tgtEl>
                                        <p:attrNameLst>
                                          <p:attrName>ppt_x</p:attrName>
                                        </p:attrNameLst>
                                      </p:cBhvr>
                                      <p:tavLst>
                                        <p:tav tm="0">
                                          <p:val>
                                            <p:strVal val="1+#ppt_w/2"/>
                                          </p:val>
                                        </p:tav>
                                        <p:tav tm="100000">
                                          <p:val>
                                            <p:strVal val="#ppt_x"/>
                                          </p:val>
                                        </p:tav>
                                      </p:tavLst>
                                    </p:anim>
                                    <p:anim calcmode="lin" valueType="num">
                                      <p:cBhvr additive="base">
                                        <p:cTn id="33" dur="1000" fill="hold"/>
                                        <p:tgtEl>
                                          <p:spTgt spid="6"/>
                                        </p:tgtEl>
                                        <p:attrNameLst>
                                          <p:attrName>ppt_y</p:attrName>
                                        </p:attrNameLst>
                                      </p:cBhvr>
                                      <p:tavLst>
                                        <p:tav tm="0">
                                          <p:val>
                                            <p:strVal val="#ppt_y"/>
                                          </p:val>
                                        </p:tav>
                                        <p:tav tm="100000">
                                          <p:val>
                                            <p:strVal val="#ppt_y"/>
                                          </p:val>
                                        </p:tav>
                                      </p:tavLst>
                                    </p:anim>
                                  </p:childTnLst>
                                </p:cTn>
                              </p:par>
                            </p:childTnLst>
                          </p:cTn>
                        </p:par>
                        <p:par>
                          <p:cTn id="34" fill="hold">
                            <p:stCondLst>
                              <p:cond delay="1000"/>
                            </p:stCondLst>
                            <p:childTnLst>
                              <p:par>
                                <p:cTn id="35" presetID="7" presetClass="entr" presetSubtype="2"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3000" fill="hold"/>
                                        <p:tgtEl>
                                          <p:spTgt spid="8"/>
                                        </p:tgtEl>
                                        <p:attrNameLst>
                                          <p:attrName>ppt_x</p:attrName>
                                        </p:attrNameLst>
                                      </p:cBhvr>
                                      <p:tavLst>
                                        <p:tav tm="0">
                                          <p:val>
                                            <p:strVal val="1+#ppt_w/2"/>
                                          </p:val>
                                        </p:tav>
                                        <p:tav tm="100000">
                                          <p:val>
                                            <p:strVal val="#ppt_x"/>
                                          </p:val>
                                        </p:tav>
                                      </p:tavLst>
                                    </p:anim>
                                    <p:anim calcmode="lin" valueType="num">
                                      <p:cBhvr additive="base">
                                        <p:cTn id="38" dur="3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P spid="6"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0" y="285750"/>
            <a:ext cx="8001000" cy="1417638"/>
          </a:xfrm>
        </p:spPr>
        <p:txBody>
          <a:bodyPr rtlCol="0">
            <a:noAutofit/>
          </a:bodyPr>
          <a:lstStyle/>
          <a:p>
            <a:pPr algn="ctr" fontAlgn="auto">
              <a:spcAft>
                <a:spcPts val="0"/>
              </a:spcAft>
              <a:defRPr/>
            </a:pPr>
            <a:r>
              <a:rPr lang="fr-FR" altLang="fr-FR" sz="4800" dirty="0" smtClean="0">
                <a:solidFill>
                  <a:srgbClr val="FF0000"/>
                </a:solidFill>
              </a:rPr>
              <a:t>Acquisition de la professionnalité : </a:t>
            </a:r>
            <a:br>
              <a:rPr lang="fr-FR" altLang="fr-FR" sz="4800" dirty="0" smtClean="0">
                <a:solidFill>
                  <a:srgbClr val="FF0000"/>
                </a:solidFill>
              </a:rPr>
            </a:br>
            <a:r>
              <a:rPr lang="fr-FR" altLang="fr-FR" sz="4800" dirty="0" smtClean="0">
                <a:solidFill>
                  <a:srgbClr val="FF0000"/>
                </a:solidFill>
              </a:rPr>
              <a:t>les Ateliers Professionnels</a:t>
            </a:r>
            <a:endParaRPr lang="fr-FR" altLang="fr-FR" sz="4800" dirty="0" smtClean="0">
              <a:solidFill>
                <a:srgbClr val="FF0000"/>
              </a:solidFill>
              <a:latin typeface="+mn-lt"/>
            </a:endParaRPr>
          </a:p>
        </p:txBody>
      </p:sp>
      <p:sp>
        <p:nvSpPr>
          <p:cNvPr id="5" name="Espace réservé du numéro de diapositive 4"/>
          <p:cNvSpPr>
            <a:spLocks noGrp="1"/>
          </p:cNvSpPr>
          <p:nvPr>
            <p:ph type="sldNum" sz="quarter" idx="12"/>
          </p:nvPr>
        </p:nvSpPr>
        <p:spPr/>
        <p:txBody>
          <a:bodyPr/>
          <a:lstStyle/>
          <a:p>
            <a:pPr>
              <a:defRPr/>
            </a:pPr>
            <a:fld id="{229378C0-A328-4A30-B20E-06A426B56626}" type="slidenum">
              <a:rPr lang="fr-FR"/>
              <a:pPr>
                <a:defRPr/>
              </a:pPr>
              <a:t>11</a:t>
            </a:fld>
            <a:endParaRPr lang="fr-FR"/>
          </a:p>
        </p:txBody>
      </p:sp>
      <p:sp>
        <p:nvSpPr>
          <p:cNvPr id="6" name="Espace réservé du contenu 2"/>
          <p:cNvSpPr txBox="1">
            <a:spLocks/>
          </p:cNvSpPr>
          <p:nvPr/>
        </p:nvSpPr>
        <p:spPr>
          <a:xfrm>
            <a:off x="179388" y="2071688"/>
            <a:ext cx="8713787" cy="4248150"/>
          </a:xfrm>
          <a:prstGeom prst="rect">
            <a:avLst/>
          </a:prstGeom>
        </p:spPr>
        <p:txBody>
          <a:bodyPr/>
          <a:lstStyle/>
          <a:p>
            <a:pPr marL="628650" indent="-457200" algn="just" fontAlgn="auto">
              <a:lnSpc>
                <a:spcPct val="90000"/>
              </a:lnSpc>
              <a:spcBef>
                <a:spcPts val="0"/>
              </a:spcBef>
              <a:spcAft>
                <a:spcPts val="600"/>
              </a:spcAft>
              <a:buClr>
                <a:srgbClr val="C9E8F7"/>
              </a:buClr>
              <a:buSzPct val="110000"/>
              <a:buFontTx/>
              <a:buBlip>
                <a:blip r:embed="rId3"/>
              </a:buBlip>
              <a:tabLst>
                <a:tab pos="628650" algn="l"/>
              </a:tabLst>
              <a:defRPr/>
            </a:pPr>
            <a:r>
              <a:rPr lang="fr-FR" altLang="fr-FR" sz="2600" b="1" dirty="0">
                <a:solidFill>
                  <a:srgbClr val="0033CC"/>
                </a:solidFill>
                <a:latin typeface="+mj-lt"/>
              </a:rPr>
              <a:t>L'atelier professionnel est un temps scolaire d'activité au cours duquel se poursuit l'acquisition de la </a:t>
            </a:r>
            <a:r>
              <a:rPr lang="fr-FR" altLang="fr-FR" sz="2600" b="1" dirty="0" err="1">
                <a:solidFill>
                  <a:srgbClr val="0033CC"/>
                </a:solidFill>
                <a:latin typeface="+mj-lt"/>
              </a:rPr>
              <a:t>profes-sionnalité</a:t>
            </a:r>
            <a:r>
              <a:rPr lang="fr-FR" altLang="fr-FR" sz="2600" b="1" dirty="0">
                <a:solidFill>
                  <a:srgbClr val="0033CC"/>
                </a:solidFill>
                <a:latin typeface="+mj-lt"/>
              </a:rPr>
              <a:t>.</a:t>
            </a:r>
          </a:p>
          <a:p>
            <a:pPr marL="628650" indent="-457200" algn="just" fontAlgn="auto">
              <a:lnSpc>
                <a:spcPct val="90000"/>
              </a:lnSpc>
              <a:spcBef>
                <a:spcPts val="0"/>
              </a:spcBef>
              <a:spcAft>
                <a:spcPts val="600"/>
              </a:spcAft>
              <a:buClr>
                <a:srgbClr val="C9E8F7"/>
              </a:buClr>
              <a:buSzPct val="110000"/>
              <a:tabLst>
                <a:tab pos="628650" algn="l"/>
              </a:tabLst>
              <a:defRPr/>
            </a:pPr>
            <a:endParaRPr lang="fr-FR" altLang="fr-FR" sz="2600" b="1" dirty="0">
              <a:solidFill>
                <a:srgbClr val="0033CC"/>
              </a:solidFill>
              <a:latin typeface="+mj-lt"/>
            </a:endParaRPr>
          </a:p>
          <a:p>
            <a:pPr marL="628650" indent="-457200" algn="just" fontAlgn="auto">
              <a:lnSpc>
                <a:spcPct val="90000"/>
              </a:lnSpc>
              <a:spcBef>
                <a:spcPts val="0"/>
              </a:spcBef>
              <a:spcAft>
                <a:spcPts val="600"/>
              </a:spcAft>
              <a:buClr>
                <a:srgbClr val="C9E8F7"/>
              </a:buClr>
              <a:buSzPct val="110000"/>
              <a:buFont typeface="Arial" pitchFamily="34" charset="0"/>
              <a:buBlip>
                <a:blip r:embed="rId3"/>
              </a:buBlip>
              <a:tabLst>
                <a:tab pos="628650" algn="l"/>
              </a:tabLst>
              <a:defRPr/>
            </a:pPr>
            <a:r>
              <a:rPr lang="fr-FR" altLang="fr-FR" sz="2600" b="1" dirty="0">
                <a:solidFill>
                  <a:srgbClr val="0033CC"/>
                </a:solidFill>
                <a:latin typeface="+mj-lt"/>
              </a:rPr>
              <a:t>Ateliers professionnels de 3 heures en BTS1 et 4 heures en BTS2 pour :		</a:t>
            </a:r>
          </a:p>
          <a:p>
            <a:pPr marL="1258888" lvl="2" indent="-344488" fontAlgn="auto">
              <a:spcBef>
                <a:spcPts val="0"/>
              </a:spcBef>
              <a:spcAft>
                <a:spcPts val="0"/>
              </a:spcAft>
              <a:buFontTx/>
              <a:buBlip>
                <a:blip r:embed="rId3"/>
              </a:buBlip>
              <a:defRPr/>
            </a:pPr>
            <a:r>
              <a:rPr lang="fr-FR" altLang="fr-FR" sz="2200" dirty="0">
                <a:solidFill>
                  <a:srgbClr val="0033CC"/>
                </a:solidFill>
                <a:latin typeface="+mn-lt"/>
              </a:rPr>
              <a:t>Développer des compétences dans le cadre de situations professionnelles ;</a:t>
            </a:r>
          </a:p>
          <a:p>
            <a:pPr marL="1258888" lvl="2" indent="-344488" fontAlgn="auto">
              <a:spcBef>
                <a:spcPts val="0"/>
              </a:spcBef>
              <a:spcAft>
                <a:spcPts val="0"/>
              </a:spcAft>
              <a:buFontTx/>
              <a:buBlip>
                <a:blip r:embed="rId3"/>
              </a:buBlip>
              <a:defRPr/>
            </a:pPr>
            <a:r>
              <a:rPr lang="fr-FR" altLang="fr-FR" sz="2200" dirty="0">
                <a:solidFill>
                  <a:srgbClr val="0033CC"/>
                </a:solidFill>
                <a:latin typeface="+mn-lt"/>
              </a:rPr>
              <a:t> Assurer la préparation, le suivi et l’exploitation des périodes de stage ;</a:t>
            </a:r>
          </a:p>
          <a:p>
            <a:pPr lvl="2" fontAlgn="auto">
              <a:spcBef>
                <a:spcPts val="0"/>
              </a:spcBef>
              <a:spcAft>
                <a:spcPts val="0"/>
              </a:spcAft>
              <a:buFontTx/>
              <a:buBlip>
                <a:blip r:embed="rId3"/>
              </a:buBlip>
              <a:defRPr/>
            </a:pPr>
            <a:r>
              <a:rPr lang="fr-FR" altLang="fr-FR" sz="2200" dirty="0">
                <a:solidFill>
                  <a:srgbClr val="0033CC"/>
                </a:solidFill>
                <a:latin typeface="+mn-lt"/>
              </a:rPr>
              <a:t>  Conduire une évaluation des compétences au fil de l’eau.</a:t>
            </a:r>
          </a:p>
          <a:p>
            <a:pPr marL="628650" indent="-457200" algn="just" fontAlgn="auto">
              <a:lnSpc>
                <a:spcPct val="90000"/>
              </a:lnSpc>
              <a:spcBef>
                <a:spcPts val="0"/>
              </a:spcBef>
              <a:spcAft>
                <a:spcPts val="600"/>
              </a:spcAft>
              <a:buClr>
                <a:srgbClr val="C9E8F7"/>
              </a:buClr>
              <a:buSzPct val="110000"/>
              <a:tabLst>
                <a:tab pos="628650" algn="l"/>
              </a:tabLst>
              <a:defRPr/>
            </a:pPr>
            <a:endParaRPr lang="fr-FR" altLang="fr-FR" sz="2600" b="1" dirty="0">
              <a:solidFill>
                <a:srgbClr val="0033CC"/>
              </a:solidFill>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3000"/>
                                        <p:tgtEl>
                                          <p:spTgt spid="6">
                                            <p:txEl>
                                              <p:pRg st="3" end="3"/>
                                            </p:txEl>
                                          </p:spTgt>
                                        </p:tgtEl>
                                      </p:cBhvr>
                                    </p:animEffect>
                                  </p:childTnLst>
                                </p:cTn>
                              </p:par>
                            </p:childTnLst>
                          </p:cTn>
                        </p:par>
                        <p:par>
                          <p:cTn id="17" fill="hold">
                            <p:stCondLst>
                              <p:cond delay="3500"/>
                            </p:stCondLst>
                            <p:childTnLst>
                              <p:par>
                                <p:cTn id="18" presetID="10" presetClass="entr" presetSubtype="0" fill="hold" grpId="0" nodeType="afterEffect">
                                  <p:stCondLst>
                                    <p:cond delay="0"/>
                                  </p:stCondLst>
                                  <p:childTnLst>
                                    <p:set>
                                      <p:cBhvr>
                                        <p:cTn id="19" dur="1" fill="hold">
                                          <p:stCondLst>
                                            <p:cond delay="0"/>
                                          </p:stCondLst>
                                        </p:cTn>
                                        <p:tgtEl>
                                          <p:spTgt spid="6">
                                            <p:txEl>
                                              <p:pRg st="4" end="4"/>
                                            </p:txEl>
                                          </p:spTgt>
                                        </p:tgtEl>
                                        <p:attrNameLst>
                                          <p:attrName>style.visibility</p:attrName>
                                        </p:attrNameLst>
                                      </p:cBhvr>
                                      <p:to>
                                        <p:strVal val="visible"/>
                                      </p:to>
                                    </p:set>
                                    <p:animEffect transition="in" filter="fade">
                                      <p:cBhvr>
                                        <p:cTn id="20" dur="3000"/>
                                        <p:tgtEl>
                                          <p:spTgt spid="6">
                                            <p:txEl>
                                              <p:pRg st="4" end="4"/>
                                            </p:txEl>
                                          </p:spTgt>
                                        </p:tgtEl>
                                      </p:cBhvr>
                                    </p:animEffect>
                                  </p:childTnLst>
                                </p:cTn>
                              </p:par>
                            </p:childTnLst>
                          </p:cTn>
                        </p:par>
                        <p:par>
                          <p:cTn id="21" fill="hold">
                            <p:stCondLst>
                              <p:cond delay="6500"/>
                            </p:stCondLst>
                            <p:childTnLst>
                              <p:par>
                                <p:cTn id="22" presetID="10" presetClass="entr" presetSubtype="0" fill="hold" grpId="0" nodeType="after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fade">
                                      <p:cBhvr>
                                        <p:cTn id="24" dur="3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re 1"/>
          <p:cNvSpPr>
            <a:spLocks noGrp="1"/>
          </p:cNvSpPr>
          <p:nvPr>
            <p:ph type="title"/>
          </p:nvPr>
        </p:nvSpPr>
        <p:spPr>
          <a:xfrm>
            <a:off x="250825" y="188913"/>
            <a:ext cx="6419850" cy="1354137"/>
          </a:xfrm>
        </p:spPr>
        <p:txBody>
          <a:bodyPr/>
          <a:lstStyle/>
          <a:p>
            <a:pPr algn="ctr"/>
            <a:r>
              <a:rPr lang="fr-FR" altLang="fr-FR" sz="3600" smtClean="0">
                <a:solidFill>
                  <a:srgbClr val="FF0000"/>
                </a:solidFill>
              </a:rPr>
              <a:t>Comment développer des compétences en AP ?</a:t>
            </a:r>
          </a:p>
        </p:txBody>
      </p:sp>
      <p:sp>
        <p:nvSpPr>
          <p:cNvPr id="21507" name="Espace réservé du contenu 2"/>
          <p:cNvSpPr>
            <a:spLocks noGrp="1"/>
          </p:cNvSpPr>
          <p:nvPr>
            <p:ph idx="1"/>
          </p:nvPr>
        </p:nvSpPr>
        <p:spPr>
          <a:xfrm>
            <a:off x="457200" y="1600200"/>
            <a:ext cx="8229600" cy="5257800"/>
          </a:xfrm>
        </p:spPr>
        <p:txBody>
          <a:bodyPr rtlCol="0">
            <a:normAutofit/>
          </a:bodyPr>
          <a:lstStyle/>
          <a:p>
            <a:pPr fontAlgn="auto">
              <a:spcAft>
                <a:spcPts val="0"/>
              </a:spcAft>
              <a:buClr>
                <a:srgbClr val="C9E8F7"/>
              </a:buClr>
              <a:buFont typeface="Arial" pitchFamily="34" charset="0"/>
              <a:buBlip>
                <a:blip r:embed="rId3"/>
              </a:buBlip>
              <a:defRPr/>
            </a:pPr>
            <a:r>
              <a:rPr lang="fr-FR" altLang="fr-FR" sz="2800" dirty="0">
                <a:solidFill>
                  <a:srgbClr val="0033CC"/>
                </a:solidFill>
                <a:latin typeface="+mj-lt"/>
              </a:rPr>
              <a:t>C</a:t>
            </a:r>
            <a:r>
              <a:rPr lang="fr-FR" altLang="fr-FR" sz="2800" dirty="0" smtClean="0">
                <a:solidFill>
                  <a:srgbClr val="0033CC"/>
                </a:solidFill>
                <a:latin typeface="+mj-lt"/>
              </a:rPr>
              <a:t>aractéristiques des situations professionnelles proposées (sens, compétences visées, ressources, productions, temps).</a:t>
            </a:r>
          </a:p>
          <a:p>
            <a:pPr marL="0" indent="0" fontAlgn="auto">
              <a:spcAft>
                <a:spcPts val="0"/>
              </a:spcAft>
              <a:buClr>
                <a:srgbClr val="C9E8F7"/>
              </a:buClr>
              <a:buFont typeface="Arial" pitchFamily="34" charset="0"/>
              <a:buNone/>
              <a:defRPr/>
            </a:pPr>
            <a:endParaRPr lang="fr-FR" altLang="fr-FR" sz="1200" dirty="0" smtClean="0">
              <a:solidFill>
                <a:srgbClr val="0033CC"/>
              </a:solidFill>
              <a:latin typeface="+mj-lt"/>
            </a:endParaRPr>
          </a:p>
          <a:p>
            <a:pPr fontAlgn="auto">
              <a:spcAft>
                <a:spcPts val="0"/>
              </a:spcAft>
              <a:buClr>
                <a:srgbClr val="C9E8F7"/>
              </a:buClr>
              <a:buFont typeface="Arial" pitchFamily="34" charset="0"/>
              <a:buBlip>
                <a:blip r:embed="rId3"/>
              </a:buBlip>
              <a:defRPr/>
            </a:pPr>
            <a:r>
              <a:rPr lang="fr-FR" altLang="fr-FR" sz="2800" dirty="0">
                <a:solidFill>
                  <a:srgbClr val="0033CC"/>
                </a:solidFill>
                <a:latin typeface="+mj-lt"/>
              </a:rPr>
              <a:t>A</a:t>
            </a:r>
            <a:r>
              <a:rPr lang="fr-FR" altLang="fr-FR" sz="2800" dirty="0" smtClean="0">
                <a:solidFill>
                  <a:srgbClr val="0033CC"/>
                </a:solidFill>
                <a:latin typeface="+mj-lt"/>
              </a:rPr>
              <a:t>ccompagnement d’une explicitation de la démarche conduite.</a:t>
            </a:r>
          </a:p>
          <a:p>
            <a:pPr marL="0" indent="0" fontAlgn="auto">
              <a:spcAft>
                <a:spcPts val="0"/>
              </a:spcAft>
              <a:buClr>
                <a:srgbClr val="C9E8F7"/>
              </a:buClr>
              <a:buFont typeface="Arial" pitchFamily="34" charset="0"/>
              <a:buNone/>
              <a:defRPr/>
            </a:pPr>
            <a:endParaRPr lang="fr-FR" altLang="fr-FR" sz="1200" dirty="0" smtClean="0">
              <a:solidFill>
                <a:srgbClr val="0033CC"/>
              </a:solidFill>
              <a:latin typeface="+mj-lt"/>
            </a:endParaRPr>
          </a:p>
          <a:p>
            <a:pPr fontAlgn="auto">
              <a:spcAft>
                <a:spcPts val="0"/>
              </a:spcAft>
              <a:buClr>
                <a:srgbClr val="C9E8F7"/>
              </a:buClr>
              <a:buFont typeface="Arial" pitchFamily="34" charset="0"/>
              <a:buBlip>
                <a:blip r:embed="rId3"/>
              </a:buBlip>
              <a:defRPr/>
            </a:pPr>
            <a:r>
              <a:rPr lang="fr-FR" altLang="fr-FR" sz="2800" dirty="0">
                <a:solidFill>
                  <a:srgbClr val="0033CC"/>
                </a:solidFill>
                <a:latin typeface="+mj-lt"/>
              </a:rPr>
              <a:t>F</a:t>
            </a:r>
            <a:r>
              <a:rPr lang="fr-FR" altLang="fr-FR" sz="2800" dirty="0" smtClean="0">
                <a:solidFill>
                  <a:srgbClr val="0033CC"/>
                </a:solidFill>
                <a:latin typeface="+mj-lt"/>
              </a:rPr>
              <a:t>ormulation d’axes de progrès (en référence aux résultats attendus).</a:t>
            </a:r>
          </a:p>
          <a:p>
            <a:pPr marL="0" indent="0" fontAlgn="auto">
              <a:spcAft>
                <a:spcPts val="0"/>
              </a:spcAft>
              <a:buClr>
                <a:srgbClr val="C9E8F7"/>
              </a:buClr>
              <a:buFont typeface="Arial" pitchFamily="34" charset="0"/>
              <a:buNone/>
              <a:defRPr/>
            </a:pPr>
            <a:endParaRPr lang="fr-FR" altLang="fr-FR" sz="1200" dirty="0" smtClean="0">
              <a:solidFill>
                <a:srgbClr val="0033CC"/>
              </a:solidFill>
              <a:latin typeface="+mj-lt"/>
            </a:endParaRPr>
          </a:p>
          <a:p>
            <a:pPr fontAlgn="auto">
              <a:spcAft>
                <a:spcPts val="0"/>
              </a:spcAft>
              <a:buClr>
                <a:srgbClr val="C9E8F7"/>
              </a:buClr>
              <a:buFont typeface="Arial" pitchFamily="34" charset="0"/>
              <a:buBlip>
                <a:blip r:embed="rId3"/>
              </a:buBlip>
              <a:defRPr/>
            </a:pPr>
            <a:r>
              <a:rPr lang="fr-FR" altLang="fr-FR" sz="2800" dirty="0">
                <a:solidFill>
                  <a:srgbClr val="0033CC"/>
                </a:solidFill>
                <a:latin typeface="+mj-lt"/>
              </a:rPr>
              <a:t>D</a:t>
            </a:r>
            <a:r>
              <a:rPr lang="fr-FR" altLang="fr-FR" sz="2800" dirty="0" smtClean="0">
                <a:solidFill>
                  <a:srgbClr val="0033CC"/>
                </a:solidFill>
                <a:latin typeface="+mj-lt"/>
              </a:rPr>
              <a:t>éveloppement d’une aptitude à l’auto-évaluation.</a:t>
            </a:r>
          </a:p>
          <a:p>
            <a:pPr fontAlgn="auto">
              <a:spcAft>
                <a:spcPts val="0"/>
              </a:spcAft>
              <a:buFont typeface="Arial" pitchFamily="34" charset="0"/>
              <a:buChar char="•"/>
              <a:defRPr/>
            </a:pPr>
            <a:endParaRPr lang="fr-FR" altLang="fr-FR" sz="2400" dirty="0" smtClean="0">
              <a:solidFill>
                <a:srgbClr val="0033CC"/>
              </a:solidFill>
              <a:latin typeface="Arial Black" panose="020B0A04020102020204" pitchFamily="34" charset="0"/>
            </a:endParaRPr>
          </a:p>
          <a:p>
            <a:pPr fontAlgn="auto">
              <a:spcAft>
                <a:spcPts val="0"/>
              </a:spcAft>
              <a:buFont typeface="Arial" pitchFamily="34" charset="0"/>
              <a:buChar char="•"/>
              <a:defRPr/>
            </a:pPr>
            <a:endParaRPr lang="fr-FR" altLang="fr-FR" sz="2400" dirty="0" smtClean="0">
              <a:solidFill>
                <a:srgbClr val="009900"/>
              </a:solidFill>
              <a:latin typeface="Arial Black" panose="020B0A04020102020204" pitchFamily="34" charset="0"/>
            </a:endParaRPr>
          </a:p>
          <a:p>
            <a:pPr fontAlgn="auto">
              <a:spcAft>
                <a:spcPts val="0"/>
              </a:spcAft>
              <a:buFont typeface="Arial" pitchFamily="34" charset="0"/>
              <a:buChar char="•"/>
              <a:defRPr/>
            </a:pPr>
            <a:endParaRPr lang="fr-FR" altLang="fr-FR" sz="2400" dirty="0" smtClean="0">
              <a:solidFill>
                <a:srgbClr val="009900"/>
              </a:solidFill>
              <a:latin typeface="Arial Black" panose="020B0A04020102020204" pitchFamily="34" charset="0"/>
            </a:endParaRPr>
          </a:p>
          <a:p>
            <a:pPr fontAlgn="auto">
              <a:spcAft>
                <a:spcPts val="0"/>
              </a:spcAft>
              <a:buFont typeface="Arial" pitchFamily="34" charset="0"/>
              <a:buChar char="•"/>
              <a:defRPr/>
            </a:pPr>
            <a:endParaRPr lang="fr-FR" altLang="fr-FR" sz="2400" dirty="0" smtClean="0">
              <a:solidFill>
                <a:srgbClr val="009900"/>
              </a:solidFill>
              <a:latin typeface="Arial Black" panose="020B0A04020102020204" pitchFamily="34" charset="0"/>
            </a:endParaRPr>
          </a:p>
          <a:p>
            <a:pPr fontAlgn="auto">
              <a:spcAft>
                <a:spcPts val="0"/>
              </a:spcAft>
              <a:buFont typeface="Arial" pitchFamily="34" charset="0"/>
              <a:buChar char="•"/>
              <a:defRPr/>
            </a:pPr>
            <a:endParaRPr lang="fr-FR" altLang="fr-FR" sz="2400" dirty="0" smtClean="0">
              <a:solidFill>
                <a:srgbClr val="009900"/>
              </a:solidFill>
              <a:latin typeface="Arial Black" panose="020B0A04020102020204" pitchFamily="34" charset="0"/>
            </a:endParaRPr>
          </a:p>
          <a:p>
            <a:pPr fontAlgn="auto">
              <a:spcAft>
                <a:spcPts val="0"/>
              </a:spcAft>
              <a:buFont typeface="Arial" pitchFamily="34" charset="0"/>
              <a:buChar char="•"/>
              <a:defRPr/>
            </a:pPr>
            <a:endParaRPr lang="fr-FR" altLang="fr-FR" dirty="0" smtClean="0">
              <a:solidFill>
                <a:schemeClr val="accent3"/>
              </a:solidFill>
              <a:latin typeface="Arial Black" panose="020B0A04020102020204" pitchFamily="34" charset="0"/>
            </a:endParaRPr>
          </a:p>
        </p:txBody>
      </p:sp>
      <p:sp>
        <p:nvSpPr>
          <p:cNvPr id="5" name="Espace réservé du numéro de diapositive 4"/>
          <p:cNvSpPr>
            <a:spLocks noGrp="1"/>
          </p:cNvSpPr>
          <p:nvPr>
            <p:ph type="sldNum" sz="quarter" idx="12"/>
          </p:nvPr>
        </p:nvSpPr>
        <p:spPr/>
        <p:txBody>
          <a:bodyPr/>
          <a:lstStyle/>
          <a:p>
            <a:pPr>
              <a:defRPr/>
            </a:pPr>
            <a:fld id="{849909BA-A985-4C4C-A215-9447BE205207}" type="slidenum">
              <a:rPr lang="fr-FR"/>
              <a:pPr>
                <a:defRPr/>
              </a:pPr>
              <a:t>12</a:t>
            </a:fld>
            <a:endParaRPr lang="fr-F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animEffect transition="in" filter="fade">
                                      <p:cBhvr>
                                        <p:cTn id="11" dur="3000"/>
                                        <p:tgtEl>
                                          <p:spTgt spid="21507">
                                            <p:txEl>
                                              <p:pRg st="2" end="2"/>
                                            </p:txEl>
                                          </p:spTgt>
                                        </p:tgtEl>
                                      </p:cBhvr>
                                    </p:animEffect>
                                  </p:childTnLst>
                                </p:cTn>
                              </p:par>
                            </p:childTnLst>
                          </p:cTn>
                        </p:par>
                        <p:par>
                          <p:cTn id="12" fill="hold">
                            <p:stCondLst>
                              <p:cond delay="3500"/>
                            </p:stCondLst>
                            <p:childTnLst>
                              <p:par>
                                <p:cTn id="13" presetID="10" presetClass="entr" presetSubtype="0" fill="hold" grpId="0" nodeType="after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animEffect transition="in" filter="fade">
                                      <p:cBhvr>
                                        <p:cTn id="15" dur="3000"/>
                                        <p:tgtEl>
                                          <p:spTgt spid="21507">
                                            <p:txEl>
                                              <p:pRg st="4" end="4"/>
                                            </p:txEl>
                                          </p:spTgt>
                                        </p:tgtEl>
                                      </p:cBhvr>
                                    </p:animEffect>
                                  </p:childTnLst>
                                </p:cTn>
                              </p:par>
                            </p:childTnLst>
                          </p:cTn>
                        </p:par>
                        <p:par>
                          <p:cTn id="16" fill="hold">
                            <p:stCondLst>
                              <p:cond delay="6500"/>
                            </p:stCondLst>
                            <p:childTnLst>
                              <p:par>
                                <p:cTn id="17" presetID="10" presetClass="entr" presetSubtype="0" fill="hold" grpId="0" nodeType="afterEffect">
                                  <p:stCondLst>
                                    <p:cond delay="0"/>
                                  </p:stCondLst>
                                  <p:childTnLst>
                                    <p:set>
                                      <p:cBhvr>
                                        <p:cTn id="18" dur="1" fill="hold">
                                          <p:stCondLst>
                                            <p:cond delay="0"/>
                                          </p:stCondLst>
                                        </p:cTn>
                                        <p:tgtEl>
                                          <p:spTgt spid="21507">
                                            <p:txEl>
                                              <p:pRg st="6" end="6"/>
                                            </p:txEl>
                                          </p:spTgt>
                                        </p:tgtEl>
                                        <p:attrNameLst>
                                          <p:attrName>style.visibility</p:attrName>
                                        </p:attrNameLst>
                                      </p:cBhvr>
                                      <p:to>
                                        <p:strVal val="visible"/>
                                      </p:to>
                                    </p:set>
                                    <p:animEffect transition="in" filter="fade">
                                      <p:cBhvr>
                                        <p:cTn id="19" dur="3000"/>
                                        <p:tgtEl>
                                          <p:spTgt spid="215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457200" y="274638"/>
            <a:ext cx="6059488" cy="1143000"/>
          </a:xfrm>
        </p:spPr>
        <p:txBody>
          <a:bodyPr rtlCol="0">
            <a:normAutofit fontScale="90000"/>
          </a:bodyPr>
          <a:lstStyle/>
          <a:p>
            <a:pPr algn="ctr" fontAlgn="auto">
              <a:spcAft>
                <a:spcPts val="0"/>
              </a:spcAft>
              <a:defRPr/>
            </a:pPr>
            <a:r>
              <a:rPr lang="fr-FR" altLang="fr-FR" sz="2800" dirty="0" smtClean="0">
                <a:solidFill>
                  <a:srgbClr val="0000CC"/>
                </a:solidFill>
                <a:latin typeface="Arial Black" panose="020B0A04020102020204" pitchFamily="34" charset="0"/>
              </a:rPr>
              <a:t/>
            </a:r>
            <a:br>
              <a:rPr lang="fr-FR" altLang="fr-FR" sz="2800" dirty="0" smtClean="0">
                <a:solidFill>
                  <a:srgbClr val="0000CC"/>
                </a:solidFill>
                <a:latin typeface="Arial Black" panose="020B0A04020102020204" pitchFamily="34" charset="0"/>
              </a:rPr>
            </a:br>
            <a:r>
              <a:rPr lang="fr-FR" altLang="fr-FR" dirty="0" smtClean="0">
                <a:solidFill>
                  <a:srgbClr val="FF0000"/>
                </a:solidFill>
                <a:latin typeface="+mn-lt"/>
              </a:rPr>
              <a:t>Les enjeux des AP </a:t>
            </a:r>
            <a:br>
              <a:rPr lang="fr-FR" altLang="fr-FR" dirty="0" smtClean="0">
                <a:solidFill>
                  <a:srgbClr val="FF0000"/>
                </a:solidFill>
                <a:latin typeface="+mn-lt"/>
              </a:rPr>
            </a:br>
            <a:endParaRPr lang="fr-FR" altLang="fr-FR" dirty="0" smtClean="0">
              <a:solidFill>
                <a:srgbClr val="FF0000"/>
              </a:solidFill>
              <a:latin typeface="+mn-lt"/>
            </a:endParaRPr>
          </a:p>
        </p:txBody>
      </p:sp>
      <p:sp>
        <p:nvSpPr>
          <p:cNvPr id="21507" name="Espace réservé du contenu 2"/>
          <p:cNvSpPr>
            <a:spLocks noGrp="1"/>
          </p:cNvSpPr>
          <p:nvPr>
            <p:ph idx="1"/>
          </p:nvPr>
        </p:nvSpPr>
        <p:spPr/>
        <p:txBody>
          <a:bodyPr rtlCol="0">
            <a:normAutofit fontScale="92500"/>
          </a:bodyPr>
          <a:lstStyle/>
          <a:p>
            <a:pPr marL="0" indent="0" algn="ctr" fontAlgn="auto">
              <a:spcAft>
                <a:spcPts val="0"/>
              </a:spcAft>
              <a:buClr>
                <a:srgbClr val="C9E8F7"/>
              </a:buClr>
              <a:buFont typeface="Arial" pitchFamily="34" charset="0"/>
              <a:buNone/>
              <a:defRPr/>
            </a:pPr>
            <a:r>
              <a:rPr lang="fr-FR" altLang="fr-FR" sz="2400" dirty="0" smtClean="0">
                <a:solidFill>
                  <a:srgbClr val="009900"/>
                </a:solidFill>
                <a:latin typeface="Arial Black" panose="020B0A04020102020204" pitchFamily="34" charset="0"/>
              </a:rPr>
              <a:t> </a:t>
            </a:r>
            <a:r>
              <a:rPr lang="fr-FR" altLang="fr-FR" sz="2400" dirty="0" smtClean="0">
                <a:solidFill>
                  <a:srgbClr val="0033CC"/>
                </a:solidFill>
                <a:latin typeface="Arial Black" panose="020B0A04020102020204" pitchFamily="34" charset="0"/>
              </a:rPr>
              <a:t>Des temps forts pour :</a:t>
            </a:r>
          </a:p>
          <a:p>
            <a:pPr marL="0" indent="0" algn="ctr" fontAlgn="auto">
              <a:spcAft>
                <a:spcPts val="0"/>
              </a:spcAft>
              <a:buClr>
                <a:srgbClr val="C9E8F7"/>
              </a:buClr>
              <a:buFont typeface="Arial" pitchFamily="34" charset="0"/>
              <a:buNone/>
              <a:defRPr/>
            </a:pPr>
            <a:endParaRPr lang="fr-FR" altLang="fr-FR" sz="2400" u="sng" dirty="0" smtClean="0">
              <a:solidFill>
                <a:srgbClr val="0033CC"/>
              </a:solidFill>
              <a:latin typeface="Arial Black" panose="020B0A04020102020204" pitchFamily="34" charset="0"/>
            </a:endParaRPr>
          </a:p>
          <a:p>
            <a:pPr fontAlgn="auto">
              <a:spcAft>
                <a:spcPts val="0"/>
              </a:spcAft>
              <a:buClr>
                <a:srgbClr val="C9E8F7"/>
              </a:buClr>
              <a:buFont typeface="Arial" pitchFamily="34" charset="0"/>
              <a:buBlip>
                <a:blip r:embed="rId3"/>
              </a:buBlip>
              <a:defRPr/>
            </a:pPr>
            <a:r>
              <a:rPr lang="fr-FR" altLang="fr-FR" dirty="0" smtClean="0">
                <a:solidFill>
                  <a:srgbClr val="0033CC"/>
                </a:solidFill>
              </a:rPr>
              <a:t> Une différenciation pédagogique</a:t>
            </a:r>
          </a:p>
          <a:p>
            <a:pPr marL="0" indent="0" fontAlgn="auto">
              <a:spcAft>
                <a:spcPts val="0"/>
              </a:spcAft>
              <a:buClr>
                <a:srgbClr val="C9E8F7"/>
              </a:buClr>
              <a:buFont typeface="Arial" pitchFamily="34" charset="0"/>
              <a:buNone/>
              <a:defRPr/>
            </a:pPr>
            <a:endParaRPr lang="fr-FR" altLang="fr-FR" sz="2400" dirty="0" smtClean="0">
              <a:solidFill>
                <a:srgbClr val="0033CC"/>
              </a:solidFill>
            </a:endParaRPr>
          </a:p>
          <a:p>
            <a:pPr marL="450850" indent="-450850" fontAlgn="auto">
              <a:spcAft>
                <a:spcPts val="0"/>
              </a:spcAft>
              <a:buClr>
                <a:srgbClr val="C9E8F7"/>
              </a:buClr>
              <a:buFont typeface="Arial" pitchFamily="34" charset="0"/>
              <a:buBlip>
                <a:blip r:embed="rId3"/>
              </a:buBlip>
              <a:defRPr/>
            </a:pPr>
            <a:r>
              <a:rPr lang="fr-FR" altLang="fr-FR" dirty="0" smtClean="0">
                <a:solidFill>
                  <a:srgbClr val="0033CC"/>
                </a:solidFill>
              </a:rPr>
              <a:t>Une collaboration entre étudiants et la mobilisation de ressources</a:t>
            </a:r>
          </a:p>
          <a:p>
            <a:pPr fontAlgn="auto">
              <a:spcAft>
                <a:spcPts val="0"/>
              </a:spcAft>
              <a:buClr>
                <a:srgbClr val="C9E8F7"/>
              </a:buClr>
              <a:buFont typeface="Arial" pitchFamily="34" charset="0"/>
              <a:buBlip>
                <a:blip r:embed="rId3"/>
              </a:buBlip>
              <a:defRPr/>
            </a:pPr>
            <a:endParaRPr lang="fr-FR" altLang="fr-FR" sz="2400" dirty="0" smtClean="0">
              <a:solidFill>
                <a:srgbClr val="0033CC"/>
              </a:solidFill>
            </a:endParaRPr>
          </a:p>
          <a:p>
            <a:pPr marL="450850" indent="-450850" fontAlgn="auto">
              <a:spcAft>
                <a:spcPts val="0"/>
              </a:spcAft>
              <a:buClr>
                <a:srgbClr val="C9E8F7"/>
              </a:buClr>
              <a:buFont typeface="Arial" pitchFamily="34" charset="0"/>
              <a:buBlip>
                <a:blip r:embed="rId3"/>
              </a:buBlip>
              <a:defRPr/>
            </a:pPr>
            <a:r>
              <a:rPr lang="fr-FR" altLang="fr-FR" dirty="0" smtClean="0">
                <a:solidFill>
                  <a:srgbClr val="0033CC"/>
                </a:solidFill>
              </a:rPr>
              <a:t>Une intégration des différents enseignements et </a:t>
            </a:r>
            <a:r>
              <a:rPr lang="fr-FR" altLang="fr-FR" dirty="0">
                <a:solidFill>
                  <a:srgbClr val="0033CC"/>
                </a:solidFill>
              </a:rPr>
              <a:t>c</a:t>
            </a:r>
            <a:r>
              <a:rPr lang="fr-FR" altLang="fr-FR" dirty="0" smtClean="0">
                <a:solidFill>
                  <a:srgbClr val="0033CC"/>
                </a:solidFill>
              </a:rPr>
              <a:t>omplémentarité des professeurs</a:t>
            </a:r>
          </a:p>
          <a:p>
            <a:pPr fontAlgn="auto">
              <a:spcAft>
                <a:spcPts val="0"/>
              </a:spcAft>
              <a:buClr>
                <a:srgbClr val="C9E8F7"/>
              </a:buClr>
              <a:buFont typeface="Arial" pitchFamily="34" charset="0"/>
              <a:buChar char="•"/>
              <a:defRPr/>
            </a:pPr>
            <a:endParaRPr lang="fr-FR" altLang="fr-FR" sz="2400" dirty="0">
              <a:solidFill>
                <a:srgbClr val="009900"/>
              </a:solidFill>
              <a:latin typeface="Arial Black" panose="020B0A04020102020204" pitchFamily="34" charset="0"/>
            </a:endParaRPr>
          </a:p>
          <a:p>
            <a:pPr fontAlgn="auto">
              <a:spcAft>
                <a:spcPts val="0"/>
              </a:spcAft>
              <a:buClr>
                <a:srgbClr val="C9E8F7"/>
              </a:buClr>
              <a:buFont typeface="Arial" pitchFamily="34" charset="0"/>
              <a:buChar char="•"/>
              <a:defRPr/>
            </a:pPr>
            <a:endParaRPr lang="fr-FR" altLang="fr-FR" sz="2400" u="sng" dirty="0" smtClean="0">
              <a:solidFill>
                <a:srgbClr val="009900"/>
              </a:solidFill>
              <a:latin typeface="Arial Black" panose="020B0A04020102020204" pitchFamily="34" charset="0"/>
            </a:endParaRPr>
          </a:p>
          <a:p>
            <a:pPr fontAlgn="auto">
              <a:spcAft>
                <a:spcPts val="0"/>
              </a:spcAft>
              <a:buClr>
                <a:srgbClr val="C9E8F7"/>
              </a:buClr>
              <a:buFont typeface="Arial" pitchFamily="34" charset="0"/>
              <a:buChar char="•"/>
              <a:defRPr/>
            </a:pPr>
            <a:endParaRPr lang="fr-FR" altLang="fr-FR" sz="2400" dirty="0" smtClean="0">
              <a:solidFill>
                <a:srgbClr val="009900"/>
              </a:solidFill>
              <a:latin typeface="Arial Black" panose="020B0A04020102020204" pitchFamily="34" charset="0"/>
            </a:endParaRPr>
          </a:p>
          <a:p>
            <a:pPr fontAlgn="auto">
              <a:spcAft>
                <a:spcPts val="0"/>
              </a:spcAft>
              <a:buClr>
                <a:srgbClr val="C9E8F7"/>
              </a:buClr>
              <a:buFont typeface="Arial" pitchFamily="34" charset="0"/>
              <a:buChar char="•"/>
              <a:defRPr/>
            </a:pPr>
            <a:endParaRPr lang="fr-FR" altLang="fr-FR" sz="2400" dirty="0">
              <a:solidFill>
                <a:srgbClr val="009900"/>
              </a:solidFill>
              <a:latin typeface="Arial Black" panose="020B0A04020102020204" pitchFamily="34" charset="0"/>
            </a:endParaRPr>
          </a:p>
          <a:p>
            <a:pPr fontAlgn="auto">
              <a:spcAft>
                <a:spcPts val="0"/>
              </a:spcAft>
              <a:buClr>
                <a:srgbClr val="C9E8F7"/>
              </a:buClr>
              <a:buFont typeface="Arial" pitchFamily="34" charset="0"/>
              <a:buChar char="•"/>
              <a:defRPr/>
            </a:pPr>
            <a:endParaRPr lang="fr-FR" altLang="fr-FR" sz="1800" dirty="0" smtClean="0">
              <a:solidFill>
                <a:srgbClr val="009900"/>
              </a:solidFill>
              <a:latin typeface="Arial Black" panose="020B0A04020102020204" pitchFamily="34" charset="0"/>
            </a:endParaRPr>
          </a:p>
          <a:p>
            <a:pPr fontAlgn="auto">
              <a:spcAft>
                <a:spcPts val="0"/>
              </a:spcAft>
              <a:buClr>
                <a:srgbClr val="C9E8F7"/>
              </a:buClr>
              <a:buFont typeface="Arial" pitchFamily="34" charset="0"/>
              <a:buChar char="•"/>
              <a:defRPr/>
            </a:pPr>
            <a:endParaRPr lang="fr-FR" altLang="fr-FR" sz="2400" dirty="0" smtClean="0">
              <a:solidFill>
                <a:srgbClr val="009900"/>
              </a:solidFill>
              <a:latin typeface="Arial Black" panose="020B0A04020102020204" pitchFamily="34" charset="0"/>
            </a:endParaRPr>
          </a:p>
          <a:p>
            <a:pPr fontAlgn="auto">
              <a:spcAft>
                <a:spcPts val="0"/>
              </a:spcAft>
              <a:buFont typeface="Arial" pitchFamily="34" charset="0"/>
              <a:buChar char="•"/>
              <a:defRPr/>
            </a:pPr>
            <a:endParaRPr lang="fr-FR" altLang="fr-FR" sz="2400" dirty="0" smtClean="0">
              <a:solidFill>
                <a:srgbClr val="009900"/>
              </a:solidFill>
              <a:latin typeface="Arial Black" panose="020B0A04020102020204" pitchFamily="34" charset="0"/>
            </a:endParaRPr>
          </a:p>
          <a:p>
            <a:pPr fontAlgn="auto">
              <a:spcAft>
                <a:spcPts val="0"/>
              </a:spcAft>
              <a:buFont typeface="Arial" pitchFamily="34" charset="0"/>
              <a:buChar char="•"/>
              <a:defRPr/>
            </a:pPr>
            <a:endParaRPr lang="fr-FR" altLang="fr-FR" sz="2400" dirty="0" smtClean="0">
              <a:solidFill>
                <a:srgbClr val="009900"/>
              </a:solidFill>
              <a:latin typeface="Arial Black" panose="020B0A04020102020204" pitchFamily="34" charset="0"/>
            </a:endParaRPr>
          </a:p>
          <a:p>
            <a:pPr fontAlgn="auto">
              <a:spcAft>
                <a:spcPts val="0"/>
              </a:spcAft>
              <a:buFont typeface="Arial" pitchFamily="34" charset="0"/>
              <a:buChar char="•"/>
              <a:defRPr/>
            </a:pPr>
            <a:endParaRPr lang="fr-FR" altLang="fr-FR" sz="2400" dirty="0" smtClean="0">
              <a:solidFill>
                <a:srgbClr val="009900"/>
              </a:solidFill>
              <a:latin typeface="Arial Black" panose="020B0A04020102020204" pitchFamily="34" charset="0"/>
            </a:endParaRPr>
          </a:p>
          <a:p>
            <a:pPr fontAlgn="auto">
              <a:spcAft>
                <a:spcPts val="0"/>
              </a:spcAft>
              <a:buFont typeface="Arial" pitchFamily="34" charset="0"/>
              <a:buChar char="•"/>
              <a:defRPr/>
            </a:pPr>
            <a:endParaRPr lang="fr-FR" altLang="fr-FR" sz="2400" dirty="0" smtClean="0">
              <a:solidFill>
                <a:srgbClr val="009900"/>
              </a:solidFill>
              <a:latin typeface="Arial Black" panose="020B0A04020102020204" pitchFamily="34" charset="0"/>
            </a:endParaRPr>
          </a:p>
          <a:p>
            <a:pPr fontAlgn="auto">
              <a:spcAft>
                <a:spcPts val="0"/>
              </a:spcAft>
              <a:buFont typeface="Arial" pitchFamily="34" charset="0"/>
              <a:buChar char="•"/>
              <a:defRPr/>
            </a:pPr>
            <a:endParaRPr lang="fr-FR" altLang="fr-FR" dirty="0" smtClean="0">
              <a:solidFill>
                <a:schemeClr val="accent3"/>
              </a:solidFill>
              <a:latin typeface="Arial Black" panose="020B0A04020102020204" pitchFamily="34" charset="0"/>
            </a:endParaRPr>
          </a:p>
        </p:txBody>
      </p:sp>
      <p:sp>
        <p:nvSpPr>
          <p:cNvPr id="5" name="Espace réservé du numéro de diapositive 4"/>
          <p:cNvSpPr>
            <a:spLocks noGrp="1"/>
          </p:cNvSpPr>
          <p:nvPr>
            <p:ph type="sldNum" sz="quarter" idx="12"/>
          </p:nvPr>
        </p:nvSpPr>
        <p:spPr/>
        <p:txBody>
          <a:bodyPr/>
          <a:lstStyle/>
          <a:p>
            <a:pPr>
              <a:defRPr/>
            </a:pPr>
            <a:fld id="{724EFAFD-4CA9-4337-A04B-72B6297E92A4}" type="slidenum">
              <a:rPr lang="fr-FR"/>
              <a:pPr>
                <a:defRPr/>
              </a:pPr>
              <a:t>13</a:t>
            </a:fld>
            <a:endParaRPr lang="fr-F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animEffect transition="in" filter="fade">
                                      <p:cBhvr>
                                        <p:cTn id="11" dur="3000"/>
                                        <p:tgtEl>
                                          <p:spTgt spid="21507">
                                            <p:txEl>
                                              <p:pRg st="2" end="2"/>
                                            </p:txEl>
                                          </p:spTgt>
                                        </p:tgtEl>
                                      </p:cBhvr>
                                    </p:animEffect>
                                  </p:childTnLst>
                                </p:cTn>
                              </p:par>
                            </p:childTnLst>
                          </p:cTn>
                        </p:par>
                        <p:par>
                          <p:cTn id="12" fill="hold">
                            <p:stCondLst>
                              <p:cond delay="3500"/>
                            </p:stCondLst>
                            <p:childTnLst>
                              <p:par>
                                <p:cTn id="13" presetID="10" presetClass="entr" presetSubtype="0" fill="hold" grpId="0" nodeType="after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animEffect transition="in" filter="fade">
                                      <p:cBhvr>
                                        <p:cTn id="15" dur="3000"/>
                                        <p:tgtEl>
                                          <p:spTgt spid="21507">
                                            <p:txEl>
                                              <p:pRg st="4" end="4"/>
                                            </p:txEl>
                                          </p:spTgt>
                                        </p:tgtEl>
                                      </p:cBhvr>
                                    </p:animEffect>
                                  </p:childTnLst>
                                </p:cTn>
                              </p:par>
                            </p:childTnLst>
                          </p:cTn>
                        </p:par>
                        <p:par>
                          <p:cTn id="16" fill="hold">
                            <p:stCondLst>
                              <p:cond delay="6500"/>
                            </p:stCondLst>
                            <p:childTnLst>
                              <p:par>
                                <p:cTn id="17" presetID="10" presetClass="entr" presetSubtype="0" fill="hold" grpId="0" nodeType="afterEffect">
                                  <p:stCondLst>
                                    <p:cond delay="0"/>
                                  </p:stCondLst>
                                  <p:childTnLst>
                                    <p:set>
                                      <p:cBhvr>
                                        <p:cTn id="18" dur="1" fill="hold">
                                          <p:stCondLst>
                                            <p:cond delay="0"/>
                                          </p:stCondLst>
                                        </p:cTn>
                                        <p:tgtEl>
                                          <p:spTgt spid="21507">
                                            <p:txEl>
                                              <p:pRg st="6" end="6"/>
                                            </p:txEl>
                                          </p:spTgt>
                                        </p:tgtEl>
                                        <p:attrNameLst>
                                          <p:attrName>style.visibility</p:attrName>
                                        </p:attrNameLst>
                                      </p:cBhvr>
                                      <p:to>
                                        <p:strVal val="visible"/>
                                      </p:to>
                                    </p:set>
                                    <p:animEffect transition="in" filter="fade">
                                      <p:cBhvr>
                                        <p:cTn id="19" dur="3000"/>
                                        <p:tgtEl>
                                          <p:spTgt spid="215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519113" y="131763"/>
            <a:ext cx="6213475" cy="1352550"/>
          </a:xfrm>
        </p:spPr>
        <p:txBody>
          <a:bodyPr rtlCol="0">
            <a:noAutofit/>
          </a:bodyPr>
          <a:lstStyle/>
          <a:p>
            <a:pPr algn="ctr" fontAlgn="auto">
              <a:lnSpc>
                <a:spcPct val="90000"/>
              </a:lnSpc>
              <a:spcAft>
                <a:spcPts val="0"/>
              </a:spcAft>
              <a:defRPr/>
            </a:pPr>
            <a:r>
              <a:rPr lang="fr-FR" altLang="fr-FR" sz="4800" dirty="0" smtClean="0">
                <a:solidFill>
                  <a:srgbClr val="FF0000"/>
                </a:solidFill>
                <a:latin typeface="+mn-lt"/>
              </a:rPr>
              <a:t>Le Passeport Professionnel</a:t>
            </a:r>
          </a:p>
        </p:txBody>
      </p:sp>
      <p:sp>
        <p:nvSpPr>
          <p:cNvPr id="21507" name="Espace réservé du contenu 2"/>
          <p:cNvSpPr>
            <a:spLocks noGrp="1"/>
          </p:cNvSpPr>
          <p:nvPr>
            <p:ph idx="1"/>
          </p:nvPr>
        </p:nvSpPr>
        <p:spPr>
          <a:xfrm>
            <a:off x="285750" y="1857375"/>
            <a:ext cx="8429625" cy="4643438"/>
          </a:xfrm>
        </p:spPr>
        <p:txBody>
          <a:bodyPr rtlCol="0">
            <a:normAutofit fontScale="62500" lnSpcReduction="20000"/>
          </a:bodyPr>
          <a:lstStyle/>
          <a:p>
            <a:pPr fontAlgn="auto">
              <a:lnSpc>
                <a:spcPct val="120000"/>
              </a:lnSpc>
              <a:spcBef>
                <a:spcPts val="600"/>
              </a:spcBef>
              <a:spcAft>
                <a:spcPts val="600"/>
              </a:spcAft>
              <a:buClr>
                <a:srgbClr val="C9E8F7"/>
              </a:buClr>
              <a:buSzPct val="80000"/>
              <a:buFont typeface="Arial" pitchFamily="34" charset="0"/>
              <a:buNone/>
              <a:defRPr/>
            </a:pPr>
            <a:r>
              <a:rPr lang="fr-FR" altLang="fr-FR" sz="4300" dirty="0" smtClean="0">
                <a:solidFill>
                  <a:srgbClr val="0033CC"/>
                </a:solidFill>
              </a:rPr>
              <a:t>Le passeport professionnel : </a:t>
            </a:r>
          </a:p>
          <a:p>
            <a:pPr lvl="1" fontAlgn="auto">
              <a:lnSpc>
                <a:spcPct val="120000"/>
              </a:lnSpc>
              <a:spcBef>
                <a:spcPts val="600"/>
              </a:spcBef>
              <a:spcAft>
                <a:spcPts val="600"/>
              </a:spcAft>
              <a:buClr>
                <a:srgbClr val="C9E8F7"/>
              </a:buClr>
              <a:buSzPct val="80000"/>
              <a:buFont typeface="Wingdings" pitchFamily="2" charset="2"/>
              <a:buBlip>
                <a:blip r:embed="rId3"/>
              </a:buBlip>
              <a:defRPr/>
            </a:pPr>
            <a:r>
              <a:rPr lang="fr-FR" altLang="fr-FR" sz="3800" dirty="0" smtClean="0">
                <a:solidFill>
                  <a:srgbClr val="0033CC"/>
                </a:solidFill>
              </a:rPr>
              <a:t>Recense l’ensemble des situations professionnelles rencontrées par le candidat (y compris avant le BTS). </a:t>
            </a:r>
          </a:p>
          <a:p>
            <a:pPr lvl="1" fontAlgn="auto">
              <a:lnSpc>
                <a:spcPct val="120000"/>
              </a:lnSpc>
              <a:spcBef>
                <a:spcPts val="600"/>
              </a:spcBef>
              <a:spcAft>
                <a:spcPts val="600"/>
              </a:spcAft>
              <a:buClr>
                <a:srgbClr val="C9E8F7"/>
              </a:buClr>
              <a:buSzPct val="80000"/>
              <a:buFont typeface="Wingdings" pitchFamily="2" charset="2"/>
              <a:buBlip>
                <a:blip r:embed="rId3"/>
              </a:buBlip>
              <a:defRPr/>
            </a:pPr>
            <a:r>
              <a:rPr lang="fr-FR" altLang="fr-FR" sz="3800" dirty="0" smtClean="0">
                <a:solidFill>
                  <a:srgbClr val="0033CC"/>
                </a:solidFill>
              </a:rPr>
              <a:t>Sert de support à l’évaluation à l’examen.</a:t>
            </a:r>
          </a:p>
          <a:p>
            <a:pPr lvl="1" fontAlgn="auto">
              <a:lnSpc>
                <a:spcPct val="120000"/>
              </a:lnSpc>
              <a:spcBef>
                <a:spcPts val="600"/>
              </a:spcBef>
              <a:spcAft>
                <a:spcPts val="600"/>
              </a:spcAft>
              <a:buClr>
                <a:srgbClr val="C9E8F7"/>
              </a:buClr>
              <a:buSzPct val="80000"/>
              <a:buFont typeface="Wingdings" pitchFamily="2" charset="2"/>
              <a:buBlip>
                <a:blip r:embed="rId3"/>
              </a:buBlip>
              <a:defRPr/>
            </a:pPr>
            <a:r>
              <a:rPr lang="fr-FR" altLang="fr-FR" sz="3800" dirty="0" smtClean="0">
                <a:solidFill>
                  <a:srgbClr val="0033CC"/>
                </a:solidFill>
              </a:rPr>
              <a:t>Est renseigné tout au long de sa formation.</a:t>
            </a:r>
          </a:p>
          <a:p>
            <a:pPr lvl="1" fontAlgn="auto">
              <a:lnSpc>
                <a:spcPct val="120000"/>
              </a:lnSpc>
              <a:spcBef>
                <a:spcPts val="600"/>
              </a:spcBef>
              <a:spcAft>
                <a:spcPts val="600"/>
              </a:spcAft>
              <a:buClr>
                <a:srgbClr val="C9E8F7"/>
              </a:buClr>
              <a:buSzPct val="80000"/>
              <a:buFont typeface="Wingdings" pitchFamily="2" charset="2"/>
              <a:buNone/>
              <a:defRPr/>
            </a:pPr>
            <a:endParaRPr lang="fr-FR" altLang="fr-FR" sz="3800" dirty="0" smtClean="0">
              <a:solidFill>
                <a:srgbClr val="0033CC"/>
              </a:solidFill>
            </a:endParaRPr>
          </a:p>
          <a:p>
            <a:pPr fontAlgn="auto">
              <a:lnSpc>
                <a:spcPct val="120000"/>
              </a:lnSpc>
              <a:spcBef>
                <a:spcPts val="600"/>
              </a:spcBef>
              <a:spcAft>
                <a:spcPts val="600"/>
              </a:spcAft>
              <a:buClr>
                <a:srgbClr val="C9E8F7"/>
              </a:buClr>
              <a:buSzPct val="80000"/>
              <a:buFont typeface="Arial" pitchFamily="34" charset="0"/>
              <a:buBlip>
                <a:blip r:embed="rId3"/>
              </a:buBlip>
              <a:defRPr/>
            </a:pPr>
            <a:r>
              <a:rPr lang="fr-FR" altLang="fr-FR" sz="4300" dirty="0" smtClean="0">
                <a:solidFill>
                  <a:srgbClr val="0033CC"/>
                </a:solidFill>
              </a:rPr>
              <a:t>Présentation d’un outil</a:t>
            </a:r>
          </a:p>
          <a:p>
            <a:pPr fontAlgn="auto">
              <a:lnSpc>
                <a:spcPct val="120000"/>
              </a:lnSpc>
              <a:spcBef>
                <a:spcPts val="600"/>
              </a:spcBef>
              <a:spcAft>
                <a:spcPts val="600"/>
              </a:spcAft>
              <a:buClr>
                <a:srgbClr val="C9E8F7"/>
              </a:buClr>
              <a:buSzPct val="80000"/>
              <a:buFont typeface="Arial" pitchFamily="34" charset="0"/>
              <a:buBlip>
                <a:blip r:embed="rId3"/>
              </a:buBlip>
              <a:defRPr/>
            </a:pPr>
            <a:r>
              <a:rPr lang="fr-FR" altLang="fr-FR" sz="4300" dirty="0" smtClean="0">
                <a:solidFill>
                  <a:srgbClr val="0033CC"/>
                </a:solidFill>
              </a:rPr>
              <a:t>Cahier des charges pour un passeport professionnel</a:t>
            </a:r>
          </a:p>
          <a:p>
            <a:pPr fontAlgn="auto">
              <a:lnSpc>
                <a:spcPct val="120000"/>
              </a:lnSpc>
              <a:spcBef>
                <a:spcPts val="600"/>
              </a:spcBef>
              <a:spcAft>
                <a:spcPts val="600"/>
              </a:spcAft>
              <a:buClr>
                <a:srgbClr val="C9E8F7"/>
              </a:buClr>
              <a:buSzPct val="80000"/>
              <a:buFont typeface="Arial" pitchFamily="34" charset="0"/>
              <a:buBlip>
                <a:blip r:embed="rId3"/>
              </a:buBlip>
              <a:defRPr/>
            </a:pPr>
            <a:r>
              <a:rPr lang="fr-FR" altLang="fr-FR" sz="4300" dirty="0" smtClean="0">
                <a:solidFill>
                  <a:srgbClr val="0033CC"/>
                </a:solidFill>
              </a:rPr>
              <a:t>Rôle des acteurs</a:t>
            </a:r>
          </a:p>
        </p:txBody>
      </p:sp>
      <p:sp>
        <p:nvSpPr>
          <p:cNvPr id="5" name="Espace réservé du numéro de diapositive 4"/>
          <p:cNvSpPr>
            <a:spLocks noGrp="1"/>
          </p:cNvSpPr>
          <p:nvPr>
            <p:ph type="sldNum" sz="quarter" idx="12"/>
          </p:nvPr>
        </p:nvSpPr>
        <p:spPr/>
        <p:txBody>
          <a:bodyPr/>
          <a:lstStyle/>
          <a:p>
            <a:pPr>
              <a:defRPr/>
            </a:pPr>
            <a:fld id="{189C8789-2154-4FC9-8EE8-6FC52DAE2316}" type="slidenum">
              <a:rPr lang="fr-FR"/>
              <a:pPr>
                <a:defRPr/>
              </a:pPr>
              <a:t>14</a:t>
            </a:fld>
            <a:endParaRPr lang="fr-F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animEffect transition="in" filter="fade">
                                      <p:cBhvr>
                                        <p:cTn id="11" dur="3000"/>
                                        <p:tgtEl>
                                          <p:spTgt spid="21507">
                                            <p:txEl>
                                              <p:pRg st="1" end="1"/>
                                            </p:txEl>
                                          </p:spTgt>
                                        </p:tgtEl>
                                      </p:cBhvr>
                                    </p:animEffect>
                                  </p:childTnLst>
                                </p:cTn>
                              </p:par>
                            </p:childTnLst>
                          </p:cTn>
                        </p:par>
                        <p:par>
                          <p:cTn id="12" fill="hold">
                            <p:stCondLst>
                              <p:cond delay="3500"/>
                            </p:stCondLst>
                            <p:childTnLst>
                              <p:par>
                                <p:cTn id="13" presetID="10" presetClass="entr" presetSubtype="0" fill="hold" grpId="0" nodeType="after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animEffect transition="in" filter="fade">
                                      <p:cBhvr>
                                        <p:cTn id="15" dur="3000"/>
                                        <p:tgtEl>
                                          <p:spTgt spid="21507">
                                            <p:txEl>
                                              <p:pRg st="2" end="2"/>
                                            </p:txEl>
                                          </p:spTgt>
                                        </p:tgtEl>
                                      </p:cBhvr>
                                    </p:animEffect>
                                  </p:childTnLst>
                                </p:cTn>
                              </p:par>
                            </p:childTnLst>
                          </p:cTn>
                        </p:par>
                        <p:par>
                          <p:cTn id="16" fill="hold">
                            <p:stCondLst>
                              <p:cond delay="6500"/>
                            </p:stCondLst>
                            <p:childTnLst>
                              <p:par>
                                <p:cTn id="17" presetID="10" presetClass="entr" presetSubtype="0" fill="hold" grpId="0" nodeType="after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animEffect transition="in" filter="fade">
                                      <p:cBhvr>
                                        <p:cTn id="19" dur="3000"/>
                                        <p:tgtEl>
                                          <p:spTgt spid="21507">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1507">
                                            <p:txEl>
                                              <p:pRg st="5" end="5"/>
                                            </p:txEl>
                                          </p:spTgt>
                                        </p:tgtEl>
                                        <p:attrNameLst>
                                          <p:attrName>style.visibility</p:attrName>
                                        </p:attrNameLst>
                                      </p:cBhvr>
                                      <p:to>
                                        <p:strVal val="visible"/>
                                      </p:to>
                                    </p:set>
                                    <p:animEffect transition="in" filter="fade">
                                      <p:cBhvr>
                                        <p:cTn id="24" dur="500"/>
                                        <p:tgtEl>
                                          <p:spTgt spid="21507">
                                            <p:txEl>
                                              <p:pRg st="5" end="5"/>
                                            </p:txEl>
                                          </p:spTgt>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21507">
                                            <p:txEl>
                                              <p:pRg st="6" end="6"/>
                                            </p:txEl>
                                          </p:spTgt>
                                        </p:tgtEl>
                                        <p:attrNameLst>
                                          <p:attrName>style.visibility</p:attrName>
                                        </p:attrNameLst>
                                      </p:cBhvr>
                                      <p:to>
                                        <p:strVal val="visible"/>
                                      </p:to>
                                    </p:set>
                                    <p:animEffect transition="in" filter="fade">
                                      <p:cBhvr>
                                        <p:cTn id="28" dur="3000"/>
                                        <p:tgtEl>
                                          <p:spTgt spid="21507">
                                            <p:txEl>
                                              <p:pRg st="6" end="6"/>
                                            </p:txEl>
                                          </p:spTgt>
                                        </p:tgtEl>
                                      </p:cBhvr>
                                    </p:animEffect>
                                  </p:childTnLst>
                                </p:cTn>
                              </p:par>
                            </p:childTnLst>
                          </p:cTn>
                        </p:par>
                        <p:par>
                          <p:cTn id="29" fill="hold">
                            <p:stCondLst>
                              <p:cond delay="3500"/>
                            </p:stCondLst>
                            <p:childTnLst>
                              <p:par>
                                <p:cTn id="30" presetID="10" presetClass="entr" presetSubtype="0" fill="hold" grpId="0" nodeType="afterEffect">
                                  <p:stCondLst>
                                    <p:cond delay="0"/>
                                  </p:stCondLst>
                                  <p:childTnLst>
                                    <p:set>
                                      <p:cBhvr>
                                        <p:cTn id="31" dur="1" fill="hold">
                                          <p:stCondLst>
                                            <p:cond delay="0"/>
                                          </p:stCondLst>
                                        </p:cTn>
                                        <p:tgtEl>
                                          <p:spTgt spid="21507">
                                            <p:txEl>
                                              <p:pRg st="7" end="7"/>
                                            </p:txEl>
                                          </p:spTgt>
                                        </p:tgtEl>
                                        <p:attrNameLst>
                                          <p:attrName>style.visibility</p:attrName>
                                        </p:attrNameLst>
                                      </p:cBhvr>
                                      <p:to>
                                        <p:strVal val="visible"/>
                                      </p:to>
                                    </p:set>
                                    <p:animEffect transition="in" filter="fade">
                                      <p:cBhvr>
                                        <p:cTn id="32" dur="3000"/>
                                        <p:tgtEl>
                                          <p:spTgt spid="215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214313" y="285750"/>
            <a:ext cx="6059487" cy="714375"/>
          </a:xfrm>
        </p:spPr>
        <p:txBody>
          <a:bodyPr rtlCol="0">
            <a:normAutofit fontScale="90000"/>
          </a:bodyPr>
          <a:lstStyle/>
          <a:p>
            <a:pPr algn="ctr" fontAlgn="auto">
              <a:spcAft>
                <a:spcPts val="0"/>
              </a:spcAft>
              <a:defRPr/>
            </a:pPr>
            <a:r>
              <a:rPr lang="fr-FR" altLang="fr-FR" sz="2800" dirty="0" smtClean="0">
                <a:solidFill>
                  <a:srgbClr val="0000CC"/>
                </a:solidFill>
                <a:latin typeface="Arial Black" panose="020B0A04020102020204" pitchFamily="34" charset="0"/>
              </a:rPr>
              <a:t/>
            </a:r>
            <a:br>
              <a:rPr lang="fr-FR" altLang="fr-FR" sz="2800" dirty="0" smtClean="0">
                <a:solidFill>
                  <a:srgbClr val="0000CC"/>
                </a:solidFill>
                <a:latin typeface="Arial Black" panose="020B0A04020102020204" pitchFamily="34" charset="0"/>
              </a:rPr>
            </a:br>
            <a:r>
              <a:rPr lang="fr-FR" altLang="fr-FR" dirty="0" smtClean="0">
                <a:solidFill>
                  <a:srgbClr val="FF0000"/>
                </a:solidFill>
                <a:latin typeface="+mn-lt"/>
              </a:rPr>
              <a:t>Présentation d’un outil</a:t>
            </a:r>
          </a:p>
        </p:txBody>
      </p:sp>
      <p:pic>
        <p:nvPicPr>
          <p:cNvPr id="44034" name="Picture 2"/>
          <p:cNvPicPr>
            <a:picLocks noGrp="1" noChangeAspect="1" noChangeArrowheads="1"/>
          </p:cNvPicPr>
          <p:nvPr>
            <p:ph idx="1"/>
          </p:nvPr>
        </p:nvPicPr>
        <p:blipFill>
          <a:blip r:embed="rId3"/>
          <a:srcRect t="25072"/>
          <a:stretch>
            <a:fillRect/>
          </a:stretch>
        </p:blipFill>
        <p:spPr>
          <a:xfrm>
            <a:off x="179388" y="1916113"/>
            <a:ext cx="8713787" cy="3673475"/>
          </a:xfrm>
        </p:spPr>
      </p:pic>
      <p:sp>
        <p:nvSpPr>
          <p:cNvPr id="6" name="ZoneTexte 5"/>
          <p:cNvSpPr txBox="1"/>
          <p:nvPr/>
        </p:nvSpPr>
        <p:spPr>
          <a:xfrm>
            <a:off x="4284663" y="5732463"/>
            <a:ext cx="4608512" cy="369887"/>
          </a:xfrm>
          <a:prstGeom prst="rect">
            <a:avLst/>
          </a:prstGeom>
          <a:noFill/>
        </p:spPr>
        <p:txBody>
          <a:bodyPr>
            <a:spAutoFit/>
          </a:bodyPr>
          <a:lstStyle/>
          <a:p>
            <a:pPr fontAlgn="auto">
              <a:spcBef>
                <a:spcPts val="0"/>
              </a:spcBef>
              <a:spcAft>
                <a:spcPts val="0"/>
              </a:spcAft>
              <a:defRPr/>
            </a:pPr>
            <a:r>
              <a:rPr lang="fr-FR" dirty="0">
                <a:solidFill>
                  <a:schemeClr val="bg2">
                    <a:lumMod val="25000"/>
                  </a:schemeClr>
                </a:solidFill>
                <a:latin typeface="+mn-lt"/>
                <a:hlinkClick r:id="rId4" action="ppaction://hlinkfile"/>
              </a:rPr>
              <a:t>2014-BTS_CG_Passeport_Démo.xls</a:t>
            </a:r>
            <a:endParaRPr lang="fr-FR" dirty="0">
              <a:solidFill>
                <a:schemeClr val="bg2">
                  <a:lumMod val="25000"/>
                </a:schemeClr>
              </a:solidFill>
              <a:latin typeface="+mn-lt"/>
            </a:endParaRPr>
          </a:p>
        </p:txBody>
      </p:sp>
      <p:sp>
        <p:nvSpPr>
          <p:cNvPr id="7" name="Espace réservé du numéro de diapositive 6"/>
          <p:cNvSpPr>
            <a:spLocks noGrp="1"/>
          </p:cNvSpPr>
          <p:nvPr>
            <p:ph type="sldNum" sz="quarter" idx="12"/>
          </p:nvPr>
        </p:nvSpPr>
        <p:spPr/>
        <p:txBody>
          <a:bodyPr/>
          <a:lstStyle/>
          <a:p>
            <a:pPr>
              <a:defRPr/>
            </a:pPr>
            <a:fld id="{7578EF02-E2AA-411A-9290-994370D7F4E6}" type="slidenum">
              <a:rPr lang="fr-FR"/>
              <a:pPr>
                <a:defRPr/>
              </a:pPr>
              <a:t>15</a:t>
            </a:fld>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6732588" cy="1412875"/>
          </a:xfrm>
        </p:spPr>
        <p:txBody>
          <a:bodyPr rtlCol="0">
            <a:normAutofit fontScale="90000"/>
          </a:bodyPr>
          <a:lstStyle/>
          <a:p>
            <a:pPr fontAlgn="auto">
              <a:spcAft>
                <a:spcPts val="0"/>
              </a:spcAft>
              <a:defRPr/>
            </a:pPr>
            <a:r>
              <a:rPr lang="fr-FR" dirty="0" smtClean="0">
                <a:solidFill>
                  <a:schemeClr val="accent6"/>
                </a:solidFill>
              </a:rPr>
              <a:t>Cahier des charges pour un Passeport Professionnel</a:t>
            </a:r>
            <a:endParaRPr lang="fr-FR" dirty="0">
              <a:solidFill>
                <a:schemeClr val="accent6"/>
              </a:solidFill>
            </a:endParaRPr>
          </a:p>
        </p:txBody>
      </p:sp>
      <p:graphicFrame>
        <p:nvGraphicFramePr>
          <p:cNvPr id="4" name="Diagramme 3"/>
          <p:cNvGraphicFramePr/>
          <p:nvPr/>
        </p:nvGraphicFramePr>
        <p:xfrm>
          <a:off x="467544" y="1700808"/>
          <a:ext cx="8352928"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space réservé du numéro de diapositive 4"/>
          <p:cNvSpPr>
            <a:spLocks noGrp="1"/>
          </p:cNvSpPr>
          <p:nvPr>
            <p:ph type="sldNum" sz="quarter" idx="12"/>
          </p:nvPr>
        </p:nvSpPr>
        <p:spPr/>
        <p:txBody>
          <a:bodyPr/>
          <a:lstStyle/>
          <a:p>
            <a:pPr>
              <a:defRPr/>
            </a:pPr>
            <a:fld id="{85EB6DF7-D947-4F7A-BE20-959A48B0E9C6}" type="slidenum">
              <a:rPr lang="fr-FR"/>
              <a:pPr>
                <a:defRPr/>
              </a:pPr>
              <a:t>16</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graphicEl>
                                              <a:dgm id="{D8EB2C16-FE8E-4918-B4BC-AF8CEE7B5546}"/>
                                            </p:graphicEl>
                                          </p:spTgt>
                                        </p:tgtEl>
                                        <p:attrNameLst>
                                          <p:attrName>style.visibility</p:attrName>
                                        </p:attrNameLst>
                                      </p:cBhvr>
                                      <p:to>
                                        <p:strVal val="visible"/>
                                      </p:to>
                                    </p:set>
                                    <p:anim calcmode="lin" valueType="num">
                                      <p:cBhvr additive="base">
                                        <p:cTn id="7" dur="500" fill="hold"/>
                                        <p:tgtEl>
                                          <p:spTgt spid="4">
                                            <p:graphicEl>
                                              <a:dgm id="{D8EB2C16-FE8E-4918-B4BC-AF8CEE7B5546}"/>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graphicEl>
                                              <a:dgm id="{D8EB2C16-FE8E-4918-B4BC-AF8CEE7B5546}"/>
                                            </p:graphic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
                                            <p:graphicEl>
                                              <a:dgm id="{5D558415-566D-4914-A665-BCDBA48B6307}"/>
                                            </p:graphicEl>
                                          </p:spTgt>
                                        </p:tgtEl>
                                        <p:attrNameLst>
                                          <p:attrName>style.visibility</p:attrName>
                                        </p:attrNameLst>
                                      </p:cBhvr>
                                      <p:to>
                                        <p:strVal val="visible"/>
                                      </p:to>
                                    </p:set>
                                    <p:anim calcmode="lin" valueType="num">
                                      <p:cBhvr additive="base">
                                        <p:cTn id="11" dur="500" fill="hold"/>
                                        <p:tgtEl>
                                          <p:spTgt spid="4">
                                            <p:graphicEl>
                                              <a:dgm id="{5D558415-566D-4914-A665-BCDBA48B6307}"/>
                                            </p:graphic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
                                            <p:graphicEl>
                                              <a:dgm id="{5D558415-566D-4914-A665-BCDBA48B6307}"/>
                                            </p:graphic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
                                            <p:graphicEl>
                                              <a:dgm id="{7A91D4D6-30B3-40F7-9B44-D6E169C10082}"/>
                                            </p:graphicEl>
                                          </p:spTgt>
                                        </p:tgtEl>
                                        <p:attrNameLst>
                                          <p:attrName>style.visibility</p:attrName>
                                        </p:attrNameLst>
                                      </p:cBhvr>
                                      <p:to>
                                        <p:strVal val="visible"/>
                                      </p:to>
                                    </p:set>
                                    <p:anim calcmode="lin" valueType="num">
                                      <p:cBhvr additive="base">
                                        <p:cTn id="17" dur="500" fill="hold"/>
                                        <p:tgtEl>
                                          <p:spTgt spid="4">
                                            <p:graphicEl>
                                              <a:dgm id="{7A91D4D6-30B3-40F7-9B44-D6E169C10082}"/>
                                            </p:graphic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
                                            <p:graphicEl>
                                              <a:dgm id="{7A91D4D6-30B3-40F7-9B44-D6E169C10082}"/>
                                            </p:graphic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4">
                                            <p:graphicEl>
                                              <a:dgm id="{F2FF4191-2272-40AA-9E62-934EB8060D76}"/>
                                            </p:graphicEl>
                                          </p:spTgt>
                                        </p:tgtEl>
                                        <p:attrNameLst>
                                          <p:attrName>style.visibility</p:attrName>
                                        </p:attrNameLst>
                                      </p:cBhvr>
                                      <p:to>
                                        <p:strVal val="visible"/>
                                      </p:to>
                                    </p:set>
                                    <p:anim calcmode="lin" valueType="num">
                                      <p:cBhvr additive="base">
                                        <p:cTn id="21" dur="500" fill="hold"/>
                                        <p:tgtEl>
                                          <p:spTgt spid="4">
                                            <p:graphicEl>
                                              <a:dgm id="{F2FF4191-2272-40AA-9E62-934EB8060D76}"/>
                                            </p:graphic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
                                            <p:graphicEl>
                                              <a:dgm id="{F2FF4191-2272-40AA-9E62-934EB8060D76}"/>
                                            </p:graphic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4">
                                            <p:graphicEl>
                                              <a:dgm id="{020761D6-EE51-48DB-858D-E5401E8B8AC4}"/>
                                            </p:graphicEl>
                                          </p:spTgt>
                                        </p:tgtEl>
                                        <p:attrNameLst>
                                          <p:attrName>style.visibility</p:attrName>
                                        </p:attrNameLst>
                                      </p:cBhvr>
                                      <p:to>
                                        <p:strVal val="visible"/>
                                      </p:to>
                                    </p:set>
                                    <p:anim calcmode="lin" valueType="num">
                                      <p:cBhvr additive="base">
                                        <p:cTn id="27" dur="500" fill="hold"/>
                                        <p:tgtEl>
                                          <p:spTgt spid="4">
                                            <p:graphicEl>
                                              <a:dgm id="{020761D6-EE51-48DB-858D-E5401E8B8AC4}"/>
                                            </p:graphic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
                                            <p:graphicEl>
                                              <a:dgm id="{020761D6-EE51-48DB-858D-E5401E8B8AC4}"/>
                                            </p:graphic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4">
                                            <p:graphicEl>
                                              <a:dgm id="{5394F95E-66A0-45A8-9456-90ECA50ACAA8}"/>
                                            </p:graphicEl>
                                          </p:spTgt>
                                        </p:tgtEl>
                                        <p:attrNameLst>
                                          <p:attrName>style.visibility</p:attrName>
                                        </p:attrNameLst>
                                      </p:cBhvr>
                                      <p:to>
                                        <p:strVal val="visible"/>
                                      </p:to>
                                    </p:set>
                                    <p:anim calcmode="lin" valueType="num">
                                      <p:cBhvr additive="base">
                                        <p:cTn id="31" dur="500" fill="hold"/>
                                        <p:tgtEl>
                                          <p:spTgt spid="4">
                                            <p:graphicEl>
                                              <a:dgm id="{5394F95E-66A0-45A8-9456-90ECA50ACAA8}"/>
                                            </p:graphic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graphicEl>
                                              <a:dgm id="{5394F95E-66A0-45A8-9456-90ECA50ACAA8}"/>
                                            </p:graphic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
                                            <p:graphicEl>
                                              <a:dgm id="{8B02701C-3C68-4152-94C2-AA157CA93E9D}"/>
                                            </p:graphicEl>
                                          </p:spTgt>
                                        </p:tgtEl>
                                        <p:attrNameLst>
                                          <p:attrName>style.visibility</p:attrName>
                                        </p:attrNameLst>
                                      </p:cBhvr>
                                      <p:to>
                                        <p:strVal val="visible"/>
                                      </p:to>
                                    </p:set>
                                    <p:anim calcmode="lin" valueType="num">
                                      <p:cBhvr additive="base">
                                        <p:cTn id="37" dur="500" fill="hold"/>
                                        <p:tgtEl>
                                          <p:spTgt spid="4">
                                            <p:graphicEl>
                                              <a:dgm id="{8B02701C-3C68-4152-94C2-AA157CA93E9D}"/>
                                            </p:graphic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graphicEl>
                                              <a:dgm id="{8B02701C-3C68-4152-94C2-AA157CA93E9D}"/>
                                            </p:graphic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4">
                                            <p:graphicEl>
                                              <a:dgm id="{C1F9C58B-F7DB-49CB-AF05-75BAB932F8D0}"/>
                                            </p:graphicEl>
                                          </p:spTgt>
                                        </p:tgtEl>
                                        <p:attrNameLst>
                                          <p:attrName>style.visibility</p:attrName>
                                        </p:attrNameLst>
                                      </p:cBhvr>
                                      <p:to>
                                        <p:strVal val="visible"/>
                                      </p:to>
                                    </p:set>
                                    <p:anim calcmode="lin" valueType="num">
                                      <p:cBhvr additive="base">
                                        <p:cTn id="41" dur="500" fill="hold"/>
                                        <p:tgtEl>
                                          <p:spTgt spid="4">
                                            <p:graphicEl>
                                              <a:dgm id="{C1F9C58B-F7DB-49CB-AF05-75BAB932F8D0}"/>
                                            </p:graphic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4">
                                            <p:graphicEl>
                                              <a:dgm id="{C1F9C58B-F7DB-49CB-AF05-75BAB932F8D0}"/>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6732588" cy="1412875"/>
          </a:xfrm>
        </p:spPr>
        <p:txBody>
          <a:bodyPr rtlCol="0">
            <a:normAutofit fontScale="90000"/>
          </a:bodyPr>
          <a:lstStyle/>
          <a:p>
            <a:pPr fontAlgn="auto">
              <a:spcAft>
                <a:spcPts val="0"/>
              </a:spcAft>
              <a:defRPr/>
            </a:pPr>
            <a:r>
              <a:rPr lang="fr-FR" dirty="0" smtClean="0">
                <a:solidFill>
                  <a:schemeClr val="accent6"/>
                </a:solidFill>
              </a:rPr>
              <a:t>Quel est le rôle des acteurs ?</a:t>
            </a:r>
            <a:endParaRPr lang="fr-FR" dirty="0">
              <a:solidFill>
                <a:schemeClr val="accent6"/>
              </a:solidFill>
            </a:endParaRPr>
          </a:p>
        </p:txBody>
      </p:sp>
      <p:graphicFrame>
        <p:nvGraphicFramePr>
          <p:cNvPr id="3" name="Diagramme 2"/>
          <p:cNvGraphicFramePr/>
          <p:nvPr/>
        </p:nvGraphicFramePr>
        <p:xfrm>
          <a:off x="428596" y="1714488"/>
          <a:ext cx="8001056" cy="46962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u numéro de diapositive 3"/>
          <p:cNvSpPr>
            <a:spLocks noGrp="1"/>
          </p:cNvSpPr>
          <p:nvPr>
            <p:ph type="sldNum" sz="quarter" idx="12"/>
          </p:nvPr>
        </p:nvSpPr>
        <p:spPr/>
        <p:txBody>
          <a:bodyPr/>
          <a:lstStyle/>
          <a:p>
            <a:pPr>
              <a:defRPr/>
            </a:pPr>
            <a:fld id="{56840DB0-E813-4ADF-B89B-004FE4FAA814}" type="slidenum">
              <a:rPr lang="fr-FR"/>
              <a:pPr>
                <a:defRPr/>
              </a:pPr>
              <a:t>17</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graphicEl>
                                              <a:dgm id="{C06AB749-F9B2-46DB-8259-E031F52E96A9}"/>
                                            </p:graphicEl>
                                          </p:spTgt>
                                        </p:tgtEl>
                                        <p:attrNameLst>
                                          <p:attrName>style.visibility</p:attrName>
                                        </p:attrNameLst>
                                      </p:cBhvr>
                                      <p:to>
                                        <p:strVal val="visible"/>
                                      </p:to>
                                    </p:set>
                                    <p:anim calcmode="lin" valueType="num">
                                      <p:cBhvr additive="base">
                                        <p:cTn id="7" dur="500" fill="hold"/>
                                        <p:tgtEl>
                                          <p:spTgt spid="3">
                                            <p:graphicEl>
                                              <a:dgm id="{C06AB749-F9B2-46DB-8259-E031F52E96A9}"/>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graphicEl>
                                              <a:dgm id="{C06AB749-F9B2-46DB-8259-E031F52E96A9}"/>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graphicEl>
                                              <a:dgm id="{88FCC1DE-9CE6-472E-A500-5DF70A37ABA6}"/>
                                            </p:graphicEl>
                                          </p:spTgt>
                                        </p:tgtEl>
                                        <p:attrNameLst>
                                          <p:attrName>style.visibility</p:attrName>
                                        </p:attrNameLst>
                                      </p:cBhvr>
                                      <p:to>
                                        <p:strVal val="visible"/>
                                      </p:to>
                                    </p:set>
                                    <p:anim calcmode="lin" valueType="num">
                                      <p:cBhvr additive="base">
                                        <p:cTn id="11" dur="500" fill="hold"/>
                                        <p:tgtEl>
                                          <p:spTgt spid="3">
                                            <p:graphicEl>
                                              <a:dgm id="{88FCC1DE-9CE6-472E-A500-5DF70A37ABA6}"/>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graphicEl>
                                              <a:dgm id="{88FCC1DE-9CE6-472E-A500-5DF70A37ABA6}"/>
                                            </p:graphic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graphicEl>
                                              <a:dgm id="{2A2E2D4F-AFBA-4FD6-9AA2-E96AA2E21C81}"/>
                                            </p:graphicEl>
                                          </p:spTgt>
                                        </p:tgtEl>
                                        <p:attrNameLst>
                                          <p:attrName>style.visibility</p:attrName>
                                        </p:attrNameLst>
                                      </p:cBhvr>
                                      <p:to>
                                        <p:strVal val="visible"/>
                                      </p:to>
                                    </p:set>
                                    <p:anim calcmode="lin" valueType="num">
                                      <p:cBhvr additive="base">
                                        <p:cTn id="17" dur="500" fill="hold"/>
                                        <p:tgtEl>
                                          <p:spTgt spid="3">
                                            <p:graphicEl>
                                              <a:dgm id="{2A2E2D4F-AFBA-4FD6-9AA2-E96AA2E21C81}"/>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graphicEl>
                                              <a:dgm id="{2A2E2D4F-AFBA-4FD6-9AA2-E96AA2E21C81}"/>
                                            </p:graphic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graphicEl>
                                              <a:dgm id="{0744F5E6-E655-4337-8C57-04B80A7834CA}"/>
                                            </p:graphicEl>
                                          </p:spTgt>
                                        </p:tgtEl>
                                        <p:attrNameLst>
                                          <p:attrName>style.visibility</p:attrName>
                                        </p:attrNameLst>
                                      </p:cBhvr>
                                      <p:to>
                                        <p:strVal val="visible"/>
                                      </p:to>
                                    </p:set>
                                    <p:anim calcmode="lin" valueType="num">
                                      <p:cBhvr additive="base">
                                        <p:cTn id="21" dur="500" fill="hold"/>
                                        <p:tgtEl>
                                          <p:spTgt spid="3">
                                            <p:graphicEl>
                                              <a:dgm id="{0744F5E6-E655-4337-8C57-04B80A7834CA}"/>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graphicEl>
                                              <a:dgm id="{0744F5E6-E655-4337-8C57-04B80A7834CA}"/>
                                            </p:graphic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graphicEl>
                                              <a:dgm id="{9534B104-3F67-45B6-AE0C-1FD8C9892E77}"/>
                                            </p:graphicEl>
                                          </p:spTgt>
                                        </p:tgtEl>
                                        <p:attrNameLst>
                                          <p:attrName>style.visibility</p:attrName>
                                        </p:attrNameLst>
                                      </p:cBhvr>
                                      <p:to>
                                        <p:strVal val="visible"/>
                                      </p:to>
                                    </p:set>
                                    <p:anim calcmode="lin" valueType="num">
                                      <p:cBhvr additive="base">
                                        <p:cTn id="27" dur="500" fill="hold"/>
                                        <p:tgtEl>
                                          <p:spTgt spid="3">
                                            <p:graphicEl>
                                              <a:dgm id="{9534B104-3F67-45B6-AE0C-1FD8C9892E77}"/>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graphicEl>
                                              <a:dgm id="{9534B104-3F67-45B6-AE0C-1FD8C9892E77}"/>
                                            </p:graphic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graphicEl>
                                              <a:dgm id="{4ACD7965-7F8B-4B90-9BB5-774B59BCBDF4}"/>
                                            </p:graphicEl>
                                          </p:spTgt>
                                        </p:tgtEl>
                                        <p:attrNameLst>
                                          <p:attrName>style.visibility</p:attrName>
                                        </p:attrNameLst>
                                      </p:cBhvr>
                                      <p:to>
                                        <p:strVal val="visible"/>
                                      </p:to>
                                    </p:set>
                                    <p:anim calcmode="lin" valueType="num">
                                      <p:cBhvr additive="base">
                                        <p:cTn id="31" dur="500" fill="hold"/>
                                        <p:tgtEl>
                                          <p:spTgt spid="3">
                                            <p:graphicEl>
                                              <a:dgm id="{4ACD7965-7F8B-4B90-9BB5-774B59BCBDF4}"/>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graphicEl>
                                              <a:dgm id="{4ACD7965-7F8B-4B90-9BB5-774B59BCBDF4}"/>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229600" cy="1143000"/>
          </a:xfrm>
        </p:spPr>
        <p:txBody>
          <a:bodyPr rtlCol="0">
            <a:normAutofit fontScale="90000"/>
          </a:bodyPr>
          <a:lstStyle/>
          <a:p>
            <a:pPr fontAlgn="auto">
              <a:spcAft>
                <a:spcPts val="0"/>
              </a:spcAft>
              <a:defRPr/>
            </a:pPr>
            <a:r>
              <a:rPr lang="fr-FR" dirty="0" smtClean="0">
                <a:solidFill>
                  <a:schemeClr val="accent6"/>
                </a:solidFill>
              </a:rPr>
              <a:t>Démo : </a:t>
            </a:r>
            <a:br>
              <a:rPr lang="fr-FR" dirty="0" smtClean="0">
                <a:solidFill>
                  <a:schemeClr val="accent6"/>
                </a:solidFill>
              </a:rPr>
            </a:br>
            <a:r>
              <a:rPr lang="fr-FR" dirty="0" smtClean="0">
                <a:solidFill>
                  <a:schemeClr val="accent6"/>
                </a:solidFill>
              </a:rPr>
              <a:t>Le passeport à partir de CB2C</a:t>
            </a:r>
            <a:endParaRPr lang="fr-FR" dirty="0">
              <a:solidFill>
                <a:schemeClr val="accent6"/>
              </a:solidFill>
            </a:endParaRPr>
          </a:p>
        </p:txBody>
      </p:sp>
      <p:graphicFrame>
        <p:nvGraphicFramePr>
          <p:cNvPr id="5" name="Tableau 4"/>
          <p:cNvGraphicFramePr>
            <a:graphicFrameLocks noGrp="1"/>
          </p:cNvGraphicFramePr>
          <p:nvPr/>
        </p:nvGraphicFramePr>
        <p:xfrm>
          <a:off x="0" y="1484313"/>
          <a:ext cx="9144000" cy="5429250"/>
        </p:xfrm>
        <a:graphic>
          <a:graphicData uri="http://schemas.openxmlformats.org/drawingml/2006/table">
            <a:tbl>
              <a:tblPr/>
              <a:tblGrid>
                <a:gridCol w="646067"/>
                <a:gridCol w="646067"/>
                <a:gridCol w="646067"/>
                <a:gridCol w="646067"/>
                <a:gridCol w="646067"/>
                <a:gridCol w="5913663"/>
              </a:tblGrid>
              <a:tr h="365836">
                <a:tc>
                  <a:txBody>
                    <a:bodyPr/>
                    <a:lstStyle/>
                    <a:p>
                      <a:pPr algn="ctr">
                        <a:lnSpc>
                          <a:spcPct val="115000"/>
                        </a:lnSpc>
                        <a:spcAft>
                          <a:spcPts val="0"/>
                        </a:spcAft>
                      </a:pPr>
                      <a:r>
                        <a:rPr lang="fr-FR" sz="1200" b="1" dirty="0">
                          <a:latin typeface="Calibri"/>
                          <a:ea typeface="Times New Roman"/>
                          <a:cs typeface="Times New Roman"/>
                        </a:rPr>
                        <a:t>Activité 1.4</a:t>
                      </a:r>
                      <a:endParaRPr lang="fr-FR" sz="1200" dirty="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fr-FR" sz="1200" b="1" dirty="0">
                          <a:latin typeface="Calibri"/>
                          <a:ea typeface="Times New Roman"/>
                          <a:cs typeface="Times New Roman"/>
                        </a:rPr>
                        <a:t>Activité 1.7</a:t>
                      </a:r>
                      <a:endParaRPr lang="fr-FR" sz="1200" dirty="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fr-FR" sz="1200" b="1" dirty="0">
                          <a:latin typeface="Calibri"/>
                          <a:ea typeface="Times New Roman"/>
                          <a:cs typeface="Times New Roman"/>
                        </a:rPr>
                        <a:t>Activité 7.1</a:t>
                      </a:r>
                      <a:endParaRPr lang="fr-FR" sz="1200" dirty="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algn="ctr" defTabSz="914400" rtl="0" eaLnBrk="1" latinLnBrk="0" hangingPunct="1">
                        <a:lnSpc>
                          <a:spcPct val="115000"/>
                        </a:lnSpc>
                        <a:spcAft>
                          <a:spcPts val="0"/>
                        </a:spcAft>
                      </a:pPr>
                      <a:r>
                        <a:rPr lang="fr-FR" sz="1200" b="1" kern="1200" dirty="0" smtClean="0">
                          <a:solidFill>
                            <a:schemeClr val="tx1"/>
                          </a:solidFill>
                          <a:latin typeface="Calibri"/>
                          <a:ea typeface="Times New Roman"/>
                          <a:cs typeface="Times New Roman"/>
                        </a:rPr>
                        <a:t>Activité </a:t>
                      </a:r>
                      <a:r>
                        <a:rPr lang="fr-FR" sz="1200" b="1" kern="1200" dirty="0">
                          <a:solidFill>
                            <a:schemeClr val="tx1"/>
                          </a:solidFill>
                          <a:latin typeface="Calibri"/>
                          <a:ea typeface="Times New Roman"/>
                          <a:cs typeface="Times New Roman"/>
                        </a:rPr>
                        <a:t>7.2</a:t>
                      </a: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fr-FR" sz="1200" b="1" dirty="0">
                          <a:latin typeface="Calibri"/>
                          <a:ea typeface="Times New Roman"/>
                          <a:cs typeface="Times New Roman"/>
                        </a:rPr>
                        <a:t>Activité 7.3</a:t>
                      </a:r>
                      <a:endParaRPr lang="fr-FR" sz="1200" dirty="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fr-FR" sz="1200" b="1" dirty="0">
                          <a:latin typeface="Calibri"/>
                          <a:ea typeface="Times New Roman"/>
                          <a:cs typeface="Times New Roman"/>
                        </a:rPr>
                        <a:t>Résultats attendus</a:t>
                      </a:r>
                      <a:endParaRPr lang="fr-FR" sz="1200" dirty="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457296">
                <a:tc>
                  <a:txBody>
                    <a:bodyPr/>
                    <a:lstStyle/>
                    <a:p>
                      <a:pPr algn="ctr">
                        <a:lnSpc>
                          <a:spcPct val="115000"/>
                        </a:lnSpc>
                        <a:spcAft>
                          <a:spcPts val="0"/>
                        </a:spcAft>
                      </a:pPr>
                      <a:r>
                        <a:rPr lang="fr-FR" sz="1200" dirty="0">
                          <a:latin typeface="Calibri"/>
                          <a:ea typeface="Times New Roman"/>
                          <a:cs typeface="Times New Roman"/>
                        </a:rPr>
                        <a:t>141</a:t>
                      </a: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dirty="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dirty="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dirty="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dirty="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a:latin typeface="Calibri"/>
                          <a:ea typeface="Times New Roman"/>
                          <a:cs typeface="Times New Roman"/>
                        </a:rPr>
                        <a:t>- Une analyse du portefeuille client avec des indicateurs (notion de volumétrie, délais de règlements, encours client, ligne de crédit),</a:t>
                      </a: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12">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i="1">
                          <a:latin typeface="Calibri"/>
                          <a:ea typeface="Times New Roman"/>
                          <a:cs typeface="Times New Roman"/>
                        </a:rPr>
                        <a:t>713</a:t>
                      </a: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i="1" dirty="0">
                          <a:latin typeface="Calibri"/>
                          <a:ea typeface="Times New Roman"/>
                          <a:cs typeface="Times New Roman"/>
                        </a:rPr>
                        <a:t>- L’interprétation et structuration des données selon le modèle relationnel,</a:t>
                      </a:r>
                      <a:endParaRPr lang="fr-FR" sz="1200" dirty="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96">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i="1">
                          <a:latin typeface="Calibri"/>
                          <a:ea typeface="Times New Roman"/>
                          <a:cs typeface="Times New Roman"/>
                        </a:rPr>
                        <a:t>713</a:t>
                      </a: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i="1">
                          <a:latin typeface="Calibri"/>
                          <a:ea typeface="Times New Roman"/>
                          <a:cs typeface="Times New Roman"/>
                        </a:rPr>
                        <a:t>731</a:t>
                      </a: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i="1" dirty="0">
                          <a:latin typeface="Calibri"/>
                          <a:ea typeface="Times New Roman"/>
                          <a:cs typeface="Times New Roman"/>
                        </a:rPr>
                        <a:t>- L’extraction de données et réalisation de tris croisés, explicitation de critères de tris, d’extraction,</a:t>
                      </a:r>
                      <a:endParaRPr lang="fr-FR" sz="1200" dirty="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12">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i="1">
                          <a:latin typeface="Calibri"/>
                          <a:ea typeface="Times New Roman"/>
                          <a:cs typeface="Times New Roman"/>
                        </a:rPr>
                        <a:t>721</a:t>
                      </a: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i="1" dirty="0">
                          <a:latin typeface="Calibri"/>
                          <a:ea typeface="Times New Roman"/>
                          <a:cs typeface="Times New Roman"/>
                        </a:rPr>
                        <a:t>- La production d’indicateurs relevant et situant les anomalies constatées,</a:t>
                      </a:r>
                      <a:endParaRPr lang="fr-FR" sz="1200" dirty="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96">
                <a:tc>
                  <a:txBody>
                    <a:bodyPr/>
                    <a:lstStyle/>
                    <a:p>
                      <a:pPr algn="ctr">
                        <a:lnSpc>
                          <a:spcPct val="115000"/>
                        </a:lnSpc>
                        <a:spcAft>
                          <a:spcPts val="0"/>
                        </a:spcAft>
                      </a:pPr>
                      <a:r>
                        <a:rPr lang="fr-FR" sz="1200">
                          <a:latin typeface="Calibri"/>
                          <a:ea typeface="Times New Roman"/>
                          <a:cs typeface="Times New Roman"/>
                        </a:rPr>
                        <a:t>142</a:t>
                      </a: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a:latin typeface="Calibri"/>
                          <a:ea typeface="Times New Roman"/>
                          <a:cs typeface="Times New Roman"/>
                        </a:rPr>
                        <a:t>- Une analyse des différents risques d’impayés (avec présentation et analyse d’une balance âgée) afin d’alerter les services concernés,</a:t>
                      </a: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12">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i="1">
                          <a:latin typeface="Calibri"/>
                          <a:ea typeface="Times New Roman"/>
                          <a:cs typeface="Times New Roman"/>
                        </a:rPr>
                        <a:t>713</a:t>
                      </a: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i="1" dirty="0">
                          <a:latin typeface="Calibri"/>
                          <a:ea typeface="Times New Roman"/>
                          <a:cs typeface="Times New Roman"/>
                        </a:rPr>
                        <a:t>- Une extraction de données du PGI répondant aux besoins,</a:t>
                      </a:r>
                      <a:endParaRPr lang="fr-FR" sz="1200" dirty="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12">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i="1">
                          <a:latin typeface="Calibri"/>
                          <a:ea typeface="Times New Roman"/>
                          <a:cs typeface="Times New Roman"/>
                        </a:rPr>
                        <a:t>721</a:t>
                      </a: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i="1" dirty="0">
                          <a:latin typeface="Calibri"/>
                          <a:ea typeface="Times New Roman"/>
                          <a:cs typeface="Times New Roman"/>
                        </a:rPr>
                        <a:t>- L’exploitation des données de façon automatisée et reproductible,</a:t>
                      </a:r>
                      <a:endParaRPr lang="fr-FR" sz="1200" dirty="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12">
                <a:tc>
                  <a:txBody>
                    <a:bodyPr/>
                    <a:lstStyle/>
                    <a:p>
                      <a:pPr algn="ctr">
                        <a:lnSpc>
                          <a:spcPct val="115000"/>
                        </a:lnSpc>
                        <a:spcAft>
                          <a:spcPts val="0"/>
                        </a:spcAft>
                      </a:pPr>
                      <a:r>
                        <a:rPr lang="fr-FR" sz="1200">
                          <a:latin typeface="Calibri"/>
                          <a:ea typeface="Times New Roman"/>
                          <a:cs typeface="Times New Roman"/>
                        </a:rPr>
                        <a:t>143</a:t>
                      </a: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a:latin typeface="Calibri"/>
                          <a:ea typeface="Times New Roman"/>
                          <a:cs typeface="Times New Roman"/>
                        </a:rPr>
                        <a:t>- La mise en œuvre de la technique de relance appropriée,</a:t>
                      </a: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12">
                <a:tc>
                  <a:txBody>
                    <a:bodyPr/>
                    <a:lstStyle/>
                    <a:p>
                      <a:pPr algn="ctr">
                        <a:lnSpc>
                          <a:spcPct val="115000"/>
                        </a:lnSpc>
                        <a:spcAft>
                          <a:spcPts val="0"/>
                        </a:spcAft>
                      </a:pPr>
                      <a:r>
                        <a:rPr lang="fr-FR" sz="1200">
                          <a:latin typeface="Calibri"/>
                          <a:ea typeface="Times New Roman"/>
                          <a:cs typeface="Times New Roman"/>
                        </a:rPr>
                        <a:t>143</a:t>
                      </a: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i="1" dirty="0">
                          <a:latin typeface="Calibri"/>
                          <a:ea typeface="Times New Roman"/>
                          <a:cs typeface="Times New Roman"/>
                        </a:rPr>
                        <a:t>732</a:t>
                      </a:r>
                      <a:endParaRPr lang="fr-FR" sz="1200" dirty="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i="1" dirty="0">
                          <a:latin typeface="Calibri"/>
                          <a:ea typeface="Times New Roman"/>
                          <a:cs typeface="Times New Roman"/>
                        </a:rPr>
                        <a:t>- L’utilisation du PGI pour générer les traitements relatifs aux travaux de relance.</a:t>
                      </a:r>
                      <a:endParaRPr lang="fr-FR" sz="1200" dirty="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593">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a:latin typeface="Calibri"/>
                          <a:ea typeface="Times New Roman"/>
                          <a:cs typeface="Times New Roman"/>
                        </a:rPr>
                        <a:t>172</a:t>
                      </a: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a:latin typeface="Calibri"/>
                          <a:ea typeface="Times New Roman"/>
                          <a:cs typeface="Times New Roman"/>
                        </a:rPr>
                        <a:t>- La production d’un compte rendu analysant l’organisation comptable, présentant les choix et les éventuels problèmes constatés et argumentant des propositions d’évolution des procédures de traitement et de contrôle pour en améliorer l’efficacité et / ou la fiabilité,</a:t>
                      </a: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96">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a:latin typeface="Calibri"/>
                          <a:ea typeface="Times New Roman"/>
                          <a:cs typeface="Times New Roman"/>
                        </a:rPr>
                        <a:t>172</a:t>
                      </a: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a:latin typeface="Calibri"/>
                          <a:ea typeface="Times New Roman"/>
                          <a:cs typeface="Times New Roman"/>
                        </a:rPr>
                        <a:t>- La capacité à s’intégrer dans une organisation et à s’adapter à la diversité des situations organisationnelles,</a:t>
                      </a: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12">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i="1">
                          <a:latin typeface="Calibri"/>
                          <a:ea typeface="Times New Roman"/>
                          <a:cs typeface="Times New Roman"/>
                        </a:rPr>
                        <a:t>712</a:t>
                      </a: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i="1" dirty="0">
                          <a:latin typeface="Calibri"/>
                          <a:ea typeface="Times New Roman"/>
                          <a:cs typeface="Times New Roman"/>
                        </a:rPr>
                        <a:t>- L’interprétation ou l’élaboration du schéma du processus,</a:t>
                      </a:r>
                      <a:endParaRPr lang="fr-FR" sz="1200" dirty="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12">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i="1">
                          <a:latin typeface="Calibri"/>
                          <a:ea typeface="Times New Roman"/>
                          <a:cs typeface="Times New Roman"/>
                        </a:rPr>
                        <a:t>712</a:t>
                      </a: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i="1">
                          <a:latin typeface="Calibri"/>
                          <a:ea typeface="Times New Roman"/>
                          <a:cs typeface="Times New Roman"/>
                        </a:rPr>
                        <a:t>731</a:t>
                      </a: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i="1" dirty="0">
                          <a:latin typeface="Calibri"/>
                          <a:ea typeface="Times New Roman"/>
                          <a:cs typeface="Times New Roman"/>
                        </a:rPr>
                        <a:t>- L’identification des besoins d’information des acteurs au sein du processus,</a:t>
                      </a:r>
                      <a:endParaRPr lang="fr-FR" sz="1200" dirty="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12">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dirty="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i="1">
                          <a:latin typeface="Calibri"/>
                          <a:ea typeface="Times New Roman"/>
                          <a:cs typeface="Times New Roman"/>
                        </a:rPr>
                        <a:t>712</a:t>
                      </a: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20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i="1" dirty="0">
                          <a:latin typeface="Calibri"/>
                          <a:ea typeface="Times New Roman"/>
                          <a:cs typeface="Times New Roman"/>
                        </a:rPr>
                        <a:t>- L’identification des sources d’information.</a:t>
                      </a:r>
                      <a:endParaRPr lang="fr-FR" sz="1200" dirty="0">
                        <a:latin typeface="Calibri"/>
                        <a:ea typeface="Times New Roman"/>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Espace réservé du numéro de diapositive 3"/>
          <p:cNvSpPr>
            <a:spLocks noGrp="1"/>
          </p:cNvSpPr>
          <p:nvPr>
            <p:ph type="sldNum" sz="quarter" idx="12"/>
          </p:nvPr>
        </p:nvSpPr>
        <p:spPr/>
        <p:txBody>
          <a:bodyPr/>
          <a:lstStyle/>
          <a:p>
            <a:pPr>
              <a:defRPr/>
            </a:pPr>
            <a:fld id="{3E520140-0562-4B83-9A69-E3B66DA801F2}" type="slidenum">
              <a:rPr lang="fr-FR"/>
              <a:pPr>
                <a:defRPr/>
              </a:pPr>
              <a:t>18</a:t>
            </a:fld>
            <a:endParaRPr lang="fr-F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re 1"/>
          <p:cNvSpPr>
            <a:spLocks noGrp="1"/>
          </p:cNvSpPr>
          <p:nvPr>
            <p:ph type="title"/>
          </p:nvPr>
        </p:nvSpPr>
        <p:spPr/>
        <p:txBody>
          <a:bodyPr/>
          <a:lstStyle/>
          <a:p>
            <a:r>
              <a:rPr lang="fr-FR" smtClean="0"/>
              <a:t>Démo : Le passeport</a:t>
            </a:r>
          </a:p>
        </p:txBody>
      </p:sp>
      <p:sp>
        <p:nvSpPr>
          <p:cNvPr id="52226" name="Espace réservé du contenu 2"/>
          <p:cNvSpPr>
            <a:spLocks noGrp="1"/>
          </p:cNvSpPr>
          <p:nvPr>
            <p:ph idx="1"/>
          </p:nvPr>
        </p:nvSpPr>
        <p:spPr/>
        <p:txBody>
          <a:bodyPr/>
          <a:lstStyle/>
          <a:p>
            <a:r>
              <a:rPr lang="fr-FR" smtClean="0">
                <a:solidFill>
                  <a:srgbClr val="0033CC"/>
                </a:solidFill>
              </a:rPr>
              <a:t>Le passeport professionnel</a:t>
            </a:r>
          </a:p>
        </p:txBody>
      </p:sp>
      <p:sp>
        <p:nvSpPr>
          <p:cNvPr id="4" name="ZoneTexte 3"/>
          <p:cNvSpPr txBox="1"/>
          <p:nvPr/>
        </p:nvSpPr>
        <p:spPr>
          <a:xfrm>
            <a:off x="2124075" y="2276475"/>
            <a:ext cx="6335713" cy="461963"/>
          </a:xfrm>
          <a:prstGeom prst="rect">
            <a:avLst/>
          </a:prstGeom>
          <a:noFill/>
        </p:spPr>
        <p:txBody>
          <a:bodyPr>
            <a:spAutoFit/>
          </a:bodyPr>
          <a:lstStyle/>
          <a:p>
            <a:pPr fontAlgn="auto">
              <a:spcBef>
                <a:spcPts val="0"/>
              </a:spcBef>
              <a:spcAft>
                <a:spcPts val="0"/>
              </a:spcAft>
              <a:defRPr/>
            </a:pPr>
            <a:r>
              <a:rPr lang="fr-FR" sz="2400" dirty="0">
                <a:solidFill>
                  <a:schemeClr val="bg2">
                    <a:lumMod val="25000"/>
                  </a:schemeClr>
                </a:solidFill>
                <a:latin typeface="+mn-lt"/>
                <a:hlinkClick r:id="rId3" action="ppaction://hlinkfile"/>
              </a:rPr>
              <a:t>2014-BTS_CG_Passeport_Vierge.xls</a:t>
            </a:r>
            <a:endParaRPr lang="fr-FR" sz="2400" dirty="0">
              <a:solidFill>
                <a:schemeClr val="bg2">
                  <a:lumMod val="25000"/>
                </a:schemeClr>
              </a:solidFill>
              <a:latin typeface="+mn-lt"/>
            </a:endParaRPr>
          </a:p>
        </p:txBody>
      </p:sp>
      <p:sp>
        <p:nvSpPr>
          <p:cNvPr id="5" name="Espace réservé du numéro de diapositive 4"/>
          <p:cNvSpPr>
            <a:spLocks noGrp="1"/>
          </p:cNvSpPr>
          <p:nvPr>
            <p:ph type="sldNum" sz="quarter" idx="12"/>
          </p:nvPr>
        </p:nvSpPr>
        <p:spPr/>
        <p:txBody>
          <a:bodyPr/>
          <a:lstStyle/>
          <a:p>
            <a:pPr>
              <a:defRPr/>
            </a:pPr>
            <a:fld id="{4A650154-18A6-4B6C-81A0-5EF0AB5A1F04}" type="slidenum">
              <a:rPr lang="fr-FR"/>
              <a:pPr>
                <a:defRPr/>
              </a:pPr>
              <a:t>19</a:t>
            </a:fld>
            <a:endParaRPr lang="fr-FR"/>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519113" y="131763"/>
            <a:ext cx="6213475" cy="1352550"/>
          </a:xfrm>
        </p:spPr>
        <p:txBody>
          <a:bodyPr rtlCol="0">
            <a:noAutofit/>
          </a:bodyPr>
          <a:lstStyle/>
          <a:p>
            <a:pPr algn="ctr" fontAlgn="auto">
              <a:lnSpc>
                <a:spcPct val="90000"/>
              </a:lnSpc>
              <a:spcAft>
                <a:spcPts val="0"/>
              </a:spcAft>
              <a:defRPr/>
            </a:pPr>
            <a:r>
              <a:rPr lang="fr-FR" altLang="fr-FR" sz="4800" dirty="0" smtClean="0">
                <a:solidFill>
                  <a:srgbClr val="FF0000"/>
                </a:solidFill>
                <a:latin typeface="+mn-lt"/>
              </a:rPr>
              <a:t>La Professionnalisation</a:t>
            </a:r>
          </a:p>
        </p:txBody>
      </p:sp>
      <p:sp>
        <p:nvSpPr>
          <p:cNvPr id="21507" name="Espace réservé du contenu 2"/>
          <p:cNvSpPr>
            <a:spLocks noGrp="1"/>
          </p:cNvSpPr>
          <p:nvPr>
            <p:ph idx="1"/>
          </p:nvPr>
        </p:nvSpPr>
        <p:spPr>
          <a:xfrm>
            <a:off x="285750" y="1571625"/>
            <a:ext cx="8429625" cy="5072063"/>
          </a:xfrm>
        </p:spPr>
        <p:txBody>
          <a:bodyPr rtlCol="0">
            <a:normAutofit fontScale="25000" lnSpcReduction="20000"/>
          </a:bodyPr>
          <a:lstStyle/>
          <a:p>
            <a:pPr fontAlgn="auto">
              <a:lnSpc>
                <a:spcPct val="120000"/>
              </a:lnSpc>
              <a:spcBef>
                <a:spcPts val="300"/>
              </a:spcBef>
              <a:spcAft>
                <a:spcPts val="300"/>
              </a:spcAft>
              <a:buClr>
                <a:srgbClr val="C9E8F7"/>
              </a:buClr>
              <a:buSzPct val="80000"/>
              <a:buFont typeface="Arial" pitchFamily="34" charset="0"/>
              <a:buBlip>
                <a:blip r:embed="rId3"/>
              </a:buBlip>
              <a:defRPr/>
            </a:pPr>
            <a:r>
              <a:rPr lang="fr-FR" altLang="fr-FR" sz="11200" dirty="0" smtClean="0">
                <a:solidFill>
                  <a:srgbClr val="0033CC"/>
                </a:solidFill>
              </a:rPr>
              <a:t>Professionnalité et Professionnalisation</a:t>
            </a:r>
          </a:p>
          <a:p>
            <a:pPr fontAlgn="auto">
              <a:lnSpc>
                <a:spcPct val="120000"/>
              </a:lnSpc>
              <a:spcBef>
                <a:spcPts val="300"/>
              </a:spcBef>
              <a:spcAft>
                <a:spcPts val="300"/>
              </a:spcAft>
              <a:buClr>
                <a:srgbClr val="C9E8F7"/>
              </a:buClr>
              <a:buSzPct val="80000"/>
              <a:buFont typeface="Arial" pitchFamily="34" charset="0"/>
              <a:buBlip>
                <a:blip r:embed="rId3"/>
              </a:buBlip>
              <a:defRPr/>
            </a:pPr>
            <a:r>
              <a:rPr lang="fr-FR" altLang="fr-FR" sz="11200" dirty="0" smtClean="0">
                <a:solidFill>
                  <a:srgbClr val="0033CC"/>
                </a:solidFill>
              </a:rPr>
              <a:t>Les situations professionnelles</a:t>
            </a:r>
          </a:p>
          <a:p>
            <a:pPr fontAlgn="auto">
              <a:lnSpc>
                <a:spcPct val="120000"/>
              </a:lnSpc>
              <a:spcBef>
                <a:spcPts val="300"/>
              </a:spcBef>
              <a:spcAft>
                <a:spcPts val="300"/>
              </a:spcAft>
              <a:buClr>
                <a:srgbClr val="C9E8F7"/>
              </a:buClr>
              <a:buSzPct val="80000"/>
              <a:buFont typeface="Arial" pitchFamily="34" charset="0"/>
              <a:buBlip>
                <a:blip r:embed="rId3"/>
              </a:buBlip>
              <a:defRPr/>
            </a:pPr>
            <a:r>
              <a:rPr lang="fr-FR" altLang="fr-FR" sz="11200" dirty="0" smtClean="0">
                <a:solidFill>
                  <a:srgbClr val="0033CC"/>
                </a:solidFill>
              </a:rPr>
              <a:t>Acquisition de la Professionnalité</a:t>
            </a:r>
          </a:p>
          <a:p>
            <a:pPr lvl="1" fontAlgn="auto">
              <a:lnSpc>
                <a:spcPct val="120000"/>
              </a:lnSpc>
              <a:spcBef>
                <a:spcPts val="300"/>
              </a:spcBef>
              <a:spcAft>
                <a:spcPts val="300"/>
              </a:spcAft>
              <a:buClr>
                <a:srgbClr val="C9E8F7"/>
              </a:buClr>
              <a:buSzPct val="80000"/>
              <a:buFont typeface="Wingdings" pitchFamily="2" charset="2"/>
              <a:buBlip>
                <a:blip r:embed="rId3"/>
              </a:buBlip>
              <a:defRPr/>
            </a:pPr>
            <a:r>
              <a:rPr lang="fr-FR" altLang="fr-FR" sz="7200" dirty="0" smtClean="0">
                <a:solidFill>
                  <a:srgbClr val="0033CC"/>
                </a:solidFill>
              </a:rPr>
              <a:t>Le stage</a:t>
            </a:r>
          </a:p>
          <a:p>
            <a:pPr lvl="1" fontAlgn="auto">
              <a:lnSpc>
                <a:spcPct val="120000"/>
              </a:lnSpc>
              <a:spcBef>
                <a:spcPts val="300"/>
              </a:spcBef>
              <a:spcAft>
                <a:spcPts val="300"/>
              </a:spcAft>
              <a:buClr>
                <a:srgbClr val="C9E8F7"/>
              </a:buClr>
              <a:buSzPct val="80000"/>
              <a:buFont typeface="Wingdings" pitchFamily="2" charset="2"/>
              <a:buBlip>
                <a:blip r:embed="rId3"/>
              </a:buBlip>
              <a:defRPr/>
            </a:pPr>
            <a:r>
              <a:rPr lang="fr-FR" altLang="fr-FR" sz="7200" dirty="0" smtClean="0">
                <a:solidFill>
                  <a:srgbClr val="0033CC"/>
                </a:solidFill>
              </a:rPr>
              <a:t>Les Ateliers Professionnels</a:t>
            </a:r>
          </a:p>
          <a:p>
            <a:pPr marL="457200" indent="-457200" fontAlgn="auto">
              <a:lnSpc>
                <a:spcPct val="120000"/>
              </a:lnSpc>
              <a:spcBef>
                <a:spcPts val="300"/>
              </a:spcBef>
              <a:spcAft>
                <a:spcPts val="300"/>
              </a:spcAft>
              <a:buClr>
                <a:srgbClr val="C9E8F7"/>
              </a:buClr>
              <a:buSzPct val="80000"/>
              <a:buFont typeface="Arial" pitchFamily="34" charset="0"/>
              <a:buBlip>
                <a:blip r:embed="rId3"/>
              </a:buBlip>
              <a:tabLst>
                <a:tab pos="723900" algn="l"/>
              </a:tabLst>
              <a:defRPr/>
            </a:pPr>
            <a:r>
              <a:rPr lang="fr-FR" altLang="fr-FR" sz="11200" dirty="0" smtClean="0">
                <a:solidFill>
                  <a:srgbClr val="0033CC"/>
                </a:solidFill>
              </a:rPr>
              <a:t>Le passeport professionnel</a:t>
            </a:r>
          </a:p>
          <a:p>
            <a:pPr marL="857250" lvl="1" indent="-457200" fontAlgn="auto">
              <a:lnSpc>
                <a:spcPct val="120000"/>
              </a:lnSpc>
              <a:spcBef>
                <a:spcPts val="300"/>
              </a:spcBef>
              <a:spcAft>
                <a:spcPts val="300"/>
              </a:spcAft>
              <a:buClr>
                <a:srgbClr val="C9E8F7"/>
              </a:buClr>
              <a:buSzPct val="80000"/>
              <a:buFont typeface="Wingdings" pitchFamily="2" charset="2"/>
              <a:buBlip>
                <a:blip r:embed="rId3"/>
              </a:buBlip>
              <a:tabLst>
                <a:tab pos="723900" algn="l"/>
              </a:tabLst>
              <a:defRPr/>
            </a:pPr>
            <a:r>
              <a:rPr lang="fr-FR" altLang="fr-FR" sz="7200" dirty="0" smtClean="0">
                <a:solidFill>
                  <a:srgbClr val="0033CC"/>
                </a:solidFill>
              </a:rPr>
              <a:t>Présentation d’un outil</a:t>
            </a:r>
          </a:p>
          <a:p>
            <a:pPr marL="857250" lvl="1" indent="-457200" fontAlgn="auto">
              <a:lnSpc>
                <a:spcPct val="120000"/>
              </a:lnSpc>
              <a:spcBef>
                <a:spcPts val="300"/>
              </a:spcBef>
              <a:spcAft>
                <a:spcPts val="300"/>
              </a:spcAft>
              <a:buClr>
                <a:srgbClr val="C9E8F7"/>
              </a:buClr>
              <a:buSzPct val="80000"/>
              <a:buFont typeface="Wingdings" pitchFamily="2" charset="2"/>
              <a:buBlip>
                <a:blip r:embed="rId3"/>
              </a:buBlip>
              <a:tabLst>
                <a:tab pos="723900" algn="l"/>
              </a:tabLst>
              <a:defRPr/>
            </a:pPr>
            <a:r>
              <a:rPr lang="fr-FR" altLang="fr-FR" sz="7200" dirty="0" smtClean="0">
                <a:solidFill>
                  <a:srgbClr val="0033CC"/>
                </a:solidFill>
              </a:rPr>
              <a:t>Cahier des charges</a:t>
            </a:r>
          </a:p>
          <a:p>
            <a:pPr marL="857250" lvl="1" indent="-457200" fontAlgn="auto">
              <a:lnSpc>
                <a:spcPct val="120000"/>
              </a:lnSpc>
              <a:spcBef>
                <a:spcPts val="300"/>
              </a:spcBef>
              <a:spcAft>
                <a:spcPts val="300"/>
              </a:spcAft>
              <a:buClr>
                <a:srgbClr val="C9E8F7"/>
              </a:buClr>
              <a:buSzPct val="80000"/>
              <a:buFont typeface="Wingdings" pitchFamily="2" charset="2"/>
              <a:buBlip>
                <a:blip r:embed="rId3"/>
              </a:buBlip>
              <a:tabLst>
                <a:tab pos="723900" algn="l"/>
              </a:tabLst>
              <a:defRPr/>
            </a:pPr>
            <a:r>
              <a:rPr lang="fr-FR" altLang="fr-FR" sz="7200" dirty="0" smtClean="0">
                <a:solidFill>
                  <a:srgbClr val="0033CC"/>
                </a:solidFill>
              </a:rPr>
              <a:t>Rôle des acteurs</a:t>
            </a:r>
          </a:p>
          <a:p>
            <a:pPr marL="457200" indent="-457200" fontAlgn="auto">
              <a:lnSpc>
                <a:spcPct val="120000"/>
              </a:lnSpc>
              <a:spcBef>
                <a:spcPts val="300"/>
              </a:spcBef>
              <a:spcAft>
                <a:spcPts val="300"/>
              </a:spcAft>
              <a:buClr>
                <a:srgbClr val="C9E8F7"/>
              </a:buClr>
              <a:buSzPct val="80000"/>
              <a:buFont typeface="Arial" pitchFamily="34" charset="0"/>
              <a:buBlip>
                <a:blip r:embed="rId3"/>
              </a:buBlip>
              <a:tabLst>
                <a:tab pos="723900" algn="l"/>
              </a:tabLst>
              <a:defRPr/>
            </a:pPr>
            <a:r>
              <a:rPr lang="fr-FR" altLang="fr-FR" sz="11200" dirty="0" smtClean="0">
                <a:solidFill>
                  <a:srgbClr val="0033CC"/>
                </a:solidFill>
              </a:rPr>
              <a:t>L’évaluation</a:t>
            </a:r>
          </a:p>
          <a:p>
            <a:pPr marL="857250" lvl="1" indent="-457200" fontAlgn="auto">
              <a:lnSpc>
                <a:spcPct val="120000"/>
              </a:lnSpc>
              <a:spcBef>
                <a:spcPts val="300"/>
              </a:spcBef>
              <a:spcAft>
                <a:spcPts val="300"/>
              </a:spcAft>
              <a:buClr>
                <a:srgbClr val="C9E8F7"/>
              </a:buClr>
              <a:buSzPct val="80000"/>
              <a:buFont typeface="Wingdings" pitchFamily="2" charset="2"/>
              <a:buBlip>
                <a:blip r:embed="rId3"/>
              </a:buBlip>
              <a:tabLst>
                <a:tab pos="723900" algn="l"/>
              </a:tabLst>
              <a:defRPr/>
            </a:pPr>
            <a:r>
              <a:rPr lang="fr-FR" altLang="fr-FR" sz="7200" dirty="0" smtClean="0">
                <a:solidFill>
                  <a:srgbClr val="0033CC"/>
                </a:solidFill>
              </a:rPr>
              <a:t>CCF : E42 et E5</a:t>
            </a:r>
          </a:p>
          <a:p>
            <a:pPr marL="857250" lvl="1" indent="-457200" fontAlgn="auto">
              <a:lnSpc>
                <a:spcPct val="120000"/>
              </a:lnSpc>
              <a:spcBef>
                <a:spcPts val="300"/>
              </a:spcBef>
              <a:spcAft>
                <a:spcPts val="300"/>
              </a:spcAft>
              <a:buClr>
                <a:srgbClr val="C9E8F7"/>
              </a:buClr>
              <a:buSzPct val="80000"/>
              <a:buFont typeface="Wingdings" pitchFamily="2" charset="2"/>
              <a:buBlip>
                <a:blip r:embed="rId3"/>
              </a:buBlip>
              <a:tabLst>
                <a:tab pos="723900" algn="l"/>
              </a:tabLst>
              <a:defRPr/>
            </a:pPr>
            <a:r>
              <a:rPr lang="fr-FR" altLang="fr-FR" sz="7200" dirty="0" smtClean="0">
                <a:solidFill>
                  <a:srgbClr val="0033CC"/>
                </a:solidFill>
              </a:rPr>
              <a:t>Epreuve pratique : E6</a:t>
            </a:r>
          </a:p>
        </p:txBody>
      </p:sp>
      <p:sp>
        <p:nvSpPr>
          <p:cNvPr id="5" name="Espace réservé du numéro de diapositive 4"/>
          <p:cNvSpPr>
            <a:spLocks noGrp="1"/>
          </p:cNvSpPr>
          <p:nvPr>
            <p:ph type="sldNum" sz="quarter" idx="12"/>
          </p:nvPr>
        </p:nvSpPr>
        <p:spPr/>
        <p:txBody>
          <a:bodyPr/>
          <a:lstStyle/>
          <a:p>
            <a:pPr>
              <a:defRPr/>
            </a:pPr>
            <a:fld id="{C091CD7D-7262-4095-86D5-25F9B77345CF}" type="slidenum">
              <a:rPr lang="fr-FR"/>
              <a:pPr>
                <a:defRPr/>
              </a:pPr>
              <a:t>2</a:t>
            </a:fld>
            <a:endParaRPr lang="fr-F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animEffect transition="in" filter="fade">
                                      <p:cBhvr>
                                        <p:cTn id="11" dur="2000"/>
                                        <p:tgtEl>
                                          <p:spTgt spid="21507">
                                            <p:txEl>
                                              <p:pRg st="1" end="1"/>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animEffect transition="in" filter="fade">
                                      <p:cBhvr>
                                        <p:cTn id="15" dur="2000"/>
                                        <p:tgtEl>
                                          <p:spTgt spid="21507">
                                            <p:txEl>
                                              <p:pRg st="2" end="2"/>
                                            </p:txEl>
                                          </p:spTgt>
                                        </p:tgtEl>
                                      </p:cBhvr>
                                    </p:animEffect>
                                  </p:childTnLst>
                                </p:cTn>
                              </p:par>
                            </p:childTnLst>
                          </p:cTn>
                        </p:par>
                        <p:par>
                          <p:cTn id="16" fill="hold">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animEffect transition="in" filter="fade">
                                      <p:cBhvr>
                                        <p:cTn id="19" dur="2000"/>
                                        <p:tgtEl>
                                          <p:spTgt spid="21507">
                                            <p:txEl>
                                              <p:pRg st="3" end="3"/>
                                            </p:txEl>
                                          </p:spTgt>
                                        </p:tgtEl>
                                      </p:cBhvr>
                                    </p:animEffect>
                                  </p:childTnLst>
                                </p:cTn>
                              </p:par>
                            </p:childTnLst>
                          </p:cTn>
                        </p:par>
                        <p:par>
                          <p:cTn id="20" fill="hold">
                            <p:stCondLst>
                              <p:cond delay="6500"/>
                            </p:stCondLst>
                            <p:childTnLst>
                              <p:par>
                                <p:cTn id="21" presetID="10" presetClass="entr" presetSubtype="0" fill="hold" grpId="0" nodeType="after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animEffect transition="in" filter="fade">
                                      <p:cBhvr>
                                        <p:cTn id="23" dur="2000"/>
                                        <p:tgtEl>
                                          <p:spTgt spid="21507">
                                            <p:txEl>
                                              <p:pRg st="4" end="4"/>
                                            </p:txEl>
                                          </p:spTgt>
                                        </p:tgtEl>
                                      </p:cBhvr>
                                    </p:animEffect>
                                  </p:childTnLst>
                                </p:cTn>
                              </p:par>
                            </p:childTnLst>
                          </p:cTn>
                        </p:par>
                        <p:par>
                          <p:cTn id="24" fill="hold">
                            <p:stCondLst>
                              <p:cond delay="8500"/>
                            </p:stCondLst>
                            <p:childTnLst>
                              <p:par>
                                <p:cTn id="25" presetID="10" presetClass="entr" presetSubtype="0" fill="hold" grpId="0" nodeType="afterEffect">
                                  <p:stCondLst>
                                    <p:cond delay="0"/>
                                  </p:stCondLst>
                                  <p:childTnLst>
                                    <p:set>
                                      <p:cBhvr>
                                        <p:cTn id="26" dur="1" fill="hold">
                                          <p:stCondLst>
                                            <p:cond delay="0"/>
                                          </p:stCondLst>
                                        </p:cTn>
                                        <p:tgtEl>
                                          <p:spTgt spid="21507">
                                            <p:txEl>
                                              <p:pRg st="5" end="5"/>
                                            </p:txEl>
                                          </p:spTgt>
                                        </p:tgtEl>
                                        <p:attrNameLst>
                                          <p:attrName>style.visibility</p:attrName>
                                        </p:attrNameLst>
                                      </p:cBhvr>
                                      <p:to>
                                        <p:strVal val="visible"/>
                                      </p:to>
                                    </p:set>
                                    <p:animEffect transition="in" filter="fade">
                                      <p:cBhvr>
                                        <p:cTn id="27" dur="2000"/>
                                        <p:tgtEl>
                                          <p:spTgt spid="21507">
                                            <p:txEl>
                                              <p:pRg st="5" end="5"/>
                                            </p:txEl>
                                          </p:spTgt>
                                        </p:tgtEl>
                                      </p:cBhvr>
                                    </p:animEffect>
                                  </p:childTnLst>
                                </p:cTn>
                              </p:par>
                            </p:childTnLst>
                          </p:cTn>
                        </p:par>
                        <p:par>
                          <p:cTn id="28" fill="hold">
                            <p:stCondLst>
                              <p:cond delay="10500"/>
                            </p:stCondLst>
                            <p:childTnLst>
                              <p:par>
                                <p:cTn id="29" presetID="10" presetClass="entr" presetSubtype="0" fill="hold" grpId="0" nodeType="afterEffect">
                                  <p:stCondLst>
                                    <p:cond delay="0"/>
                                  </p:stCondLst>
                                  <p:childTnLst>
                                    <p:set>
                                      <p:cBhvr>
                                        <p:cTn id="30" dur="1" fill="hold">
                                          <p:stCondLst>
                                            <p:cond delay="0"/>
                                          </p:stCondLst>
                                        </p:cTn>
                                        <p:tgtEl>
                                          <p:spTgt spid="21507">
                                            <p:txEl>
                                              <p:pRg st="6" end="6"/>
                                            </p:txEl>
                                          </p:spTgt>
                                        </p:tgtEl>
                                        <p:attrNameLst>
                                          <p:attrName>style.visibility</p:attrName>
                                        </p:attrNameLst>
                                      </p:cBhvr>
                                      <p:to>
                                        <p:strVal val="visible"/>
                                      </p:to>
                                    </p:set>
                                    <p:animEffect transition="in" filter="fade">
                                      <p:cBhvr>
                                        <p:cTn id="31" dur="2000"/>
                                        <p:tgtEl>
                                          <p:spTgt spid="21507">
                                            <p:txEl>
                                              <p:pRg st="6" end="6"/>
                                            </p:txEl>
                                          </p:spTgt>
                                        </p:tgtEl>
                                      </p:cBhvr>
                                    </p:animEffect>
                                  </p:childTnLst>
                                </p:cTn>
                              </p:par>
                            </p:childTnLst>
                          </p:cTn>
                        </p:par>
                        <p:par>
                          <p:cTn id="32" fill="hold">
                            <p:stCondLst>
                              <p:cond delay="12500"/>
                            </p:stCondLst>
                            <p:childTnLst>
                              <p:par>
                                <p:cTn id="33" presetID="10" presetClass="entr" presetSubtype="0" fill="hold" grpId="0" nodeType="afterEffect">
                                  <p:stCondLst>
                                    <p:cond delay="0"/>
                                  </p:stCondLst>
                                  <p:childTnLst>
                                    <p:set>
                                      <p:cBhvr>
                                        <p:cTn id="34" dur="1" fill="hold">
                                          <p:stCondLst>
                                            <p:cond delay="0"/>
                                          </p:stCondLst>
                                        </p:cTn>
                                        <p:tgtEl>
                                          <p:spTgt spid="21507">
                                            <p:txEl>
                                              <p:pRg st="7" end="7"/>
                                            </p:txEl>
                                          </p:spTgt>
                                        </p:tgtEl>
                                        <p:attrNameLst>
                                          <p:attrName>style.visibility</p:attrName>
                                        </p:attrNameLst>
                                      </p:cBhvr>
                                      <p:to>
                                        <p:strVal val="visible"/>
                                      </p:to>
                                    </p:set>
                                    <p:animEffect transition="in" filter="fade">
                                      <p:cBhvr>
                                        <p:cTn id="35" dur="2000"/>
                                        <p:tgtEl>
                                          <p:spTgt spid="21507">
                                            <p:txEl>
                                              <p:pRg st="7" end="7"/>
                                            </p:txEl>
                                          </p:spTgt>
                                        </p:tgtEl>
                                      </p:cBhvr>
                                    </p:animEffect>
                                  </p:childTnLst>
                                </p:cTn>
                              </p:par>
                            </p:childTnLst>
                          </p:cTn>
                        </p:par>
                        <p:par>
                          <p:cTn id="36" fill="hold">
                            <p:stCondLst>
                              <p:cond delay="14500"/>
                            </p:stCondLst>
                            <p:childTnLst>
                              <p:par>
                                <p:cTn id="37" presetID="10" presetClass="entr" presetSubtype="0" fill="hold" grpId="0" nodeType="afterEffect">
                                  <p:stCondLst>
                                    <p:cond delay="0"/>
                                  </p:stCondLst>
                                  <p:childTnLst>
                                    <p:set>
                                      <p:cBhvr>
                                        <p:cTn id="38" dur="1" fill="hold">
                                          <p:stCondLst>
                                            <p:cond delay="0"/>
                                          </p:stCondLst>
                                        </p:cTn>
                                        <p:tgtEl>
                                          <p:spTgt spid="21507">
                                            <p:txEl>
                                              <p:pRg st="8" end="8"/>
                                            </p:txEl>
                                          </p:spTgt>
                                        </p:tgtEl>
                                        <p:attrNameLst>
                                          <p:attrName>style.visibility</p:attrName>
                                        </p:attrNameLst>
                                      </p:cBhvr>
                                      <p:to>
                                        <p:strVal val="visible"/>
                                      </p:to>
                                    </p:set>
                                    <p:animEffect transition="in" filter="fade">
                                      <p:cBhvr>
                                        <p:cTn id="39" dur="2000"/>
                                        <p:tgtEl>
                                          <p:spTgt spid="21507">
                                            <p:txEl>
                                              <p:pRg st="8" end="8"/>
                                            </p:txEl>
                                          </p:spTgt>
                                        </p:tgtEl>
                                      </p:cBhvr>
                                    </p:animEffect>
                                  </p:childTnLst>
                                </p:cTn>
                              </p:par>
                            </p:childTnLst>
                          </p:cTn>
                        </p:par>
                        <p:par>
                          <p:cTn id="40" fill="hold">
                            <p:stCondLst>
                              <p:cond delay="16500"/>
                            </p:stCondLst>
                            <p:childTnLst>
                              <p:par>
                                <p:cTn id="41" presetID="10" presetClass="entr" presetSubtype="0" fill="hold" grpId="0" nodeType="afterEffect">
                                  <p:stCondLst>
                                    <p:cond delay="0"/>
                                  </p:stCondLst>
                                  <p:childTnLst>
                                    <p:set>
                                      <p:cBhvr>
                                        <p:cTn id="42" dur="1" fill="hold">
                                          <p:stCondLst>
                                            <p:cond delay="0"/>
                                          </p:stCondLst>
                                        </p:cTn>
                                        <p:tgtEl>
                                          <p:spTgt spid="21507">
                                            <p:txEl>
                                              <p:pRg st="9" end="9"/>
                                            </p:txEl>
                                          </p:spTgt>
                                        </p:tgtEl>
                                        <p:attrNameLst>
                                          <p:attrName>style.visibility</p:attrName>
                                        </p:attrNameLst>
                                      </p:cBhvr>
                                      <p:to>
                                        <p:strVal val="visible"/>
                                      </p:to>
                                    </p:set>
                                    <p:animEffect transition="in" filter="fade">
                                      <p:cBhvr>
                                        <p:cTn id="43" dur="2000"/>
                                        <p:tgtEl>
                                          <p:spTgt spid="21507">
                                            <p:txEl>
                                              <p:pRg st="9" end="9"/>
                                            </p:txEl>
                                          </p:spTgt>
                                        </p:tgtEl>
                                      </p:cBhvr>
                                    </p:animEffect>
                                  </p:childTnLst>
                                </p:cTn>
                              </p:par>
                            </p:childTnLst>
                          </p:cTn>
                        </p:par>
                        <p:par>
                          <p:cTn id="44" fill="hold">
                            <p:stCondLst>
                              <p:cond delay="18500"/>
                            </p:stCondLst>
                            <p:childTnLst>
                              <p:par>
                                <p:cTn id="45" presetID="10" presetClass="entr" presetSubtype="0" fill="hold" grpId="0" nodeType="afterEffect">
                                  <p:stCondLst>
                                    <p:cond delay="0"/>
                                  </p:stCondLst>
                                  <p:childTnLst>
                                    <p:set>
                                      <p:cBhvr>
                                        <p:cTn id="46" dur="1" fill="hold">
                                          <p:stCondLst>
                                            <p:cond delay="0"/>
                                          </p:stCondLst>
                                        </p:cTn>
                                        <p:tgtEl>
                                          <p:spTgt spid="21507">
                                            <p:txEl>
                                              <p:pRg st="10" end="10"/>
                                            </p:txEl>
                                          </p:spTgt>
                                        </p:tgtEl>
                                        <p:attrNameLst>
                                          <p:attrName>style.visibility</p:attrName>
                                        </p:attrNameLst>
                                      </p:cBhvr>
                                      <p:to>
                                        <p:strVal val="visible"/>
                                      </p:to>
                                    </p:set>
                                    <p:animEffect transition="in" filter="fade">
                                      <p:cBhvr>
                                        <p:cTn id="47" dur="2000"/>
                                        <p:tgtEl>
                                          <p:spTgt spid="21507">
                                            <p:txEl>
                                              <p:pRg st="10" end="10"/>
                                            </p:txEl>
                                          </p:spTgt>
                                        </p:tgtEl>
                                      </p:cBhvr>
                                    </p:animEffect>
                                  </p:childTnLst>
                                </p:cTn>
                              </p:par>
                            </p:childTnLst>
                          </p:cTn>
                        </p:par>
                        <p:par>
                          <p:cTn id="48" fill="hold">
                            <p:stCondLst>
                              <p:cond delay="20500"/>
                            </p:stCondLst>
                            <p:childTnLst>
                              <p:par>
                                <p:cTn id="49" presetID="10" presetClass="entr" presetSubtype="0" fill="hold" grpId="0" nodeType="afterEffect">
                                  <p:stCondLst>
                                    <p:cond delay="0"/>
                                  </p:stCondLst>
                                  <p:childTnLst>
                                    <p:set>
                                      <p:cBhvr>
                                        <p:cTn id="50" dur="1" fill="hold">
                                          <p:stCondLst>
                                            <p:cond delay="0"/>
                                          </p:stCondLst>
                                        </p:cTn>
                                        <p:tgtEl>
                                          <p:spTgt spid="21507">
                                            <p:txEl>
                                              <p:pRg st="11" end="11"/>
                                            </p:txEl>
                                          </p:spTgt>
                                        </p:tgtEl>
                                        <p:attrNameLst>
                                          <p:attrName>style.visibility</p:attrName>
                                        </p:attrNameLst>
                                      </p:cBhvr>
                                      <p:to>
                                        <p:strVal val="visible"/>
                                      </p:to>
                                    </p:set>
                                    <p:animEffect transition="in" filter="fade">
                                      <p:cBhvr>
                                        <p:cTn id="51" dur="2000"/>
                                        <p:tgtEl>
                                          <p:spTgt spid="2150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468313" y="115888"/>
            <a:ext cx="6202362" cy="1081087"/>
          </a:xfrm>
        </p:spPr>
        <p:txBody>
          <a:bodyPr rtlCol="0">
            <a:normAutofit fontScale="90000"/>
          </a:bodyPr>
          <a:lstStyle/>
          <a:p>
            <a:pPr fontAlgn="auto">
              <a:spcAft>
                <a:spcPts val="0"/>
              </a:spcAft>
              <a:defRPr/>
            </a:pPr>
            <a:r>
              <a:rPr lang="fr-FR" altLang="fr-FR" sz="2800" dirty="0" smtClean="0">
                <a:solidFill>
                  <a:srgbClr val="0000CC"/>
                </a:solidFill>
                <a:latin typeface="Arial Black" panose="020B0A04020102020204" pitchFamily="34" charset="0"/>
              </a:rPr>
              <a:t/>
            </a:r>
            <a:br>
              <a:rPr lang="fr-FR" altLang="fr-FR" sz="2800" dirty="0" smtClean="0">
                <a:solidFill>
                  <a:srgbClr val="0000CC"/>
                </a:solidFill>
                <a:latin typeface="Arial Black" panose="020B0A04020102020204" pitchFamily="34" charset="0"/>
              </a:rPr>
            </a:br>
            <a:r>
              <a:rPr lang="fr-FR" altLang="fr-FR" sz="3600" dirty="0" smtClean="0">
                <a:solidFill>
                  <a:srgbClr val="FF0000"/>
                </a:solidFill>
                <a:latin typeface="+mn-lt"/>
              </a:rPr>
              <a:t>PASSEPORT PROFESSIONNEL ET ÉVALUATION</a:t>
            </a:r>
            <a:r>
              <a:rPr lang="fr-FR" altLang="fr-FR" sz="2800" dirty="0" smtClean="0">
                <a:solidFill>
                  <a:srgbClr val="0000CC"/>
                </a:solidFill>
                <a:latin typeface="Arial Black" panose="020B0A04020102020204" pitchFamily="34" charset="0"/>
              </a:rPr>
              <a:t/>
            </a:r>
            <a:br>
              <a:rPr lang="fr-FR" altLang="fr-FR" sz="2800" dirty="0" smtClean="0">
                <a:solidFill>
                  <a:srgbClr val="0000CC"/>
                </a:solidFill>
                <a:latin typeface="Arial Black" panose="020B0A04020102020204" pitchFamily="34" charset="0"/>
              </a:rPr>
            </a:br>
            <a:r>
              <a:rPr lang="fr-FR" altLang="fr-FR" sz="2700" dirty="0" smtClean="0">
                <a:solidFill>
                  <a:srgbClr val="FF0000"/>
                </a:solidFill>
              </a:rPr>
              <a:t>Évaluer en CCF les compétences des épreuves E42 et E5</a:t>
            </a:r>
          </a:p>
        </p:txBody>
      </p:sp>
      <p:sp>
        <p:nvSpPr>
          <p:cNvPr id="21507" name="Espace réservé du contenu 2"/>
          <p:cNvSpPr>
            <a:spLocks noGrp="1"/>
          </p:cNvSpPr>
          <p:nvPr>
            <p:ph idx="1"/>
          </p:nvPr>
        </p:nvSpPr>
        <p:spPr>
          <a:xfrm>
            <a:off x="468313" y="1844675"/>
            <a:ext cx="8229600" cy="4525963"/>
          </a:xfrm>
        </p:spPr>
        <p:txBody>
          <a:bodyPr rtlCol="0">
            <a:normAutofit/>
          </a:bodyPr>
          <a:lstStyle/>
          <a:p>
            <a:pPr marL="450850" indent="-450850" fontAlgn="auto">
              <a:spcAft>
                <a:spcPts val="0"/>
              </a:spcAft>
              <a:buClr>
                <a:srgbClr val="C9E8F7"/>
              </a:buClr>
              <a:buFont typeface="Arial" pitchFamily="34" charset="0"/>
              <a:buBlip>
                <a:blip r:embed="rId3"/>
              </a:buBlip>
              <a:defRPr/>
            </a:pPr>
            <a:r>
              <a:rPr lang="fr-FR" altLang="fr-FR" sz="2500" dirty="0" smtClean="0">
                <a:solidFill>
                  <a:srgbClr val="0033CC"/>
                </a:solidFill>
              </a:rPr>
              <a:t>Mise en place par l’équipe pédagogiques d’outils de collecte d’informations sur les compétences</a:t>
            </a:r>
          </a:p>
          <a:p>
            <a:pPr marL="0" indent="0" fontAlgn="auto">
              <a:spcAft>
                <a:spcPts val="0"/>
              </a:spcAft>
              <a:buClr>
                <a:srgbClr val="C9E8F7"/>
              </a:buClr>
              <a:buFont typeface="Arial" pitchFamily="34" charset="0"/>
              <a:buNone/>
              <a:defRPr/>
            </a:pPr>
            <a:endParaRPr lang="fr-FR" altLang="fr-FR" sz="2500" dirty="0" smtClean="0">
              <a:solidFill>
                <a:srgbClr val="0033CC"/>
              </a:solidFill>
            </a:endParaRPr>
          </a:p>
          <a:p>
            <a:pPr fontAlgn="auto">
              <a:spcAft>
                <a:spcPts val="0"/>
              </a:spcAft>
              <a:buClr>
                <a:srgbClr val="C9E8F7"/>
              </a:buClr>
              <a:buFont typeface="Arial" pitchFamily="34" charset="0"/>
              <a:buBlip>
                <a:blip r:embed="rId3"/>
              </a:buBlip>
              <a:defRPr/>
            </a:pPr>
            <a:r>
              <a:rPr lang="fr-FR" altLang="fr-FR" sz="2500" dirty="0">
                <a:solidFill>
                  <a:srgbClr val="0033CC"/>
                </a:solidFill>
              </a:rPr>
              <a:t> C</a:t>
            </a:r>
            <a:r>
              <a:rPr lang="fr-FR" altLang="fr-FR" sz="2500" dirty="0" smtClean="0">
                <a:solidFill>
                  <a:srgbClr val="0033CC"/>
                </a:solidFill>
              </a:rPr>
              <a:t>onduite d’entretiens d’explicitation</a:t>
            </a:r>
          </a:p>
          <a:p>
            <a:pPr marL="0" indent="0" fontAlgn="auto">
              <a:spcAft>
                <a:spcPts val="0"/>
              </a:spcAft>
              <a:buClr>
                <a:srgbClr val="C9E8F7"/>
              </a:buClr>
              <a:buFont typeface="Arial" pitchFamily="34" charset="0"/>
              <a:buNone/>
              <a:defRPr/>
            </a:pPr>
            <a:endParaRPr lang="fr-FR" altLang="fr-FR" sz="2500" dirty="0" smtClean="0">
              <a:solidFill>
                <a:srgbClr val="0033CC"/>
              </a:solidFill>
            </a:endParaRPr>
          </a:p>
          <a:p>
            <a:pPr marL="450850" indent="-450850" fontAlgn="auto">
              <a:spcAft>
                <a:spcPts val="0"/>
              </a:spcAft>
              <a:buClr>
                <a:srgbClr val="C9E8F7"/>
              </a:buClr>
              <a:buFont typeface="Arial" pitchFamily="34" charset="0"/>
              <a:buBlip>
                <a:blip r:embed="rId3"/>
              </a:buBlip>
              <a:defRPr/>
            </a:pPr>
            <a:r>
              <a:rPr lang="fr-FR" altLang="fr-FR" sz="2500" dirty="0" smtClean="0">
                <a:solidFill>
                  <a:srgbClr val="0033CC"/>
                </a:solidFill>
              </a:rPr>
              <a:t>Évaluation des compétences (en se référant aux résultats attendus)</a:t>
            </a:r>
          </a:p>
          <a:p>
            <a:pPr marL="0" indent="0" fontAlgn="auto">
              <a:spcAft>
                <a:spcPts val="0"/>
              </a:spcAft>
              <a:buClr>
                <a:srgbClr val="C9E8F7"/>
              </a:buClr>
              <a:buFont typeface="Arial" pitchFamily="34" charset="0"/>
              <a:buNone/>
              <a:defRPr/>
            </a:pPr>
            <a:endParaRPr lang="fr-FR" altLang="fr-FR" sz="2500" dirty="0" smtClean="0">
              <a:solidFill>
                <a:srgbClr val="0033CC"/>
              </a:solidFill>
            </a:endParaRPr>
          </a:p>
          <a:p>
            <a:pPr fontAlgn="auto">
              <a:spcAft>
                <a:spcPts val="0"/>
              </a:spcAft>
              <a:buClr>
                <a:srgbClr val="C9E8F7"/>
              </a:buClr>
              <a:buFont typeface="Arial" pitchFamily="34" charset="0"/>
              <a:buBlip>
                <a:blip r:embed="rId3"/>
              </a:buBlip>
              <a:defRPr/>
            </a:pPr>
            <a:r>
              <a:rPr lang="fr-FR" altLang="fr-FR" sz="2500" dirty="0" smtClean="0">
                <a:solidFill>
                  <a:srgbClr val="0033CC"/>
                </a:solidFill>
              </a:rPr>
              <a:t> Association d’un professionnel au processus d’évaluation</a:t>
            </a:r>
          </a:p>
          <a:p>
            <a:pPr fontAlgn="auto">
              <a:spcAft>
                <a:spcPts val="0"/>
              </a:spcAft>
              <a:buFont typeface="Arial" pitchFamily="34" charset="0"/>
              <a:buChar char="•"/>
              <a:defRPr/>
            </a:pPr>
            <a:endParaRPr lang="fr-FR" altLang="fr-FR" sz="2500" dirty="0" smtClean="0">
              <a:solidFill>
                <a:schemeClr val="accent3"/>
              </a:solidFill>
              <a:latin typeface="Arial Black" panose="020B0A04020102020204" pitchFamily="34" charset="0"/>
            </a:endParaRPr>
          </a:p>
        </p:txBody>
      </p:sp>
      <p:sp>
        <p:nvSpPr>
          <p:cNvPr id="5" name="Espace réservé du numéro de diapositive 4"/>
          <p:cNvSpPr>
            <a:spLocks noGrp="1"/>
          </p:cNvSpPr>
          <p:nvPr>
            <p:ph type="sldNum" sz="quarter" idx="12"/>
          </p:nvPr>
        </p:nvSpPr>
        <p:spPr/>
        <p:txBody>
          <a:bodyPr/>
          <a:lstStyle/>
          <a:p>
            <a:pPr>
              <a:defRPr/>
            </a:pPr>
            <a:fld id="{2B259CCB-E107-474E-9F10-2A597E10CF0B}" type="slidenum">
              <a:rPr lang="fr-FR"/>
              <a:pPr>
                <a:defRPr/>
              </a:pPr>
              <a:t>20</a:t>
            </a:fld>
            <a:endParaRPr lang="fr-F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animEffect transition="in" filter="fade">
                                      <p:cBhvr>
                                        <p:cTn id="11" dur="3000"/>
                                        <p:tgtEl>
                                          <p:spTgt spid="21507">
                                            <p:txEl>
                                              <p:pRg st="2" end="2"/>
                                            </p:txEl>
                                          </p:spTgt>
                                        </p:tgtEl>
                                      </p:cBhvr>
                                    </p:animEffect>
                                  </p:childTnLst>
                                </p:cTn>
                              </p:par>
                            </p:childTnLst>
                          </p:cTn>
                        </p:par>
                        <p:par>
                          <p:cTn id="12" fill="hold">
                            <p:stCondLst>
                              <p:cond delay="3500"/>
                            </p:stCondLst>
                            <p:childTnLst>
                              <p:par>
                                <p:cTn id="13" presetID="10" presetClass="entr" presetSubtype="0" fill="hold" grpId="0" nodeType="after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animEffect transition="in" filter="fade">
                                      <p:cBhvr>
                                        <p:cTn id="15" dur="3000"/>
                                        <p:tgtEl>
                                          <p:spTgt spid="21507">
                                            <p:txEl>
                                              <p:pRg st="4" end="4"/>
                                            </p:txEl>
                                          </p:spTgt>
                                        </p:tgtEl>
                                      </p:cBhvr>
                                    </p:animEffect>
                                  </p:childTnLst>
                                </p:cTn>
                              </p:par>
                            </p:childTnLst>
                          </p:cTn>
                        </p:par>
                        <p:par>
                          <p:cTn id="16" fill="hold">
                            <p:stCondLst>
                              <p:cond delay="6500"/>
                            </p:stCondLst>
                            <p:childTnLst>
                              <p:par>
                                <p:cTn id="17" presetID="10" presetClass="entr" presetSubtype="0" fill="hold" grpId="0" nodeType="afterEffect">
                                  <p:stCondLst>
                                    <p:cond delay="0"/>
                                  </p:stCondLst>
                                  <p:childTnLst>
                                    <p:set>
                                      <p:cBhvr>
                                        <p:cTn id="18" dur="1" fill="hold">
                                          <p:stCondLst>
                                            <p:cond delay="0"/>
                                          </p:stCondLst>
                                        </p:cTn>
                                        <p:tgtEl>
                                          <p:spTgt spid="21507">
                                            <p:txEl>
                                              <p:pRg st="6" end="6"/>
                                            </p:txEl>
                                          </p:spTgt>
                                        </p:tgtEl>
                                        <p:attrNameLst>
                                          <p:attrName>style.visibility</p:attrName>
                                        </p:attrNameLst>
                                      </p:cBhvr>
                                      <p:to>
                                        <p:strVal val="visible"/>
                                      </p:to>
                                    </p:set>
                                    <p:animEffect transition="in" filter="fade">
                                      <p:cBhvr>
                                        <p:cTn id="19" dur="3000"/>
                                        <p:tgtEl>
                                          <p:spTgt spid="215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0" y="260350"/>
            <a:ext cx="8280400" cy="1309688"/>
          </a:xfrm>
        </p:spPr>
        <p:txBody>
          <a:bodyPr rtlCol="0">
            <a:normAutofit fontScale="90000"/>
          </a:bodyPr>
          <a:lstStyle/>
          <a:p>
            <a:pPr fontAlgn="auto">
              <a:spcAft>
                <a:spcPts val="0"/>
              </a:spcAft>
              <a:defRPr/>
            </a:pPr>
            <a:r>
              <a:rPr lang="fr-FR" altLang="fr-FR" sz="2800" dirty="0" smtClean="0">
                <a:solidFill>
                  <a:srgbClr val="0000CC"/>
                </a:solidFill>
                <a:latin typeface="Arial Black" panose="020B0A04020102020204" pitchFamily="34" charset="0"/>
              </a:rPr>
              <a:t/>
            </a:r>
            <a:br>
              <a:rPr lang="fr-FR" altLang="fr-FR" sz="2800" dirty="0" smtClean="0">
                <a:solidFill>
                  <a:srgbClr val="0000CC"/>
                </a:solidFill>
                <a:latin typeface="Arial Black" panose="020B0A04020102020204" pitchFamily="34" charset="0"/>
              </a:rPr>
            </a:br>
            <a:r>
              <a:rPr lang="fr-FR" altLang="fr-FR" sz="4000" dirty="0" smtClean="0">
                <a:solidFill>
                  <a:srgbClr val="FF0000"/>
                </a:solidFill>
              </a:rPr>
              <a:t>PASSEPORT </a:t>
            </a:r>
            <a:r>
              <a:rPr lang="fr-FR" altLang="fr-FR" sz="4000" dirty="0">
                <a:solidFill>
                  <a:srgbClr val="FF0000"/>
                </a:solidFill>
              </a:rPr>
              <a:t>PROFESSIONNEL ET </a:t>
            </a:r>
            <a:r>
              <a:rPr lang="fr-FR" altLang="fr-FR" sz="4000" dirty="0" smtClean="0">
                <a:solidFill>
                  <a:srgbClr val="FF0000"/>
                </a:solidFill>
              </a:rPr>
              <a:t> ÉVALUATION</a:t>
            </a:r>
            <a:r>
              <a:rPr lang="fr-FR" altLang="fr-FR" sz="3600" dirty="0" smtClean="0">
                <a:solidFill>
                  <a:srgbClr val="FF0000"/>
                </a:solidFill>
              </a:rPr>
              <a:t> </a:t>
            </a:r>
            <a:r>
              <a:rPr lang="fr-FR" altLang="fr-FR" sz="4000" dirty="0" smtClean="0">
                <a:solidFill>
                  <a:srgbClr val="FF0000"/>
                </a:solidFill>
              </a:rPr>
              <a:t/>
            </a:r>
            <a:br>
              <a:rPr lang="fr-FR" altLang="fr-FR" sz="4000" dirty="0" smtClean="0">
                <a:solidFill>
                  <a:srgbClr val="FF0000"/>
                </a:solidFill>
              </a:rPr>
            </a:br>
            <a:r>
              <a:rPr lang="fr-FR" altLang="fr-FR" sz="2700" dirty="0" smtClean="0">
                <a:solidFill>
                  <a:srgbClr val="FF0000"/>
                </a:solidFill>
              </a:rPr>
              <a:t>Évaluer en épreuve orale ponctuelle les compétences de l’épreuve E6</a:t>
            </a:r>
          </a:p>
        </p:txBody>
      </p:sp>
      <p:sp>
        <p:nvSpPr>
          <p:cNvPr id="21507" name="Espace réservé du contenu 2"/>
          <p:cNvSpPr>
            <a:spLocks noGrp="1"/>
          </p:cNvSpPr>
          <p:nvPr>
            <p:ph idx="1"/>
          </p:nvPr>
        </p:nvSpPr>
        <p:spPr>
          <a:xfrm>
            <a:off x="468313" y="2332038"/>
            <a:ext cx="8229600" cy="4525962"/>
          </a:xfrm>
        </p:spPr>
        <p:txBody>
          <a:bodyPr rtlCol="0">
            <a:normAutofit fontScale="85000" lnSpcReduction="20000"/>
          </a:bodyPr>
          <a:lstStyle/>
          <a:p>
            <a:pPr fontAlgn="auto">
              <a:spcAft>
                <a:spcPts val="0"/>
              </a:spcAft>
              <a:buClr>
                <a:srgbClr val="C9E8F7"/>
              </a:buClr>
              <a:buFont typeface="Arial" pitchFamily="34" charset="0"/>
              <a:buBlip>
                <a:blip r:embed="rId3"/>
              </a:buBlip>
              <a:defRPr/>
            </a:pPr>
            <a:r>
              <a:rPr lang="fr-FR" altLang="fr-FR" dirty="0">
                <a:solidFill>
                  <a:srgbClr val="0033CC"/>
                </a:solidFill>
              </a:rPr>
              <a:t> À</a:t>
            </a:r>
            <a:r>
              <a:rPr lang="fr-FR" altLang="fr-FR" dirty="0" smtClean="0">
                <a:solidFill>
                  <a:srgbClr val="0033CC"/>
                </a:solidFill>
              </a:rPr>
              <a:t> partir :</a:t>
            </a:r>
          </a:p>
          <a:p>
            <a:pPr lvl="1" fontAlgn="auto">
              <a:spcAft>
                <a:spcPts val="0"/>
              </a:spcAft>
              <a:buClr>
                <a:srgbClr val="C9E8F7"/>
              </a:buClr>
              <a:buFont typeface="Wingdings" pitchFamily="2" charset="2"/>
              <a:buBlip>
                <a:blip r:embed="rId3"/>
              </a:buBlip>
              <a:defRPr/>
            </a:pPr>
            <a:r>
              <a:rPr lang="fr-FR" altLang="fr-FR" dirty="0" smtClean="0">
                <a:solidFill>
                  <a:srgbClr val="0033CC"/>
                </a:solidFill>
              </a:rPr>
              <a:t>Du passeport professionnel du candidat.</a:t>
            </a:r>
          </a:p>
          <a:p>
            <a:pPr lvl="1" fontAlgn="auto">
              <a:spcAft>
                <a:spcPts val="0"/>
              </a:spcAft>
              <a:buClr>
                <a:srgbClr val="C9E8F7"/>
              </a:buClr>
              <a:buFont typeface="Wingdings" pitchFamily="2" charset="2"/>
              <a:buBlip>
                <a:blip r:embed="rId3"/>
              </a:buBlip>
              <a:defRPr/>
            </a:pPr>
            <a:r>
              <a:rPr lang="fr-FR" altLang="fr-FR" dirty="0" smtClean="0">
                <a:solidFill>
                  <a:srgbClr val="0033CC"/>
                </a:solidFill>
              </a:rPr>
              <a:t>D’un écrit produit à partir des situations professionnelles.</a:t>
            </a:r>
          </a:p>
          <a:p>
            <a:pPr lvl="1" fontAlgn="auto">
              <a:spcAft>
                <a:spcPts val="0"/>
              </a:spcAft>
              <a:buClr>
                <a:srgbClr val="C9E8F7"/>
              </a:buClr>
              <a:buFont typeface="Wingdings" pitchFamily="2" charset="2"/>
              <a:buBlip>
                <a:blip r:embed="rId3"/>
              </a:buBlip>
              <a:defRPr/>
            </a:pPr>
            <a:r>
              <a:rPr lang="fr-FR" altLang="fr-FR" dirty="0" smtClean="0">
                <a:solidFill>
                  <a:srgbClr val="0033CC"/>
                </a:solidFill>
              </a:rPr>
              <a:t>Des attestations de stage ou des certificats de travail.</a:t>
            </a:r>
          </a:p>
          <a:p>
            <a:pPr marL="0" indent="0" fontAlgn="auto">
              <a:spcAft>
                <a:spcPts val="0"/>
              </a:spcAft>
              <a:buClr>
                <a:srgbClr val="C9E8F7"/>
              </a:buClr>
              <a:buFont typeface="Arial" pitchFamily="34" charset="0"/>
              <a:buNone/>
              <a:defRPr/>
            </a:pPr>
            <a:endParaRPr lang="fr-FR" altLang="fr-FR" sz="1100" dirty="0" smtClean="0">
              <a:solidFill>
                <a:srgbClr val="0033CC"/>
              </a:solidFill>
            </a:endParaRPr>
          </a:p>
          <a:p>
            <a:pPr fontAlgn="auto">
              <a:spcAft>
                <a:spcPts val="0"/>
              </a:spcAft>
              <a:buClr>
                <a:srgbClr val="C9E8F7"/>
              </a:buClr>
              <a:buFont typeface="Arial" pitchFamily="34" charset="0"/>
              <a:buBlip>
                <a:blip r:embed="rId3"/>
              </a:buBlip>
              <a:defRPr/>
            </a:pPr>
            <a:r>
              <a:rPr lang="fr-FR" altLang="fr-FR" dirty="0">
                <a:solidFill>
                  <a:srgbClr val="0033CC"/>
                </a:solidFill>
              </a:rPr>
              <a:t> </a:t>
            </a:r>
            <a:r>
              <a:rPr lang="fr-FR" altLang="fr-FR" dirty="0" smtClean="0">
                <a:solidFill>
                  <a:srgbClr val="0033CC"/>
                </a:solidFill>
              </a:rPr>
              <a:t>L’évaluation porte sur :</a:t>
            </a:r>
          </a:p>
          <a:p>
            <a:pPr lvl="1" fontAlgn="auto">
              <a:spcAft>
                <a:spcPts val="0"/>
              </a:spcAft>
              <a:buClr>
                <a:srgbClr val="C9E8F7"/>
              </a:buClr>
              <a:buFont typeface="Wingdings" pitchFamily="2" charset="2"/>
              <a:buBlip>
                <a:blip r:embed="rId3"/>
              </a:buBlip>
              <a:defRPr/>
            </a:pPr>
            <a:r>
              <a:rPr lang="fr-FR" altLang="fr-FR" dirty="0" smtClean="0">
                <a:solidFill>
                  <a:srgbClr val="0033CC"/>
                </a:solidFill>
              </a:rPr>
              <a:t>Une analyse de l’organisation d’un processus et des activités de veille (15 minutes).</a:t>
            </a:r>
          </a:p>
          <a:p>
            <a:pPr lvl="1" fontAlgn="auto">
              <a:spcAft>
                <a:spcPts val="0"/>
              </a:spcAft>
              <a:buClr>
                <a:srgbClr val="C9E8F7"/>
              </a:buClr>
              <a:buFont typeface="Wingdings" pitchFamily="2" charset="2"/>
              <a:buBlip>
                <a:blip r:embed="rId3"/>
              </a:buBlip>
              <a:defRPr/>
            </a:pPr>
            <a:r>
              <a:rPr lang="fr-FR" altLang="fr-FR" dirty="0" smtClean="0">
                <a:solidFill>
                  <a:srgbClr val="0033CC"/>
                </a:solidFill>
              </a:rPr>
              <a:t>Une analyse réflexive de son parcours à partir de son passeport professionnel (15 minutes).</a:t>
            </a:r>
          </a:p>
          <a:p>
            <a:pPr marL="0" indent="0" fontAlgn="auto">
              <a:spcAft>
                <a:spcPts val="0"/>
              </a:spcAft>
              <a:buClr>
                <a:srgbClr val="C9E8F7"/>
              </a:buClr>
              <a:buFont typeface="Arial" pitchFamily="34" charset="0"/>
              <a:buNone/>
              <a:defRPr/>
            </a:pPr>
            <a:endParaRPr lang="fr-FR" altLang="fr-FR" sz="1100" dirty="0" smtClean="0">
              <a:solidFill>
                <a:srgbClr val="0033CC"/>
              </a:solidFill>
            </a:endParaRPr>
          </a:p>
          <a:p>
            <a:pPr marL="0" indent="0" fontAlgn="auto">
              <a:spcAft>
                <a:spcPts val="0"/>
              </a:spcAft>
              <a:buClr>
                <a:srgbClr val="C9E8F7"/>
              </a:buClr>
              <a:buFont typeface="Arial" pitchFamily="34" charset="0"/>
              <a:buNone/>
              <a:defRPr/>
            </a:pPr>
            <a:endParaRPr lang="fr-FR" altLang="fr-FR" sz="1100" dirty="0" smtClean="0">
              <a:solidFill>
                <a:srgbClr val="0033CC"/>
              </a:solidFill>
            </a:endParaRPr>
          </a:p>
          <a:p>
            <a:pPr marL="450850" indent="-450850" fontAlgn="auto">
              <a:spcAft>
                <a:spcPts val="0"/>
              </a:spcAft>
              <a:buClr>
                <a:srgbClr val="C9E8F7"/>
              </a:buClr>
              <a:buFont typeface="Arial" pitchFamily="34" charset="0"/>
              <a:buBlip>
                <a:blip r:embed="rId3"/>
              </a:buBlip>
              <a:defRPr/>
            </a:pPr>
            <a:r>
              <a:rPr lang="fr-FR" altLang="fr-FR" dirty="0" smtClean="0">
                <a:solidFill>
                  <a:srgbClr val="0033CC"/>
                </a:solidFill>
              </a:rPr>
              <a:t>Elle associe un professionnel au processus d’évaluation</a:t>
            </a:r>
          </a:p>
          <a:p>
            <a:pPr fontAlgn="auto">
              <a:spcAft>
                <a:spcPts val="0"/>
              </a:spcAft>
              <a:buClr>
                <a:srgbClr val="C9E8F7"/>
              </a:buClr>
              <a:buFont typeface="Arial" pitchFamily="34" charset="0"/>
              <a:buChar char="•"/>
              <a:defRPr/>
            </a:pPr>
            <a:endParaRPr lang="fr-FR" altLang="fr-FR" sz="2400" dirty="0" smtClean="0">
              <a:solidFill>
                <a:srgbClr val="009900"/>
              </a:solidFill>
              <a:latin typeface="Arial Black" panose="020B0A04020102020204" pitchFamily="34" charset="0"/>
            </a:endParaRPr>
          </a:p>
          <a:p>
            <a:pPr fontAlgn="auto">
              <a:spcAft>
                <a:spcPts val="0"/>
              </a:spcAft>
              <a:buFont typeface="Arial" pitchFamily="34" charset="0"/>
              <a:buChar char="•"/>
              <a:defRPr/>
            </a:pPr>
            <a:endParaRPr lang="fr-FR" altLang="fr-FR" sz="2400" dirty="0" smtClean="0">
              <a:solidFill>
                <a:srgbClr val="009900"/>
              </a:solidFill>
              <a:latin typeface="Arial Black" panose="020B0A04020102020204" pitchFamily="34" charset="0"/>
            </a:endParaRPr>
          </a:p>
          <a:p>
            <a:pPr fontAlgn="auto">
              <a:spcAft>
                <a:spcPts val="0"/>
              </a:spcAft>
              <a:buFont typeface="Arial" pitchFamily="34" charset="0"/>
              <a:buChar char="•"/>
              <a:defRPr/>
            </a:pPr>
            <a:endParaRPr lang="fr-FR" altLang="fr-FR" sz="2400" dirty="0" smtClean="0">
              <a:solidFill>
                <a:srgbClr val="009900"/>
              </a:solidFill>
              <a:latin typeface="Arial Black" panose="020B0A04020102020204" pitchFamily="34" charset="0"/>
            </a:endParaRPr>
          </a:p>
          <a:p>
            <a:pPr fontAlgn="auto">
              <a:spcAft>
                <a:spcPts val="0"/>
              </a:spcAft>
              <a:buFont typeface="Arial" pitchFamily="34" charset="0"/>
              <a:buChar char="•"/>
              <a:defRPr/>
            </a:pPr>
            <a:endParaRPr lang="fr-FR" altLang="fr-FR" sz="2400" dirty="0" smtClean="0">
              <a:solidFill>
                <a:srgbClr val="009900"/>
              </a:solidFill>
              <a:latin typeface="Arial Black" panose="020B0A04020102020204" pitchFamily="34" charset="0"/>
            </a:endParaRPr>
          </a:p>
          <a:p>
            <a:pPr fontAlgn="auto">
              <a:spcAft>
                <a:spcPts val="0"/>
              </a:spcAft>
              <a:buFont typeface="Arial" pitchFamily="34" charset="0"/>
              <a:buChar char="•"/>
              <a:defRPr/>
            </a:pPr>
            <a:endParaRPr lang="fr-FR" altLang="fr-FR" sz="2400" dirty="0" smtClean="0">
              <a:solidFill>
                <a:srgbClr val="009900"/>
              </a:solidFill>
              <a:latin typeface="Arial Black" panose="020B0A04020102020204" pitchFamily="34" charset="0"/>
            </a:endParaRPr>
          </a:p>
          <a:p>
            <a:pPr fontAlgn="auto">
              <a:spcAft>
                <a:spcPts val="0"/>
              </a:spcAft>
              <a:buFont typeface="Arial" pitchFamily="34" charset="0"/>
              <a:buChar char="•"/>
              <a:defRPr/>
            </a:pPr>
            <a:endParaRPr lang="fr-FR" altLang="fr-FR" dirty="0" smtClean="0">
              <a:solidFill>
                <a:schemeClr val="accent3"/>
              </a:solidFill>
              <a:latin typeface="Arial Black" panose="020B0A04020102020204" pitchFamily="34" charset="0"/>
            </a:endParaRPr>
          </a:p>
        </p:txBody>
      </p:sp>
      <p:sp>
        <p:nvSpPr>
          <p:cNvPr id="5" name="Espace réservé du numéro de diapositive 4"/>
          <p:cNvSpPr>
            <a:spLocks noGrp="1"/>
          </p:cNvSpPr>
          <p:nvPr>
            <p:ph type="sldNum" sz="quarter" idx="12"/>
          </p:nvPr>
        </p:nvSpPr>
        <p:spPr/>
        <p:txBody>
          <a:bodyPr/>
          <a:lstStyle/>
          <a:p>
            <a:pPr>
              <a:defRPr/>
            </a:pPr>
            <a:fld id="{AB225172-64EC-428E-A62A-D82ACD323299}" type="slidenum">
              <a:rPr lang="fr-FR"/>
              <a:pPr>
                <a:defRPr/>
              </a:pPr>
              <a:t>21</a:t>
            </a:fld>
            <a:endParaRPr lang="fr-F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animEffect transition="in" filter="fade">
                                      <p:cBhvr>
                                        <p:cTn id="11" dur="3000"/>
                                        <p:tgtEl>
                                          <p:spTgt spid="21507">
                                            <p:txEl>
                                              <p:pRg st="1" end="1"/>
                                            </p:txEl>
                                          </p:spTgt>
                                        </p:tgtEl>
                                      </p:cBhvr>
                                    </p:animEffect>
                                  </p:childTnLst>
                                </p:cTn>
                              </p:par>
                            </p:childTnLst>
                          </p:cTn>
                        </p:par>
                        <p:par>
                          <p:cTn id="12" fill="hold">
                            <p:stCondLst>
                              <p:cond delay="3500"/>
                            </p:stCondLst>
                            <p:childTnLst>
                              <p:par>
                                <p:cTn id="13" presetID="10" presetClass="entr" presetSubtype="0" fill="hold" grpId="0" nodeType="after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animEffect transition="in" filter="fade">
                                      <p:cBhvr>
                                        <p:cTn id="15" dur="3000"/>
                                        <p:tgtEl>
                                          <p:spTgt spid="21507">
                                            <p:txEl>
                                              <p:pRg st="2" end="2"/>
                                            </p:txEl>
                                          </p:spTgt>
                                        </p:tgtEl>
                                      </p:cBhvr>
                                    </p:animEffect>
                                  </p:childTnLst>
                                </p:cTn>
                              </p:par>
                            </p:childTnLst>
                          </p:cTn>
                        </p:par>
                        <p:par>
                          <p:cTn id="16" fill="hold">
                            <p:stCondLst>
                              <p:cond delay="6500"/>
                            </p:stCondLst>
                            <p:childTnLst>
                              <p:par>
                                <p:cTn id="17" presetID="10" presetClass="entr" presetSubtype="0" fill="hold" grpId="0" nodeType="after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animEffect transition="in" filter="fade">
                                      <p:cBhvr>
                                        <p:cTn id="19" dur="3000"/>
                                        <p:tgtEl>
                                          <p:spTgt spid="21507">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1507">
                                            <p:txEl>
                                              <p:pRg st="5" end="5"/>
                                            </p:txEl>
                                          </p:spTgt>
                                        </p:tgtEl>
                                        <p:attrNameLst>
                                          <p:attrName>style.visibility</p:attrName>
                                        </p:attrNameLst>
                                      </p:cBhvr>
                                      <p:to>
                                        <p:strVal val="visible"/>
                                      </p:to>
                                    </p:set>
                                    <p:animEffect transition="in" filter="fade">
                                      <p:cBhvr>
                                        <p:cTn id="24" dur="500"/>
                                        <p:tgtEl>
                                          <p:spTgt spid="21507">
                                            <p:txEl>
                                              <p:pRg st="5" end="5"/>
                                            </p:txEl>
                                          </p:spTgt>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21507">
                                            <p:txEl>
                                              <p:pRg st="6" end="6"/>
                                            </p:txEl>
                                          </p:spTgt>
                                        </p:tgtEl>
                                        <p:attrNameLst>
                                          <p:attrName>style.visibility</p:attrName>
                                        </p:attrNameLst>
                                      </p:cBhvr>
                                      <p:to>
                                        <p:strVal val="visible"/>
                                      </p:to>
                                    </p:set>
                                    <p:animEffect transition="in" filter="fade">
                                      <p:cBhvr>
                                        <p:cTn id="28" dur="3000"/>
                                        <p:tgtEl>
                                          <p:spTgt spid="21507">
                                            <p:txEl>
                                              <p:pRg st="6" end="6"/>
                                            </p:txEl>
                                          </p:spTgt>
                                        </p:tgtEl>
                                      </p:cBhvr>
                                    </p:animEffect>
                                  </p:childTnLst>
                                </p:cTn>
                              </p:par>
                            </p:childTnLst>
                          </p:cTn>
                        </p:par>
                        <p:par>
                          <p:cTn id="29" fill="hold">
                            <p:stCondLst>
                              <p:cond delay="3500"/>
                            </p:stCondLst>
                            <p:childTnLst>
                              <p:par>
                                <p:cTn id="30" presetID="10" presetClass="entr" presetSubtype="0" fill="hold" grpId="0" nodeType="afterEffect">
                                  <p:stCondLst>
                                    <p:cond delay="0"/>
                                  </p:stCondLst>
                                  <p:childTnLst>
                                    <p:set>
                                      <p:cBhvr>
                                        <p:cTn id="31" dur="1" fill="hold">
                                          <p:stCondLst>
                                            <p:cond delay="0"/>
                                          </p:stCondLst>
                                        </p:cTn>
                                        <p:tgtEl>
                                          <p:spTgt spid="21507">
                                            <p:txEl>
                                              <p:pRg st="7" end="7"/>
                                            </p:txEl>
                                          </p:spTgt>
                                        </p:tgtEl>
                                        <p:attrNameLst>
                                          <p:attrName>style.visibility</p:attrName>
                                        </p:attrNameLst>
                                      </p:cBhvr>
                                      <p:to>
                                        <p:strVal val="visible"/>
                                      </p:to>
                                    </p:set>
                                    <p:animEffect transition="in" filter="fade">
                                      <p:cBhvr>
                                        <p:cTn id="32" dur="3000"/>
                                        <p:tgtEl>
                                          <p:spTgt spid="2150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507">
                                            <p:txEl>
                                              <p:pRg st="10" end="10"/>
                                            </p:txEl>
                                          </p:spTgt>
                                        </p:tgtEl>
                                        <p:attrNameLst>
                                          <p:attrName>style.visibility</p:attrName>
                                        </p:attrNameLst>
                                      </p:cBhvr>
                                      <p:to>
                                        <p:strVal val="visible"/>
                                      </p:to>
                                    </p:set>
                                    <p:animEffect transition="in" filter="fade">
                                      <p:cBhvr>
                                        <p:cTn id="37" dur="500"/>
                                        <p:tgtEl>
                                          <p:spTgt spid="2150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519113" y="131763"/>
            <a:ext cx="6213475" cy="1352550"/>
          </a:xfrm>
        </p:spPr>
        <p:txBody>
          <a:bodyPr rtlCol="0">
            <a:noAutofit/>
          </a:bodyPr>
          <a:lstStyle/>
          <a:p>
            <a:pPr algn="ctr" fontAlgn="auto">
              <a:lnSpc>
                <a:spcPct val="90000"/>
              </a:lnSpc>
              <a:spcAft>
                <a:spcPts val="0"/>
              </a:spcAft>
              <a:defRPr/>
            </a:pPr>
            <a:r>
              <a:rPr lang="fr-FR" altLang="fr-FR" sz="4800" dirty="0" smtClean="0">
                <a:solidFill>
                  <a:srgbClr val="FF0000"/>
                </a:solidFill>
                <a:latin typeface="+mn-lt"/>
              </a:rPr>
              <a:t>Professionnalité &amp; Professionnalisation</a:t>
            </a:r>
          </a:p>
        </p:txBody>
      </p:sp>
      <p:sp>
        <p:nvSpPr>
          <p:cNvPr id="21507" name="Espace réservé du contenu 2"/>
          <p:cNvSpPr>
            <a:spLocks noGrp="1"/>
          </p:cNvSpPr>
          <p:nvPr>
            <p:ph idx="1"/>
          </p:nvPr>
        </p:nvSpPr>
        <p:spPr>
          <a:xfrm>
            <a:off x="214313" y="1500188"/>
            <a:ext cx="8643937" cy="4786312"/>
          </a:xfrm>
        </p:spPr>
        <p:txBody>
          <a:bodyPr rtlCol="0">
            <a:normAutofit fontScale="85000" lnSpcReduction="10000"/>
          </a:bodyPr>
          <a:lstStyle/>
          <a:p>
            <a:pPr fontAlgn="auto">
              <a:spcBef>
                <a:spcPts val="1200"/>
              </a:spcBef>
              <a:spcAft>
                <a:spcPts val="1200"/>
              </a:spcAft>
              <a:buClr>
                <a:srgbClr val="C9E8F7"/>
              </a:buClr>
              <a:buSzPct val="80000"/>
              <a:buFont typeface="Arial" pitchFamily="34" charset="0"/>
              <a:buBlip>
                <a:blip r:embed="rId3"/>
              </a:buBlip>
              <a:defRPr/>
            </a:pPr>
            <a:r>
              <a:rPr lang="fr-FR" altLang="fr-FR" dirty="0" smtClean="0">
                <a:solidFill>
                  <a:srgbClr val="0033CC"/>
                </a:solidFill>
              </a:rPr>
              <a:t> Professionnalité = </a:t>
            </a:r>
          </a:p>
          <a:p>
            <a:pPr marL="0" indent="0" algn="just" fontAlgn="auto">
              <a:spcBef>
                <a:spcPts val="1200"/>
              </a:spcBef>
              <a:spcAft>
                <a:spcPts val="1200"/>
              </a:spcAft>
              <a:buClr>
                <a:srgbClr val="C9E8F7"/>
              </a:buClr>
              <a:buSzPct val="80000"/>
              <a:buFont typeface="Arial" pitchFamily="34" charset="0"/>
              <a:buNone/>
              <a:defRPr/>
            </a:pPr>
            <a:r>
              <a:rPr lang="fr-FR" altLang="fr-FR" dirty="0" smtClean="0">
                <a:solidFill>
                  <a:srgbClr val="0033CC"/>
                </a:solidFill>
              </a:rPr>
              <a:t>Ensemble des </a:t>
            </a:r>
            <a:r>
              <a:rPr lang="fr-FR" altLang="fr-FR" dirty="0" smtClean="0">
                <a:solidFill>
                  <a:schemeClr val="accent2">
                    <a:lumMod val="50000"/>
                  </a:schemeClr>
                </a:solidFill>
              </a:rPr>
              <a:t>connaissances</a:t>
            </a:r>
            <a:r>
              <a:rPr lang="fr-FR" altLang="fr-FR" dirty="0" smtClean="0">
                <a:solidFill>
                  <a:srgbClr val="0033CC"/>
                </a:solidFill>
              </a:rPr>
              <a:t>, des </a:t>
            </a:r>
            <a:r>
              <a:rPr lang="fr-FR" altLang="fr-FR" dirty="0" smtClean="0">
                <a:solidFill>
                  <a:schemeClr val="accent2">
                    <a:lumMod val="50000"/>
                  </a:schemeClr>
                </a:solidFill>
              </a:rPr>
              <a:t>compétences</a:t>
            </a:r>
            <a:r>
              <a:rPr lang="fr-FR" altLang="fr-FR" dirty="0" smtClean="0">
                <a:solidFill>
                  <a:srgbClr val="0033CC"/>
                </a:solidFill>
              </a:rPr>
              <a:t> et des spécificités relatives à </a:t>
            </a:r>
            <a:r>
              <a:rPr lang="fr-FR" altLang="fr-FR" dirty="0" smtClean="0">
                <a:solidFill>
                  <a:schemeClr val="accent2">
                    <a:lumMod val="50000"/>
                  </a:schemeClr>
                </a:solidFill>
              </a:rPr>
              <a:t>un champ professionnel </a:t>
            </a:r>
            <a:r>
              <a:rPr lang="fr-FR" altLang="fr-FR" dirty="0" smtClean="0">
                <a:solidFill>
                  <a:srgbClr val="0033CC"/>
                </a:solidFill>
                <a:sym typeface="Wingdings"/>
              </a:rPr>
              <a:t>.</a:t>
            </a:r>
            <a:endParaRPr lang="fr-FR" altLang="fr-FR" dirty="0" smtClean="0">
              <a:solidFill>
                <a:srgbClr val="0033CC"/>
              </a:solidFill>
            </a:endParaRPr>
          </a:p>
          <a:p>
            <a:pPr fontAlgn="auto">
              <a:spcBef>
                <a:spcPts val="1200"/>
              </a:spcBef>
              <a:spcAft>
                <a:spcPts val="1200"/>
              </a:spcAft>
              <a:buClr>
                <a:srgbClr val="C9E8F7"/>
              </a:buClr>
              <a:buSzPct val="80000"/>
              <a:buFont typeface="Arial" pitchFamily="34" charset="0"/>
              <a:buBlip>
                <a:blip r:embed="rId3"/>
              </a:buBlip>
              <a:defRPr/>
            </a:pPr>
            <a:r>
              <a:rPr lang="fr-FR" altLang="fr-FR" dirty="0" smtClean="0">
                <a:solidFill>
                  <a:srgbClr val="0033CC"/>
                </a:solidFill>
              </a:rPr>
              <a:t> Professionnalisation =</a:t>
            </a:r>
          </a:p>
          <a:p>
            <a:pPr marL="0" indent="0" algn="just" fontAlgn="auto">
              <a:spcBef>
                <a:spcPts val="1200"/>
              </a:spcBef>
              <a:spcAft>
                <a:spcPts val="1200"/>
              </a:spcAft>
              <a:buClr>
                <a:srgbClr val="C9E8F7"/>
              </a:buClr>
              <a:buSzPct val="80000"/>
              <a:buFont typeface="Arial" pitchFamily="34" charset="0"/>
              <a:buNone/>
              <a:defRPr/>
            </a:pPr>
            <a:r>
              <a:rPr lang="fr-FR" altLang="fr-FR" dirty="0" smtClean="0">
                <a:solidFill>
                  <a:srgbClr val="0033CC"/>
                </a:solidFill>
              </a:rPr>
              <a:t>Processus visant </a:t>
            </a:r>
            <a:r>
              <a:rPr lang="fr-FR" altLang="fr-FR" dirty="0" smtClean="0">
                <a:solidFill>
                  <a:schemeClr val="accent2">
                    <a:lumMod val="50000"/>
                  </a:schemeClr>
                </a:solidFill>
              </a:rPr>
              <a:t>l’acquisition des compétences </a:t>
            </a:r>
            <a:r>
              <a:rPr lang="fr-FR" altLang="fr-FR" dirty="0" smtClean="0">
                <a:solidFill>
                  <a:srgbClr val="0033CC"/>
                </a:solidFill>
              </a:rPr>
              <a:t>attendues et </a:t>
            </a:r>
            <a:r>
              <a:rPr lang="fr-FR" altLang="fr-FR" dirty="0" smtClean="0">
                <a:solidFill>
                  <a:schemeClr val="accent2">
                    <a:lumMod val="50000"/>
                  </a:schemeClr>
                </a:solidFill>
              </a:rPr>
              <a:t>impliquant les enseignements</a:t>
            </a:r>
            <a:r>
              <a:rPr lang="fr-FR" altLang="fr-FR" dirty="0" smtClean="0">
                <a:solidFill>
                  <a:srgbClr val="0033CC"/>
                </a:solidFill>
              </a:rPr>
              <a:t>, </a:t>
            </a:r>
            <a:r>
              <a:rPr lang="fr-FR" altLang="fr-FR" dirty="0" smtClean="0">
                <a:solidFill>
                  <a:schemeClr val="accent2">
                    <a:lumMod val="50000"/>
                  </a:schemeClr>
                </a:solidFill>
              </a:rPr>
              <a:t>les stages </a:t>
            </a:r>
            <a:r>
              <a:rPr lang="fr-FR" altLang="fr-FR" dirty="0" smtClean="0">
                <a:solidFill>
                  <a:srgbClr val="0033CC"/>
                </a:solidFill>
              </a:rPr>
              <a:t>ou encore </a:t>
            </a:r>
            <a:r>
              <a:rPr lang="fr-FR" altLang="fr-FR" dirty="0" smtClean="0">
                <a:solidFill>
                  <a:schemeClr val="accent2">
                    <a:lumMod val="50000"/>
                  </a:schemeClr>
                </a:solidFill>
              </a:rPr>
              <a:t>les ateliers professionnels.</a:t>
            </a:r>
          </a:p>
          <a:p>
            <a:pPr fontAlgn="auto">
              <a:spcBef>
                <a:spcPts val="1200"/>
              </a:spcBef>
              <a:spcAft>
                <a:spcPts val="1200"/>
              </a:spcAft>
              <a:buClr>
                <a:srgbClr val="C9E8F7"/>
              </a:buClr>
              <a:buSzPct val="80000"/>
              <a:buFont typeface="Arial" pitchFamily="34" charset="0"/>
              <a:buBlip>
                <a:blip r:embed="rId3"/>
              </a:buBlip>
              <a:defRPr/>
            </a:pPr>
            <a:r>
              <a:rPr lang="fr-FR" altLang="fr-FR" dirty="0" smtClean="0">
                <a:solidFill>
                  <a:srgbClr val="0033CC"/>
                </a:solidFill>
              </a:rPr>
              <a:t> Situations professionnelles </a:t>
            </a:r>
            <a:r>
              <a:rPr lang="fr-FR" altLang="fr-FR" dirty="0" smtClean="0">
                <a:solidFill>
                  <a:srgbClr val="0033CC"/>
                </a:solidFill>
                <a:sym typeface="Wingdings"/>
              </a:rPr>
              <a:t> </a:t>
            </a:r>
            <a:r>
              <a:rPr lang="fr-FR" altLang="fr-FR" dirty="0" smtClean="0">
                <a:solidFill>
                  <a:schemeClr val="accent2">
                    <a:lumMod val="50000"/>
                  </a:schemeClr>
                </a:solidFill>
                <a:sym typeface="Wingdings"/>
              </a:rPr>
              <a:t>P</a:t>
            </a:r>
            <a:r>
              <a:rPr lang="fr-FR" altLang="fr-FR" dirty="0" smtClean="0">
                <a:solidFill>
                  <a:schemeClr val="accent2">
                    <a:lumMod val="50000"/>
                  </a:schemeClr>
                </a:solidFill>
              </a:rPr>
              <a:t>asseport professionnel</a:t>
            </a:r>
            <a:r>
              <a:rPr lang="fr-FR" altLang="fr-FR" dirty="0" smtClean="0">
                <a:solidFill>
                  <a:srgbClr val="0033CC"/>
                </a:solidFill>
              </a:rPr>
              <a:t>.</a:t>
            </a:r>
          </a:p>
        </p:txBody>
      </p:sp>
      <p:sp>
        <p:nvSpPr>
          <p:cNvPr id="4" name="ZoneTexte 3"/>
          <p:cNvSpPr txBox="1">
            <a:spLocks noChangeArrowheads="1"/>
          </p:cNvSpPr>
          <p:nvPr/>
        </p:nvSpPr>
        <p:spPr bwMode="auto">
          <a:xfrm>
            <a:off x="214313" y="6286500"/>
            <a:ext cx="2546350" cy="307975"/>
          </a:xfrm>
          <a:prstGeom prst="rect">
            <a:avLst/>
          </a:prstGeom>
          <a:noFill/>
          <a:ln w="9525">
            <a:noFill/>
            <a:miter lim="800000"/>
            <a:headEnd/>
            <a:tailEnd/>
          </a:ln>
        </p:spPr>
        <p:txBody>
          <a:bodyPr wrap="none">
            <a:spAutoFit/>
          </a:bodyPr>
          <a:lstStyle/>
          <a:p>
            <a:pPr algn="r"/>
            <a:r>
              <a:rPr lang="fr-FR" altLang="fr-FR" sz="1400" b="1">
                <a:solidFill>
                  <a:srgbClr val="0033CC"/>
                </a:solidFill>
                <a:latin typeface="Calibri" pitchFamily="34" charset="0"/>
                <a:sym typeface="Wingdings" pitchFamily="2" charset="2"/>
              </a:rPr>
              <a:t> Dictionnaire LE ROBERT 2015</a:t>
            </a:r>
            <a:endParaRPr lang="fr-FR" altLang="fr-FR" sz="1400" b="1">
              <a:solidFill>
                <a:srgbClr val="0033CC"/>
              </a:solidFill>
              <a:latin typeface="Calibri" pitchFamily="34" charset="0"/>
            </a:endParaRPr>
          </a:p>
        </p:txBody>
      </p:sp>
      <p:cxnSp>
        <p:nvCxnSpPr>
          <p:cNvPr id="6" name="Connecteur droit 5"/>
          <p:cNvCxnSpPr/>
          <p:nvPr/>
        </p:nvCxnSpPr>
        <p:spPr>
          <a:xfrm>
            <a:off x="357188" y="6286500"/>
            <a:ext cx="2500312"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Espace réservé du numéro de diapositive 7"/>
          <p:cNvSpPr>
            <a:spLocks noGrp="1"/>
          </p:cNvSpPr>
          <p:nvPr>
            <p:ph type="sldNum" sz="quarter" idx="12"/>
          </p:nvPr>
        </p:nvSpPr>
        <p:spPr/>
        <p:txBody>
          <a:bodyPr/>
          <a:lstStyle/>
          <a:p>
            <a:pPr>
              <a:defRPr/>
            </a:pPr>
            <a:fld id="{8965A585-3172-4FCF-A415-DA4D471042B5}" type="slidenum">
              <a:rPr lang="fr-FR"/>
              <a:pPr>
                <a:defRPr/>
              </a:pPr>
              <a:t>3</a:t>
            </a:fld>
            <a:endParaRPr lang="fr-F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animEffect transition="in" filter="fade">
                                      <p:cBhvr>
                                        <p:cTn id="11" dur="1000"/>
                                        <p:tgtEl>
                                          <p:spTgt spid="21507">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507">
                                            <p:txEl>
                                              <p:pRg st="2" end="2"/>
                                            </p:txEl>
                                          </p:spTgt>
                                        </p:tgtEl>
                                        <p:attrNameLst>
                                          <p:attrName>style.visibility</p:attrName>
                                        </p:attrNameLst>
                                      </p:cBhvr>
                                      <p:to>
                                        <p:strVal val="visible"/>
                                      </p:to>
                                    </p:set>
                                    <p:animEffect transition="in" filter="fade">
                                      <p:cBhvr>
                                        <p:cTn id="22" dur="500"/>
                                        <p:tgtEl>
                                          <p:spTgt spid="21507">
                                            <p:txEl>
                                              <p:pRg st="2" end="2"/>
                                            </p:txEl>
                                          </p:spTgt>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21507">
                                            <p:txEl>
                                              <p:pRg st="3" end="3"/>
                                            </p:txEl>
                                          </p:spTgt>
                                        </p:tgtEl>
                                        <p:attrNameLst>
                                          <p:attrName>style.visibility</p:attrName>
                                        </p:attrNameLst>
                                      </p:cBhvr>
                                      <p:to>
                                        <p:strVal val="visible"/>
                                      </p:to>
                                    </p:set>
                                    <p:animEffect transition="in" filter="fade">
                                      <p:cBhvr>
                                        <p:cTn id="26" dur="2000"/>
                                        <p:tgtEl>
                                          <p:spTgt spid="2150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1507">
                                            <p:txEl>
                                              <p:pRg st="4" end="4"/>
                                            </p:txEl>
                                          </p:spTgt>
                                        </p:tgtEl>
                                        <p:attrNameLst>
                                          <p:attrName>style.visibility</p:attrName>
                                        </p:attrNameLst>
                                      </p:cBhvr>
                                      <p:to>
                                        <p:strVal val="visible"/>
                                      </p:to>
                                    </p:set>
                                    <p:animEffect transition="in" filter="fade">
                                      <p:cBhvr>
                                        <p:cTn id="31" dur="5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519113" y="131763"/>
            <a:ext cx="6213475" cy="1352550"/>
          </a:xfrm>
        </p:spPr>
        <p:txBody>
          <a:bodyPr rtlCol="0">
            <a:noAutofit/>
          </a:bodyPr>
          <a:lstStyle/>
          <a:p>
            <a:pPr algn="ctr" fontAlgn="auto">
              <a:lnSpc>
                <a:spcPct val="90000"/>
              </a:lnSpc>
              <a:spcAft>
                <a:spcPts val="0"/>
              </a:spcAft>
              <a:defRPr/>
            </a:pPr>
            <a:r>
              <a:rPr lang="fr-FR" altLang="fr-FR" sz="4800" dirty="0" smtClean="0">
                <a:solidFill>
                  <a:srgbClr val="FF0000"/>
                </a:solidFill>
                <a:latin typeface="+mn-lt"/>
              </a:rPr>
              <a:t>Les situations professionnelles</a:t>
            </a:r>
          </a:p>
        </p:txBody>
      </p:sp>
      <p:sp>
        <p:nvSpPr>
          <p:cNvPr id="21507" name="Espace réservé du contenu 2"/>
          <p:cNvSpPr>
            <a:spLocks noGrp="1"/>
          </p:cNvSpPr>
          <p:nvPr>
            <p:ph idx="1"/>
          </p:nvPr>
        </p:nvSpPr>
        <p:spPr>
          <a:xfrm>
            <a:off x="214313" y="1500188"/>
            <a:ext cx="8715375" cy="4786312"/>
          </a:xfrm>
        </p:spPr>
        <p:txBody>
          <a:bodyPr rtlCol="0">
            <a:normAutofit fontScale="55000" lnSpcReduction="20000"/>
          </a:bodyPr>
          <a:lstStyle/>
          <a:p>
            <a:pPr fontAlgn="auto">
              <a:spcBef>
                <a:spcPts val="1200"/>
              </a:spcBef>
              <a:spcAft>
                <a:spcPts val="1200"/>
              </a:spcAft>
              <a:buClr>
                <a:srgbClr val="C9E8F7"/>
              </a:buClr>
              <a:buSzPct val="80000"/>
              <a:buFont typeface="Arial" pitchFamily="34" charset="0"/>
              <a:buBlip>
                <a:blip r:embed="rId3"/>
              </a:buBlip>
              <a:defRPr/>
            </a:pPr>
            <a:r>
              <a:rPr lang="fr-FR" altLang="fr-FR" sz="4300" dirty="0" smtClean="0">
                <a:solidFill>
                  <a:srgbClr val="0033CC"/>
                </a:solidFill>
              </a:rPr>
              <a:t> Une Situation professionnelle =</a:t>
            </a:r>
          </a:p>
          <a:p>
            <a:pPr lvl="1" fontAlgn="auto">
              <a:spcBef>
                <a:spcPts val="1200"/>
              </a:spcBef>
              <a:spcAft>
                <a:spcPts val="1200"/>
              </a:spcAft>
              <a:buClr>
                <a:srgbClr val="C9E8F7"/>
              </a:buClr>
              <a:buSzPct val="80000"/>
              <a:buFont typeface="Wingdings" pitchFamily="2" charset="2"/>
              <a:buBlip>
                <a:blip r:embed="rId3"/>
              </a:buBlip>
              <a:defRPr/>
            </a:pPr>
            <a:r>
              <a:rPr lang="fr-FR" altLang="fr-FR" sz="3900" dirty="0" smtClean="0">
                <a:solidFill>
                  <a:srgbClr val="0033CC"/>
                </a:solidFill>
              </a:rPr>
              <a:t>Est caractérisée par la réalisation ou l’observation de travaux répondant à un problème de gestion.</a:t>
            </a:r>
          </a:p>
          <a:p>
            <a:pPr lvl="1" fontAlgn="auto">
              <a:spcBef>
                <a:spcPts val="1200"/>
              </a:spcBef>
              <a:spcAft>
                <a:spcPts val="1200"/>
              </a:spcAft>
              <a:buClr>
                <a:srgbClr val="C9E8F7"/>
              </a:buClr>
              <a:buSzPct val="80000"/>
              <a:buFont typeface="Wingdings" pitchFamily="2" charset="2"/>
              <a:buBlip>
                <a:blip r:embed="rId3"/>
              </a:buBlip>
              <a:defRPr/>
            </a:pPr>
            <a:r>
              <a:rPr lang="fr-FR" altLang="fr-FR" sz="3900" dirty="0" smtClean="0">
                <a:solidFill>
                  <a:srgbClr val="0033CC"/>
                </a:solidFill>
              </a:rPr>
              <a:t>Est réalisée soit en milieu professionnel, soit dans l’établissement de formation.</a:t>
            </a:r>
          </a:p>
          <a:p>
            <a:pPr lvl="1" fontAlgn="auto">
              <a:spcBef>
                <a:spcPts val="1200"/>
              </a:spcBef>
              <a:spcAft>
                <a:spcPts val="1200"/>
              </a:spcAft>
              <a:buClr>
                <a:srgbClr val="C9E8F7"/>
              </a:buClr>
              <a:buSzPct val="80000"/>
              <a:buFont typeface="Wingdings" pitchFamily="2" charset="2"/>
              <a:buBlip>
                <a:blip r:embed="rId3"/>
              </a:buBlip>
              <a:defRPr/>
            </a:pPr>
            <a:r>
              <a:rPr lang="fr-FR" altLang="fr-FR" sz="3900" dirty="0" smtClean="0">
                <a:solidFill>
                  <a:srgbClr val="0033CC"/>
                </a:solidFill>
              </a:rPr>
              <a:t>Est liée à une ou plusieurs activités d’un ou de plusieurs processus.</a:t>
            </a:r>
          </a:p>
          <a:p>
            <a:pPr lvl="1" fontAlgn="auto">
              <a:spcBef>
                <a:spcPts val="1200"/>
              </a:spcBef>
              <a:spcAft>
                <a:spcPts val="1200"/>
              </a:spcAft>
              <a:buClr>
                <a:srgbClr val="C9E8F7"/>
              </a:buClr>
              <a:buSzPct val="80000"/>
              <a:buFont typeface="Wingdings" pitchFamily="2" charset="2"/>
              <a:buBlip>
                <a:blip r:embed="rId3"/>
              </a:buBlip>
              <a:defRPr/>
            </a:pPr>
            <a:r>
              <a:rPr lang="fr-FR" altLang="fr-FR" sz="3900" dirty="0" smtClean="0">
                <a:solidFill>
                  <a:srgbClr val="0033CC"/>
                </a:solidFill>
              </a:rPr>
              <a:t>Mobilise les ressources d’un environnement numérique et notamment d’un PGI. </a:t>
            </a:r>
          </a:p>
          <a:p>
            <a:pPr marL="0" indent="0" algn="just" fontAlgn="auto">
              <a:spcBef>
                <a:spcPts val="1200"/>
              </a:spcBef>
              <a:spcAft>
                <a:spcPts val="1200"/>
              </a:spcAft>
              <a:buClr>
                <a:srgbClr val="C9E8F7"/>
              </a:buClr>
              <a:buSzPct val="80000"/>
              <a:buFont typeface="Arial" pitchFamily="34" charset="0"/>
              <a:buNone/>
              <a:defRPr/>
            </a:pPr>
            <a:r>
              <a:rPr lang="fr-FR" altLang="fr-FR" sz="4300" dirty="0" smtClean="0">
                <a:solidFill>
                  <a:srgbClr val="0033CC"/>
                </a:solidFill>
              </a:rPr>
              <a:t>Ces situations professionnelles, favorisant </a:t>
            </a:r>
            <a:r>
              <a:rPr lang="fr-FR" altLang="fr-FR" sz="4300" dirty="0" smtClean="0">
                <a:solidFill>
                  <a:schemeClr val="accent2">
                    <a:lumMod val="50000"/>
                  </a:schemeClr>
                </a:solidFill>
              </a:rPr>
              <a:t>l’acquisition de compétences</a:t>
            </a:r>
            <a:r>
              <a:rPr lang="fr-FR" altLang="fr-FR" sz="4300" dirty="0" smtClean="0">
                <a:solidFill>
                  <a:srgbClr val="0033CC"/>
                </a:solidFill>
              </a:rPr>
              <a:t>, sont recensées dans un </a:t>
            </a:r>
            <a:r>
              <a:rPr lang="fr-FR" altLang="fr-FR" sz="4300" dirty="0" smtClean="0">
                <a:solidFill>
                  <a:schemeClr val="accent2">
                    <a:lumMod val="50000"/>
                  </a:schemeClr>
                </a:solidFill>
              </a:rPr>
              <a:t>passeport professionnel</a:t>
            </a:r>
            <a:r>
              <a:rPr lang="fr-FR" altLang="fr-FR" sz="4300" dirty="0" smtClean="0">
                <a:solidFill>
                  <a:srgbClr val="0033CC"/>
                </a:solidFill>
              </a:rPr>
              <a:t>, témoin du niveau de professionnalisation.</a:t>
            </a:r>
          </a:p>
        </p:txBody>
      </p:sp>
      <p:sp>
        <p:nvSpPr>
          <p:cNvPr id="8" name="Espace réservé du numéro de diapositive 7"/>
          <p:cNvSpPr>
            <a:spLocks noGrp="1"/>
          </p:cNvSpPr>
          <p:nvPr>
            <p:ph type="sldNum" sz="quarter" idx="12"/>
          </p:nvPr>
        </p:nvSpPr>
        <p:spPr/>
        <p:txBody>
          <a:bodyPr/>
          <a:lstStyle/>
          <a:p>
            <a:pPr>
              <a:defRPr/>
            </a:pPr>
            <a:fld id="{5C084D9C-B414-4F9C-B5E9-7ACDB07D2245}" type="slidenum">
              <a:rPr lang="fr-FR"/>
              <a:pPr>
                <a:defRPr/>
              </a:pPr>
              <a:t>4</a:t>
            </a:fld>
            <a:endParaRPr lang="fr-F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animEffect transition="in" filter="fade">
                                      <p:cBhvr>
                                        <p:cTn id="11" dur="3000"/>
                                        <p:tgtEl>
                                          <p:spTgt spid="21507">
                                            <p:txEl>
                                              <p:pRg st="1" end="1"/>
                                            </p:txEl>
                                          </p:spTgt>
                                        </p:tgtEl>
                                      </p:cBhvr>
                                    </p:animEffect>
                                  </p:childTnLst>
                                </p:cTn>
                              </p:par>
                            </p:childTnLst>
                          </p:cTn>
                        </p:par>
                        <p:par>
                          <p:cTn id="12" fill="hold">
                            <p:stCondLst>
                              <p:cond delay="3500"/>
                            </p:stCondLst>
                            <p:childTnLst>
                              <p:par>
                                <p:cTn id="13" presetID="10" presetClass="entr" presetSubtype="0" fill="hold" grpId="0" nodeType="after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animEffect transition="in" filter="fade">
                                      <p:cBhvr>
                                        <p:cTn id="15" dur="3000"/>
                                        <p:tgtEl>
                                          <p:spTgt spid="21507">
                                            <p:txEl>
                                              <p:pRg st="2" end="2"/>
                                            </p:txEl>
                                          </p:spTgt>
                                        </p:tgtEl>
                                      </p:cBhvr>
                                    </p:animEffect>
                                  </p:childTnLst>
                                </p:cTn>
                              </p:par>
                            </p:childTnLst>
                          </p:cTn>
                        </p:par>
                        <p:par>
                          <p:cTn id="16" fill="hold">
                            <p:stCondLst>
                              <p:cond delay="6500"/>
                            </p:stCondLst>
                            <p:childTnLst>
                              <p:par>
                                <p:cTn id="17" presetID="10" presetClass="entr" presetSubtype="0" fill="hold" grpId="0" nodeType="after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animEffect transition="in" filter="fade">
                                      <p:cBhvr>
                                        <p:cTn id="19" dur="3000"/>
                                        <p:tgtEl>
                                          <p:spTgt spid="21507">
                                            <p:txEl>
                                              <p:pRg st="3" end="3"/>
                                            </p:txEl>
                                          </p:spTgt>
                                        </p:tgtEl>
                                      </p:cBhvr>
                                    </p:animEffect>
                                  </p:childTnLst>
                                </p:cTn>
                              </p:par>
                            </p:childTnLst>
                          </p:cTn>
                        </p:par>
                        <p:par>
                          <p:cTn id="20" fill="hold">
                            <p:stCondLst>
                              <p:cond delay="9500"/>
                            </p:stCondLst>
                            <p:childTnLst>
                              <p:par>
                                <p:cTn id="21" presetID="10" presetClass="entr" presetSubtype="0" fill="hold" grpId="0" nodeType="after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animEffect transition="in" filter="fade">
                                      <p:cBhvr>
                                        <p:cTn id="23" dur="3000"/>
                                        <p:tgtEl>
                                          <p:spTgt spid="21507">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1507">
                                            <p:txEl>
                                              <p:pRg st="5" end="5"/>
                                            </p:txEl>
                                          </p:spTgt>
                                        </p:tgtEl>
                                        <p:attrNameLst>
                                          <p:attrName>style.visibility</p:attrName>
                                        </p:attrNameLst>
                                      </p:cBhvr>
                                      <p:to>
                                        <p:strVal val="visible"/>
                                      </p:to>
                                    </p:set>
                                    <p:animEffect transition="in" filter="fade">
                                      <p:cBhvr>
                                        <p:cTn id="28" dur="5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0" y="142875"/>
            <a:ext cx="8215313" cy="2011363"/>
          </a:xfrm>
        </p:spPr>
        <p:txBody>
          <a:bodyPr rtlCol="0">
            <a:noAutofit/>
          </a:bodyPr>
          <a:lstStyle/>
          <a:p>
            <a:pPr algn="ctr" fontAlgn="auto">
              <a:lnSpc>
                <a:spcPct val="90000"/>
              </a:lnSpc>
              <a:spcAft>
                <a:spcPts val="0"/>
              </a:spcAft>
              <a:defRPr/>
            </a:pPr>
            <a:r>
              <a:rPr lang="fr-FR" altLang="fr-FR" sz="4800" dirty="0" smtClean="0">
                <a:solidFill>
                  <a:srgbClr val="FF0000"/>
                </a:solidFill>
                <a:latin typeface="+mn-lt"/>
              </a:rPr>
              <a:t>Acquisition de la professionnalité : </a:t>
            </a:r>
            <a:br>
              <a:rPr lang="fr-FR" altLang="fr-FR" sz="4800" dirty="0" smtClean="0">
                <a:solidFill>
                  <a:srgbClr val="FF0000"/>
                </a:solidFill>
                <a:latin typeface="+mn-lt"/>
              </a:rPr>
            </a:br>
            <a:r>
              <a:rPr lang="fr-FR" altLang="fr-FR" sz="4800" dirty="0" smtClean="0">
                <a:solidFill>
                  <a:srgbClr val="FF0000"/>
                </a:solidFill>
                <a:latin typeface="+mn-lt"/>
              </a:rPr>
              <a:t>Stage en milieu professionnel</a:t>
            </a:r>
          </a:p>
        </p:txBody>
      </p:sp>
      <p:sp>
        <p:nvSpPr>
          <p:cNvPr id="21507" name="Espace réservé du contenu 2"/>
          <p:cNvSpPr>
            <a:spLocks noGrp="1"/>
          </p:cNvSpPr>
          <p:nvPr>
            <p:ph idx="1"/>
          </p:nvPr>
        </p:nvSpPr>
        <p:spPr>
          <a:xfrm>
            <a:off x="500063" y="2286000"/>
            <a:ext cx="8208962" cy="3455988"/>
          </a:xfrm>
        </p:spPr>
        <p:txBody>
          <a:bodyPr rtlCol="0">
            <a:normAutofit lnSpcReduction="10000"/>
          </a:bodyPr>
          <a:lstStyle/>
          <a:p>
            <a:pPr indent="14288" algn="just" fontAlgn="auto">
              <a:spcBef>
                <a:spcPts val="1200"/>
              </a:spcBef>
              <a:spcAft>
                <a:spcPts val="1200"/>
              </a:spcAft>
              <a:buClr>
                <a:srgbClr val="C9E8F7"/>
              </a:buClr>
              <a:buSzPct val="80000"/>
              <a:buFont typeface="Arial" pitchFamily="34" charset="0"/>
              <a:buNone/>
              <a:defRPr/>
            </a:pPr>
            <a:r>
              <a:rPr lang="fr-FR" altLang="fr-FR" sz="2700" dirty="0" smtClean="0">
                <a:solidFill>
                  <a:srgbClr val="0033CC"/>
                </a:solidFill>
              </a:rPr>
              <a:t>[…] Les stages constituent un élément essentiel de leur professionnalisation. Ils participent pleinement au développement de leurs compétences […] </a:t>
            </a:r>
          </a:p>
          <a:p>
            <a:pPr fontAlgn="auto">
              <a:spcBef>
                <a:spcPts val="1200"/>
              </a:spcBef>
              <a:spcAft>
                <a:spcPts val="1200"/>
              </a:spcAft>
              <a:buClr>
                <a:srgbClr val="C9E8F7"/>
              </a:buClr>
              <a:buSzPct val="80000"/>
              <a:buFont typeface="Arial" pitchFamily="34" charset="0"/>
              <a:buBlip>
                <a:blip r:embed="rId3"/>
              </a:buBlip>
              <a:defRPr/>
            </a:pPr>
            <a:r>
              <a:rPr lang="fr-FR" altLang="fr-FR" sz="2900" dirty="0" smtClean="0">
                <a:solidFill>
                  <a:srgbClr val="0033CC"/>
                </a:solidFill>
              </a:rPr>
              <a:t>Quelles </a:t>
            </a:r>
            <a:r>
              <a:rPr lang="fr-FR" altLang="fr-FR" sz="2900" dirty="0">
                <a:solidFill>
                  <a:srgbClr val="0033CC"/>
                </a:solidFill>
              </a:rPr>
              <a:t>modalités </a:t>
            </a:r>
            <a:r>
              <a:rPr lang="fr-FR" altLang="fr-FR" sz="2900" dirty="0" smtClean="0">
                <a:solidFill>
                  <a:srgbClr val="0033CC"/>
                </a:solidFill>
              </a:rPr>
              <a:t>d’organisation ? </a:t>
            </a:r>
          </a:p>
          <a:p>
            <a:pPr fontAlgn="auto">
              <a:spcBef>
                <a:spcPts val="1200"/>
              </a:spcBef>
              <a:spcAft>
                <a:spcPts val="1200"/>
              </a:spcAft>
              <a:buClr>
                <a:srgbClr val="C9E8F7"/>
              </a:buClr>
              <a:buSzPct val="80000"/>
              <a:buFont typeface="Arial" pitchFamily="34" charset="0"/>
              <a:buBlip>
                <a:blip r:embed="rId3"/>
              </a:buBlip>
              <a:defRPr/>
            </a:pPr>
            <a:r>
              <a:rPr lang="fr-FR" altLang="fr-FR" sz="2900" dirty="0" smtClean="0">
                <a:solidFill>
                  <a:srgbClr val="0033CC"/>
                </a:solidFill>
              </a:rPr>
              <a:t>Quels objectifs ?</a:t>
            </a:r>
            <a:endParaRPr lang="fr-FR" altLang="fr-FR" sz="2900" dirty="0">
              <a:solidFill>
                <a:srgbClr val="0033CC"/>
              </a:solidFill>
            </a:endParaRPr>
          </a:p>
          <a:p>
            <a:pPr fontAlgn="auto">
              <a:spcBef>
                <a:spcPts val="1200"/>
              </a:spcBef>
              <a:spcAft>
                <a:spcPts val="1200"/>
              </a:spcAft>
              <a:buClr>
                <a:srgbClr val="C9E8F7"/>
              </a:buClr>
              <a:buSzPct val="80000"/>
              <a:buFont typeface="Arial" pitchFamily="34" charset="0"/>
              <a:buBlip>
                <a:blip r:embed="rId3"/>
              </a:buBlip>
              <a:defRPr/>
            </a:pPr>
            <a:r>
              <a:rPr lang="fr-FR" altLang="fr-FR" sz="2900" dirty="0" smtClean="0">
                <a:solidFill>
                  <a:srgbClr val="0033CC"/>
                </a:solidFill>
              </a:rPr>
              <a:t>Quels principes fondateurs de sa réussite ?</a:t>
            </a:r>
          </a:p>
        </p:txBody>
      </p:sp>
      <p:sp>
        <p:nvSpPr>
          <p:cNvPr id="5" name="Espace réservé du numéro de diapositive 4"/>
          <p:cNvSpPr>
            <a:spLocks noGrp="1"/>
          </p:cNvSpPr>
          <p:nvPr>
            <p:ph type="sldNum" sz="quarter" idx="12"/>
          </p:nvPr>
        </p:nvSpPr>
        <p:spPr/>
        <p:txBody>
          <a:bodyPr/>
          <a:lstStyle/>
          <a:p>
            <a:pPr>
              <a:defRPr/>
            </a:pPr>
            <a:fld id="{A8E33EAE-A611-4F64-B8F5-362636BD570B}" type="slidenum">
              <a:rPr lang="fr-FR"/>
              <a:pPr>
                <a:defRPr/>
              </a:pPr>
              <a:t>5</a:t>
            </a:fld>
            <a:endParaRPr lang="fr-F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animEffect transition="in" filter="fade">
                                      <p:cBhvr>
                                        <p:cTn id="11" dur="2000"/>
                                        <p:tgtEl>
                                          <p:spTgt spid="21507">
                                            <p:txEl>
                                              <p:pRg st="1" end="1"/>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animEffect transition="in" filter="fade">
                                      <p:cBhvr>
                                        <p:cTn id="15" dur="2000"/>
                                        <p:tgtEl>
                                          <p:spTgt spid="21507">
                                            <p:txEl>
                                              <p:pRg st="2" end="2"/>
                                            </p:txEl>
                                          </p:spTgt>
                                        </p:tgtEl>
                                      </p:cBhvr>
                                    </p:animEffect>
                                  </p:childTnLst>
                                </p:cTn>
                              </p:par>
                            </p:childTnLst>
                          </p:cTn>
                        </p:par>
                        <p:par>
                          <p:cTn id="16" fill="hold">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animEffect transition="in" filter="fade">
                                      <p:cBhvr>
                                        <p:cTn id="19" dur="2000"/>
                                        <p:tgtEl>
                                          <p:spTgt spid="21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pPr>
              <a:defRPr/>
            </a:pPr>
            <a:fld id="{28CD38D9-1235-4206-B41E-648F9570D901}" type="slidenum">
              <a:rPr lang="fr-FR"/>
              <a:pPr>
                <a:defRPr/>
              </a:pPr>
              <a:t>6</a:t>
            </a:fld>
            <a:endParaRPr lang="fr-FR"/>
          </a:p>
        </p:txBody>
      </p:sp>
      <p:graphicFrame>
        <p:nvGraphicFramePr>
          <p:cNvPr id="10" name="Espace réservé du contenu 9"/>
          <p:cNvGraphicFramePr>
            <a:graphicFrameLocks noGrp="1"/>
          </p:cNvGraphicFramePr>
          <p:nvPr>
            <p:ph idx="1"/>
          </p:nvPr>
        </p:nvGraphicFramePr>
        <p:xfrm>
          <a:off x="-180528" y="404664"/>
          <a:ext cx="9324528" cy="6797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5603" name="Titre 1"/>
          <p:cNvSpPr txBox="1">
            <a:spLocks/>
          </p:cNvSpPr>
          <p:nvPr/>
        </p:nvSpPr>
        <p:spPr bwMode="auto">
          <a:xfrm>
            <a:off x="0" y="1588"/>
            <a:ext cx="6875463" cy="1417637"/>
          </a:xfrm>
          <a:prstGeom prst="rect">
            <a:avLst/>
          </a:prstGeom>
          <a:noFill/>
          <a:ln w="9525">
            <a:noFill/>
            <a:miter lim="800000"/>
            <a:headEnd/>
            <a:tailEnd/>
          </a:ln>
        </p:spPr>
        <p:txBody>
          <a:bodyPr anchor="ctr"/>
          <a:lstStyle/>
          <a:p>
            <a:pPr algn="ctr">
              <a:lnSpc>
                <a:spcPct val="90000"/>
              </a:lnSpc>
            </a:pPr>
            <a:r>
              <a:rPr lang="fr-FR" altLang="fr-FR" sz="3600" b="1">
                <a:solidFill>
                  <a:srgbClr val="FF0000"/>
                </a:solidFill>
                <a:latin typeface="Calibri" pitchFamily="34" charset="0"/>
              </a:rPr>
              <a:t>Les modalités d’organisation </a:t>
            </a:r>
            <a:r>
              <a:rPr lang="fr-FR" altLang="fr-FR" sz="3600" b="1" i="1">
                <a:solidFill>
                  <a:srgbClr val="FF0000"/>
                </a:solidFill>
                <a:latin typeface="Calibri" pitchFamily="34" charset="0"/>
              </a:rPr>
              <a:t>(candidats scolaires)</a:t>
            </a:r>
          </a:p>
        </p:txBody>
      </p:sp>
      <p:sp>
        <p:nvSpPr>
          <p:cNvPr id="11" name="Espace réservé du contenu 2"/>
          <p:cNvSpPr txBox="1">
            <a:spLocks/>
          </p:cNvSpPr>
          <p:nvPr/>
        </p:nvSpPr>
        <p:spPr bwMode="auto">
          <a:xfrm>
            <a:off x="688975" y="5603875"/>
            <a:ext cx="7559675" cy="863600"/>
          </a:xfrm>
          <a:prstGeom prst="rect">
            <a:avLst/>
          </a:prstGeom>
          <a:noFill/>
          <a:ln w="9525">
            <a:noFill/>
            <a:miter lim="800000"/>
            <a:headEnd/>
            <a:tailEnd/>
          </a:ln>
        </p:spPr>
        <p:txBody>
          <a:bodyPr/>
          <a:lstStyle/>
          <a:p>
            <a:pPr algn="ctr">
              <a:spcBef>
                <a:spcPct val="20000"/>
              </a:spcBef>
              <a:buClr>
                <a:srgbClr val="C9E8F7"/>
              </a:buClr>
              <a:buFont typeface="Arial" charset="0"/>
              <a:buNone/>
            </a:pPr>
            <a:r>
              <a:rPr lang="fr-FR" altLang="fr-FR" sz="2800" b="1">
                <a:solidFill>
                  <a:srgbClr val="0033CC"/>
                </a:solidFill>
                <a:latin typeface="Calibri" pitchFamily="34" charset="0"/>
              </a:rPr>
              <a:t>Les stages peuvent être effectués dans des organisations différentes.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CC26971A-DE77-49C0-B57A-258B1145B409}" type="slidenum">
              <a:rPr lang="fr-FR"/>
              <a:pPr>
                <a:defRPr/>
              </a:pPr>
              <a:t>7</a:t>
            </a:fld>
            <a:endParaRPr lang="fr-FR"/>
          </a:p>
        </p:txBody>
      </p:sp>
      <p:graphicFrame>
        <p:nvGraphicFramePr>
          <p:cNvPr id="5" name="Diagramme 4"/>
          <p:cNvGraphicFramePr/>
          <p:nvPr/>
        </p:nvGraphicFramePr>
        <p:xfrm>
          <a:off x="179512" y="1556792"/>
          <a:ext cx="8712968"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651" name="Titre 1"/>
          <p:cNvSpPr>
            <a:spLocks noGrp="1"/>
          </p:cNvSpPr>
          <p:nvPr>
            <p:ph type="title"/>
          </p:nvPr>
        </p:nvSpPr>
        <p:spPr>
          <a:xfrm>
            <a:off x="250825" y="0"/>
            <a:ext cx="6337300" cy="1417638"/>
          </a:xfrm>
        </p:spPr>
        <p:txBody>
          <a:bodyPr/>
          <a:lstStyle/>
          <a:p>
            <a:pPr algn="ctr"/>
            <a:r>
              <a:rPr lang="fr-FR" altLang="fr-FR" sz="3600" smtClean="0">
                <a:solidFill>
                  <a:srgbClr val="FF0000"/>
                </a:solidFill>
              </a:rPr>
              <a:t>Les objectifs du stage</a:t>
            </a:r>
            <a:endParaRPr lang="fr-FR" altLang="fr-FR" sz="3600" i="1"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graphicEl>
                                              <a:dgm id="{2465C3F4-581A-4393-B350-E31650A945B8}"/>
                                            </p:graphicEl>
                                          </p:spTgt>
                                        </p:tgtEl>
                                        <p:attrNameLst>
                                          <p:attrName>style.visibility</p:attrName>
                                        </p:attrNameLst>
                                      </p:cBhvr>
                                      <p:to>
                                        <p:strVal val="visible"/>
                                      </p:to>
                                    </p:set>
                                    <p:anim calcmode="lin" valueType="num">
                                      <p:cBhvr>
                                        <p:cTn id="7" dur="500" fill="hold"/>
                                        <p:tgtEl>
                                          <p:spTgt spid="5">
                                            <p:graphicEl>
                                              <a:dgm id="{2465C3F4-581A-4393-B350-E31650A945B8}"/>
                                            </p:graphicEl>
                                          </p:spTgt>
                                        </p:tgtEl>
                                        <p:attrNameLst>
                                          <p:attrName>ppt_w</p:attrName>
                                        </p:attrNameLst>
                                      </p:cBhvr>
                                      <p:tavLst>
                                        <p:tav tm="0">
                                          <p:val>
                                            <p:fltVal val="0"/>
                                          </p:val>
                                        </p:tav>
                                        <p:tav tm="100000">
                                          <p:val>
                                            <p:strVal val="#ppt_w"/>
                                          </p:val>
                                        </p:tav>
                                      </p:tavLst>
                                    </p:anim>
                                    <p:anim calcmode="lin" valueType="num">
                                      <p:cBhvr>
                                        <p:cTn id="8" dur="500" fill="hold"/>
                                        <p:tgtEl>
                                          <p:spTgt spid="5">
                                            <p:graphicEl>
                                              <a:dgm id="{2465C3F4-581A-4393-B350-E31650A945B8}"/>
                                            </p:graphicEl>
                                          </p:spTgt>
                                        </p:tgtEl>
                                        <p:attrNameLst>
                                          <p:attrName>ppt_h</p:attrName>
                                        </p:attrNameLst>
                                      </p:cBhvr>
                                      <p:tavLst>
                                        <p:tav tm="0">
                                          <p:val>
                                            <p:fltVal val="0"/>
                                          </p:val>
                                        </p:tav>
                                        <p:tav tm="100000">
                                          <p:val>
                                            <p:strVal val="#ppt_h"/>
                                          </p:val>
                                        </p:tav>
                                      </p:tavLst>
                                    </p:anim>
                                    <p:animEffect transition="in" filter="fade">
                                      <p:cBhvr>
                                        <p:cTn id="9" dur="500"/>
                                        <p:tgtEl>
                                          <p:spTgt spid="5">
                                            <p:graphicEl>
                                              <a:dgm id="{2465C3F4-581A-4393-B350-E31650A945B8}"/>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graphicEl>
                                              <a:dgm id="{07A39F2B-333C-4988-A50E-06F66D767780}"/>
                                            </p:graphicEl>
                                          </p:spTgt>
                                        </p:tgtEl>
                                        <p:attrNameLst>
                                          <p:attrName>style.visibility</p:attrName>
                                        </p:attrNameLst>
                                      </p:cBhvr>
                                      <p:to>
                                        <p:strVal val="visible"/>
                                      </p:to>
                                    </p:set>
                                    <p:anim calcmode="lin" valueType="num">
                                      <p:cBhvr>
                                        <p:cTn id="14" dur="500" fill="hold"/>
                                        <p:tgtEl>
                                          <p:spTgt spid="5">
                                            <p:graphicEl>
                                              <a:dgm id="{07A39F2B-333C-4988-A50E-06F66D767780}"/>
                                            </p:graphicEl>
                                          </p:spTgt>
                                        </p:tgtEl>
                                        <p:attrNameLst>
                                          <p:attrName>ppt_w</p:attrName>
                                        </p:attrNameLst>
                                      </p:cBhvr>
                                      <p:tavLst>
                                        <p:tav tm="0">
                                          <p:val>
                                            <p:fltVal val="0"/>
                                          </p:val>
                                        </p:tav>
                                        <p:tav tm="100000">
                                          <p:val>
                                            <p:strVal val="#ppt_w"/>
                                          </p:val>
                                        </p:tav>
                                      </p:tavLst>
                                    </p:anim>
                                    <p:anim calcmode="lin" valueType="num">
                                      <p:cBhvr>
                                        <p:cTn id="15" dur="500" fill="hold"/>
                                        <p:tgtEl>
                                          <p:spTgt spid="5">
                                            <p:graphicEl>
                                              <a:dgm id="{07A39F2B-333C-4988-A50E-06F66D767780}"/>
                                            </p:graphicEl>
                                          </p:spTgt>
                                        </p:tgtEl>
                                        <p:attrNameLst>
                                          <p:attrName>ppt_h</p:attrName>
                                        </p:attrNameLst>
                                      </p:cBhvr>
                                      <p:tavLst>
                                        <p:tav tm="0">
                                          <p:val>
                                            <p:fltVal val="0"/>
                                          </p:val>
                                        </p:tav>
                                        <p:tav tm="100000">
                                          <p:val>
                                            <p:strVal val="#ppt_h"/>
                                          </p:val>
                                        </p:tav>
                                      </p:tavLst>
                                    </p:anim>
                                    <p:animEffect transition="in" filter="fade">
                                      <p:cBhvr>
                                        <p:cTn id="16" dur="500"/>
                                        <p:tgtEl>
                                          <p:spTgt spid="5">
                                            <p:graphicEl>
                                              <a:dgm id="{07A39F2B-333C-4988-A50E-06F66D767780}"/>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graphicEl>
                                              <a:dgm id="{83B6C8B8-AE5F-469C-9F8D-B9A3D0BF2328}"/>
                                            </p:graphicEl>
                                          </p:spTgt>
                                        </p:tgtEl>
                                        <p:attrNameLst>
                                          <p:attrName>style.visibility</p:attrName>
                                        </p:attrNameLst>
                                      </p:cBhvr>
                                      <p:to>
                                        <p:strVal val="visible"/>
                                      </p:to>
                                    </p:set>
                                    <p:anim calcmode="lin" valueType="num">
                                      <p:cBhvr>
                                        <p:cTn id="21" dur="500" fill="hold"/>
                                        <p:tgtEl>
                                          <p:spTgt spid="5">
                                            <p:graphicEl>
                                              <a:dgm id="{83B6C8B8-AE5F-469C-9F8D-B9A3D0BF2328}"/>
                                            </p:graphicEl>
                                          </p:spTgt>
                                        </p:tgtEl>
                                        <p:attrNameLst>
                                          <p:attrName>ppt_w</p:attrName>
                                        </p:attrNameLst>
                                      </p:cBhvr>
                                      <p:tavLst>
                                        <p:tav tm="0">
                                          <p:val>
                                            <p:fltVal val="0"/>
                                          </p:val>
                                        </p:tav>
                                        <p:tav tm="100000">
                                          <p:val>
                                            <p:strVal val="#ppt_w"/>
                                          </p:val>
                                        </p:tav>
                                      </p:tavLst>
                                    </p:anim>
                                    <p:anim calcmode="lin" valueType="num">
                                      <p:cBhvr>
                                        <p:cTn id="22" dur="500" fill="hold"/>
                                        <p:tgtEl>
                                          <p:spTgt spid="5">
                                            <p:graphicEl>
                                              <a:dgm id="{83B6C8B8-AE5F-469C-9F8D-B9A3D0BF2328}"/>
                                            </p:graphicEl>
                                          </p:spTgt>
                                        </p:tgtEl>
                                        <p:attrNameLst>
                                          <p:attrName>ppt_h</p:attrName>
                                        </p:attrNameLst>
                                      </p:cBhvr>
                                      <p:tavLst>
                                        <p:tav tm="0">
                                          <p:val>
                                            <p:fltVal val="0"/>
                                          </p:val>
                                        </p:tav>
                                        <p:tav tm="100000">
                                          <p:val>
                                            <p:strVal val="#ppt_h"/>
                                          </p:val>
                                        </p:tav>
                                      </p:tavLst>
                                    </p:anim>
                                    <p:animEffect transition="in" filter="fade">
                                      <p:cBhvr>
                                        <p:cTn id="23" dur="500"/>
                                        <p:tgtEl>
                                          <p:spTgt spid="5">
                                            <p:graphicEl>
                                              <a:dgm id="{83B6C8B8-AE5F-469C-9F8D-B9A3D0BF2328}"/>
                                            </p:graphic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
                                            <p:graphicEl>
                                              <a:dgm id="{3D5975AB-1D61-47BA-A57D-78AE9DEC8609}"/>
                                            </p:graphicEl>
                                          </p:spTgt>
                                        </p:tgtEl>
                                        <p:attrNameLst>
                                          <p:attrName>style.visibility</p:attrName>
                                        </p:attrNameLst>
                                      </p:cBhvr>
                                      <p:to>
                                        <p:strVal val="visible"/>
                                      </p:to>
                                    </p:set>
                                    <p:anim calcmode="lin" valueType="num">
                                      <p:cBhvr>
                                        <p:cTn id="26" dur="500" fill="hold"/>
                                        <p:tgtEl>
                                          <p:spTgt spid="5">
                                            <p:graphicEl>
                                              <a:dgm id="{3D5975AB-1D61-47BA-A57D-78AE9DEC8609}"/>
                                            </p:graphicEl>
                                          </p:spTgt>
                                        </p:tgtEl>
                                        <p:attrNameLst>
                                          <p:attrName>ppt_w</p:attrName>
                                        </p:attrNameLst>
                                      </p:cBhvr>
                                      <p:tavLst>
                                        <p:tav tm="0">
                                          <p:val>
                                            <p:fltVal val="0"/>
                                          </p:val>
                                        </p:tav>
                                        <p:tav tm="100000">
                                          <p:val>
                                            <p:strVal val="#ppt_w"/>
                                          </p:val>
                                        </p:tav>
                                      </p:tavLst>
                                    </p:anim>
                                    <p:anim calcmode="lin" valueType="num">
                                      <p:cBhvr>
                                        <p:cTn id="27" dur="500" fill="hold"/>
                                        <p:tgtEl>
                                          <p:spTgt spid="5">
                                            <p:graphicEl>
                                              <a:dgm id="{3D5975AB-1D61-47BA-A57D-78AE9DEC8609}"/>
                                            </p:graphicEl>
                                          </p:spTgt>
                                        </p:tgtEl>
                                        <p:attrNameLst>
                                          <p:attrName>ppt_h</p:attrName>
                                        </p:attrNameLst>
                                      </p:cBhvr>
                                      <p:tavLst>
                                        <p:tav tm="0">
                                          <p:val>
                                            <p:fltVal val="0"/>
                                          </p:val>
                                        </p:tav>
                                        <p:tav tm="100000">
                                          <p:val>
                                            <p:strVal val="#ppt_h"/>
                                          </p:val>
                                        </p:tav>
                                      </p:tavLst>
                                    </p:anim>
                                    <p:animEffect transition="in" filter="fade">
                                      <p:cBhvr>
                                        <p:cTn id="28" dur="500"/>
                                        <p:tgtEl>
                                          <p:spTgt spid="5">
                                            <p:graphicEl>
                                              <a:dgm id="{3D5975AB-1D61-47BA-A57D-78AE9DEC8609}"/>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5">
                                            <p:graphicEl>
                                              <a:dgm id="{923E6B06-78B5-42B5-A2D7-DE82D09FBC44}"/>
                                            </p:graphicEl>
                                          </p:spTgt>
                                        </p:tgtEl>
                                        <p:attrNameLst>
                                          <p:attrName>style.visibility</p:attrName>
                                        </p:attrNameLst>
                                      </p:cBhvr>
                                      <p:to>
                                        <p:strVal val="visible"/>
                                      </p:to>
                                    </p:set>
                                    <p:anim calcmode="lin" valueType="num">
                                      <p:cBhvr>
                                        <p:cTn id="33" dur="500" fill="hold"/>
                                        <p:tgtEl>
                                          <p:spTgt spid="5">
                                            <p:graphicEl>
                                              <a:dgm id="{923E6B06-78B5-42B5-A2D7-DE82D09FBC44}"/>
                                            </p:graphicEl>
                                          </p:spTgt>
                                        </p:tgtEl>
                                        <p:attrNameLst>
                                          <p:attrName>ppt_w</p:attrName>
                                        </p:attrNameLst>
                                      </p:cBhvr>
                                      <p:tavLst>
                                        <p:tav tm="0">
                                          <p:val>
                                            <p:fltVal val="0"/>
                                          </p:val>
                                        </p:tav>
                                        <p:tav tm="100000">
                                          <p:val>
                                            <p:strVal val="#ppt_w"/>
                                          </p:val>
                                        </p:tav>
                                      </p:tavLst>
                                    </p:anim>
                                    <p:anim calcmode="lin" valueType="num">
                                      <p:cBhvr>
                                        <p:cTn id="34" dur="500" fill="hold"/>
                                        <p:tgtEl>
                                          <p:spTgt spid="5">
                                            <p:graphicEl>
                                              <a:dgm id="{923E6B06-78B5-42B5-A2D7-DE82D09FBC44}"/>
                                            </p:graphicEl>
                                          </p:spTgt>
                                        </p:tgtEl>
                                        <p:attrNameLst>
                                          <p:attrName>ppt_h</p:attrName>
                                        </p:attrNameLst>
                                      </p:cBhvr>
                                      <p:tavLst>
                                        <p:tav tm="0">
                                          <p:val>
                                            <p:fltVal val="0"/>
                                          </p:val>
                                        </p:tav>
                                        <p:tav tm="100000">
                                          <p:val>
                                            <p:strVal val="#ppt_h"/>
                                          </p:val>
                                        </p:tav>
                                      </p:tavLst>
                                    </p:anim>
                                    <p:animEffect transition="in" filter="fade">
                                      <p:cBhvr>
                                        <p:cTn id="35" dur="500"/>
                                        <p:tgtEl>
                                          <p:spTgt spid="5">
                                            <p:graphicEl>
                                              <a:dgm id="{923E6B06-78B5-42B5-A2D7-DE82D09FBC44}"/>
                                            </p:graphicEl>
                                          </p:spTgt>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5">
                                            <p:graphicEl>
                                              <a:dgm id="{0743AA87-D8D2-4565-8D5A-D63DE2663F65}"/>
                                            </p:graphicEl>
                                          </p:spTgt>
                                        </p:tgtEl>
                                        <p:attrNameLst>
                                          <p:attrName>style.visibility</p:attrName>
                                        </p:attrNameLst>
                                      </p:cBhvr>
                                      <p:to>
                                        <p:strVal val="visible"/>
                                      </p:to>
                                    </p:set>
                                    <p:anim calcmode="lin" valueType="num">
                                      <p:cBhvr>
                                        <p:cTn id="38" dur="500" fill="hold"/>
                                        <p:tgtEl>
                                          <p:spTgt spid="5">
                                            <p:graphicEl>
                                              <a:dgm id="{0743AA87-D8D2-4565-8D5A-D63DE2663F65}"/>
                                            </p:graphicEl>
                                          </p:spTgt>
                                        </p:tgtEl>
                                        <p:attrNameLst>
                                          <p:attrName>ppt_w</p:attrName>
                                        </p:attrNameLst>
                                      </p:cBhvr>
                                      <p:tavLst>
                                        <p:tav tm="0">
                                          <p:val>
                                            <p:fltVal val="0"/>
                                          </p:val>
                                        </p:tav>
                                        <p:tav tm="100000">
                                          <p:val>
                                            <p:strVal val="#ppt_w"/>
                                          </p:val>
                                        </p:tav>
                                      </p:tavLst>
                                    </p:anim>
                                    <p:anim calcmode="lin" valueType="num">
                                      <p:cBhvr>
                                        <p:cTn id="39" dur="500" fill="hold"/>
                                        <p:tgtEl>
                                          <p:spTgt spid="5">
                                            <p:graphicEl>
                                              <a:dgm id="{0743AA87-D8D2-4565-8D5A-D63DE2663F65}"/>
                                            </p:graphicEl>
                                          </p:spTgt>
                                        </p:tgtEl>
                                        <p:attrNameLst>
                                          <p:attrName>ppt_h</p:attrName>
                                        </p:attrNameLst>
                                      </p:cBhvr>
                                      <p:tavLst>
                                        <p:tav tm="0">
                                          <p:val>
                                            <p:fltVal val="0"/>
                                          </p:val>
                                        </p:tav>
                                        <p:tav tm="100000">
                                          <p:val>
                                            <p:strVal val="#ppt_h"/>
                                          </p:val>
                                        </p:tav>
                                      </p:tavLst>
                                    </p:anim>
                                    <p:animEffect transition="in" filter="fade">
                                      <p:cBhvr>
                                        <p:cTn id="40" dur="500"/>
                                        <p:tgtEl>
                                          <p:spTgt spid="5">
                                            <p:graphicEl>
                                              <a:dgm id="{0743AA87-D8D2-4565-8D5A-D63DE2663F65}"/>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5">
                                            <p:graphicEl>
                                              <a:dgm id="{8F4F4111-BCEE-4B93-B8C6-E2FD2B45F6CC}"/>
                                            </p:graphicEl>
                                          </p:spTgt>
                                        </p:tgtEl>
                                        <p:attrNameLst>
                                          <p:attrName>style.visibility</p:attrName>
                                        </p:attrNameLst>
                                      </p:cBhvr>
                                      <p:to>
                                        <p:strVal val="visible"/>
                                      </p:to>
                                    </p:set>
                                    <p:anim calcmode="lin" valueType="num">
                                      <p:cBhvr>
                                        <p:cTn id="45" dur="500" fill="hold"/>
                                        <p:tgtEl>
                                          <p:spTgt spid="5">
                                            <p:graphicEl>
                                              <a:dgm id="{8F4F4111-BCEE-4B93-B8C6-E2FD2B45F6CC}"/>
                                            </p:graphicEl>
                                          </p:spTgt>
                                        </p:tgtEl>
                                        <p:attrNameLst>
                                          <p:attrName>ppt_w</p:attrName>
                                        </p:attrNameLst>
                                      </p:cBhvr>
                                      <p:tavLst>
                                        <p:tav tm="0">
                                          <p:val>
                                            <p:fltVal val="0"/>
                                          </p:val>
                                        </p:tav>
                                        <p:tav tm="100000">
                                          <p:val>
                                            <p:strVal val="#ppt_w"/>
                                          </p:val>
                                        </p:tav>
                                      </p:tavLst>
                                    </p:anim>
                                    <p:anim calcmode="lin" valueType="num">
                                      <p:cBhvr>
                                        <p:cTn id="46" dur="500" fill="hold"/>
                                        <p:tgtEl>
                                          <p:spTgt spid="5">
                                            <p:graphicEl>
                                              <a:dgm id="{8F4F4111-BCEE-4B93-B8C6-E2FD2B45F6CC}"/>
                                            </p:graphicEl>
                                          </p:spTgt>
                                        </p:tgtEl>
                                        <p:attrNameLst>
                                          <p:attrName>ppt_h</p:attrName>
                                        </p:attrNameLst>
                                      </p:cBhvr>
                                      <p:tavLst>
                                        <p:tav tm="0">
                                          <p:val>
                                            <p:fltVal val="0"/>
                                          </p:val>
                                        </p:tav>
                                        <p:tav tm="100000">
                                          <p:val>
                                            <p:strVal val="#ppt_h"/>
                                          </p:val>
                                        </p:tav>
                                      </p:tavLst>
                                    </p:anim>
                                    <p:animEffect transition="in" filter="fade">
                                      <p:cBhvr>
                                        <p:cTn id="47" dur="500"/>
                                        <p:tgtEl>
                                          <p:spTgt spid="5">
                                            <p:graphicEl>
                                              <a:dgm id="{8F4F4111-BCEE-4B93-B8C6-E2FD2B45F6CC}"/>
                                            </p:graphicEl>
                                          </p:spTgt>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5">
                                            <p:graphicEl>
                                              <a:dgm id="{5D0DE349-D5C4-4BA5-9891-7D426E98D6A3}"/>
                                            </p:graphicEl>
                                          </p:spTgt>
                                        </p:tgtEl>
                                        <p:attrNameLst>
                                          <p:attrName>style.visibility</p:attrName>
                                        </p:attrNameLst>
                                      </p:cBhvr>
                                      <p:to>
                                        <p:strVal val="visible"/>
                                      </p:to>
                                    </p:set>
                                    <p:anim calcmode="lin" valueType="num">
                                      <p:cBhvr>
                                        <p:cTn id="50" dur="500" fill="hold"/>
                                        <p:tgtEl>
                                          <p:spTgt spid="5">
                                            <p:graphicEl>
                                              <a:dgm id="{5D0DE349-D5C4-4BA5-9891-7D426E98D6A3}"/>
                                            </p:graphicEl>
                                          </p:spTgt>
                                        </p:tgtEl>
                                        <p:attrNameLst>
                                          <p:attrName>ppt_w</p:attrName>
                                        </p:attrNameLst>
                                      </p:cBhvr>
                                      <p:tavLst>
                                        <p:tav tm="0">
                                          <p:val>
                                            <p:fltVal val="0"/>
                                          </p:val>
                                        </p:tav>
                                        <p:tav tm="100000">
                                          <p:val>
                                            <p:strVal val="#ppt_w"/>
                                          </p:val>
                                        </p:tav>
                                      </p:tavLst>
                                    </p:anim>
                                    <p:anim calcmode="lin" valueType="num">
                                      <p:cBhvr>
                                        <p:cTn id="51" dur="500" fill="hold"/>
                                        <p:tgtEl>
                                          <p:spTgt spid="5">
                                            <p:graphicEl>
                                              <a:dgm id="{5D0DE349-D5C4-4BA5-9891-7D426E98D6A3}"/>
                                            </p:graphicEl>
                                          </p:spTgt>
                                        </p:tgtEl>
                                        <p:attrNameLst>
                                          <p:attrName>ppt_h</p:attrName>
                                        </p:attrNameLst>
                                      </p:cBhvr>
                                      <p:tavLst>
                                        <p:tav tm="0">
                                          <p:val>
                                            <p:fltVal val="0"/>
                                          </p:val>
                                        </p:tav>
                                        <p:tav tm="100000">
                                          <p:val>
                                            <p:strVal val="#ppt_h"/>
                                          </p:val>
                                        </p:tav>
                                      </p:tavLst>
                                    </p:anim>
                                    <p:animEffect transition="in" filter="fade">
                                      <p:cBhvr>
                                        <p:cTn id="52" dur="500"/>
                                        <p:tgtEl>
                                          <p:spTgt spid="5">
                                            <p:graphicEl>
                                              <a:dgm id="{5D0DE349-D5C4-4BA5-9891-7D426E98D6A3}"/>
                                            </p:graphicEl>
                                          </p:spTgt>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5">
                                            <p:graphicEl>
                                              <a:dgm id="{589F60B7-8743-47D4-8422-A3CBDF1E98D8}"/>
                                            </p:graphicEl>
                                          </p:spTgt>
                                        </p:tgtEl>
                                        <p:attrNameLst>
                                          <p:attrName>style.visibility</p:attrName>
                                        </p:attrNameLst>
                                      </p:cBhvr>
                                      <p:to>
                                        <p:strVal val="visible"/>
                                      </p:to>
                                    </p:set>
                                    <p:anim calcmode="lin" valueType="num">
                                      <p:cBhvr>
                                        <p:cTn id="55" dur="500" fill="hold"/>
                                        <p:tgtEl>
                                          <p:spTgt spid="5">
                                            <p:graphicEl>
                                              <a:dgm id="{589F60B7-8743-47D4-8422-A3CBDF1E98D8}"/>
                                            </p:graphicEl>
                                          </p:spTgt>
                                        </p:tgtEl>
                                        <p:attrNameLst>
                                          <p:attrName>ppt_w</p:attrName>
                                        </p:attrNameLst>
                                      </p:cBhvr>
                                      <p:tavLst>
                                        <p:tav tm="0">
                                          <p:val>
                                            <p:fltVal val="0"/>
                                          </p:val>
                                        </p:tav>
                                        <p:tav tm="100000">
                                          <p:val>
                                            <p:strVal val="#ppt_w"/>
                                          </p:val>
                                        </p:tav>
                                      </p:tavLst>
                                    </p:anim>
                                    <p:anim calcmode="lin" valueType="num">
                                      <p:cBhvr>
                                        <p:cTn id="56" dur="500" fill="hold"/>
                                        <p:tgtEl>
                                          <p:spTgt spid="5">
                                            <p:graphicEl>
                                              <a:dgm id="{589F60B7-8743-47D4-8422-A3CBDF1E98D8}"/>
                                            </p:graphicEl>
                                          </p:spTgt>
                                        </p:tgtEl>
                                        <p:attrNameLst>
                                          <p:attrName>ppt_h</p:attrName>
                                        </p:attrNameLst>
                                      </p:cBhvr>
                                      <p:tavLst>
                                        <p:tav tm="0">
                                          <p:val>
                                            <p:fltVal val="0"/>
                                          </p:val>
                                        </p:tav>
                                        <p:tav tm="100000">
                                          <p:val>
                                            <p:strVal val="#ppt_h"/>
                                          </p:val>
                                        </p:tav>
                                      </p:tavLst>
                                    </p:anim>
                                    <p:animEffect transition="in" filter="fade">
                                      <p:cBhvr>
                                        <p:cTn id="57" dur="500"/>
                                        <p:tgtEl>
                                          <p:spTgt spid="5">
                                            <p:graphicEl>
                                              <a:dgm id="{589F60B7-8743-47D4-8422-A3CBDF1E98D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lvl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re 1"/>
          <p:cNvSpPr>
            <a:spLocks noGrp="1"/>
          </p:cNvSpPr>
          <p:nvPr>
            <p:ph type="title"/>
          </p:nvPr>
        </p:nvSpPr>
        <p:spPr>
          <a:xfrm>
            <a:off x="250825" y="0"/>
            <a:ext cx="6337300" cy="1417638"/>
          </a:xfrm>
        </p:spPr>
        <p:txBody>
          <a:bodyPr/>
          <a:lstStyle/>
          <a:p>
            <a:pPr algn="ctr">
              <a:lnSpc>
                <a:spcPct val="90000"/>
              </a:lnSpc>
            </a:pPr>
            <a:r>
              <a:rPr lang="fr-FR" altLang="fr-FR" sz="3600" smtClean="0">
                <a:solidFill>
                  <a:srgbClr val="FF0000"/>
                </a:solidFill>
              </a:rPr>
              <a:t>Les principes fondateurs de sa réussite</a:t>
            </a:r>
            <a:endParaRPr lang="fr-FR" altLang="fr-FR" sz="3600" i="1" smtClean="0">
              <a:solidFill>
                <a:srgbClr val="FF0000"/>
              </a:solidFill>
            </a:endParaRPr>
          </a:p>
        </p:txBody>
      </p:sp>
      <p:sp>
        <p:nvSpPr>
          <p:cNvPr id="21507" name="Espace réservé du contenu 2"/>
          <p:cNvSpPr>
            <a:spLocks noGrp="1"/>
          </p:cNvSpPr>
          <p:nvPr>
            <p:ph idx="1"/>
          </p:nvPr>
        </p:nvSpPr>
        <p:spPr>
          <a:xfrm>
            <a:off x="0" y="1428750"/>
            <a:ext cx="8964613" cy="4248150"/>
          </a:xfrm>
        </p:spPr>
        <p:txBody>
          <a:bodyPr rtlCol="0">
            <a:noAutofit/>
          </a:bodyPr>
          <a:lstStyle/>
          <a:p>
            <a:pPr marL="628650" indent="-457200" algn="just" fontAlgn="auto">
              <a:lnSpc>
                <a:spcPct val="90000"/>
              </a:lnSpc>
              <a:spcBef>
                <a:spcPts val="0"/>
              </a:spcBef>
              <a:spcAft>
                <a:spcPts val="600"/>
              </a:spcAft>
              <a:buClr>
                <a:srgbClr val="C9E8F7"/>
              </a:buClr>
              <a:buSzPct val="110000"/>
              <a:buFont typeface="Arial" pitchFamily="34" charset="0"/>
              <a:buBlip>
                <a:blip r:embed="rId3"/>
              </a:buBlip>
              <a:tabLst>
                <a:tab pos="628650" algn="l"/>
              </a:tabLst>
              <a:defRPr/>
            </a:pPr>
            <a:r>
              <a:rPr lang="fr-FR" altLang="fr-FR" sz="2600" dirty="0" smtClean="0">
                <a:solidFill>
                  <a:srgbClr val="0033CC"/>
                </a:solidFill>
                <a:latin typeface="+mj-lt"/>
              </a:rPr>
              <a:t>Informer les professionnels pour que les activités confiées au stagiaire soient en adéquation avec le niveau exigé par le diplôme.</a:t>
            </a:r>
          </a:p>
          <a:p>
            <a:pPr marL="171450" indent="0" algn="just" fontAlgn="auto">
              <a:lnSpc>
                <a:spcPct val="90000"/>
              </a:lnSpc>
              <a:spcBef>
                <a:spcPts val="0"/>
              </a:spcBef>
              <a:spcAft>
                <a:spcPts val="600"/>
              </a:spcAft>
              <a:buClr>
                <a:srgbClr val="C9E8F7"/>
              </a:buClr>
              <a:buSzPct val="110000"/>
              <a:buFont typeface="Arial" pitchFamily="34" charset="0"/>
              <a:buNone/>
              <a:tabLst>
                <a:tab pos="628650" algn="l"/>
              </a:tabLst>
              <a:defRPr/>
            </a:pPr>
            <a:endParaRPr lang="fr-FR" altLang="fr-FR" sz="2600" dirty="0" smtClean="0">
              <a:solidFill>
                <a:srgbClr val="0033CC"/>
              </a:solidFill>
              <a:latin typeface="+mj-lt"/>
            </a:endParaRPr>
          </a:p>
          <a:p>
            <a:pPr marL="628650" indent="-457200" algn="just" fontAlgn="auto">
              <a:lnSpc>
                <a:spcPct val="90000"/>
              </a:lnSpc>
              <a:spcBef>
                <a:spcPts val="0"/>
              </a:spcBef>
              <a:spcAft>
                <a:spcPts val="600"/>
              </a:spcAft>
              <a:buClr>
                <a:srgbClr val="C9E8F7"/>
              </a:buClr>
              <a:buSzPct val="110000"/>
              <a:buFont typeface="Arial" pitchFamily="34" charset="0"/>
              <a:buBlip>
                <a:blip r:embed="rId3"/>
              </a:buBlip>
              <a:tabLst>
                <a:tab pos="628650" algn="l"/>
              </a:tabLst>
              <a:defRPr/>
            </a:pPr>
            <a:r>
              <a:rPr lang="fr-FR" altLang="fr-FR" sz="2600" dirty="0" smtClean="0">
                <a:solidFill>
                  <a:srgbClr val="0033CC"/>
                </a:solidFill>
                <a:latin typeface="+mj-lt"/>
              </a:rPr>
              <a:t>Établir un dialogue avec le tuteur pour délimiter le contenu du stage et pour favoriser l’implication de l’étudiant dans les activités confiées.</a:t>
            </a:r>
          </a:p>
          <a:p>
            <a:pPr marL="628650" indent="-457200" algn="just" fontAlgn="auto">
              <a:lnSpc>
                <a:spcPct val="90000"/>
              </a:lnSpc>
              <a:spcBef>
                <a:spcPts val="0"/>
              </a:spcBef>
              <a:spcAft>
                <a:spcPts val="600"/>
              </a:spcAft>
              <a:buClr>
                <a:srgbClr val="C9E8F7"/>
              </a:buClr>
              <a:buSzPct val="110000"/>
              <a:buFont typeface="Arial" pitchFamily="34" charset="0"/>
              <a:buBlip>
                <a:blip r:embed="rId3"/>
              </a:buBlip>
              <a:tabLst>
                <a:tab pos="628650" algn="l"/>
              </a:tabLst>
              <a:defRPr/>
            </a:pPr>
            <a:endParaRPr lang="fr-FR" altLang="fr-FR" sz="2600" dirty="0" smtClean="0">
              <a:solidFill>
                <a:srgbClr val="0033CC"/>
              </a:solidFill>
              <a:latin typeface="+mj-lt"/>
            </a:endParaRPr>
          </a:p>
          <a:p>
            <a:pPr marL="628650" indent="-457200" algn="just" fontAlgn="auto">
              <a:lnSpc>
                <a:spcPct val="90000"/>
              </a:lnSpc>
              <a:spcBef>
                <a:spcPts val="0"/>
              </a:spcBef>
              <a:spcAft>
                <a:spcPts val="600"/>
              </a:spcAft>
              <a:buClr>
                <a:srgbClr val="C9E8F7"/>
              </a:buClr>
              <a:buSzPct val="110000"/>
              <a:buFont typeface="Arial" pitchFamily="34" charset="0"/>
              <a:buBlip>
                <a:blip r:embed="rId3"/>
              </a:buBlip>
              <a:tabLst>
                <a:tab pos="628650" algn="l"/>
              </a:tabLst>
              <a:defRPr/>
            </a:pPr>
            <a:r>
              <a:rPr lang="fr-FR" altLang="fr-FR" sz="2600" dirty="0" smtClean="0">
                <a:solidFill>
                  <a:srgbClr val="0033CC"/>
                </a:solidFill>
              </a:rPr>
              <a:t>Établir au sein de l’équipe pédagogique un protocole de gestion et de suivi des stages qui précise le rôle de chacun dans le déroulement du stage.</a:t>
            </a:r>
          </a:p>
          <a:p>
            <a:pPr marL="171450" indent="0" algn="just" fontAlgn="auto">
              <a:lnSpc>
                <a:spcPct val="90000"/>
              </a:lnSpc>
              <a:spcBef>
                <a:spcPts val="0"/>
              </a:spcBef>
              <a:spcAft>
                <a:spcPts val="600"/>
              </a:spcAft>
              <a:buClr>
                <a:srgbClr val="C9E8F7"/>
              </a:buClr>
              <a:buSzPct val="110000"/>
              <a:buFont typeface="Arial" pitchFamily="34" charset="0"/>
              <a:buNone/>
              <a:tabLst>
                <a:tab pos="628650" algn="l"/>
              </a:tabLst>
              <a:defRPr/>
            </a:pPr>
            <a:endParaRPr lang="fr-FR" altLang="fr-FR" sz="2600" dirty="0" smtClean="0">
              <a:solidFill>
                <a:srgbClr val="0033CC"/>
              </a:solidFill>
            </a:endParaRPr>
          </a:p>
          <a:p>
            <a:pPr marL="628650" indent="-457200" algn="just" fontAlgn="auto">
              <a:lnSpc>
                <a:spcPct val="90000"/>
              </a:lnSpc>
              <a:spcBef>
                <a:spcPts val="0"/>
              </a:spcBef>
              <a:spcAft>
                <a:spcPts val="600"/>
              </a:spcAft>
              <a:buClr>
                <a:srgbClr val="C9E8F7"/>
              </a:buClr>
              <a:buSzPct val="110000"/>
              <a:buFont typeface="Arial" pitchFamily="34" charset="0"/>
              <a:buBlip>
                <a:blip r:embed="rId3"/>
              </a:buBlip>
              <a:tabLst>
                <a:tab pos="628650" algn="l"/>
              </a:tabLst>
              <a:defRPr/>
            </a:pPr>
            <a:r>
              <a:rPr lang="fr-FR" altLang="fr-FR" sz="2600" dirty="0" smtClean="0">
                <a:solidFill>
                  <a:srgbClr val="0033CC"/>
                </a:solidFill>
              </a:rPr>
              <a:t>Exploiter en ateliers de professionnalisation l’expérience acquise par les étudiants.</a:t>
            </a:r>
          </a:p>
          <a:p>
            <a:pPr marL="628650" indent="-457200" algn="just" fontAlgn="auto">
              <a:lnSpc>
                <a:spcPct val="90000"/>
              </a:lnSpc>
              <a:spcBef>
                <a:spcPts val="0"/>
              </a:spcBef>
              <a:spcAft>
                <a:spcPts val="600"/>
              </a:spcAft>
              <a:buClr>
                <a:srgbClr val="C9E8F7"/>
              </a:buClr>
              <a:buSzPct val="110000"/>
              <a:buFont typeface="Arial" pitchFamily="34" charset="0"/>
              <a:buNone/>
              <a:tabLst>
                <a:tab pos="628650" algn="l"/>
              </a:tabLst>
              <a:defRPr/>
            </a:pPr>
            <a:endParaRPr lang="fr-FR" altLang="fr-FR" sz="2600" dirty="0" smtClean="0">
              <a:solidFill>
                <a:srgbClr val="0033CC"/>
              </a:solidFill>
              <a:latin typeface="+mj-lt"/>
            </a:endParaRPr>
          </a:p>
        </p:txBody>
      </p:sp>
      <p:sp>
        <p:nvSpPr>
          <p:cNvPr id="5" name="Espace réservé du numéro de diapositive 4"/>
          <p:cNvSpPr>
            <a:spLocks noGrp="1"/>
          </p:cNvSpPr>
          <p:nvPr>
            <p:ph type="sldNum" sz="quarter" idx="12"/>
          </p:nvPr>
        </p:nvSpPr>
        <p:spPr/>
        <p:txBody>
          <a:bodyPr/>
          <a:lstStyle/>
          <a:p>
            <a:pPr>
              <a:defRPr/>
            </a:pPr>
            <a:fld id="{18636A31-FE10-4E39-BAEE-443834252A43}" type="slidenum">
              <a:rPr lang="fr-FR"/>
              <a:pPr>
                <a:defRPr/>
              </a:pPr>
              <a:t>8</a:t>
            </a:fld>
            <a:endParaRPr lang="fr-F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animEffect transition="in" filter="fade">
                                      <p:cBhvr>
                                        <p:cTn id="11" dur="3000"/>
                                        <p:tgtEl>
                                          <p:spTgt spid="21507">
                                            <p:txEl>
                                              <p:pRg st="2" end="2"/>
                                            </p:txEl>
                                          </p:spTgt>
                                        </p:tgtEl>
                                      </p:cBhvr>
                                    </p:animEffect>
                                  </p:childTnLst>
                                </p:cTn>
                              </p:par>
                            </p:childTnLst>
                          </p:cTn>
                        </p:par>
                        <p:par>
                          <p:cTn id="12" fill="hold">
                            <p:stCondLst>
                              <p:cond delay="3500"/>
                            </p:stCondLst>
                            <p:childTnLst>
                              <p:par>
                                <p:cTn id="13" presetID="10" presetClass="entr" presetSubtype="0" fill="hold" grpId="0" nodeType="after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animEffect transition="in" filter="fade">
                                      <p:cBhvr>
                                        <p:cTn id="15" dur="3000"/>
                                        <p:tgtEl>
                                          <p:spTgt spid="21507">
                                            <p:txEl>
                                              <p:pRg st="4" end="4"/>
                                            </p:txEl>
                                          </p:spTgt>
                                        </p:tgtEl>
                                      </p:cBhvr>
                                    </p:animEffect>
                                  </p:childTnLst>
                                </p:cTn>
                              </p:par>
                            </p:childTnLst>
                          </p:cTn>
                        </p:par>
                        <p:par>
                          <p:cTn id="16" fill="hold">
                            <p:stCondLst>
                              <p:cond delay="6500"/>
                            </p:stCondLst>
                            <p:childTnLst>
                              <p:par>
                                <p:cTn id="17" presetID="10" presetClass="entr" presetSubtype="0" fill="hold" grpId="0" nodeType="afterEffect">
                                  <p:stCondLst>
                                    <p:cond delay="0"/>
                                  </p:stCondLst>
                                  <p:childTnLst>
                                    <p:set>
                                      <p:cBhvr>
                                        <p:cTn id="18" dur="1" fill="hold">
                                          <p:stCondLst>
                                            <p:cond delay="0"/>
                                          </p:stCondLst>
                                        </p:cTn>
                                        <p:tgtEl>
                                          <p:spTgt spid="21507">
                                            <p:txEl>
                                              <p:pRg st="6" end="6"/>
                                            </p:txEl>
                                          </p:spTgt>
                                        </p:tgtEl>
                                        <p:attrNameLst>
                                          <p:attrName>style.visibility</p:attrName>
                                        </p:attrNameLst>
                                      </p:cBhvr>
                                      <p:to>
                                        <p:strVal val="visible"/>
                                      </p:to>
                                    </p:set>
                                    <p:animEffect transition="in" filter="fade">
                                      <p:cBhvr>
                                        <p:cTn id="19" dur="3000"/>
                                        <p:tgtEl>
                                          <p:spTgt spid="215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re 1"/>
          <p:cNvSpPr>
            <a:spLocks noGrp="1"/>
          </p:cNvSpPr>
          <p:nvPr>
            <p:ph type="title"/>
          </p:nvPr>
        </p:nvSpPr>
        <p:spPr>
          <a:xfrm>
            <a:off x="179388" y="28575"/>
            <a:ext cx="6535737" cy="1143000"/>
          </a:xfrm>
        </p:spPr>
        <p:txBody>
          <a:bodyPr/>
          <a:lstStyle/>
          <a:p>
            <a:pPr algn="ctr"/>
            <a:r>
              <a:rPr lang="fr-FR" sz="3600" smtClean="0">
                <a:solidFill>
                  <a:srgbClr val="FF0000"/>
                </a:solidFill>
              </a:rPr>
              <a:t>Les enjeux du stage </a:t>
            </a:r>
          </a:p>
        </p:txBody>
      </p:sp>
      <p:sp>
        <p:nvSpPr>
          <p:cNvPr id="5" name="Espace réservé du numéro de diapositive 4"/>
          <p:cNvSpPr>
            <a:spLocks noGrp="1"/>
          </p:cNvSpPr>
          <p:nvPr>
            <p:ph type="sldNum" sz="quarter" idx="12"/>
          </p:nvPr>
        </p:nvSpPr>
        <p:spPr/>
        <p:txBody>
          <a:bodyPr/>
          <a:lstStyle/>
          <a:p>
            <a:pPr>
              <a:defRPr/>
            </a:pPr>
            <a:fld id="{18FEA41E-B367-4F07-92A2-3A2C2167B699}" type="slidenum">
              <a:rPr lang="fr-FR"/>
              <a:pPr>
                <a:defRPr/>
              </a:pPr>
              <a:t>9</a:t>
            </a:fld>
            <a:endParaRPr lang="fr-FR"/>
          </a:p>
        </p:txBody>
      </p:sp>
      <p:graphicFrame>
        <p:nvGraphicFramePr>
          <p:cNvPr id="10" name="Espace réservé du contenu 9"/>
          <p:cNvGraphicFramePr>
            <a:graphicFrameLocks noGrp="1"/>
          </p:cNvGraphicFramePr>
          <p:nvPr>
            <p:ph idx="1"/>
          </p:nvPr>
        </p:nvGraphicFramePr>
        <p:xfrm>
          <a:off x="0" y="2204864"/>
          <a:ext cx="8964488" cy="4997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lèche droite 5"/>
          <p:cNvSpPr/>
          <p:nvPr/>
        </p:nvSpPr>
        <p:spPr>
          <a:xfrm>
            <a:off x="896938" y="5694363"/>
            <a:ext cx="7777162" cy="909637"/>
          </a:xfrm>
          <a:prstGeom prst="rightArrow">
            <a:avLst>
              <a:gd name="adj1" fmla="val 50000"/>
              <a:gd name="adj2" fmla="val 52095"/>
            </a:avLst>
          </a:prstGeom>
          <a:solidFill>
            <a:schemeClr val="accent4">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4000" b="1" dirty="0">
                <a:solidFill>
                  <a:srgbClr val="C00000"/>
                </a:solidFill>
              </a:rPr>
              <a:t>Stage en milieu professionnel</a:t>
            </a:r>
            <a:endParaRPr lang="fr-FR" sz="4000" b="1" dirty="0">
              <a:solidFill>
                <a:srgbClr val="C00000"/>
              </a:solidFill>
            </a:endParaRPr>
          </a:p>
        </p:txBody>
      </p:sp>
      <p:sp>
        <p:nvSpPr>
          <p:cNvPr id="8" name="Espace réservé du contenu 2"/>
          <p:cNvSpPr txBox="1">
            <a:spLocks/>
          </p:cNvSpPr>
          <p:nvPr/>
        </p:nvSpPr>
        <p:spPr>
          <a:xfrm>
            <a:off x="684213" y="1628775"/>
            <a:ext cx="7559675" cy="863600"/>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itchFamily="34" charset="0"/>
              <a:buChar char="•"/>
              <a:defRPr sz="3200" b="1" kern="1200">
                <a:solidFill>
                  <a:schemeClr val="accent3"/>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800" kern="1200">
                <a:solidFill>
                  <a:schemeClr val="accent1"/>
                </a:solidFill>
                <a:latin typeface="+mn-lt"/>
                <a:ea typeface="+mn-ea"/>
                <a:cs typeface="+mn-cs"/>
              </a:defRPr>
            </a:lvl2pPr>
            <a:lvl3pPr marL="1143000" indent="-228600" algn="l" defTabSz="914400" rtl="0" eaLnBrk="1" latinLnBrk="0" hangingPunct="1">
              <a:spcBef>
                <a:spcPct val="20000"/>
              </a:spcBef>
              <a:buFont typeface="Courier New" pitchFamily="49" charset="0"/>
              <a:buChar char="o"/>
              <a:defRPr sz="2400" kern="1200">
                <a:solidFill>
                  <a:schemeClr val="accent5"/>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6"/>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Clr>
                <a:srgbClr val="C9E8F7"/>
              </a:buClr>
              <a:buFont typeface="Arial" pitchFamily="34" charset="0"/>
              <a:buNone/>
              <a:defRPr/>
            </a:pPr>
            <a:r>
              <a:rPr lang="fr-FR" altLang="fr-FR" sz="2400" dirty="0" smtClean="0">
                <a:solidFill>
                  <a:srgbClr val="009900"/>
                </a:solidFill>
                <a:latin typeface="Arial Black" panose="020B0A04020102020204" pitchFamily="34" charset="0"/>
              </a:rPr>
              <a:t> </a:t>
            </a:r>
            <a:r>
              <a:rPr lang="fr-FR" altLang="fr-FR" sz="4600" dirty="0" smtClean="0">
                <a:solidFill>
                  <a:srgbClr val="0000CC"/>
                </a:solidFill>
                <a:latin typeface="Arial Black" panose="020B0A04020102020204" pitchFamily="34" charset="0"/>
              </a:rPr>
              <a:t>Le stage est au cœur du processus de professionnalisation </a:t>
            </a:r>
            <a:endParaRPr lang="fr-FR" altLang="fr-FR" sz="4000" dirty="0" smtClean="0">
              <a:solidFill>
                <a:srgbClr val="009900"/>
              </a:solidFill>
              <a:latin typeface="Arial Black" panose="020B0A04020102020204" pitchFamily="34" charset="0"/>
            </a:endParaRPr>
          </a:p>
          <a:p>
            <a:pPr fontAlgn="auto">
              <a:spcAft>
                <a:spcPts val="0"/>
              </a:spcAft>
              <a:defRPr/>
            </a:pPr>
            <a:endParaRPr lang="fr-FR" altLang="fr-FR" dirty="0" smtClean="0">
              <a:latin typeface="Arial Black" panose="020B0A040201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8" grpId="0" build="p"/>
    </p:bldLst>
  </p:timing>
</p:sld>
</file>

<file path=ppt/theme/theme1.xml><?xml version="1.0" encoding="utf-8"?>
<a:theme xmlns:a="http://schemas.openxmlformats.org/drawingml/2006/main" name="Thème Offic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2872</TotalTime>
  <Words>2596</Words>
  <Application>Microsoft Office PowerPoint</Application>
  <PresentationFormat>Affichage à l'écran (4:3)</PresentationFormat>
  <Paragraphs>358</Paragraphs>
  <Slides>21</Slides>
  <Notes>20</Notes>
  <HiddenSlides>0</HiddenSlides>
  <MMClips>0</MMClips>
  <ScaleCrop>false</ScaleCrop>
  <HeadingPairs>
    <vt:vector size="6" baseType="variant">
      <vt:variant>
        <vt:lpstr>Polices utilisées</vt:lpstr>
      </vt:variant>
      <vt:variant>
        <vt:i4>8</vt:i4>
      </vt:variant>
      <vt:variant>
        <vt:lpstr>Modèle de conception</vt:lpstr>
      </vt:variant>
      <vt:variant>
        <vt:i4>2</vt:i4>
      </vt:variant>
      <vt:variant>
        <vt:lpstr>Titres des diapositives</vt:lpstr>
      </vt:variant>
      <vt:variant>
        <vt:i4>21</vt:i4>
      </vt:variant>
    </vt:vector>
  </HeadingPairs>
  <TitlesOfParts>
    <vt:vector size="31" baseType="lpstr">
      <vt:lpstr>Calibri</vt:lpstr>
      <vt:lpstr>Arial</vt:lpstr>
      <vt:lpstr>Wingdings</vt:lpstr>
      <vt:lpstr>Courier New</vt:lpstr>
      <vt:lpstr>Arial Black</vt:lpstr>
      <vt:lpstr>Times New Roman</vt:lpstr>
      <vt:lpstr>Symbol</vt:lpstr>
      <vt:lpstr>ＭＳ Ｐゴシック</vt:lpstr>
      <vt:lpstr>Thème Office</vt:lpstr>
      <vt:lpstr>Thème Office</vt:lpstr>
      <vt:lpstr>Diapositive 1</vt:lpstr>
      <vt:lpstr>La Professionnalisation</vt:lpstr>
      <vt:lpstr>Professionnalité &amp; Professionnalisation</vt:lpstr>
      <vt:lpstr>Les situations professionnelles</vt:lpstr>
      <vt:lpstr>Acquisition de la professionnalité :  Stage en milieu professionnel</vt:lpstr>
      <vt:lpstr>Diapositive 6</vt:lpstr>
      <vt:lpstr>Les objectifs du stage</vt:lpstr>
      <vt:lpstr>Les principes fondateurs de sa réussite</vt:lpstr>
      <vt:lpstr>Les enjeux du stage </vt:lpstr>
      <vt:lpstr>Préparer, suivre et exploiter les périodes de stage</vt:lpstr>
      <vt:lpstr>Acquisition de la professionnalité :  les Ateliers Professionnels</vt:lpstr>
      <vt:lpstr>Comment développer des compétences en AP ?</vt:lpstr>
      <vt:lpstr> Les enjeux des AP  </vt:lpstr>
      <vt:lpstr>Le Passeport Professionnel</vt:lpstr>
      <vt:lpstr> Présentation d’un outil</vt:lpstr>
      <vt:lpstr>Cahier des charges pour un Passeport Professionnel</vt:lpstr>
      <vt:lpstr>Quel est le rôle des acteurs ?</vt:lpstr>
      <vt:lpstr>Démo :  Le passeport à partir de CB2C</vt:lpstr>
      <vt:lpstr>Démo : Le passeport</vt:lpstr>
      <vt:lpstr> PASSEPORT PROFESSIONNEL ET ÉVALUATION Évaluer en CCF les compétences des épreuves E42 et E5</vt:lpstr>
      <vt:lpstr> PASSEPORT PROFESSIONNEL ET  ÉVALUATION  Évaluer en épreuve orale ponctuelle les compétences de l’épreuve E6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RECTORAT</dc:creator>
  <cp:lastModifiedBy>instadm</cp:lastModifiedBy>
  <cp:revision>306</cp:revision>
  <dcterms:created xsi:type="dcterms:W3CDTF">2014-10-30T17:49:11Z</dcterms:created>
  <dcterms:modified xsi:type="dcterms:W3CDTF">2015-01-21T12:39:21Z</dcterms:modified>
</cp:coreProperties>
</file>