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6" r:id="rId4"/>
    <p:sldId id="260" r:id="rId5"/>
    <p:sldId id="272" r:id="rId6"/>
    <p:sldId id="267" r:id="rId7"/>
    <p:sldId id="270" r:id="rId8"/>
    <p:sldId id="268" r:id="rId9"/>
    <p:sldId id="265" r:id="rId10"/>
    <p:sldId id="264" r:id="rId11"/>
    <p:sldId id="273" r:id="rId12"/>
    <p:sldId id="263" r:id="rId13"/>
  </p:sldIdLst>
  <p:sldSz cx="9144000" cy="6858000" type="screen4x3"/>
  <p:notesSz cx="6877050" cy="9653588"/>
  <p:custDataLst>
    <p:tags r:id="rId15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 Deganis" initials="MD" lastIdx="2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48267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95404" y="0"/>
            <a:ext cx="2980055" cy="48267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B3818E-9756-4A18-AF99-6241A641C537}" type="datetimeFigureOut">
              <a:rPr lang="fr-FR" smtClean="0"/>
              <a:pPr/>
              <a:t>13/01/2015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23938" y="723900"/>
            <a:ext cx="4829175" cy="3621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7705" y="4585454"/>
            <a:ext cx="5501640" cy="4344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169233"/>
            <a:ext cx="2980055" cy="48267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95404" y="9169233"/>
            <a:ext cx="2980055" cy="48267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ABC8E1-3D7A-4098-9A7F-87F07451D1C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1368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BC8E1-3D7A-4098-9A7F-87F07451D1CF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BC8E1-3D7A-4098-9A7F-87F07451D1CF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BC8E1-3D7A-4098-9A7F-87F07451D1CF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3DE8F-FDD1-4809-8C37-BC329F4D328C}" type="datetime1">
              <a:rPr lang="fr-FR" smtClean="0"/>
              <a:pPr/>
              <a:t>13/01/2015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C105-195B-4C24-8FE8-90BED7B8FA4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57A67-12E7-434A-96D9-4BC416A4AA47}" type="datetime1">
              <a:rPr lang="fr-FR" smtClean="0"/>
              <a:pPr/>
              <a:t>13/01/2015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C105-195B-4C24-8FE8-90BED7B8FA4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E29D-AF0A-4F56-B840-494E65BB74AE}" type="datetime1">
              <a:rPr lang="fr-FR" smtClean="0"/>
              <a:pPr/>
              <a:t>13/01/2015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C105-195B-4C24-8FE8-90BED7B8FA4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B9A95-0CBA-4B73-87D1-3A9E74DEC812}" type="datetime1">
              <a:rPr lang="fr-FR" smtClean="0"/>
              <a:pPr/>
              <a:t>13/01/2015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C105-195B-4C24-8FE8-90BED7B8FA4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A4025-D7D8-4D2E-8CA6-07963A902BB9}" type="datetime1">
              <a:rPr lang="fr-FR" smtClean="0"/>
              <a:pPr/>
              <a:t>13/01/2015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C105-195B-4C24-8FE8-90BED7B8FA4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8BD4F-B9D3-4C5D-B7C6-DC3D7D564DF8}" type="datetime1">
              <a:rPr lang="fr-FR" smtClean="0"/>
              <a:pPr/>
              <a:t>13/01/2015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C105-195B-4C24-8FE8-90BED7B8FA4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D2F94-78A2-4F53-8BBF-02F30DC15479}" type="datetime1">
              <a:rPr lang="fr-FR" smtClean="0"/>
              <a:pPr/>
              <a:t>13/01/2015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C105-195B-4C24-8FE8-90BED7B8FA4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8FBF4-8081-47E5-BD51-5C3E20A9B926}" type="datetime1">
              <a:rPr lang="fr-FR" smtClean="0"/>
              <a:pPr/>
              <a:t>13/01/2015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C105-195B-4C24-8FE8-90BED7B8FA4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31F40-F8EB-4029-A4AD-939BE9E52C22}" type="datetime1">
              <a:rPr lang="fr-FR" smtClean="0"/>
              <a:pPr/>
              <a:t>13/01/2015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C105-195B-4C24-8FE8-90BED7B8FA4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2FC31-F471-4988-A06D-84AA3564ADF7}" type="datetime1">
              <a:rPr lang="fr-FR" smtClean="0"/>
              <a:pPr/>
              <a:t>13/01/2015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C105-195B-4C24-8FE8-90BED7B8FA4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0899-B49D-48F6-AF12-48375B04639F}" type="datetime1">
              <a:rPr lang="fr-FR" smtClean="0"/>
              <a:pPr/>
              <a:t>13/01/2015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C105-195B-4C24-8FE8-90BED7B8FA4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7511F-C130-4570-9C98-828D714D72F9}" type="datetime1">
              <a:rPr lang="fr-FR" smtClean="0"/>
              <a:pPr/>
              <a:t>13/01/2015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9C105-195B-4C24-8FE8-90BED7B8FA4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FICHE%20DE%20SUIVI.docx" TargetMode="External"/><Relationship Id="rId2" Type="http://schemas.openxmlformats.org/officeDocument/2006/relationships/hyperlink" Target="EXPLICIT-grille%20&#233;l&#232;ve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1259632" y="548680"/>
            <a:ext cx="6286544" cy="36433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UN COLLECTIF DE TRAVAIL </a:t>
            </a:r>
          </a:p>
          <a:p>
            <a:pPr algn="ctr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POUR LA MISE EN ŒUVRE DU BAC PRO GA </a:t>
            </a:r>
          </a:p>
          <a:p>
            <a:pPr algn="ctr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AU LYCEE L’ODYSSEE DE PONT  DE CHERUY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C105-195B-4C24-8FE8-90BED7B8FA4C}" type="slidenum">
              <a:rPr lang="fr-FR" smtClean="0"/>
              <a:pPr/>
              <a:t>1</a:t>
            </a:fld>
            <a:endParaRPr lang="fr-FR"/>
          </a:p>
        </p:txBody>
      </p:sp>
      <p:pic>
        <p:nvPicPr>
          <p:cNvPr id="4" name="Image 3" descr="log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4221088"/>
            <a:ext cx="2016224" cy="22117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928662" y="285728"/>
            <a:ext cx="6858048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Incidences sur le travail  et le comportement de l’élève </a:t>
            </a:r>
            <a:endParaRPr lang="fr-FR" sz="2000" b="1" dirty="0">
              <a:solidFill>
                <a:srgbClr val="FF000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6588224" y="2276872"/>
            <a:ext cx="2376264" cy="83099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Attention accrue des élèves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6516216" y="3068960"/>
            <a:ext cx="2448272" cy="83099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Ils demandent à oraliser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C105-195B-4C24-8FE8-90BED7B8FA4C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34" name="Rectangle à coins arrondis 33"/>
          <p:cNvSpPr/>
          <p:nvPr/>
        </p:nvSpPr>
        <p:spPr>
          <a:xfrm>
            <a:off x="107504" y="764704"/>
            <a:ext cx="8064896" cy="136815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/>
              <a:t>		À mobiliser  des savoirs (compréhension des situations)</a:t>
            </a:r>
          </a:p>
          <a:p>
            <a:r>
              <a:rPr lang="fr-FR" sz="2400" dirty="0" smtClean="0"/>
              <a:t>Difficultés						</a:t>
            </a:r>
          </a:p>
          <a:p>
            <a:r>
              <a:rPr lang="fr-FR" sz="2400" dirty="0" smtClean="0"/>
              <a:t>   		Liées au comportement</a:t>
            </a:r>
            <a:endParaRPr lang="fr-FR" sz="2400" dirty="0"/>
          </a:p>
        </p:txBody>
      </p:sp>
      <p:cxnSp>
        <p:nvCxnSpPr>
          <p:cNvPr id="36" name="Connecteur droit avec flèche 35"/>
          <p:cNvCxnSpPr/>
          <p:nvPr/>
        </p:nvCxnSpPr>
        <p:spPr>
          <a:xfrm flipV="1">
            <a:off x="1403648" y="1196752"/>
            <a:ext cx="648072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Connecteur droit avec flèche 37"/>
          <p:cNvCxnSpPr/>
          <p:nvPr/>
        </p:nvCxnSpPr>
        <p:spPr>
          <a:xfrm>
            <a:off x="1403648" y="1484784"/>
            <a:ext cx="648072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9" name="Rectangle à coins arrondis 38"/>
          <p:cNvSpPr/>
          <p:nvPr/>
        </p:nvSpPr>
        <p:spPr>
          <a:xfrm>
            <a:off x="107504" y="2420888"/>
            <a:ext cx="5976664" cy="129614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dirty="0" smtClean="0"/>
              <a:t>●</a:t>
            </a:r>
            <a:r>
              <a:rPr lang="fr-FR" sz="2000" dirty="0" smtClean="0">
                <a:cs typeface="Times New Roman" pitchFamily="18" charset="0"/>
              </a:rPr>
              <a:t>A l’issue des missions :  explicitation / Synthétisation</a:t>
            </a:r>
          </a:p>
          <a:p>
            <a:endParaRPr lang="fr-FR" sz="2000" dirty="0" smtClean="0">
              <a:cs typeface="Times New Roman" pitchFamily="18" charset="0"/>
            </a:endParaRPr>
          </a:p>
          <a:p>
            <a:r>
              <a:rPr lang="fr-FR" sz="2000" dirty="0" smtClean="0"/>
              <a:t>●</a:t>
            </a:r>
            <a:r>
              <a:rPr lang="fr-FR" sz="2000" dirty="0" smtClean="0">
                <a:cs typeface="Times New Roman" pitchFamily="18" charset="0"/>
              </a:rPr>
              <a:t>Variante de la situation avec aléas et complexité</a:t>
            </a:r>
          </a:p>
          <a:p>
            <a:r>
              <a:rPr lang="fr-FR" sz="2000" dirty="0" smtClean="0">
                <a:cs typeface="Times New Roman" pitchFamily="18" charset="0"/>
              </a:rPr>
              <a:t>	</a:t>
            </a:r>
            <a:r>
              <a:rPr lang="fr-FR" sz="2000" dirty="0" smtClean="0"/>
              <a:t>					</a:t>
            </a:r>
            <a:endParaRPr lang="fr-FR" sz="2000" dirty="0"/>
          </a:p>
        </p:txBody>
      </p:sp>
      <p:cxnSp>
        <p:nvCxnSpPr>
          <p:cNvPr id="41" name="Connecteur droit avec flèche 40"/>
          <p:cNvCxnSpPr>
            <a:stCxn id="39" idx="3"/>
            <a:endCxn id="11" idx="1"/>
          </p:cNvCxnSpPr>
          <p:nvPr/>
        </p:nvCxnSpPr>
        <p:spPr>
          <a:xfrm flipV="1">
            <a:off x="6084168" y="2692371"/>
            <a:ext cx="504056" cy="37658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3" name="Connecteur droit avec flèche 42"/>
          <p:cNvCxnSpPr>
            <a:stCxn id="39" idx="3"/>
            <a:endCxn id="12" idx="1"/>
          </p:cNvCxnSpPr>
          <p:nvPr/>
        </p:nvCxnSpPr>
        <p:spPr>
          <a:xfrm>
            <a:off x="6084168" y="3068960"/>
            <a:ext cx="432048" cy="41549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4" name="Rectangle à coins arrondis 43"/>
          <p:cNvSpPr/>
          <p:nvPr/>
        </p:nvSpPr>
        <p:spPr>
          <a:xfrm>
            <a:off x="179512" y="6021288"/>
            <a:ext cx="8064896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000" dirty="0" smtClean="0">
                <a:latin typeface="Calibri "/>
                <a:cs typeface="Times New Roman" pitchFamily="18" charset="0"/>
                <a:sym typeface="Wingdings"/>
              </a:rPr>
              <a:t></a:t>
            </a:r>
            <a:r>
              <a:rPr lang="fr-FR" sz="2000" dirty="0" smtClean="0">
                <a:latin typeface="Calibri "/>
                <a:cs typeface="Times New Roman" pitchFamily="18" charset="0"/>
              </a:rPr>
              <a:t>Les pairs en difficulté: prise en charge par le groupe de travail.</a:t>
            </a:r>
          </a:p>
          <a:p>
            <a:endParaRPr lang="fr-FR" sz="2000" dirty="0" smtClean="0">
              <a:latin typeface="Calibri "/>
              <a:cs typeface="Times New Roman" pitchFamily="18" charset="0"/>
            </a:endParaRPr>
          </a:p>
        </p:txBody>
      </p:sp>
      <p:sp>
        <p:nvSpPr>
          <p:cNvPr id="46" name="Rectangle à coins arrondis 45"/>
          <p:cNvSpPr/>
          <p:nvPr/>
        </p:nvSpPr>
        <p:spPr>
          <a:xfrm>
            <a:off x="107504" y="3899957"/>
            <a:ext cx="8568952" cy="183329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000" dirty="0" smtClean="0"/>
          </a:p>
          <a:p>
            <a:endParaRPr lang="fr-FR" sz="2000" dirty="0" smtClean="0"/>
          </a:p>
          <a:p>
            <a:r>
              <a:rPr lang="fr-FR" sz="2200" dirty="0" smtClean="0"/>
              <a:t>			Ecoute		        Motivation</a:t>
            </a:r>
            <a:br>
              <a:rPr lang="fr-FR" sz="2200" dirty="0" smtClean="0"/>
            </a:br>
            <a:r>
              <a:rPr lang="fr-FR" sz="2200" dirty="0" smtClean="0"/>
              <a:t>Moment d’explicitation 	Stimulation 	        Autonomie</a:t>
            </a:r>
            <a:br>
              <a:rPr lang="fr-FR" sz="2200" dirty="0" smtClean="0"/>
            </a:br>
            <a:r>
              <a:rPr lang="fr-FR" sz="2200" dirty="0" smtClean="0"/>
              <a:t>			Encouragement            Confiance</a:t>
            </a: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dirty="0" smtClean="0"/>
              <a:t>	</a:t>
            </a:r>
          </a:p>
          <a:p>
            <a:r>
              <a:rPr lang="fr-FR" sz="2400" i="1" dirty="0" smtClean="0"/>
              <a:t>" le prof s’intéresse à moi  et ça  j’aime bien</a:t>
            </a:r>
            <a:r>
              <a:rPr lang="fr-FR" sz="2400" dirty="0" smtClean="0"/>
              <a:t> " dit un élève</a:t>
            </a:r>
            <a:r>
              <a:rPr lang="fr-FR" sz="2000" dirty="0" smtClean="0"/>
              <a:t>	</a:t>
            </a:r>
          </a:p>
          <a:p>
            <a:r>
              <a:rPr lang="fr-FR" sz="2000" dirty="0" smtClean="0"/>
              <a:t>			</a:t>
            </a:r>
          </a:p>
          <a:p>
            <a:r>
              <a:rPr lang="fr-FR" sz="2000" dirty="0" smtClean="0"/>
              <a:t>.</a:t>
            </a:r>
          </a:p>
          <a:p>
            <a:endParaRPr lang="fr-FR" sz="2000" dirty="0" smtClean="0"/>
          </a:p>
        </p:txBody>
      </p:sp>
      <p:sp>
        <p:nvSpPr>
          <p:cNvPr id="47" name="Accolade fermante 46"/>
          <p:cNvSpPr/>
          <p:nvPr/>
        </p:nvSpPr>
        <p:spPr>
          <a:xfrm>
            <a:off x="4932040" y="4005064"/>
            <a:ext cx="216024" cy="864096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195736" y="476672"/>
            <a:ext cx="4752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Quelques remarques des enseignants…</a:t>
            </a:r>
            <a:endParaRPr lang="fr-FR" sz="2000" b="1" dirty="0">
              <a:solidFill>
                <a:srgbClr val="FF000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83568" y="1268760"/>
            <a:ext cx="7819232" cy="48320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Moments de </a:t>
            </a:r>
            <a:r>
              <a:rPr lang="fr-FR" sz="2800" dirty="0" smtClean="0">
                <a:latin typeface="+mj-lt"/>
                <a:cs typeface="Times New Roman" pitchFamily="18" charset="0"/>
              </a:rPr>
              <a:t>concertation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pas toujours évident à trouver </a:t>
            </a: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FontTx/>
              <a:buChar char="-"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Organisation et disponibilité de l’espace de travail </a:t>
            </a:r>
          </a:p>
          <a:p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Charge de travail importante</a:t>
            </a:r>
          </a:p>
          <a:p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Au niveau du groupe enseignants: Gestion  des personnalités  différentes. </a:t>
            </a:r>
          </a:p>
          <a:p>
            <a:pPr>
              <a:buFontTx/>
              <a:buChar char="-"/>
            </a:pPr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C105-195B-4C24-8FE8-90BED7B8FA4C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071802" y="214290"/>
            <a:ext cx="2500330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Le travail en équipe</a:t>
            </a:r>
            <a:endParaRPr lang="fr-F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85720" y="714356"/>
            <a:ext cx="8606760" cy="575542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fr-FR" sz="2400" dirty="0" smtClean="0">
                <a:latin typeface="+mj-lt"/>
                <a:cs typeface="Times New Roman" pitchFamily="18" charset="0"/>
              </a:rPr>
              <a:t>L'équipe est une ressource pour chaque membre du groupe  "on s'enrichit professionnellement du travail des autres" (</a:t>
            </a:r>
            <a:r>
              <a:rPr lang="fr-FR" sz="2400" dirty="0" err="1" smtClean="0">
                <a:latin typeface="+mj-lt"/>
                <a:cs typeface="Times New Roman" pitchFamily="18" charset="0"/>
              </a:rPr>
              <a:t>Vigotsky</a:t>
            </a:r>
            <a:r>
              <a:rPr lang="fr-FR" sz="2400" dirty="0" smtClean="0">
                <a:latin typeface="+mj-lt"/>
                <a:cs typeface="Times New Roman" pitchFamily="18" charset="0"/>
              </a:rPr>
              <a:t> – Yves Clot)</a:t>
            </a:r>
          </a:p>
          <a:p>
            <a:pPr>
              <a:buFontTx/>
              <a:buChar char="-"/>
            </a:pPr>
            <a:endParaRPr lang="fr-FR" sz="1400" dirty="0" smtClean="0">
              <a:latin typeface="+mj-lt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fr-FR" sz="2400" dirty="0" smtClean="0">
                <a:latin typeface="+mj-lt"/>
                <a:cs typeface="Times New Roman" pitchFamily="18" charset="0"/>
              </a:rPr>
              <a:t> l'équipe est le premier soutien en cas de difficulté de mise en œuvre de l'action pédagogique.</a:t>
            </a:r>
          </a:p>
          <a:p>
            <a:pPr>
              <a:buFontTx/>
              <a:buChar char="-"/>
            </a:pPr>
            <a:endParaRPr lang="fr-FR" sz="1400" dirty="0" smtClean="0">
              <a:latin typeface="+mj-lt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fr-FR" sz="2400" dirty="0" smtClean="0">
                <a:latin typeface="+mj-lt"/>
                <a:cs typeface="Times New Roman" pitchFamily="18" charset="0"/>
              </a:rPr>
              <a:t> La construction commune des missions confère de réelles compétences dans la spécialité du binôme.</a:t>
            </a:r>
          </a:p>
          <a:p>
            <a:pPr>
              <a:buFontTx/>
              <a:buChar char="-"/>
            </a:pPr>
            <a:endParaRPr lang="fr-FR" sz="1400" dirty="0" smtClean="0">
              <a:latin typeface="+mj-lt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fr-FR" sz="2400" dirty="0" smtClean="0">
                <a:latin typeface="+mj-lt"/>
                <a:cs typeface="Times New Roman" pitchFamily="18" charset="0"/>
              </a:rPr>
              <a:t>La gestion de classe est facilité par la présence des 2 enseignants</a:t>
            </a:r>
          </a:p>
          <a:p>
            <a:pPr>
              <a:buFontTx/>
              <a:buChar char="-"/>
            </a:pPr>
            <a:endParaRPr lang="fr-FR" sz="1400" dirty="0" smtClean="0">
              <a:latin typeface="+mj-lt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fr-FR" sz="2400" dirty="0" smtClean="0">
                <a:latin typeface="+mj-lt"/>
                <a:cs typeface="Times New Roman" pitchFamily="18" charset="0"/>
              </a:rPr>
              <a:t> Une meilleure coordination dans la mise en œuvre des scénarii</a:t>
            </a:r>
          </a:p>
          <a:p>
            <a:pPr>
              <a:buFontTx/>
              <a:buChar char="-"/>
            </a:pPr>
            <a:endParaRPr lang="fr-FR" sz="1400" dirty="0" smtClean="0"/>
          </a:p>
          <a:p>
            <a:pPr>
              <a:buFontTx/>
              <a:buChar char="-"/>
            </a:pPr>
            <a:r>
              <a:rPr lang="fr-FR" sz="2400" b="1" dirty="0" smtClean="0"/>
              <a:t> Une meilleure connaissance des difficultés des élèves. La compétence permet  d’apporter, d’adapter les connaissances nécessaires en fonction des besoins de l’élève.</a:t>
            </a:r>
            <a:endParaRPr lang="fr-FR" sz="2400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6963084" y="5807005"/>
            <a:ext cx="1857388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Vidéo regards des collègues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C105-195B-4C24-8FE8-90BED7B8FA4C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07504" y="692696"/>
            <a:ext cx="8928992" cy="600164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fr-FR" dirty="0" smtClean="0">
              <a:latin typeface="+mj-lt"/>
              <a:cs typeface="Times New Roman" pitchFamily="18" charset="0"/>
            </a:endParaRPr>
          </a:p>
          <a:p>
            <a:r>
              <a:rPr lang="fr-FR" sz="2400" i="1" dirty="0" smtClean="0">
                <a:latin typeface="+mj-lt"/>
                <a:cs typeface="Times New Roman" pitchFamily="18" charset="0"/>
              </a:rPr>
              <a:t> </a:t>
            </a:r>
            <a:r>
              <a:rPr lang="fr-FR" sz="2400" i="1" dirty="0" smtClean="0">
                <a:latin typeface="+mj-lt"/>
                <a:cs typeface="Times New Roman" pitchFamily="18" charset="0"/>
                <a:sym typeface="Wingdings"/>
              </a:rPr>
              <a:t></a:t>
            </a:r>
            <a:r>
              <a:rPr lang="fr-FR" sz="2400" i="1" dirty="0" smtClean="0">
                <a:latin typeface="+mj-lt"/>
                <a:cs typeface="Times New Roman" pitchFamily="18" charset="0"/>
              </a:rPr>
              <a:t> 3 divisions de 24 élèves chacune</a:t>
            </a:r>
          </a:p>
          <a:p>
            <a:r>
              <a:rPr lang="fr-FR" sz="2400" i="1" dirty="0" smtClean="0">
                <a:latin typeface="+mj-lt"/>
                <a:cs typeface="Times New Roman" pitchFamily="18" charset="0"/>
              </a:rPr>
              <a:t> (classes de: 2de / 1</a:t>
            </a:r>
            <a:r>
              <a:rPr lang="fr-FR" sz="2400" i="1" baseline="30000" dirty="0" smtClean="0">
                <a:latin typeface="+mj-lt"/>
                <a:cs typeface="Times New Roman" pitchFamily="18" charset="0"/>
              </a:rPr>
              <a:t>ère</a:t>
            </a:r>
            <a:r>
              <a:rPr lang="fr-FR" sz="2400" i="1" dirty="0" smtClean="0">
                <a:latin typeface="+mj-lt"/>
                <a:cs typeface="Times New Roman" pitchFamily="18" charset="0"/>
              </a:rPr>
              <a:t> / terminale) </a:t>
            </a:r>
          </a:p>
          <a:p>
            <a:endParaRPr lang="fr-FR" i="1" dirty="0" smtClean="0">
              <a:latin typeface="+mj-lt"/>
              <a:cs typeface="Times New Roman" pitchFamily="18" charset="0"/>
            </a:endParaRPr>
          </a:p>
          <a:p>
            <a:r>
              <a:rPr lang="fr-FR" i="1" dirty="0" smtClean="0">
                <a:latin typeface="+mj-lt"/>
                <a:cs typeface="Times New Roman" pitchFamily="18" charset="0"/>
              </a:rPr>
              <a:t>				</a:t>
            </a:r>
            <a:endParaRPr lang="fr-FR" sz="2000" i="1" dirty="0" smtClean="0">
              <a:latin typeface="+mj-lt"/>
              <a:cs typeface="Times New Roman" pitchFamily="18" charset="0"/>
            </a:endParaRPr>
          </a:p>
          <a:p>
            <a:r>
              <a:rPr lang="fr-FR" sz="2400" i="1" dirty="0" smtClean="0">
                <a:latin typeface="+mj-lt"/>
                <a:cs typeface="Times New Roman" pitchFamily="18" charset="0"/>
                <a:sym typeface="Wingdings"/>
              </a:rPr>
              <a:t></a:t>
            </a:r>
            <a:r>
              <a:rPr lang="fr-FR" sz="2400" i="1" dirty="0" smtClean="0">
                <a:latin typeface="+mj-lt"/>
                <a:cs typeface="Times New Roman" pitchFamily="18" charset="0"/>
              </a:rPr>
              <a:t> 4 enseignants d’Eco-Gestion </a:t>
            </a:r>
          </a:p>
          <a:p>
            <a:endParaRPr lang="fr-FR" sz="2000" i="1" dirty="0" smtClean="0">
              <a:latin typeface="+mj-lt"/>
              <a:cs typeface="Times New Roman" pitchFamily="18" charset="0"/>
            </a:endParaRPr>
          </a:p>
          <a:p>
            <a:endParaRPr lang="fr-FR" sz="2000" i="1" dirty="0" smtClean="0">
              <a:latin typeface="+mj-lt"/>
              <a:cs typeface="Times New Roman" pitchFamily="18" charset="0"/>
            </a:endParaRPr>
          </a:p>
          <a:p>
            <a:r>
              <a:rPr lang="fr-FR" sz="2400" i="1" dirty="0" smtClean="0">
                <a:latin typeface="+mj-lt"/>
                <a:cs typeface="Times New Roman" pitchFamily="18" charset="0"/>
                <a:sym typeface="Wingdings"/>
              </a:rPr>
              <a:t> </a:t>
            </a:r>
            <a:r>
              <a:rPr lang="fr-FR" sz="2400" i="1" dirty="0" smtClean="0">
                <a:latin typeface="+mj-lt"/>
                <a:cs typeface="Times New Roman" pitchFamily="18" charset="0"/>
              </a:rPr>
              <a:t>L’organisation des services</a:t>
            </a:r>
          </a:p>
          <a:p>
            <a:endParaRPr lang="fr-FR" sz="2000" i="1" dirty="0" smtClean="0">
              <a:latin typeface="+mj-lt"/>
              <a:cs typeface="Times New Roman" pitchFamily="18" charset="0"/>
            </a:endParaRPr>
          </a:p>
          <a:p>
            <a:endParaRPr lang="fr-FR" sz="2000" i="1" dirty="0" smtClean="0">
              <a:latin typeface="+mj-lt"/>
              <a:cs typeface="Times New Roman" pitchFamily="18" charset="0"/>
            </a:endParaRPr>
          </a:p>
          <a:p>
            <a:r>
              <a:rPr lang="fr-FR" sz="2000" i="1" dirty="0" smtClean="0">
                <a:latin typeface="+mj-lt"/>
                <a:cs typeface="Times New Roman" pitchFamily="18" charset="0"/>
              </a:rPr>
              <a:t> </a:t>
            </a:r>
          </a:p>
          <a:p>
            <a:endParaRPr lang="fr-FR" sz="2000" i="1" dirty="0" smtClean="0">
              <a:latin typeface="+mj-lt"/>
              <a:cs typeface="Times New Roman" pitchFamily="18" charset="0"/>
            </a:endParaRPr>
          </a:p>
          <a:p>
            <a:endParaRPr lang="fr-FR" sz="2000" i="1" dirty="0" smtClean="0">
              <a:latin typeface="+mj-lt"/>
              <a:cs typeface="Times New Roman" pitchFamily="18" charset="0"/>
            </a:endParaRPr>
          </a:p>
          <a:p>
            <a:endParaRPr lang="fr-FR" sz="2000" i="1" dirty="0" smtClean="0">
              <a:latin typeface="+mj-lt"/>
              <a:cs typeface="Times New Roman" pitchFamily="18" charset="0"/>
            </a:endParaRPr>
          </a:p>
          <a:p>
            <a:r>
              <a:rPr lang="fr-FR" sz="2800" i="1" dirty="0" smtClean="0">
                <a:latin typeface="+mj-lt"/>
                <a:cs typeface="Times New Roman" pitchFamily="18" charset="0"/>
              </a:rPr>
              <a:t> </a:t>
            </a:r>
            <a:r>
              <a:rPr lang="fr-FR" sz="2800" i="1" dirty="0" smtClean="0">
                <a:latin typeface="+mj-lt"/>
                <a:cs typeface="Times New Roman" pitchFamily="18" charset="0"/>
                <a:sym typeface="Wingdings"/>
              </a:rPr>
              <a:t></a:t>
            </a:r>
            <a:r>
              <a:rPr lang="fr-FR" sz="2800" i="1" dirty="0" smtClean="0">
                <a:latin typeface="+mj-lt"/>
                <a:cs typeface="Times New Roman" pitchFamily="18" charset="0"/>
              </a:rPr>
              <a:t> Service des enseignants en parallèle sur 2 salles contiguës dont le plateau technique</a:t>
            </a:r>
          </a:p>
          <a:p>
            <a:endParaRPr lang="fr-FR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ZoneTexte 26">
            <a:hlinkClick r:id="rId3" action="ppaction://hlinksldjump"/>
          </p:cNvPr>
          <p:cNvSpPr txBox="1"/>
          <p:nvPr/>
        </p:nvSpPr>
        <p:spPr>
          <a:xfrm>
            <a:off x="3707904" y="332656"/>
            <a:ext cx="1512168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Le contexte </a:t>
            </a:r>
            <a:endParaRPr lang="fr-F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39552" y="3933056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cxnSp>
        <p:nvCxnSpPr>
          <p:cNvPr id="16" name="Connecteur droit avec flèche 15"/>
          <p:cNvCxnSpPr/>
          <p:nvPr/>
        </p:nvCxnSpPr>
        <p:spPr>
          <a:xfrm flipV="1">
            <a:off x="3923928" y="3284984"/>
            <a:ext cx="1008112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>
            <a:off x="3923928" y="3501008"/>
            <a:ext cx="936104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>
            <a:off x="3923928" y="3501008"/>
            <a:ext cx="864096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5220072" y="2996952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2 enseignants en  seconde</a:t>
            </a:r>
            <a:endParaRPr lang="fr-FR" sz="2400" dirty="0"/>
          </a:p>
        </p:txBody>
      </p:sp>
      <p:sp>
        <p:nvSpPr>
          <p:cNvPr id="15" name="ZoneTexte 14"/>
          <p:cNvSpPr txBox="1"/>
          <p:nvPr/>
        </p:nvSpPr>
        <p:spPr>
          <a:xfrm>
            <a:off x="5220072" y="3573016"/>
            <a:ext cx="2808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2 enseignants en  1ère</a:t>
            </a:r>
            <a:endParaRPr lang="fr-FR" sz="2400" dirty="0"/>
          </a:p>
        </p:txBody>
      </p:sp>
      <p:sp>
        <p:nvSpPr>
          <p:cNvPr id="17" name="ZoneTexte 16"/>
          <p:cNvSpPr txBox="1"/>
          <p:nvPr/>
        </p:nvSpPr>
        <p:spPr>
          <a:xfrm>
            <a:off x="5220072" y="4398203"/>
            <a:ext cx="2808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4 enseignants en  Terminale</a:t>
            </a:r>
            <a:endParaRPr lang="fr-FR" sz="2400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C105-195B-4C24-8FE8-90BED7B8FA4C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899592" y="188640"/>
            <a:ext cx="6408712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Pourquoi une approche par un collectif ?</a:t>
            </a:r>
            <a:endParaRPr lang="fr-FR" sz="28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428596" y="1000108"/>
            <a:ext cx="6591676" cy="40011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1- Tous les enseignants interviennent sur les mêmes pôles</a:t>
            </a:r>
            <a:endParaRPr lang="fr-FR" sz="2000" b="1" dirty="0">
              <a:solidFill>
                <a:srgbClr val="C00000"/>
              </a:solidFill>
              <a:latin typeface="+mj-lt"/>
              <a:cs typeface="Times New Roman" pitchFamily="18" charset="0"/>
            </a:endParaRPr>
          </a:p>
        </p:txBody>
      </p:sp>
      <p:grpSp>
        <p:nvGrpSpPr>
          <p:cNvPr id="33" name="Groupe 32"/>
          <p:cNvGrpSpPr/>
          <p:nvPr/>
        </p:nvGrpSpPr>
        <p:grpSpPr>
          <a:xfrm>
            <a:off x="1691680" y="1556792"/>
            <a:ext cx="5429288" cy="3000396"/>
            <a:chOff x="1785918" y="1428736"/>
            <a:chExt cx="5429288" cy="3000396"/>
          </a:xfrm>
        </p:grpSpPr>
        <p:sp>
          <p:nvSpPr>
            <p:cNvPr id="17" name="Rectangle à coins arrondis 16"/>
            <p:cNvSpPr/>
            <p:nvPr/>
          </p:nvSpPr>
          <p:spPr>
            <a:xfrm>
              <a:off x="1785918" y="1428736"/>
              <a:ext cx="2214578" cy="142876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fr-FR" sz="2000" dirty="0" smtClean="0">
                  <a:latin typeface="+mj-lt"/>
                </a:rPr>
                <a:t>Pôle 1</a:t>
              </a:r>
            </a:p>
            <a:p>
              <a:pPr algn="ctr">
                <a:defRPr/>
              </a:pPr>
              <a:r>
                <a:rPr lang="fr-FR" sz="2000" dirty="0" smtClean="0">
                  <a:latin typeface="+mj-lt"/>
                  <a:cs typeface="Times New Roman" pitchFamily="18" charset="0"/>
                </a:rPr>
                <a:t>Gestion</a:t>
              </a:r>
            </a:p>
            <a:p>
              <a:pPr algn="ctr">
                <a:defRPr/>
              </a:pPr>
              <a:r>
                <a:rPr lang="fr-FR" sz="2000" dirty="0" smtClean="0">
                  <a:latin typeface="+mj-lt"/>
                  <a:cs typeface="Times New Roman" pitchFamily="18" charset="0"/>
                </a:rPr>
                <a:t>administrative</a:t>
              </a:r>
            </a:p>
            <a:p>
              <a:pPr algn="ctr">
                <a:defRPr/>
              </a:pPr>
              <a:r>
                <a:rPr lang="fr-FR" sz="2000" dirty="0" smtClean="0">
                  <a:latin typeface="+mj-lt"/>
                  <a:cs typeface="Times New Roman" pitchFamily="18" charset="0"/>
                </a:rPr>
                <a:t>des </a:t>
              </a:r>
            </a:p>
            <a:p>
              <a:pPr algn="ctr">
                <a:defRPr/>
              </a:pPr>
              <a:r>
                <a:rPr lang="fr-FR" sz="2000" dirty="0" smtClean="0">
                  <a:solidFill>
                    <a:srgbClr val="F50B0B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  <a:cs typeface="Times New Roman" pitchFamily="18" charset="0"/>
                </a:rPr>
                <a:t>relations externes</a:t>
              </a:r>
              <a:endParaRPr lang="fr-FR" sz="2000" dirty="0">
                <a:solidFill>
                  <a:srgbClr val="F50B0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Times New Roman" pitchFamily="18" charset="0"/>
              </a:endParaRPr>
            </a:p>
          </p:txBody>
        </p:sp>
        <p:sp>
          <p:nvSpPr>
            <p:cNvPr id="21" name="Rectangle à coins arrondis 20"/>
            <p:cNvSpPr/>
            <p:nvPr/>
          </p:nvSpPr>
          <p:spPr>
            <a:xfrm>
              <a:off x="5000628" y="1428736"/>
              <a:ext cx="2214578" cy="142876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fr-FR" sz="2000" dirty="0" smtClean="0">
                  <a:latin typeface="+mj-lt"/>
                  <a:cs typeface="Times New Roman" pitchFamily="18" charset="0"/>
                </a:rPr>
                <a:t>Pôle 3</a:t>
              </a:r>
            </a:p>
            <a:p>
              <a:pPr algn="ctr">
                <a:defRPr/>
              </a:pPr>
              <a:r>
                <a:rPr lang="fr-FR" sz="2000" dirty="0" smtClean="0">
                  <a:latin typeface="+mj-lt"/>
                  <a:cs typeface="Times New Roman" pitchFamily="18" charset="0"/>
                </a:rPr>
                <a:t>Gestion</a:t>
              </a:r>
            </a:p>
            <a:p>
              <a:pPr algn="ctr">
                <a:defRPr/>
              </a:pPr>
              <a:r>
                <a:rPr lang="fr-FR" sz="2000" dirty="0" smtClean="0">
                  <a:latin typeface="+mj-lt"/>
                  <a:cs typeface="Times New Roman" pitchFamily="18" charset="0"/>
                </a:rPr>
                <a:t>administrative</a:t>
              </a:r>
            </a:p>
            <a:p>
              <a:pPr algn="ctr">
                <a:defRPr/>
              </a:pPr>
              <a:r>
                <a:rPr lang="fr-FR" sz="2000" dirty="0" smtClean="0">
                  <a:solidFill>
                    <a:srgbClr val="F50B0B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  <a:cs typeface="Times New Roman" pitchFamily="18" charset="0"/>
                </a:rPr>
                <a:t>interne</a:t>
              </a:r>
              <a:endParaRPr lang="fr-FR" sz="2000" dirty="0">
                <a:solidFill>
                  <a:srgbClr val="F50B0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Times New Roman" pitchFamily="18" charset="0"/>
              </a:endParaRPr>
            </a:p>
          </p:txBody>
        </p:sp>
        <p:sp>
          <p:nvSpPr>
            <p:cNvPr id="15" name="Rectangle à coins arrondis 14"/>
            <p:cNvSpPr/>
            <p:nvPr/>
          </p:nvSpPr>
          <p:spPr>
            <a:xfrm>
              <a:off x="1857356" y="3000372"/>
              <a:ext cx="2214578" cy="142876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fr-FR" sz="1600" dirty="0" smtClean="0">
                  <a:latin typeface="+mj-lt"/>
                  <a:cs typeface="Times New Roman" pitchFamily="18" charset="0"/>
                </a:rPr>
                <a:t>Pôle 2</a:t>
              </a:r>
            </a:p>
            <a:p>
              <a:pPr algn="ctr">
                <a:defRPr/>
              </a:pPr>
              <a:r>
                <a:rPr lang="fr-FR" sz="1600" dirty="0" smtClean="0">
                  <a:latin typeface="+mj-lt"/>
                  <a:cs typeface="Times New Roman" pitchFamily="18" charset="0"/>
                </a:rPr>
                <a:t>Gestion</a:t>
              </a:r>
            </a:p>
            <a:p>
              <a:pPr algn="ctr">
                <a:defRPr/>
              </a:pPr>
              <a:r>
                <a:rPr lang="fr-FR" sz="1600" dirty="0" smtClean="0">
                  <a:latin typeface="+mj-lt"/>
                  <a:cs typeface="Times New Roman" pitchFamily="18" charset="0"/>
                </a:rPr>
                <a:t>administrative</a:t>
              </a:r>
            </a:p>
            <a:p>
              <a:pPr algn="ctr">
                <a:defRPr/>
              </a:pPr>
              <a:r>
                <a:rPr lang="fr-FR" sz="1600" dirty="0" smtClean="0">
                  <a:latin typeface="+mj-lt"/>
                  <a:cs typeface="Times New Roman" pitchFamily="18" charset="0"/>
                </a:rPr>
                <a:t>des </a:t>
              </a:r>
            </a:p>
            <a:p>
              <a:pPr algn="ctr">
                <a:defRPr/>
              </a:pPr>
              <a:r>
                <a:rPr lang="fr-FR" sz="1600" dirty="0" smtClean="0">
                  <a:solidFill>
                    <a:srgbClr val="F50B0B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  <a:cs typeface="Times New Roman" pitchFamily="18" charset="0"/>
                </a:rPr>
                <a:t>relations avec </a:t>
              </a:r>
            </a:p>
            <a:p>
              <a:pPr algn="ctr">
                <a:defRPr/>
              </a:pPr>
              <a:r>
                <a:rPr lang="fr-FR" sz="1600" dirty="0" smtClean="0">
                  <a:solidFill>
                    <a:srgbClr val="F50B0B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  <a:cs typeface="Times New Roman" pitchFamily="18" charset="0"/>
                </a:rPr>
                <a:t>Le personnel</a:t>
              </a:r>
              <a:endParaRPr lang="fr-FR" sz="1600" dirty="0">
                <a:solidFill>
                  <a:srgbClr val="F50B0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Times New Roman" pitchFamily="18" charset="0"/>
              </a:endParaRPr>
            </a:p>
          </p:txBody>
        </p:sp>
        <p:sp>
          <p:nvSpPr>
            <p:cNvPr id="18" name="Rectangle à coins arrondis 17"/>
            <p:cNvSpPr/>
            <p:nvPr/>
          </p:nvSpPr>
          <p:spPr>
            <a:xfrm>
              <a:off x="4929190" y="3000372"/>
              <a:ext cx="2214578" cy="142876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fr-FR" sz="2000" dirty="0" smtClean="0">
                  <a:latin typeface="+mj-lt"/>
                  <a:cs typeface="Times New Roman" pitchFamily="18" charset="0"/>
                </a:rPr>
                <a:t>Pôle 4</a:t>
              </a:r>
            </a:p>
            <a:p>
              <a:pPr algn="ctr">
                <a:defRPr/>
              </a:pPr>
              <a:r>
                <a:rPr lang="fr-FR" sz="2000" dirty="0" smtClean="0">
                  <a:latin typeface="+mj-lt"/>
                  <a:cs typeface="Times New Roman" pitchFamily="18" charset="0"/>
                </a:rPr>
                <a:t>Gestion</a:t>
              </a:r>
            </a:p>
            <a:p>
              <a:pPr algn="ctr">
                <a:defRPr/>
              </a:pPr>
              <a:r>
                <a:rPr lang="fr-FR" sz="2000" dirty="0" smtClean="0">
                  <a:latin typeface="+mj-lt"/>
                  <a:cs typeface="Times New Roman" pitchFamily="18" charset="0"/>
                </a:rPr>
                <a:t>administrative</a:t>
              </a:r>
            </a:p>
            <a:p>
              <a:pPr algn="ctr">
                <a:defRPr/>
              </a:pPr>
              <a:r>
                <a:rPr lang="fr-FR" sz="2000" dirty="0" smtClean="0">
                  <a:latin typeface="+mj-lt"/>
                  <a:cs typeface="Times New Roman" pitchFamily="18" charset="0"/>
                </a:rPr>
                <a:t>des</a:t>
              </a:r>
              <a:r>
                <a:rPr lang="fr-FR" sz="2000" dirty="0" smtClean="0">
                  <a:solidFill>
                    <a:srgbClr val="F50B0B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  <a:cs typeface="Times New Roman" pitchFamily="18" charset="0"/>
                </a:rPr>
                <a:t> projets</a:t>
              </a:r>
              <a:endParaRPr lang="fr-FR" sz="2000" dirty="0">
                <a:solidFill>
                  <a:srgbClr val="F50B0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Times New Roman" pitchFamily="18" charset="0"/>
              </a:endParaRPr>
            </a:p>
          </p:txBody>
        </p:sp>
        <p:grpSp>
          <p:nvGrpSpPr>
            <p:cNvPr id="26" name="Groupe 25"/>
            <p:cNvGrpSpPr/>
            <p:nvPr/>
          </p:nvGrpSpPr>
          <p:grpSpPr>
            <a:xfrm>
              <a:off x="4071934" y="2285992"/>
              <a:ext cx="818602" cy="857029"/>
              <a:chOff x="3753398" y="2357657"/>
              <a:chExt cx="818602" cy="857029"/>
            </a:xfrm>
          </p:grpSpPr>
          <p:sp>
            <p:nvSpPr>
              <p:cNvPr id="23" name="Flèche courbée vers le haut 22"/>
              <p:cNvSpPr/>
              <p:nvPr/>
            </p:nvSpPr>
            <p:spPr>
              <a:xfrm>
                <a:off x="3786182" y="2857496"/>
                <a:ext cx="785818" cy="357190"/>
              </a:xfrm>
              <a:prstGeom prst="curvedUp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Flèche courbée vers le haut 23"/>
              <p:cNvSpPr/>
              <p:nvPr/>
            </p:nvSpPr>
            <p:spPr>
              <a:xfrm rot="10520051">
                <a:off x="3753398" y="2357657"/>
                <a:ext cx="785818" cy="357190"/>
              </a:xfrm>
              <a:prstGeom prst="curvedUp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4" name="Groupe 33"/>
          <p:cNvGrpSpPr/>
          <p:nvPr/>
        </p:nvGrpSpPr>
        <p:grpSpPr>
          <a:xfrm>
            <a:off x="755576" y="4869160"/>
            <a:ext cx="7531200" cy="729372"/>
            <a:chOff x="755576" y="4869160"/>
            <a:chExt cx="7531200" cy="729372"/>
          </a:xfrm>
        </p:grpSpPr>
        <p:grpSp>
          <p:nvGrpSpPr>
            <p:cNvPr id="31" name="Groupe 30"/>
            <p:cNvGrpSpPr/>
            <p:nvPr/>
          </p:nvGrpSpPr>
          <p:grpSpPr>
            <a:xfrm>
              <a:off x="755576" y="4869160"/>
              <a:ext cx="7531200" cy="729372"/>
              <a:chOff x="755576" y="4869160"/>
              <a:chExt cx="7531200" cy="729372"/>
            </a:xfrm>
          </p:grpSpPr>
          <p:sp>
            <p:nvSpPr>
              <p:cNvPr id="40" name="ZoneTexte 39"/>
              <p:cNvSpPr txBox="1"/>
              <p:nvPr/>
            </p:nvSpPr>
            <p:spPr>
              <a:xfrm>
                <a:off x="755576" y="4869160"/>
                <a:ext cx="745976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smtClean="0">
                    <a:sym typeface="Wingdings"/>
                  </a:rPr>
                  <a:t> </a:t>
                </a:r>
                <a:r>
                  <a:rPr lang="fr-FR" dirty="0" smtClean="0"/>
                  <a:t>Exemple:  Pôle1 / Pôle 3:         Tableaux d’anomalies /  Ecrits professionnels                </a:t>
                </a:r>
                <a:endParaRPr lang="fr-FR" dirty="0"/>
              </a:p>
            </p:txBody>
          </p:sp>
          <p:sp>
            <p:nvSpPr>
              <p:cNvPr id="43" name="ZoneTexte 42"/>
              <p:cNvSpPr txBox="1"/>
              <p:nvPr/>
            </p:nvSpPr>
            <p:spPr>
              <a:xfrm>
                <a:off x="755576" y="5229200"/>
                <a:ext cx="7531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smtClean="0">
                    <a:sym typeface="Wingdings"/>
                  </a:rPr>
                  <a:t> </a:t>
                </a:r>
                <a:r>
                  <a:rPr lang="fr-FR" dirty="0" smtClean="0"/>
                  <a:t>Exemple:  dans le Pôle 2           Formalités de recrutement   /   Rémunération          </a:t>
                </a:r>
                <a:endParaRPr lang="fr-FR" dirty="0"/>
              </a:p>
            </p:txBody>
          </p:sp>
        </p:grpSp>
        <p:sp>
          <p:nvSpPr>
            <p:cNvPr id="28" name="Flèche droite 27"/>
            <p:cNvSpPr/>
            <p:nvPr/>
          </p:nvSpPr>
          <p:spPr>
            <a:xfrm>
              <a:off x="3491880" y="5013176"/>
              <a:ext cx="357190" cy="14287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Flèche droite 29"/>
            <p:cNvSpPr/>
            <p:nvPr/>
          </p:nvSpPr>
          <p:spPr>
            <a:xfrm>
              <a:off x="3419872" y="5301208"/>
              <a:ext cx="428628" cy="14287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5" name="ZoneTexte 34"/>
          <p:cNvSpPr txBox="1"/>
          <p:nvPr/>
        </p:nvSpPr>
        <p:spPr>
          <a:xfrm>
            <a:off x="539552" y="5661248"/>
            <a:ext cx="7920880" cy="70788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2-</a:t>
            </a:r>
            <a:r>
              <a:rPr lang="fr-FR" sz="2000" b="1" dirty="0" smtClean="0">
                <a:latin typeface="+mj-lt"/>
                <a:cs typeface="Times New Roman" pitchFamily="18" charset="0"/>
              </a:rPr>
              <a:t> </a:t>
            </a:r>
            <a:r>
              <a:rPr lang="fr-FR" sz="20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Nécessité d’un décloisonnement </a:t>
            </a:r>
            <a:r>
              <a:rPr lang="fr-FR" sz="2000" dirty="0" smtClean="0">
                <a:latin typeface="+mj-lt"/>
                <a:cs typeface="Times New Roman" pitchFamily="18" charset="0"/>
              </a:rPr>
              <a:t>interne de l’activité  de chaque enseignant -  construction et conduite en équipe</a:t>
            </a:r>
          </a:p>
        </p:txBody>
      </p:sp>
      <p:sp>
        <p:nvSpPr>
          <p:cNvPr id="36" name="Espace réservé du numéro de diapositive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C105-195B-4C24-8FE8-90BED7B8FA4C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395536" y="188640"/>
            <a:ext cx="8208912" cy="40011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3</a:t>
            </a:r>
            <a:r>
              <a:rPr lang="fr-FR" sz="2000" dirty="0" smtClean="0">
                <a:latin typeface="+mj-lt"/>
                <a:cs typeface="Times New Roman" pitchFamily="18" charset="0"/>
              </a:rPr>
              <a:t>- </a:t>
            </a:r>
            <a:r>
              <a:rPr lang="fr-FR" sz="20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Au delà du travail collectif </a:t>
            </a:r>
            <a:r>
              <a:rPr lang="fr-FR" sz="2000" dirty="0" smtClean="0">
                <a:latin typeface="+mj-lt"/>
                <a:cs typeface="Times New Roman" pitchFamily="18" charset="0"/>
              </a:rPr>
              <a:t>(coopération, collaboration…) 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683568" y="692696"/>
            <a:ext cx="7416824" cy="46166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/>
              <a:t> </a:t>
            </a:r>
            <a:r>
              <a:rPr lang="fr-FR" sz="2400" b="1" dirty="0" smtClean="0">
                <a:solidFill>
                  <a:srgbClr val="FF0000"/>
                </a:solidFill>
                <a:cs typeface="Times New Roman" pitchFamily="18" charset="0"/>
              </a:rPr>
              <a:t>un collectif de travail  </a:t>
            </a:r>
            <a:r>
              <a:rPr lang="fr-FR" sz="2000" dirty="0" smtClean="0">
                <a:cs typeface="Times New Roman" pitchFamily="18" charset="0"/>
              </a:rPr>
              <a:t>(au sens de Y. Clot): 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428596" y="4714884"/>
            <a:ext cx="7382624" cy="132343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Mais…</a:t>
            </a:r>
          </a:p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 </a:t>
            </a:r>
            <a:r>
              <a:rPr lang="fr-FR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Le collectif de travail n’est pas un prescrit  </a:t>
            </a:r>
          </a:p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     - Volonté des collègues</a:t>
            </a:r>
          </a:p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     - Tensions à réguler,  controverses      clarifications, ajustements…</a:t>
            </a:r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C105-195B-4C24-8FE8-90BED7B8FA4C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19" name="Rectangle à coins arrondis 18"/>
          <p:cNvSpPr/>
          <p:nvPr/>
        </p:nvSpPr>
        <p:spPr>
          <a:xfrm>
            <a:off x="395536" y="1988840"/>
            <a:ext cx="3888432" cy="2304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dirty="0" smtClean="0"/>
              <a:t>Une façon de faire commune  au groupe</a:t>
            </a:r>
          </a:p>
          <a:p>
            <a:endParaRPr lang="fr-FR" sz="2000" dirty="0" smtClean="0"/>
          </a:p>
          <a:p>
            <a:r>
              <a:rPr lang="fr-FR" sz="2000" dirty="0" smtClean="0"/>
              <a:t>Une bibliothèque de "l'agir" du groupe (le genre)</a:t>
            </a:r>
            <a:endParaRPr lang="fr-FR" sz="2000" dirty="0"/>
          </a:p>
        </p:txBody>
      </p:sp>
      <p:sp>
        <p:nvSpPr>
          <p:cNvPr id="20" name="Rectangle à coins arrondis 19"/>
          <p:cNvSpPr/>
          <p:nvPr/>
        </p:nvSpPr>
        <p:spPr>
          <a:xfrm>
            <a:off x="4644008" y="2060848"/>
            <a:ext cx="4176464" cy="21602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dirty="0" smtClean="0">
                <a:solidFill>
                  <a:schemeClr val="tx1"/>
                </a:solidFill>
                <a:cs typeface="Times New Roman" pitchFamily="18" charset="0"/>
                <a:sym typeface="Wingdings"/>
              </a:rPr>
              <a:t>Mais l</a:t>
            </a:r>
            <a:r>
              <a:rPr lang="fr-FR" sz="2000" dirty="0" smtClean="0">
                <a:solidFill>
                  <a:schemeClr val="tx1"/>
                </a:solidFill>
                <a:cs typeface="Times New Roman" pitchFamily="18" charset="0"/>
              </a:rPr>
              <a:t>’acte d’enseigner est  singulier.</a:t>
            </a:r>
            <a:endParaRPr lang="fr-FR" sz="2000" dirty="0" smtClean="0">
              <a:solidFill>
                <a:schemeClr val="tx1"/>
              </a:solidFill>
            </a:endParaRPr>
          </a:p>
          <a:p>
            <a:r>
              <a:rPr lang="fr-FR" sz="2000" dirty="0" smtClean="0">
                <a:cs typeface="Times New Roman" pitchFamily="18" charset="0"/>
              </a:rPr>
              <a:t>Recours à la bibliothèque commune pour  faire à sa façon  (le style)</a:t>
            </a:r>
          </a:p>
          <a:p>
            <a:endParaRPr lang="fr-FR" sz="2000" dirty="0" smtClean="0">
              <a:cs typeface="Times New Roman" pitchFamily="18" charset="0"/>
            </a:endParaRPr>
          </a:p>
          <a:p>
            <a:r>
              <a:rPr lang="fr-FR" sz="2000" dirty="0" smtClean="0">
                <a:cs typeface="Times New Roman" pitchFamily="18" charset="0"/>
              </a:rPr>
              <a:t>  Enrichissement des pratiques du groupe</a:t>
            </a:r>
            <a:endParaRPr lang="fr-FR" sz="2000" dirty="0"/>
          </a:p>
        </p:txBody>
      </p:sp>
      <p:sp>
        <p:nvSpPr>
          <p:cNvPr id="10" name="Flèche courbée vers le haut 9"/>
          <p:cNvSpPr/>
          <p:nvPr/>
        </p:nvSpPr>
        <p:spPr>
          <a:xfrm>
            <a:off x="3714744" y="4357694"/>
            <a:ext cx="1571636" cy="42862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5" name="Flèche courbée vers le haut 14"/>
          <p:cNvSpPr/>
          <p:nvPr/>
        </p:nvSpPr>
        <p:spPr>
          <a:xfrm rot="10800000">
            <a:off x="3601570" y="1234004"/>
            <a:ext cx="1500198" cy="57150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6" name="Flèche vers le bas 15"/>
          <p:cNvSpPr/>
          <p:nvPr/>
        </p:nvSpPr>
        <p:spPr>
          <a:xfrm>
            <a:off x="7452320" y="3140968"/>
            <a:ext cx="144016" cy="36004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lèche droite 16"/>
          <p:cNvSpPr/>
          <p:nvPr/>
        </p:nvSpPr>
        <p:spPr>
          <a:xfrm>
            <a:off x="4427984" y="5805264"/>
            <a:ext cx="216024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0" y="116632"/>
            <a:ext cx="9144000" cy="453650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FF0000"/>
                </a:solidFill>
              </a:rPr>
              <a:t>LA COMPETENCE</a:t>
            </a:r>
            <a:r>
              <a:rPr lang="fr-FR" sz="2400" dirty="0" smtClean="0"/>
              <a:t>: </a:t>
            </a:r>
            <a:br>
              <a:rPr lang="fr-FR" sz="2400" dirty="0" smtClean="0"/>
            </a:br>
            <a:r>
              <a:rPr lang="fr-FR" sz="2400" dirty="0" smtClean="0"/>
              <a:t>"un savoir-agir complexe prenant appui sur la </a:t>
            </a:r>
            <a:r>
              <a:rPr lang="fr-FR" sz="2400" u="sng" dirty="0" smtClean="0"/>
              <a:t>mobilisation</a:t>
            </a:r>
            <a:r>
              <a:rPr lang="fr-FR" sz="2400" dirty="0" smtClean="0"/>
              <a:t> et la </a:t>
            </a:r>
            <a:r>
              <a:rPr lang="fr-FR" sz="2400" u="sng" dirty="0" smtClean="0"/>
              <a:t>combinaison</a:t>
            </a:r>
            <a:r>
              <a:rPr lang="fr-FR" sz="2400" dirty="0" smtClean="0"/>
              <a:t> efficaces d’une variété de ressources internes et externes à l’intérieur d’une famille de situations ". Tardif (2006)</a:t>
            </a:r>
          </a:p>
          <a:p>
            <a:pPr algn="ctr"/>
            <a:endParaRPr lang="fr-FR" sz="2400" dirty="0" smtClean="0"/>
          </a:p>
          <a:p>
            <a:r>
              <a:rPr lang="fr-FR" sz="2400" dirty="0" smtClean="0"/>
              <a:t>…" mémoire individuelle et ou collective, un routinier de mise en </a:t>
            </a:r>
            <a:r>
              <a:rPr lang="fr-FR" sz="2400" b="1" dirty="0" smtClean="0"/>
              <a:t>synergie</a:t>
            </a:r>
            <a:r>
              <a:rPr lang="fr-FR" sz="2400" dirty="0" smtClean="0"/>
              <a:t> des ressources. Elle permet la </a:t>
            </a:r>
            <a:r>
              <a:rPr lang="fr-FR" sz="2400" b="1" dirty="0" smtClean="0"/>
              <a:t>rapidité </a:t>
            </a:r>
            <a:r>
              <a:rPr lang="fr-FR" sz="2400" dirty="0" smtClean="0"/>
              <a:t>et la </a:t>
            </a:r>
            <a:r>
              <a:rPr lang="fr-FR" sz="2400" b="1" dirty="0" smtClean="0"/>
              <a:t>sécurité</a:t>
            </a:r>
            <a:r>
              <a:rPr lang="fr-FR" sz="2400" dirty="0" smtClean="0"/>
              <a:t> à l’exécution des situations de la même classe." </a:t>
            </a:r>
            <a:r>
              <a:rPr lang="fr-FR" sz="2400" dirty="0" err="1" smtClean="0"/>
              <a:t>Perrenoud</a:t>
            </a:r>
            <a:r>
              <a:rPr lang="fr-FR" sz="2400" dirty="0" smtClean="0"/>
              <a:t>  (2011) </a:t>
            </a:r>
            <a:br>
              <a:rPr lang="fr-FR" sz="2400" dirty="0" smtClean="0"/>
            </a:br>
            <a:endParaRPr lang="fr-FR" sz="2400" dirty="0" smtClean="0"/>
          </a:p>
          <a:p>
            <a:r>
              <a:rPr lang="fr-FR" sz="2400" dirty="0" smtClean="0"/>
              <a:t>… "illusion de la spontanéité" (Bourdieu )  </a:t>
            </a:r>
            <a:br>
              <a:rPr lang="fr-FR" sz="2400" dirty="0" smtClean="0"/>
            </a:br>
            <a:r>
              <a:rPr lang="fr-FR" sz="2400" dirty="0" smtClean="0"/>
              <a:t>…"l’inconscient pratique" (Piaget) </a:t>
            </a:r>
            <a:br>
              <a:rPr lang="fr-FR" sz="2400" dirty="0" smtClean="0"/>
            </a:br>
            <a:r>
              <a:rPr lang="fr-FR" sz="2400" dirty="0" smtClean="0"/>
              <a:t>…"</a:t>
            </a:r>
            <a:r>
              <a:rPr lang="fr-FR" sz="2400" dirty="0" err="1" smtClean="0"/>
              <a:t>pre</a:t>
            </a:r>
            <a:r>
              <a:rPr lang="fr-FR" sz="2400" dirty="0" smtClean="0"/>
              <a:t>-</a:t>
            </a:r>
            <a:r>
              <a:rPr lang="fr-FR" sz="2400" dirty="0" err="1" smtClean="0"/>
              <a:t>reflechi</a:t>
            </a:r>
            <a:r>
              <a:rPr lang="fr-FR" sz="2400" dirty="0" smtClean="0"/>
              <a:t> " </a:t>
            </a:r>
            <a:r>
              <a:rPr lang="fr-FR" sz="2400" dirty="0" err="1" smtClean="0"/>
              <a:t>Vermersch</a:t>
            </a:r>
            <a:r>
              <a:rPr lang="fr-FR" sz="2400" dirty="0" smtClean="0"/>
              <a:t> (1990/1994)  </a:t>
            </a:r>
            <a:endParaRPr lang="fr-FR" sz="24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C105-195B-4C24-8FE8-90BED7B8FA4C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971600" y="5733256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LA RUPTURE AVEC NOS ANCIENNES PRATIQUES</a:t>
            </a:r>
            <a:endParaRPr lang="fr-FR" sz="2800" dirty="0"/>
          </a:p>
        </p:txBody>
      </p:sp>
      <p:sp>
        <p:nvSpPr>
          <p:cNvPr id="7" name="Flèche vers le bas 6"/>
          <p:cNvSpPr/>
          <p:nvPr/>
        </p:nvSpPr>
        <p:spPr>
          <a:xfrm>
            <a:off x="4211960" y="4869160"/>
            <a:ext cx="432048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e 12"/>
          <p:cNvGrpSpPr/>
          <p:nvPr/>
        </p:nvGrpSpPr>
        <p:grpSpPr>
          <a:xfrm>
            <a:off x="971600" y="332656"/>
            <a:ext cx="7058930" cy="2165370"/>
            <a:chOff x="539552" y="642918"/>
            <a:chExt cx="7058930" cy="2165370"/>
          </a:xfrm>
        </p:grpSpPr>
        <p:sp>
          <p:nvSpPr>
            <p:cNvPr id="6" name="ZoneTexte 5"/>
            <p:cNvSpPr txBox="1"/>
            <p:nvPr/>
          </p:nvSpPr>
          <p:spPr>
            <a:xfrm>
              <a:off x="539552" y="714926"/>
              <a:ext cx="413181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b="1" dirty="0" smtClean="0">
                  <a:latin typeface="+mj-lt"/>
                  <a:cs typeface="Times New Roman" pitchFamily="18" charset="0"/>
                  <a:sym typeface="Wingdings"/>
                </a:rPr>
                <a:t> </a:t>
              </a:r>
              <a:r>
                <a:rPr lang="fr-FR" sz="2400" b="1" dirty="0" smtClean="0">
                  <a:latin typeface="+mj-lt"/>
                  <a:cs typeface="Times New Roman" pitchFamily="18" charset="0"/>
                </a:rPr>
                <a:t>De nos pratiques traditionnelles </a:t>
              </a:r>
              <a:r>
                <a:rPr lang="fr-FR" sz="2400" dirty="0" smtClean="0">
                  <a:latin typeface="+mj-lt"/>
                  <a:cs typeface="Times New Roman" pitchFamily="18" charset="0"/>
                </a:rPr>
                <a:t>centrées sur le contenu à faire acquérir   </a:t>
              </a:r>
              <a:r>
                <a:rPr lang="fr-FR" sz="2400" b="1" dirty="0" smtClean="0">
                  <a:solidFill>
                    <a:srgbClr val="FF0000"/>
                  </a:solidFill>
                  <a:latin typeface="+mj-lt"/>
                  <a:cs typeface="Times New Roman" pitchFamily="18" charset="0"/>
                </a:rPr>
                <a:t>Vidéo</a:t>
              </a:r>
              <a:endParaRPr lang="fr-FR" sz="2400" dirty="0">
                <a:latin typeface="+mj-lt"/>
                <a:cs typeface="Times New Roman" pitchFamily="18" charset="0"/>
              </a:endParaRPr>
            </a:p>
          </p:txBody>
        </p:sp>
        <p:pic>
          <p:nvPicPr>
            <p:cNvPr id="1026" name="Picture 2" descr="http://lewebpedagogique.com/cdilyceemonnet/files/2009/01/un-enseignant-se-doit-detre-efficace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786314" y="642918"/>
              <a:ext cx="2812168" cy="2165370"/>
            </a:xfrm>
            <a:prstGeom prst="rect">
              <a:avLst/>
            </a:prstGeom>
            <a:noFill/>
          </p:spPr>
        </p:pic>
      </p:grpSp>
      <p:sp>
        <p:nvSpPr>
          <p:cNvPr id="9" name="Flèche courbée vers la droite 8"/>
          <p:cNvSpPr/>
          <p:nvPr/>
        </p:nvSpPr>
        <p:spPr>
          <a:xfrm>
            <a:off x="107504" y="1196752"/>
            <a:ext cx="432048" cy="271578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642910" y="3143248"/>
            <a:ext cx="64087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latin typeface="+mj-lt"/>
                <a:cs typeface="Times New Roman" pitchFamily="18" charset="0"/>
                <a:sym typeface="Wingdings"/>
              </a:rPr>
              <a:t> </a:t>
            </a:r>
            <a:r>
              <a:rPr lang="fr-FR" sz="2400" b="1" dirty="0" smtClean="0">
                <a:latin typeface="+mj-lt"/>
                <a:cs typeface="Times New Roman" pitchFamily="18" charset="0"/>
              </a:rPr>
              <a:t>Vers une centration sur l’apprentissage-formation  </a:t>
            </a:r>
            <a:endParaRPr lang="fr-FR" sz="2400" b="1" dirty="0">
              <a:latin typeface="+mj-lt"/>
              <a:cs typeface="Times New Roman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3786190"/>
            <a:ext cx="3294731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C105-195B-4C24-8FE8-90BED7B8FA4C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642910" y="3847688"/>
            <a:ext cx="478634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+mj-lt"/>
                <a:cs typeface="Times New Roman" pitchFamily="18" charset="0"/>
              </a:rPr>
              <a:t>- Prise en compte des subjectivités et  intersubjectivités</a:t>
            </a:r>
          </a:p>
          <a:p>
            <a:pPr>
              <a:buFontTx/>
              <a:buChar char="-"/>
            </a:pPr>
            <a:r>
              <a:rPr lang="fr-FR" sz="2400" dirty="0" smtClean="0">
                <a:latin typeface="+mj-lt"/>
                <a:cs typeface="Times New Roman" pitchFamily="18" charset="0"/>
              </a:rPr>
              <a:t> Se confronter à… pour construire</a:t>
            </a:r>
          </a:p>
          <a:p>
            <a:pPr>
              <a:buFontTx/>
              <a:buChar char="-"/>
            </a:pPr>
            <a:r>
              <a:rPr lang="fr-FR" sz="2400" dirty="0" smtClean="0">
                <a:latin typeface="+mj-lt"/>
                <a:cs typeface="Times New Roman" pitchFamily="18" charset="0"/>
              </a:rPr>
              <a:t> Echanger pour donner et prendre </a:t>
            </a:r>
          </a:p>
          <a:p>
            <a:pPr>
              <a:buFontTx/>
              <a:buChar char="-"/>
            </a:pPr>
            <a:r>
              <a:rPr lang="fr-FR" sz="2400" b="1" dirty="0" smtClean="0">
                <a:latin typeface="+mj-lt"/>
                <a:cs typeface="Times New Roman" pitchFamily="18" charset="0"/>
              </a:rPr>
              <a:t> </a:t>
            </a:r>
            <a:r>
              <a:rPr lang="fr-FR" sz="2400" dirty="0" smtClean="0">
                <a:latin typeface="+mj-lt"/>
                <a:cs typeface="Times New Roman" pitchFamily="18" charset="0"/>
              </a:rPr>
              <a:t>Déconstruire  pour reconstruire </a:t>
            </a:r>
          </a:p>
          <a:p>
            <a:pPr>
              <a:buFontTx/>
              <a:buChar char="-"/>
            </a:pPr>
            <a:r>
              <a:rPr lang="fr-FR" sz="2400" dirty="0" smtClean="0">
                <a:latin typeface="+mj-lt"/>
                <a:cs typeface="Times New Roman" pitchFamily="18" charset="0"/>
              </a:rPr>
              <a:t> Autonomie  – Motivation </a:t>
            </a:r>
          </a:p>
          <a:p>
            <a:pPr>
              <a:buFontTx/>
              <a:buChar char="-"/>
            </a:pP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483768" y="188640"/>
            <a:ext cx="4464496" cy="46166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  <a:latin typeface="+mj-lt"/>
                <a:cs typeface="Times New Roman" pitchFamily="18" charset="0"/>
                <a:sym typeface="Wingdings"/>
              </a:rPr>
              <a:t>COMMENT PROCEDONS-NOUS ?</a:t>
            </a:r>
            <a:endParaRPr lang="fr-FR" sz="2400" b="1" dirty="0">
              <a:solidFill>
                <a:srgbClr val="FF000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971600" y="692696"/>
            <a:ext cx="5904656" cy="40011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000" dirty="0" smtClean="0">
                <a:latin typeface="+mj-lt"/>
                <a:cs typeface="Times New Roman" pitchFamily="18" charset="0"/>
              </a:rPr>
              <a:t>1- Une construction des situations en commun</a:t>
            </a:r>
            <a:endParaRPr lang="fr-FR" sz="2000" dirty="0">
              <a:latin typeface="+mj-lt"/>
              <a:cs typeface="Times New Roman" pitchFamily="18" charset="0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C105-195B-4C24-8FE8-90BED7B8FA4C}" type="slidenum">
              <a:rPr lang="fr-FR" smtClean="0"/>
              <a:pPr/>
              <a:t>7</a:t>
            </a:fld>
            <a:endParaRPr lang="fr-FR"/>
          </a:p>
        </p:txBody>
      </p:sp>
      <p:grpSp>
        <p:nvGrpSpPr>
          <p:cNvPr id="9" name="Groupe 18"/>
          <p:cNvGrpSpPr/>
          <p:nvPr/>
        </p:nvGrpSpPr>
        <p:grpSpPr>
          <a:xfrm>
            <a:off x="5148064" y="2348880"/>
            <a:ext cx="1800200" cy="2016224"/>
            <a:chOff x="3707904" y="1052736"/>
            <a:chExt cx="1440160" cy="1872208"/>
          </a:xfrm>
        </p:grpSpPr>
        <p:sp>
          <p:nvSpPr>
            <p:cNvPr id="15" name="Rectangle à coins arrondis 14"/>
            <p:cNvSpPr/>
            <p:nvPr/>
          </p:nvSpPr>
          <p:spPr>
            <a:xfrm>
              <a:off x="3707904" y="1052736"/>
              <a:ext cx="1440160" cy="93610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Objectifs définis  en commun</a:t>
              </a:r>
              <a:endParaRPr lang="fr-FR" dirty="0"/>
            </a:p>
          </p:txBody>
        </p:sp>
        <p:sp>
          <p:nvSpPr>
            <p:cNvPr id="16" name="Rectangle à coins arrondis 15"/>
            <p:cNvSpPr/>
            <p:nvPr/>
          </p:nvSpPr>
          <p:spPr>
            <a:xfrm>
              <a:off x="3707904" y="1988840"/>
              <a:ext cx="1440160" cy="936104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Identification des compétences</a:t>
              </a:r>
              <a:endParaRPr lang="fr-FR" dirty="0"/>
            </a:p>
          </p:txBody>
        </p:sp>
      </p:grpSp>
      <p:sp>
        <p:nvSpPr>
          <p:cNvPr id="14" name="ZoneTexte 13"/>
          <p:cNvSpPr txBox="1"/>
          <p:nvPr/>
        </p:nvSpPr>
        <p:spPr>
          <a:xfrm>
            <a:off x="683568" y="2636912"/>
            <a:ext cx="3888432" cy="21236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fr-FR" sz="2200" dirty="0" smtClean="0">
                <a:latin typeface="+mj-lt"/>
                <a:cs typeface="Times New Roman" pitchFamily="18" charset="0"/>
              </a:rPr>
              <a:t> Situation</a:t>
            </a:r>
            <a:br>
              <a:rPr lang="fr-FR" sz="2200" dirty="0" smtClean="0">
                <a:latin typeface="+mj-lt"/>
                <a:cs typeface="Times New Roman" pitchFamily="18" charset="0"/>
              </a:rPr>
            </a:br>
            <a:r>
              <a:rPr lang="fr-FR" sz="2200" dirty="0" smtClean="0">
                <a:latin typeface="+mj-lt"/>
                <a:cs typeface="Times New Roman" pitchFamily="18" charset="0"/>
              </a:rPr>
              <a:t>- Savoirs- Aléas- Complexités </a:t>
            </a:r>
          </a:p>
          <a:p>
            <a:pPr>
              <a:buFontTx/>
              <a:buChar char="-"/>
            </a:pPr>
            <a:r>
              <a:rPr lang="fr-FR" sz="2200" dirty="0" smtClean="0">
                <a:latin typeface="+mj-lt"/>
                <a:cs typeface="Times New Roman" pitchFamily="18" charset="0"/>
              </a:rPr>
              <a:t> Missions (tâches)</a:t>
            </a:r>
          </a:p>
          <a:p>
            <a:pPr lvl="1">
              <a:buFont typeface="Wingdings"/>
              <a:buChar char=""/>
            </a:pPr>
            <a:r>
              <a:rPr lang="fr-FR" sz="2200" dirty="0" smtClean="0">
                <a:latin typeface="+mj-lt"/>
                <a:cs typeface="Times New Roman" pitchFamily="18" charset="0"/>
                <a:sym typeface="Wingdings"/>
              </a:rPr>
              <a:t> Gestion</a:t>
            </a:r>
            <a:br>
              <a:rPr lang="fr-FR" sz="2200" dirty="0" smtClean="0">
                <a:latin typeface="+mj-lt"/>
                <a:cs typeface="Times New Roman" pitchFamily="18" charset="0"/>
                <a:sym typeface="Wingdings"/>
              </a:rPr>
            </a:br>
            <a:r>
              <a:rPr lang="fr-FR" sz="2200" dirty="0" smtClean="0">
                <a:latin typeface="+mj-lt"/>
                <a:cs typeface="Times New Roman" pitchFamily="18" charset="0"/>
                <a:sym typeface="Wingdings"/>
              </a:rPr>
              <a:t> Com-</a:t>
            </a:r>
            <a:r>
              <a:rPr lang="fr-FR" sz="2200" dirty="0" err="1" smtClean="0">
                <a:latin typeface="+mj-lt"/>
                <a:cs typeface="Times New Roman" pitchFamily="18" charset="0"/>
                <a:sym typeface="Wingdings"/>
              </a:rPr>
              <a:t>orga</a:t>
            </a:r>
            <a:r>
              <a:rPr lang="fr-FR" sz="2200" dirty="0" smtClean="0">
                <a:latin typeface="+mj-lt"/>
                <a:cs typeface="Times New Roman" pitchFamily="18" charset="0"/>
                <a:sym typeface="Wingdings"/>
              </a:rPr>
              <a:t/>
            </a:r>
            <a:br>
              <a:rPr lang="fr-FR" sz="2200" dirty="0" smtClean="0">
                <a:latin typeface="+mj-lt"/>
                <a:cs typeface="Times New Roman" pitchFamily="18" charset="0"/>
                <a:sym typeface="Wingdings"/>
              </a:rPr>
            </a:br>
            <a:r>
              <a:rPr lang="fr-FR" sz="2200" dirty="0" smtClean="0">
                <a:latin typeface="+mj-lt"/>
                <a:cs typeface="Times New Roman" pitchFamily="18" charset="0"/>
                <a:sym typeface="Wingdings"/>
              </a:rPr>
              <a:t> Aspects juridiques</a:t>
            </a:r>
            <a:endParaRPr lang="fr-FR" sz="2200" dirty="0" smtClean="0">
              <a:latin typeface="+mj-lt"/>
              <a:cs typeface="Times New Roman" pitchFamily="18" charset="0"/>
            </a:endParaRPr>
          </a:p>
        </p:txBody>
      </p:sp>
      <p:sp>
        <p:nvSpPr>
          <p:cNvPr id="11" name="Flèche droite 10"/>
          <p:cNvSpPr/>
          <p:nvPr/>
        </p:nvSpPr>
        <p:spPr>
          <a:xfrm>
            <a:off x="4644008" y="3284984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à coins arrondis 16"/>
          <p:cNvSpPr/>
          <p:nvPr/>
        </p:nvSpPr>
        <p:spPr>
          <a:xfrm>
            <a:off x="4786314" y="1142984"/>
            <a:ext cx="252028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Référentiel</a:t>
            </a:r>
          </a:p>
          <a:p>
            <a:pPr algn="ctr"/>
            <a:r>
              <a:rPr lang="fr-FR" dirty="0" smtClean="0"/>
              <a:t>&amp; Guide d'accompagnement</a:t>
            </a:r>
            <a:endParaRPr lang="fr-FR" dirty="0"/>
          </a:p>
        </p:txBody>
      </p:sp>
      <p:sp>
        <p:nvSpPr>
          <p:cNvPr id="18" name="Flèche vers le bas 17"/>
          <p:cNvSpPr/>
          <p:nvPr/>
        </p:nvSpPr>
        <p:spPr>
          <a:xfrm>
            <a:off x="5866434" y="1935072"/>
            <a:ext cx="21602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251520" y="4797152"/>
            <a:ext cx="8568952" cy="120032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>
                <a:latin typeface="+mj-lt"/>
                <a:cs typeface="Times New Roman" pitchFamily="18" charset="0"/>
                <a:sym typeface="Wingdings"/>
              </a:rPr>
              <a:t> </a:t>
            </a:r>
            <a:r>
              <a:rPr lang="fr-FR" sz="2400" dirty="0" smtClean="0">
                <a:latin typeface="+mj-lt"/>
                <a:cs typeface="Times New Roman" pitchFamily="18" charset="0"/>
              </a:rPr>
              <a:t>Une compréhension commune du référentiel           </a:t>
            </a:r>
            <a:br>
              <a:rPr lang="fr-FR" sz="2400" dirty="0" smtClean="0">
                <a:latin typeface="+mj-lt"/>
                <a:cs typeface="Times New Roman" pitchFamily="18" charset="0"/>
              </a:rPr>
            </a:br>
            <a:r>
              <a:rPr lang="fr-FR" sz="2400" dirty="0" smtClean="0">
                <a:latin typeface="+mj-lt"/>
                <a:cs typeface="Times New Roman" pitchFamily="18" charset="0"/>
              </a:rPr>
              <a:t>	</a:t>
            </a:r>
            <a:r>
              <a:rPr lang="fr-FR" sz="2400" dirty="0" smtClean="0">
                <a:latin typeface="+mj-lt"/>
                <a:cs typeface="Times New Roman" pitchFamily="18" charset="0"/>
                <a:sym typeface="Wingdings"/>
              </a:rPr>
              <a:t></a:t>
            </a:r>
            <a:r>
              <a:rPr lang="fr-FR" sz="2400" dirty="0" smtClean="0">
                <a:latin typeface="+mj-lt"/>
                <a:cs typeface="Times New Roman" pitchFamily="18" charset="0"/>
              </a:rPr>
              <a:t>Une progression commune   	</a:t>
            </a:r>
            <a:br>
              <a:rPr lang="fr-FR" sz="2400" dirty="0" smtClean="0">
                <a:latin typeface="+mj-lt"/>
                <a:cs typeface="Times New Roman" pitchFamily="18" charset="0"/>
              </a:rPr>
            </a:br>
            <a:r>
              <a:rPr lang="fr-FR" sz="2400" dirty="0" smtClean="0">
                <a:latin typeface="+mj-lt"/>
                <a:cs typeface="Times New Roman" pitchFamily="18" charset="0"/>
              </a:rPr>
              <a:t>	</a:t>
            </a:r>
            <a:r>
              <a:rPr lang="fr-FR" sz="2400" dirty="0" smtClean="0">
                <a:latin typeface="+mj-lt"/>
                <a:cs typeface="Times New Roman" pitchFamily="18" charset="0"/>
                <a:sym typeface="Wingdings"/>
              </a:rPr>
              <a:t></a:t>
            </a:r>
            <a:r>
              <a:rPr lang="fr-FR" sz="2400" dirty="0" smtClean="0">
                <a:latin typeface="+mj-lt"/>
                <a:cs typeface="Times New Roman" pitchFamily="18" charset="0"/>
              </a:rPr>
              <a:t>une coordination des activités proposées  aux élèves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179512" y="5949280"/>
            <a:ext cx="5040560" cy="83099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>
                <a:latin typeface="+mj-lt"/>
                <a:cs typeface="Times New Roman" pitchFamily="18" charset="0"/>
                <a:sym typeface="Wingdings"/>
              </a:rPr>
              <a:t>Des r</a:t>
            </a:r>
            <a:r>
              <a:rPr lang="fr-FR" sz="2400" dirty="0" smtClean="0">
                <a:latin typeface="+mj-lt"/>
                <a:cs typeface="Times New Roman" pitchFamily="18" charset="0"/>
              </a:rPr>
              <a:t>éponses efficaces aux sollicitations des élèves</a:t>
            </a:r>
            <a:endParaRPr lang="fr-FR" sz="2400" dirty="0">
              <a:latin typeface="+mj-lt"/>
              <a:cs typeface="Times New Roman" pitchFamily="18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5868144" y="6237312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Collectif au travail (Vidéo)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1259632" y="2060848"/>
            <a:ext cx="3599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 binôme d’enseignants choisit :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au 15"/>
          <p:cNvGraphicFramePr>
            <a:graphicFrameLocks noGrp="1"/>
          </p:cNvGraphicFramePr>
          <p:nvPr/>
        </p:nvGraphicFramePr>
        <p:xfrm>
          <a:off x="395536" y="1772816"/>
          <a:ext cx="8496944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0886"/>
                <a:gridCol w="917058"/>
                <a:gridCol w="208280"/>
                <a:gridCol w="1296144"/>
                <a:gridCol w="1368152"/>
                <a:gridCol w="1224136"/>
                <a:gridCol w="1224136"/>
                <a:gridCol w="1368152"/>
              </a:tblGrid>
              <a:tr h="518160">
                <a:tc gridSpan="3"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Scénario 1</a:t>
                      </a:r>
                      <a:endParaRPr lang="fr-F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Verbalisation</a:t>
                      </a:r>
                      <a:endParaRPr lang="fr-F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Généralisation</a:t>
                      </a:r>
                      <a:endParaRPr lang="fr-FR" sz="1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Scénario 2 : avec aléas</a:t>
                      </a:r>
                      <a:r>
                        <a:rPr lang="fr-FR" sz="1400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et complexités</a:t>
                      </a:r>
                      <a:endParaRPr lang="fr-FR" sz="14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fr-F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Verbalisation</a:t>
                      </a:r>
                    </a:p>
                    <a:p>
                      <a:endParaRPr lang="fr-FR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fr-F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(mise en mots du </a:t>
                      </a:r>
                      <a:r>
                        <a:rPr lang="fr-FR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procéssus</a:t>
                      </a:r>
                      <a:r>
                        <a:rPr lang="fr-F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fr-FR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fr-FR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fr-FR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Remediations</a:t>
                      </a:r>
                      <a:endParaRPr lang="fr-FR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777984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Activité 1</a:t>
                      </a:r>
                      <a:endParaRPr lang="fr-F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Activité</a:t>
                      </a:r>
                      <a:r>
                        <a:rPr lang="fr-FR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</a:t>
                      </a:r>
                      <a:endParaRPr lang="fr-F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endParaRPr lang="fr-F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Analyse -  </a:t>
                      </a:r>
                      <a:br>
                        <a:rPr lang="fr-FR" sz="14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fr-FR" sz="14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Extractions des savoirs- pertinence – justification des choix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endParaRPr lang="fr-F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1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14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" name="ZoneTexte 16"/>
          <p:cNvSpPr txBox="1"/>
          <p:nvPr/>
        </p:nvSpPr>
        <p:spPr>
          <a:xfrm>
            <a:off x="1763688" y="476672"/>
            <a:ext cx="52565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+mj-lt"/>
                <a:cs typeface="Times New Roman" pitchFamily="18" charset="0"/>
              </a:rPr>
              <a:t>Situation inédite pour exercer sa compétence</a:t>
            </a:r>
            <a:endParaRPr lang="fr-FR" sz="2000" dirty="0">
              <a:latin typeface="+mj-lt"/>
              <a:cs typeface="Times New Roman" pitchFamily="18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C105-195B-4C24-8FE8-90BED7B8FA4C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7" name="Flèche courbée vers le haut 6"/>
          <p:cNvSpPr/>
          <p:nvPr/>
        </p:nvSpPr>
        <p:spPr>
          <a:xfrm>
            <a:off x="3203848" y="4221088"/>
            <a:ext cx="1080120" cy="50006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635896" y="1124744"/>
            <a:ext cx="1354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i="1" dirty="0" smtClean="0">
                <a:latin typeface="Aharoni" pitchFamily="2" charset="-79"/>
                <a:cs typeface="Aharoni" pitchFamily="2" charset="-79"/>
              </a:rPr>
              <a:t>Les phases</a:t>
            </a:r>
            <a:endParaRPr lang="fr-FR" b="1" i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6444208" y="5301208"/>
            <a:ext cx="1643074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Passeport pro</a:t>
            </a:r>
            <a:endParaRPr lang="fr-FR" dirty="0"/>
          </a:p>
        </p:txBody>
      </p:sp>
      <p:sp>
        <p:nvSpPr>
          <p:cNvPr id="12" name="Flèche droite rayée 11"/>
          <p:cNvSpPr/>
          <p:nvPr/>
        </p:nvSpPr>
        <p:spPr>
          <a:xfrm rot="5400000">
            <a:off x="6949404" y="4796012"/>
            <a:ext cx="571504" cy="28575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 courbée vers le haut 13"/>
          <p:cNvSpPr/>
          <p:nvPr/>
        </p:nvSpPr>
        <p:spPr>
          <a:xfrm>
            <a:off x="4644008" y="4221088"/>
            <a:ext cx="1080120" cy="50006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5" name="Flèche courbée vers le haut 14"/>
          <p:cNvSpPr/>
          <p:nvPr/>
        </p:nvSpPr>
        <p:spPr>
          <a:xfrm>
            <a:off x="5940152" y="4221088"/>
            <a:ext cx="1080120" cy="50006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8" name="Flèche courbée vers le haut 17"/>
          <p:cNvSpPr/>
          <p:nvPr/>
        </p:nvSpPr>
        <p:spPr>
          <a:xfrm>
            <a:off x="7380312" y="4221088"/>
            <a:ext cx="1080120" cy="50006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9" name="Flèche courbée vers le haut 18"/>
          <p:cNvSpPr/>
          <p:nvPr/>
        </p:nvSpPr>
        <p:spPr>
          <a:xfrm>
            <a:off x="1763688" y="4221088"/>
            <a:ext cx="1080120" cy="50006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au 10"/>
          <p:cNvGraphicFramePr>
            <a:graphicFrameLocks noGrp="1"/>
          </p:cNvGraphicFramePr>
          <p:nvPr/>
        </p:nvGraphicFramePr>
        <p:xfrm>
          <a:off x="357158" y="571480"/>
          <a:ext cx="8501124" cy="57286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5884"/>
                <a:gridCol w="1357322"/>
                <a:gridCol w="1893298"/>
                <a:gridCol w="1296144"/>
                <a:gridCol w="1512168"/>
                <a:gridCol w="1156308"/>
              </a:tblGrid>
              <a:tr h="480053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+mj-lt"/>
                          <a:cs typeface="Times New Roman" pitchFamily="18" charset="0"/>
                        </a:rPr>
                        <a:t>Situation globale</a:t>
                      </a:r>
                      <a:endParaRPr lang="fr-FR" sz="120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+mj-lt"/>
                          <a:cs typeface="Times New Roman" pitchFamily="18" charset="0"/>
                        </a:rPr>
                        <a:t>Organisation</a:t>
                      </a:r>
                    </a:p>
                    <a:p>
                      <a:r>
                        <a:rPr lang="fr-FR" sz="1200" dirty="0" smtClean="0">
                          <a:latin typeface="+mj-lt"/>
                          <a:cs typeface="Times New Roman" pitchFamily="18" charset="0"/>
                        </a:rPr>
                        <a:t>pédagogique</a:t>
                      </a:r>
                      <a:endParaRPr lang="fr-FR" sz="120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+mj-lt"/>
                          <a:cs typeface="Times New Roman" pitchFamily="18" charset="0"/>
                        </a:rPr>
                        <a:t>Explicitation</a:t>
                      </a:r>
                      <a:endParaRPr lang="fr-FR" sz="120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+mj-lt"/>
                          <a:cs typeface="Times New Roman" pitchFamily="18" charset="0"/>
                        </a:rPr>
                        <a:t>Généralisation</a:t>
                      </a:r>
                      <a:endParaRPr lang="fr-FR" sz="120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latin typeface="+mj-lt"/>
                          <a:cs typeface="Times New Roman" pitchFamily="18" charset="0"/>
                        </a:rPr>
                        <a:t>Scénario incluant d'autres  complexités et aléas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latin typeface="+mj-lt"/>
                          <a:cs typeface="Times New Roman" pitchFamily="18" charset="0"/>
                        </a:rPr>
                        <a:t>Explicitation</a:t>
                      </a:r>
                    </a:p>
                  </a:txBody>
                  <a:tcPr/>
                </a:tc>
              </a:tr>
              <a:tr h="3168352"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endParaRPr lang="fr-FR" sz="1200" dirty="0">
                        <a:solidFill>
                          <a:srgbClr val="FF000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+mj-lt"/>
                          <a:cs typeface="Times New Roman" pitchFamily="18" charset="0"/>
                        </a:rPr>
                        <a:t>Travail</a:t>
                      </a:r>
                      <a:r>
                        <a:rPr lang="fr-FR" sz="1200" baseline="0" dirty="0" smtClean="0">
                          <a:latin typeface="+mj-lt"/>
                          <a:cs typeface="Times New Roman" pitchFamily="18" charset="0"/>
                        </a:rPr>
                        <a:t> par groupe de 2,3 ou 4 élèves</a:t>
                      </a:r>
                    </a:p>
                    <a:p>
                      <a:endParaRPr lang="fr-FR" sz="1200" baseline="0" dirty="0" smtClean="0">
                        <a:latin typeface="+mj-lt"/>
                        <a:cs typeface="Times New Roman" pitchFamily="18" charset="0"/>
                      </a:endParaRPr>
                    </a:p>
                    <a:p>
                      <a:r>
                        <a:rPr lang="fr-FR" sz="1200" baseline="0" dirty="0" smtClean="0">
                          <a:latin typeface="+mj-lt"/>
                          <a:cs typeface="Times New Roman" pitchFamily="18" charset="0"/>
                        </a:rPr>
                        <a:t>Les groupes sont constitués par les enseignants </a:t>
                      </a:r>
                    </a:p>
                    <a:p>
                      <a:endParaRPr lang="fr-FR" sz="1200" baseline="0" dirty="0" smtClean="0">
                        <a:latin typeface="+mj-lt"/>
                        <a:cs typeface="Times New Roman" pitchFamily="18" charset="0"/>
                      </a:endParaRPr>
                    </a:p>
                    <a:p>
                      <a:endParaRPr lang="fr-FR" sz="1200" baseline="0" dirty="0" smtClean="0">
                        <a:latin typeface="+mj-lt"/>
                        <a:cs typeface="Times New Roman" pitchFamily="18" charset="0"/>
                      </a:endParaRPr>
                    </a:p>
                    <a:p>
                      <a:endParaRPr lang="fr-FR" sz="1200" dirty="0" smtClean="0">
                        <a:latin typeface="+mj-lt"/>
                        <a:cs typeface="Times New Roman" pitchFamily="18" charset="0"/>
                      </a:endParaRPr>
                    </a:p>
                    <a:p>
                      <a:endParaRPr lang="fr-FR" sz="1200" dirty="0" smtClean="0">
                        <a:latin typeface="+mj-lt"/>
                        <a:cs typeface="Times New Roman" pitchFamily="18" charset="0"/>
                      </a:endParaRPr>
                    </a:p>
                    <a:p>
                      <a:endParaRPr lang="fr-FR" sz="1200" dirty="0" smtClean="0">
                        <a:latin typeface="+mj-lt"/>
                        <a:cs typeface="Times New Roman" pitchFamily="18" charset="0"/>
                      </a:endParaRPr>
                    </a:p>
                    <a:p>
                      <a:endParaRPr lang="fr-FR" sz="1200" dirty="0" smtClean="0">
                        <a:latin typeface="+mj-lt"/>
                        <a:cs typeface="Times New Roman" pitchFamily="18" charset="0"/>
                      </a:endParaRPr>
                    </a:p>
                    <a:p>
                      <a:endParaRPr lang="fr-FR" sz="1200" dirty="0" smtClean="0">
                        <a:latin typeface="+mj-lt"/>
                        <a:cs typeface="Times New Roman" pitchFamily="18" charset="0"/>
                      </a:endParaRPr>
                    </a:p>
                    <a:p>
                      <a:r>
                        <a:rPr lang="fr-FR" sz="1200" b="1" dirty="0" smtClean="0">
                          <a:solidFill>
                            <a:srgbClr val="FF0000"/>
                          </a:solidFill>
                          <a:latin typeface="+mj-lt"/>
                          <a:cs typeface="Times New Roman" pitchFamily="18" charset="0"/>
                        </a:rPr>
                        <a:t>Vidéo</a:t>
                      </a:r>
                      <a:endParaRPr lang="fr-FR" sz="1200" b="1" dirty="0">
                        <a:solidFill>
                          <a:srgbClr val="FF000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+mj-lt"/>
                          <a:cs typeface="Times New Roman" pitchFamily="18" charset="0"/>
                        </a:rPr>
                        <a:t>A la fin de la mission :</a:t>
                      </a:r>
                    </a:p>
                    <a:p>
                      <a:r>
                        <a:rPr lang="fr-FR" sz="1200" dirty="0" smtClean="0">
                          <a:latin typeface="+mj-lt"/>
                          <a:cs typeface="Times New Roman" pitchFamily="18" charset="0"/>
                        </a:rPr>
                        <a:t>Avec l’enseignant  et par groupe de travail</a:t>
                      </a:r>
                    </a:p>
                    <a:p>
                      <a:endParaRPr lang="fr-FR" sz="1200" dirty="0" smtClean="0">
                        <a:latin typeface="+mj-lt"/>
                        <a:cs typeface="Times New Roman" pitchFamily="18" charset="0"/>
                      </a:endParaRPr>
                    </a:p>
                    <a:p>
                      <a:r>
                        <a:rPr lang="fr-FR" sz="1200" dirty="0" smtClean="0">
                          <a:latin typeface="+mj-lt"/>
                          <a:cs typeface="Times New Roman" pitchFamily="18" charset="0"/>
                        </a:rPr>
                        <a:t>- Identifier des ressources  (quoi?)</a:t>
                      </a:r>
                    </a:p>
                    <a:p>
                      <a:endParaRPr lang="fr-FR" sz="1200" dirty="0" smtClean="0">
                        <a:latin typeface="+mj-lt"/>
                        <a:cs typeface="Times New Roman" pitchFamily="18" charset="0"/>
                      </a:endParaRPr>
                    </a:p>
                    <a:p>
                      <a:r>
                        <a:rPr lang="fr-FR" sz="1200" dirty="0" smtClean="0">
                          <a:latin typeface="+mj-lt"/>
                          <a:cs typeface="Times New Roman" pitchFamily="18" charset="0"/>
                        </a:rPr>
                        <a:t>-La Pertinence du choix des ressources  (pourquoi?)</a:t>
                      </a:r>
                    </a:p>
                    <a:p>
                      <a:endParaRPr lang="fr-FR" sz="1200" dirty="0" smtClean="0">
                        <a:latin typeface="+mj-lt"/>
                        <a:cs typeface="Times New Roman" pitchFamily="18" charset="0"/>
                      </a:endParaRPr>
                    </a:p>
                    <a:p>
                      <a:r>
                        <a:rPr lang="fr-FR" sz="1200" dirty="0" smtClean="0">
                          <a:latin typeface="+mj-lt"/>
                          <a:cs typeface="Times New Roman" pitchFamily="18" charset="0"/>
                        </a:rPr>
                        <a:t>- Utiliser des ressources    (comment</a:t>
                      </a:r>
                      <a:r>
                        <a:rPr lang="fr-FR" sz="1200" baseline="0" dirty="0" smtClean="0">
                          <a:latin typeface="+mj-lt"/>
                          <a:cs typeface="Times New Roman" pitchFamily="18" charset="0"/>
                        </a:rPr>
                        <a:t>)</a:t>
                      </a:r>
                    </a:p>
                    <a:p>
                      <a:endParaRPr lang="fr-FR" sz="1200" baseline="0" dirty="0" smtClean="0">
                        <a:latin typeface="+mj-lt"/>
                        <a:cs typeface="Times New Roman" pitchFamily="18" charset="0"/>
                      </a:endParaRPr>
                    </a:p>
                    <a:p>
                      <a:r>
                        <a:rPr lang="fr-FR" sz="1200" dirty="0" smtClean="0">
                          <a:latin typeface="+mj-lt"/>
                          <a:cs typeface="Times New Roman" pitchFamily="18" charset="0"/>
                        </a:rPr>
                        <a:t>A  la fin de l’explicitation,</a:t>
                      </a:r>
                      <a:r>
                        <a:rPr lang="fr-FR" sz="1200" baseline="0" dirty="0" smtClean="0">
                          <a:latin typeface="+mj-lt"/>
                          <a:cs typeface="Times New Roman" pitchFamily="18" charset="0"/>
                        </a:rPr>
                        <a:t> demander  aux élève de préparer une synthèse.</a:t>
                      </a:r>
                      <a:endParaRPr lang="fr-FR" sz="120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+mj-lt"/>
                          <a:cs typeface="Times New Roman" pitchFamily="18" charset="0"/>
                        </a:rPr>
                        <a:t>Généralisation à partir des synthèses faites par les élèves.</a:t>
                      </a:r>
                      <a:endParaRPr lang="fr-FR" sz="120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 smtClean="0">
                        <a:latin typeface="+mj-lt"/>
                        <a:cs typeface="Times New Roman" pitchFamily="18" charset="0"/>
                      </a:endParaRPr>
                    </a:p>
                    <a:p>
                      <a:r>
                        <a:rPr lang="fr-FR" sz="1200" dirty="0" smtClean="0">
                          <a:latin typeface="+mj-lt"/>
                          <a:cs typeface="Times New Roman" pitchFamily="18" charset="0"/>
                        </a:rPr>
                        <a:t>Correction</a:t>
                      </a:r>
                      <a:r>
                        <a:rPr lang="fr-FR" sz="1200" baseline="0" dirty="0" smtClean="0">
                          <a:latin typeface="+mj-lt"/>
                          <a:cs typeface="Times New Roman" pitchFamily="18" charset="0"/>
                        </a:rPr>
                        <a:t> par l’enseignant </a:t>
                      </a:r>
                    </a:p>
                    <a:p>
                      <a:endParaRPr lang="fr-FR" sz="1200" baseline="0" dirty="0" smtClean="0">
                        <a:latin typeface="+mj-lt"/>
                        <a:cs typeface="Times New Roman" pitchFamily="18" charset="0"/>
                      </a:endParaRPr>
                    </a:p>
                    <a:p>
                      <a:r>
                        <a:rPr lang="fr-FR" sz="1200" baseline="0" dirty="0" smtClean="0">
                          <a:latin typeface="+mj-lt"/>
                          <a:cs typeface="Times New Roman" pitchFamily="18" charset="0"/>
                        </a:rPr>
                        <a:t>Explicitation</a:t>
                      </a:r>
                      <a:endParaRPr lang="fr-FR" sz="1200" dirty="0" smtClean="0">
                        <a:latin typeface="+mj-lt"/>
                        <a:cs typeface="Times New Roman" pitchFamily="18" charset="0"/>
                      </a:endParaRPr>
                    </a:p>
                    <a:p>
                      <a:endParaRPr lang="fr-FR" sz="1200" dirty="0" smtClean="0">
                        <a:latin typeface="+mj-lt"/>
                        <a:cs typeface="Times New Roman" pitchFamily="18" charset="0"/>
                      </a:endParaRPr>
                    </a:p>
                    <a:p>
                      <a:r>
                        <a:rPr lang="fr-FR" sz="1200" dirty="0" smtClean="0">
                          <a:latin typeface="+mj-lt"/>
                          <a:cs typeface="Times New Roman" pitchFamily="18" charset="0"/>
                        </a:rPr>
                        <a:t>Groupe /  Prof</a:t>
                      </a:r>
                    </a:p>
                    <a:p>
                      <a:endParaRPr lang="fr-FR" sz="1200" dirty="0" smtClean="0">
                        <a:latin typeface="+mj-lt"/>
                        <a:cs typeface="Times New Roman" pitchFamily="18" charset="0"/>
                      </a:endParaRPr>
                    </a:p>
                    <a:p>
                      <a:r>
                        <a:rPr lang="fr-FR" sz="1200" dirty="0" smtClean="0">
                          <a:latin typeface="+mj-lt"/>
                          <a:cs typeface="Times New Roman" pitchFamily="18" charset="0"/>
                        </a:rPr>
                        <a:t>Ou groupe / groupe</a:t>
                      </a:r>
                      <a:br>
                        <a:rPr lang="fr-FR" sz="1200" dirty="0" smtClean="0">
                          <a:latin typeface="+mj-lt"/>
                          <a:cs typeface="Times New Roman" pitchFamily="18" charset="0"/>
                        </a:rPr>
                      </a:br>
                      <a:r>
                        <a:rPr lang="fr-FR" sz="1200" dirty="0" smtClean="0">
                          <a:latin typeface="+mj-lt"/>
                          <a:cs typeface="Times New Roman" pitchFamily="18" charset="0"/>
                        </a:rPr>
                        <a:t/>
                      </a:r>
                      <a:br>
                        <a:rPr lang="fr-FR" sz="1200" dirty="0" smtClean="0">
                          <a:latin typeface="+mj-lt"/>
                          <a:cs typeface="Times New Roman" pitchFamily="18" charset="0"/>
                        </a:rPr>
                      </a:br>
                      <a:r>
                        <a:rPr lang="fr-FR" sz="1200" b="1" baseline="0" dirty="0" smtClean="0">
                          <a:solidFill>
                            <a:srgbClr val="C00000"/>
                          </a:solidFill>
                          <a:latin typeface="+mj-lt"/>
                          <a:cs typeface="Times New Roman" pitchFamily="18" charset="0"/>
                        </a:rPr>
                        <a:t>Vidéo</a:t>
                      </a:r>
                    </a:p>
                    <a:p>
                      <a:endParaRPr lang="fr-FR" sz="1200" b="1" baseline="0" dirty="0" smtClean="0">
                        <a:solidFill>
                          <a:srgbClr val="C00000"/>
                        </a:solidFill>
                        <a:latin typeface="+mj-lt"/>
                        <a:cs typeface="Times New Roman" pitchFamily="18" charset="0"/>
                      </a:endParaRPr>
                    </a:p>
                    <a:p>
                      <a:r>
                        <a:rPr lang="fr-FR" sz="1200" b="1" baseline="0" dirty="0" smtClean="0">
                          <a:solidFill>
                            <a:srgbClr val="C00000"/>
                          </a:solidFill>
                          <a:latin typeface="+mj-lt"/>
                          <a:cs typeface="Times New Roman" pitchFamily="18" charset="0"/>
                          <a:hlinkClick r:id="rId2" action="ppaction://hlinkfile"/>
                        </a:rPr>
                        <a:t>Grille de préparation</a:t>
                      </a:r>
                      <a:endParaRPr lang="fr-FR" sz="120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824203">
                <a:tc>
                  <a:txBody>
                    <a:bodyPr/>
                    <a:lstStyle/>
                    <a:p>
                      <a:endParaRPr lang="fr-FR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fr-FR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fr-FR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fr-FR" sz="1200" dirty="0" smtClean="0">
                          <a:latin typeface="+mj-lt"/>
                          <a:cs typeface="Times New Roman" pitchFamily="18" charset="0"/>
                        </a:rPr>
                        <a:t>Pour chaque  mission, faire apparaitre  le (s) compétence(s)</a:t>
                      </a:r>
                    </a:p>
                    <a:p>
                      <a:endParaRPr lang="fr-FR" sz="120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+mj-lt"/>
                          <a:cs typeface="Times New Roman" pitchFamily="18" charset="0"/>
                        </a:rPr>
                        <a:t>Pendant</a:t>
                      </a:r>
                      <a:r>
                        <a:rPr lang="fr-FR" sz="1200" baseline="0" dirty="0" smtClean="0">
                          <a:latin typeface="+mj-lt"/>
                          <a:cs typeface="Times New Roman" pitchFamily="18" charset="0"/>
                        </a:rPr>
                        <a:t> la séance:</a:t>
                      </a:r>
                    </a:p>
                    <a:p>
                      <a:endParaRPr lang="fr-FR" sz="1200" dirty="0" smtClean="0">
                        <a:latin typeface="+mj-lt"/>
                        <a:cs typeface="Times New Roman" pitchFamily="18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fr-FR" sz="1200" dirty="0" smtClean="0">
                          <a:latin typeface="+mj-lt"/>
                          <a:cs typeface="Times New Roman" pitchFamily="18" charset="0"/>
                        </a:rPr>
                        <a:t>Echanges  dans le groupe et entre groupe</a:t>
                      </a:r>
                    </a:p>
                    <a:p>
                      <a:pPr>
                        <a:buFontTx/>
                        <a:buChar char="-"/>
                      </a:pPr>
                      <a:endParaRPr lang="fr-FR" sz="1200" dirty="0" smtClean="0">
                        <a:latin typeface="+mj-lt"/>
                        <a:cs typeface="Times New Roman" pitchFamily="18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fr-FR" sz="1200" dirty="0" smtClean="0">
                          <a:latin typeface="+mj-lt"/>
                          <a:cs typeface="Times New Roman" pitchFamily="18" charset="0"/>
                        </a:rPr>
                        <a:t>Médiation</a:t>
                      </a:r>
                      <a:r>
                        <a:rPr lang="fr-FR" sz="1200" baseline="0" dirty="0" smtClean="0">
                          <a:latin typeface="+mj-lt"/>
                          <a:cs typeface="Times New Roman" pitchFamily="18" charset="0"/>
                        </a:rPr>
                        <a:t>  prof</a:t>
                      </a:r>
                      <a:endParaRPr lang="fr-FR" sz="1200" dirty="0" smtClean="0">
                        <a:latin typeface="+mj-lt"/>
                        <a:cs typeface="Times New Roman" pitchFamily="18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fr-FR" sz="1200" b="1" dirty="0" smtClean="0">
                          <a:solidFill>
                            <a:srgbClr val="C00000"/>
                          </a:solidFill>
                          <a:latin typeface="+mj-lt"/>
                          <a:cs typeface="Times New Roman" pitchFamily="18" charset="0"/>
                        </a:rPr>
                        <a:t>Les élèves font ce qu’ils peuvent</a:t>
                      </a:r>
                      <a:endParaRPr lang="fr-FR" sz="1200" baseline="0" dirty="0" smtClean="0">
                        <a:latin typeface="+mj-lt"/>
                        <a:cs typeface="Times New Roman" pitchFamily="18" charset="0"/>
                      </a:endParaRPr>
                    </a:p>
                    <a:p>
                      <a:pPr>
                        <a:buFontTx/>
                        <a:buChar char="-"/>
                      </a:pPr>
                      <a:endParaRPr lang="fr-FR" sz="120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fr-FR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</a:t>
                      </a:r>
                      <a:endParaRPr lang="fr-FR" sz="12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fr-FR" sz="12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fr-FR" sz="12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fr-FR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fr-FR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fr-FR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fr-FR" sz="1200" dirty="0" smtClean="0">
                          <a:latin typeface="+mj-lt"/>
                          <a:cs typeface="Times New Roman" pitchFamily="18" charset="0"/>
                        </a:rPr>
                        <a:t>Pour chaque  mission, faire apparaitre  le (s) compétence(s)</a:t>
                      </a:r>
                    </a:p>
                    <a:p>
                      <a:endParaRPr lang="fr-FR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fr-FR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latin typeface="+mj-lt"/>
                          <a:cs typeface="Times New Roman" pitchFamily="18" charset="0"/>
                        </a:rPr>
                        <a:t>- Mise à jour de </a:t>
                      </a:r>
                      <a:r>
                        <a:rPr lang="fr-FR" sz="1200" b="1" dirty="0" smtClean="0">
                          <a:latin typeface="+mj-lt"/>
                          <a:cs typeface="Times New Roman" pitchFamily="18" charset="0"/>
                          <a:hlinkClick r:id="rId3" action="ppaction://hlinkfile"/>
                        </a:rPr>
                        <a:t>la fiche de suivi  </a:t>
                      </a:r>
                      <a:r>
                        <a:rPr lang="fr-FR" sz="1200" dirty="0" smtClean="0">
                          <a:latin typeface="+mj-lt"/>
                          <a:cs typeface="Times New Roman" pitchFamily="18" charset="0"/>
                        </a:rPr>
                        <a:t>du</a:t>
                      </a:r>
                      <a:r>
                        <a:rPr lang="fr-FR" sz="1200" baseline="0" dirty="0" smtClean="0">
                          <a:latin typeface="+mj-lt"/>
                          <a:cs typeface="Times New Roman" pitchFamily="18" charset="0"/>
                        </a:rPr>
                        <a:t> scénario </a:t>
                      </a:r>
                      <a:endParaRPr lang="fr-FR" sz="1200" dirty="0" smtClean="0">
                        <a:latin typeface="+mj-lt"/>
                        <a:cs typeface="Times New Roman" pitchFamily="18" charset="0"/>
                      </a:endParaRPr>
                    </a:p>
                    <a:p>
                      <a:r>
                        <a:rPr lang="fr-FR" sz="1200" dirty="0" smtClean="0">
                          <a:latin typeface="+mj-lt"/>
                          <a:cs typeface="Times New Roman" pitchFamily="18" charset="0"/>
                        </a:rPr>
                        <a:t>(exemple)</a:t>
                      </a:r>
                    </a:p>
                    <a:p>
                      <a:endParaRPr lang="fr-FR" sz="1200" dirty="0" smtClean="0"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latin typeface="+mj-lt"/>
                          <a:cs typeface="Times New Roman" pitchFamily="18" charset="0"/>
                        </a:rPr>
                        <a:t>-</a:t>
                      </a:r>
                      <a:r>
                        <a:rPr lang="fr-FR" sz="1200" baseline="0" dirty="0" smtClean="0">
                          <a:latin typeface="+mj-lt"/>
                          <a:cs typeface="Times New Roman" pitchFamily="18" charset="0"/>
                        </a:rPr>
                        <a:t> MAJ Cerise pro</a:t>
                      </a:r>
                      <a:endParaRPr lang="fr-FR" sz="1200" b="1" baseline="0" dirty="0" smtClean="0">
                        <a:solidFill>
                          <a:srgbClr val="C00000"/>
                        </a:solidFill>
                        <a:latin typeface="+mj-lt"/>
                        <a:cs typeface="Times New Roman" pitchFamily="18" charset="0"/>
                      </a:endParaRPr>
                    </a:p>
                    <a:p>
                      <a:endParaRPr lang="fr-FR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ZoneTexte 11"/>
          <p:cNvSpPr txBox="1"/>
          <p:nvPr/>
        </p:nvSpPr>
        <p:spPr>
          <a:xfrm>
            <a:off x="500034" y="4357694"/>
            <a:ext cx="785818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Mission1</a:t>
            </a:r>
            <a:endParaRPr lang="fr-FR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785786" y="4572008"/>
            <a:ext cx="785818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Mission2</a:t>
            </a:r>
            <a:endParaRPr lang="fr-FR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267744" y="188640"/>
            <a:ext cx="3960440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Apprendre à exercer sa compétence</a:t>
            </a:r>
            <a:endParaRPr lang="fr-F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-36512" y="6309320"/>
            <a:ext cx="8616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L’élève développe des compétences professionnelles et acquiert par la même des savoirs</a:t>
            </a:r>
            <a:endParaRPr lang="fr-FR" b="1" dirty="0"/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C105-195B-4C24-8FE8-90BED7B8FA4C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6286512" y="4500570"/>
            <a:ext cx="785818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Mission1</a:t>
            </a:r>
            <a:endParaRPr lang="fr-FR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572264" y="4714884"/>
            <a:ext cx="785818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Mission2</a:t>
            </a:r>
            <a:endParaRPr lang="fr-FR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4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3&quot; value=&quot;-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3&quot; value=&quot;-1&quot;/&gt;&lt;property id=&quot;20307&quot; value=&quot;257&quot;/&gt;&lt;/object&gt;&lt;object type=&quot;3&quot; unique_id=&quot;10007&quot;&gt;&lt;property id=&quot;20148&quot; value=&quot;5&quot;/&gt;&lt;property id=&quot;20300&quot; value=&quot;Slide 4&quot;/&gt;&lt;property id=&quot;20303&quot; value=&quot;-1&quot;/&gt;&lt;property id=&quot;20307&quot; value=&quot;260&quot;/&gt;&lt;/object&gt;&lt;object type=&quot;3&quot; unique_id=&quot;10011&quot;&gt;&lt;property id=&quot;20148&quot; value=&quot;5&quot;/&gt;&lt;property id=&quot;20300&quot; value=&quot;Slide 9&quot;/&gt;&lt;property id=&quot;20303&quot; value=&quot;-1&quot;/&gt;&lt;property id=&quot;20307&quot; value=&quot;265&quot;/&gt;&lt;/object&gt;&lt;object type=&quot;3&quot; unique_id=&quot;10012&quot;&gt;&lt;property id=&quot;20148&quot; value=&quot;5&quot;/&gt;&lt;property id=&quot;20300&quot; value=&quot;Slide 10&quot;/&gt;&lt;property id=&quot;20303&quot; value=&quot;-1&quot;/&gt;&lt;property id=&quot;20307&quot; value=&quot;264&quot;/&gt;&lt;/object&gt;&lt;object type=&quot;3&quot; unique_id=&quot;10013&quot;&gt;&lt;property id=&quot;20148&quot; value=&quot;5&quot;/&gt;&lt;property id=&quot;20300&quot; value=&quot;Slide 12&quot;/&gt;&lt;property id=&quot;20303&quot; value=&quot;-1&quot;/&gt;&lt;property id=&quot;20307&quot; value=&quot;263&quot;/&gt;&lt;/object&gt;&lt;object type=&quot;3&quot; unique_id=&quot;10078&quot;&gt;&lt;property id=&quot;20148&quot; value=&quot;5&quot;/&gt;&lt;property id=&quot;20300&quot; value=&quot;Slide 3&quot;/&gt;&lt;property id=&quot;20307&quot; value=&quot;266&quot;/&gt;&lt;/object&gt;&lt;object type=&quot;3&quot; unique_id=&quot;10079&quot;&gt;&lt;property id=&quot;20148&quot; value=&quot;5&quot;/&gt;&lt;property id=&quot;20300&quot; value=&quot;Slide 5&quot;/&gt;&lt;property id=&quot;20307&quot; value=&quot;272&quot;/&gt;&lt;/object&gt;&lt;object type=&quot;3&quot; unique_id=&quot;10080&quot;&gt;&lt;property id=&quot;20148&quot; value=&quot;5&quot;/&gt;&lt;property id=&quot;20300&quot; value=&quot;Slide 6&quot;/&gt;&lt;property id=&quot;20307&quot; value=&quot;267&quot;/&gt;&lt;/object&gt;&lt;object type=&quot;3&quot; unique_id=&quot;10081&quot;&gt;&lt;property id=&quot;20148&quot; value=&quot;5&quot;/&gt;&lt;property id=&quot;20300&quot; value=&quot;Slide 7&quot;/&gt;&lt;property id=&quot;20307&quot; value=&quot;270&quot;/&gt;&lt;/object&gt;&lt;object type=&quot;3&quot; unique_id=&quot;10082&quot;&gt;&lt;property id=&quot;20148&quot; value=&quot;5&quot;/&gt;&lt;property id=&quot;20300&quot; value=&quot;Slide 8&quot;/&gt;&lt;property id=&quot;20307&quot; value=&quot;268&quot;/&gt;&lt;/object&gt;&lt;object type=&quot;3&quot; unique_id=&quot;10104&quot;&gt;&lt;property id=&quot;20148&quot; value=&quot;5&quot;/&gt;&lt;property id=&quot;20300&quot; value=&quot;Slide 11&quot;/&gt;&lt;property id=&quot;20307&quot; value=&quot;273&quot;/&gt;&lt;/object&gt;&lt;/object&gt;&lt;object type=&quot;8&quot; unique_id=&quot;10038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4224</TotalTime>
  <Words>762</Words>
  <Application>Microsoft Office PowerPoint</Application>
  <PresentationFormat>Affichage à l'écran (4:3)</PresentationFormat>
  <Paragraphs>224</Paragraphs>
  <Slides>12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dell</dc:creator>
  <cp:lastModifiedBy>guestabc</cp:lastModifiedBy>
  <cp:revision>299</cp:revision>
  <dcterms:created xsi:type="dcterms:W3CDTF">2014-11-16T14:52:46Z</dcterms:created>
  <dcterms:modified xsi:type="dcterms:W3CDTF">2015-01-13T19:08:13Z</dcterms:modified>
</cp:coreProperties>
</file>