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84" r:id="rId6"/>
    <p:sldId id="260" r:id="rId7"/>
    <p:sldId id="283" r:id="rId8"/>
    <p:sldId id="261" r:id="rId9"/>
    <p:sldId id="262" r:id="rId10"/>
    <p:sldId id="282" r:id="rId11"/>
    <p:sldId id="272" r:id="rId12"/>
    <p:sldId id="276" r:id="rId13"/>
    <p:sldId id="279" r:id="rId14"/>
    <p:sldId id="280" r:id="rId15"/>
    <p:sldId id="285" r:id="rId16"/>
    <p:sldId id="266" r:id="rId17"/>
    <p:sldId id="274" r:id="rId18"/>
    <p:sldId id="278" r:id="rId19"/>
    <p:sldId id="277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stabc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57" autoAdjust="0"/>
  </p:normalViewPr>
  <p:slideViewPr>
    <p:cSldViewPr>
      <p:cViewPr varScale="1">
        <p:scale>
          <a:sx n="101" d="100"/>
          <a:sy n="101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D1EDD6-3722-4B3F-8920-6774CE1ED5C5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0D4844-8D62-42AC-B88E-3B88FE0433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Différence entres compétences et capacités : la capacité n’est pas située.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Les deux expriment des potentiels d’individus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Elles se rejoignent dans le sens où elles sont </a:t>
            </a:r>
            <a:r>
              <a:rPr lang="fr-FR" u="sng" smtClean="0"/>
              <a:t>combinatoires de ressources</a:t>
            </a:r>
            <a:r>
              <a:rPr lang="fr-FR" smtClean="0"/>
              <a:t> : 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Internes : connaissances, expériences passées, schémes de réflexion, dispositions psychologiques, émotionnelles….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Externes : personnes ressources, systèmes d’informations, procédures, outils, environnement technologique, documentaire etc….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r>
              <a:rPr lang="fr-FR" smtClean="0"/>
              <a:t>Une compétence est située, rattachée à une situation de travail qui impose à chacun de réaliser une tâche, de gérer des contraintes, d’utiliser des outils , de mobiliser son « sac à dos » pour atteindre un résultat avec des objectifs de performance.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CB4476-D302-4586-AD1B-FFE4B9C5A0F2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r>
              <a:rPr lang="fr-FR" smtClean="0"/>
              <a:t>Pourvoir conserver « les traces » des observations, les indices servant l’évaluation. L’explicitation constitue un moment clé de la construction de la compétence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686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BE3F5A-430B-4E40-813F-2F130D87441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r>
              <a:rPr lang="fr-FR" smtClean="0"/>
              <a:t>Pourvoir conserver « les traces » des observations, les indices servant l’évaluation. L’explicitation constitue un moment clé de la construction de la compétence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891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284DC2-10A7-4BB5-BA11-76C6B55FD28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r>
              <a:rPr lang="fr-FR" smtClean="0"/>
              <a:t>Pourvoir conserver « les traces » des observations, les indices servant l’évaluation. L’explicitation constitue un moment clé de la construction de la compétence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19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3E65F8-D587-4548-ABF9-B30BA0467AB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Littératie : aptitude à comprendre et à utiliser l’information écrite dans le travail…..</a:t>
            </a:r>
          </a:p>
        </p:txBody>
      </p:sp>
      <p:sp>
        <p:nvSpPr>
          <p:cNvPr id="440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51DB29-D41D-46ED-8353-2367BA61C9C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Littératie : aptitude à comprendre et à utiliser l’information écrite dans le travail…..</a:t>
            </a:r>
          </a:p>
        </p:txBody>
      </p:sp>
      <p:sp>
        <p:nvSpPr>
          <p:cNvPr id="460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C4B671-4324-459D-B00D-70407AAE5B0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5AAFA6-441C-4EDE-9E4C-053B6B9747B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253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BB374B-33A4-42A6-8CBE-056A8235EF2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7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DD29CF-ACB2-4284-B46D-02058FAE9D2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66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828EF0-49A2-40F3-B7E7-6A01EF09A17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L’analyse réflexive accompagne l’action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Être capable de surmonter les obstacles : la complexité de la tâche, les aléas (origine : l’organisation elle-même ou l’environnement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B956C5-6663-47DF-B895-1785DA18B2C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L’analyse réflexive accompagne l’action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Être capable de surmonter les obstacles : la complexité de la tâche, les aléas (origine : l’organisation elle-même ou l’environnement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072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40D774-E53A-4E7F-B818-630A0A822AF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r>
              <a:rPr lang="fr-FR" smtClean="0"/>
              <a:t>Pourvoir conserver « les traces » des observations, les indices servant l’évaluation. L’explicitation constitue un moment clé de la construction de la compétence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277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0FE73B-22DD-47F8-8CE4-2E9FBBAC7852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r>
              <a:rPr lang="fr-FR" smtClean="0"/>
              <a:t>Pourvoir conserver « les traces » des observations, les indices servant l’évaluation. L’explicitation constitue un moment clé de la construction de la compétence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481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69BB5C-E603-4FC6-9E51-533D9961A56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12C47-C4CE-4AFE-AB4B-660EB77AD64B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E4405-9FC1-458A-BD43-D1C64A2638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9B0FE-CC74-4ACF-BC1B-A29711B329B9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4465-8925-4907-B442-D3D13B6CA2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06EE2-E253-4BAE-A70D-987E41A3EFD9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EC2D-14EB-4CF1-8A9F-8666D51089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238F3-7F7D-4A89-9C3C-725043A5EDE3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2F8BC-1124-41B2-9F77-6FE167A032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C1CA-5F2B-43C3-B2DA-72D03D42F03B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595AA-5A36-4396-97AC-5DE3E89A92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CF2B-A092-41A3-9B36-50668F010951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71DF-BA12-4867-AF77-F7B6E5A8A7E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13BB3-712C-4C23-B497-E19D55B65F08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3587-0FBC-4CAA-8D16-E6F3D86501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39D3-9551-40D9-9C43-6DBE709E4F5F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9434F-F1AF-425B-A967-CD4975C8A5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5C9E9-2F8C-4A59-B847-6B40BB50DD81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86605-0965-4AF6-8292-B4D64E6D16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D98DC-3589-4B17-9273-AD6FEDCFA3AA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BA6F-8771-4611-8652-41360D7BB0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516438" y="993775"/>
            <a:ext cx="1846262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B576-17C1-49D2-A6B9-84D5B555D3D9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CE41-5750-4429-88EE-847B3F8329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113" y="4941888"/>
            <a:ext cx="611187" cy="6111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400" y="482600"/>
            <a:ext cx="598488" cy="904875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475" y="1887538"/>
            <a:ext cx="609600" cy="609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588" y="282575"/>
            <a:ext cx="1128712" cy="11287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775" y="1327150"/>
            <a:ext cx="608013" cy="6080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525" y="5611813"/>
            <a:ext cx="738188" cy="7381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588" y="4927600"/>
            <a:ext cx="738187" cy="738188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9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16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3C106D-353E-473D-9099-E34EB812B42C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346FE0-FCB1-4D86-A036-B855DDE065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3988" y="2698750"/>
            <a:ext cx="468312" cy="4683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663" y="3167063"/>
            <a:ext cx="458787" cy="4587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72" r:id="rId9"/>
    <p:sldLayoutId id="2147483663" r:id="rId10"/>
    <p:sldLayoutId id="214748366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ctrTitle"/>
          </p:nvPr>
        </p:nvSpPr>
        <p:spPr>
          <a:xfrm>
            <a:off x="1009650" y="3306763"/>
            <a:ext cx="7116763" cy="1470025"/>
          </a:xfrm>
        </p:spPr>
        <p:txBody>
          <a:bodyPr/>
          <a:lstStyle/>
          <a:p>
            <a:pPr eaLnBrk="1" hangingPunct="1"/>
            <a:r>
              <a:rPr lang="fr-FR" smtClean="0"/>
              <a:t>L’évaluation des compétences professionnelles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9650" y="4776788"/>
            <a:ext cx="7116763" cy="8620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buFont typeface="Wingdings 2" charset="2"/>
              <a:buNone/>
              <a:defRPr/>
            </a:pPr>
            <a:r>
              <a:rPr lang="fr-FR" dirty="0"/>
              <a:t>Baccalauréat Professionnel Métiers de la sécurité</a:t>
            </a:r>
          </a:p>
          <a:p>
            <a:pPr eaLnBrk="1" fontAlgn="auto" hangingPunct="1">
              <a:buFont typeface="Wingdings 2" charset="2"/>
              <a:buNone/>
              <a:defRPr/>
            </a:pPr>
            <a:r>
              <a:rPr lang="fr-FR" dirty="0"/>
              <a:t>Lundi 21 mars 2016 - Voreppe</a:t>
            </a:r>
          </a:p>
          <a:p>
            <a:pPr eaLnBrk="1" fontAlgn="auto" hangingPunct="1">
              <a:buFont typeface="Wingdings 2" charset="2"/>
              <a:buNone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L’évaluation des compétences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L’évaluation des compétences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638" y="1889125"/>
            <a:ext cx="7124700" cy="4051300"/>
          </a:xfrm>
        </p:spPr>
        <p:txBody>
          <a:bodyPr rtlCol="0">
            <a:normAutofit fontScale="85000" lnSpcReduction="20000"/>
          </a:bodyPr>
          <a:lstStyle/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/>
              <a:t>Le rôle de l’évaluation :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dirty="0"/>
              <a:t>Evaluer pour quoi faire ? Remédiations/consolidations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dirty="0"/>
              <a:t>Notation/sanction (faible valeur pédagogique)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dirty="0"/>
              <a:t>Evaluation positive, simple et lisible  valorisant les progrès, encourageant les initiatives…. Pour mesurer le degré d’acquisition des compétences et la progression de l’élève</a:t>
            </a:r>
          </a:p>
          <a:p>
            <a:pPr lvl="1" eaLnBrk="1" fontAlgn="auto" hangingPunct="1">
              <a:buFontTx/>
              <a:buChar char="-"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/>
              <a:t>Apprécier le niveau de maitrise :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dirty="0"/>
              <a:t>Maitrise insuffisante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dirty="0"/>
              <a:t>Maitrise fragile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dirty="0"/>
              <a:t>Maitrise satisfaisante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dirty="0"/>
              <a:t>Très bonne maitrise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/>
              <a:t>« décret du 31/12/2015 – Evaluation des acquis scolaires des élèves et livret scolaire, à l’école et au collège ».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lvl="1" eaLnBrk="1" fontAlgn="auto" hangingPunct="1">
              <a:buFontTx/>
              <a:buChar char="-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L’évaluation des compétences</a:t>
            </a:r>
            <a:br>
              <a:rPr lang="fr-FR" smtClean="0"/>
            </a:br>
            <a:r>
              <a:rPr lang="fr-FR" smtClean="0"/>
              <a:t>Et que nous dit la recherche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638" y="1889125"/>
            <a:ext cx="8816975" cy="4051300"/>
          </a:xfrm>
        </p:spPr>
        <p:txBody>
          <a:bodyPr rtlCol="0">
            <a:normAutofit fontScale="85000" lnSpcReduction="10000"/>
          </a:bodyPr>
          <a:lstStyle/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/>
              <a:t>Professeur Michel GRANGEAT</a:t>
            </a:r>
          </a:p>
          <a:p>
            <a:pPr lvl="1" eaLnBrk="1" fontAlgn="auto" hangingPunct="1">
              <a:buFont typeface="Wingdings 2" charset="2"/>
              <a:buChar char=""/>
              <a:defRPr/>
            </a:pPr>
            <a:r>
              <a:rPr lang="fr-FR" dirty="0"/>
              <a:t>Evaluer pour apprendre : des informations pour réguler et valider les apprentissages</a:t>
            </a:r>
          </a:p>
          <a:p>
            <a:pPr lvl="1" eaLnBrk="1" fontAlgn="auto" hangingPunct="1">
              <a:buFont typeface="Wingdings 2" charset="2"/>
              <a:buChar char=""/>
              <a:defRPr/>
            </a:pPr>
            <a:r>
              <a:rPr lang="fr-FR" dirty="0"/>
              <a:t>Le développement des compétences est fait d’avancées, de reculs, de sauts, de paliers</a:t>
            </a:r>
          </a:p>
          <a:p>
            <a:pPr lvl="1" eaLnBrk="1" fontAlgn="auto" hangingPunct="1">
              <a:buFont typeface="Wingdings 2" charset="2"/>
              <a:buChar char=""/>
              <a:defRPr/>
            </a:pPr>
            <a:r>
              <a:rPr lang="fr-FR" dirty="0"/>
              <a:t>Identification des paliers : entre novice et expert, il existe des paliers de développement professionnel</a:t>
            </a:r>
          </a:p>
          <a:p>
            <a:pPr lvl="2" eaLnBrk="1" fontAlgn="auto" hangingPunct="1">
              <a:buFont typeface="Wingdings 2" charset="2"/>
              <a:buChar char=""/>
              <a:defRPr/>
            </a:pPr>
            <a:r>
              <a:rPr lang="fr-FR" dirty="0"/>
              <a:t>Novice,</a:t>
            </a:r>
          </a:p>
          <a:p>
            <a:pPr lvl="2" eaLnBrk="1" fontAlgn="auto" hangingPunct="1">
              <a:buFont typeface="Wingdings 2" charset="2"/>
              <a:buChar char=""/>
              <a:defRPr/>
            </a:pPr>
            <a:r>
              <a:rPr lang="fr-FR" dirty="0"/>
              <a:t>Débrouillé,</a:t>
            </a:r>
          </a:p>
          <a:p>
            <a:pPr lvl="2" eaLnBrk="1" fontAlgn="auto" hangingPunct="1">
              <a:buFont typeface="Wingdings 2" charset="2"/>
              <a:buChar char=""/>
              <a:defRPr/>
            </a:pPr>
            <a:r>
              <a:rPr lang="fr-FR" dirty="0"/>
              <a:t>Averti</a:t>
            </a:r>
          </a:p>
          <a:p>
            <a:pPr lvl="2" eaLnBrk="1" fontAlgn="auto" hangingPunct="1">
              <a:buFont typeface="Wingdings 2" charset="2"/>
              <a:buChar char=""/>
              <a:defRPr/>
            </a:pPr>
            <a:r>
              <a:rPr lang="fr-FR" dirty="0"/>
              <a:t>Expert</a:t>
            </a:r>
          </a:p>
          <a:p>
            <a:pPr lvl="2" eaLnBrk="1" fontAlgn="auto" hangingPunct="1">
              <a:buFont typeface="Wingdings 2" charset="2"/>
              <a:buChar char=""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/>
              <a:t>Devant une situation </a:t>
            </a:r>
            <a:r>
              <a:rPr lang="fr-FR" u="sng" dirty="0"/>
              <a:t>nouvelle</a:t>
            </a:r>
            <a:r>
              <a:rPr lang="fr-FR" dirty="0"/>
              <a:t> : les experts peuvent se comporter comme des novices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/>
              <a:t>Dans un contexte favorable (climat d’apprentissage) : les débutants peuvent rapidement atteindre un niveau expert</a:t>
            </a:r>
          </a:p>
          <a:p>
            <a:pPr lvl="1" eaLnBrk="1" fontAlgn="auto" hangingPunct="1">
              <a:buFontTx/>
              <a:buChar char="-"/>
              <a:defRPr/>
            </a:pPr>
            <a:endParaRPr lang="fr-FR" dirty="0"/>
          </a:p>
        </p:txBody>
      </p:sp>
      <p:sp>
        <p:nvSpPr>
          <p:cNvPr id="33795" name="ZoneTexte 3"/>
          <p:cNvSpPr txBox="1">
            <a:spLocks noChangeArrowheads="1"/>
          </p:cNvSpPr>
          <p:nvPr/>
        </p:nvSpPr>
        <p:spPr bwMode="auto">
          <a:xfrm>
            <a:off x="684213" y="6092825"/>
            <a:ext cx="6264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fr-FR">
                <a:latin typeface="Verdana" pitchFamily="34" charset="0"/>
              </a:rPr>
              <a:t>Professeur Michel GRANGEAT – séminaire 2014</a:t>
            </a:r>
          </a:p>
          <a:p>
            <a:endParaRPr lang="fr-FR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L’évaluation des compétences</a:t>
            </a:r>
            <a:br>
              <a:rPr lang="fr-FR" smtClean="0"/>
            </a:br>
            <a:r>
              <a:rPr lang="fr-FR" smtClean="0"/>
              <a:t>Et que nous dit la recherche ?</a:t>
            </a:r>
          </a:p>
        </p:txBody>
      </p:sp>
      <p:sp>
        <p:nvSpPr>
          <p:cNvPr id="35842" name="Espace réservé du contenu 2"/>
          <p:cNvSpPr>
            <a:spLocks noGrp="1"/>
          </p:cNvSpPr>
          <p:nvPr>
            <p:ph idx="1"/>
          </p:nvPr>
        </p:nvSpPr>
        <p:spPr>
          <a:xfrm>
            <a:off x="147638" y="1889125"/>
            <a:ext cx="8816975" cy="40513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fr-FR" smtClean="0"/>
          </a:p>
          <a:p>
            <a:pPr lvl="1" eaLnBrk="1" hangingPunct="1">
              <a:buFontTx/>
              <a:buChar char="-"/>
            </a:pPr>
            <a:endParaRPr lang="fr-FR" smtClean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1700213"/>
            <a:ext cx="86042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ZoneTexte 3"/>
          <p:cNvSpPr txBox="1">
            <a:spLocks noChangeArrowheads="1"/>
          </p:cNvSpPr>
          <p:nvPr/>
        </p:nvSpPr>
        <p:spPr bwMode="auto">
          <a:xfrm>
            <a:off x="1042988" y="5445125"/>
            <a:ext cx="64087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fr-FR">
                <a:latin typeface="Verdana" pitchFamily="34" charset="0"/>
              </a:rPr>
              <a:t>Professeur Michel GRANGEAT – séminaire 2014</a:t>
            </a:r>
          </a:p>
          <a:p>
            <a:endParaRPr lang="fr-FR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L’évaluation des compétences</a:t>
            </a:r>
            <a:br>
              <a:rPr lang="fr-FR" smtClean="0"/>
            </a:br>
            <a:r>
              <a:rPr lang="fr-FR" smtClean="0"/>
              <a:t>Et que nous dit la recherche ?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27025" y="2708275"/>
            <a:ext cx="8816975" cy="40513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fontAlgn="auto">
              <a:buFont typeface="Wingdings 2" charset="2"/>
              <a:buNone/>
              <a:defRPr/>
            </a:pPr>
            <a:r>
              <a:rPr lang="fr-FR" dirty="0"/>
              <a:t>Evaluer c’est :</a:t>
            </a:r>
          </a:p>
          <a:p>
            <a:pPr lvl="1" fontAlgn="auto">
              <a:buFontTx/>
              <a:buChar char="-"/>
              <a:defRPr/>
            </a:pPr>
            <a:r>
              <a:rPr lang="fr-FR" dirty="0"/>
              <a:t>Recueillir des informations, des indices…</a:t>
            </a:r>
          </a:p>
          <a:p>
            <a:pPr lvl="1" fontAlgn="auto">
              <a:buFontTx/>
              <a:buChar char="-"/>
              <a:defRPr/>
            </a:pPr>
            <a:r>
              <a:rPr lang="fr-FR" dirty="0"/>
              <a:t>Interpréter ces informations en comparant à des objectifs définis à l’avance</a:t>
            </a:r>
          </a:p>
          <a:p>
            <a:pPr lvl="1" fontAlgn="auto">
              <a:buFontTx/>
              <a:buChar char="-"/>
              <a:defRPr/>
            </a:pPr>
            <a:r>
              <a:rPr lang="fr-FR" dirty="0"/>
              <a:t>Donner une appréciation</a:t>
            </a:r>
          </a:p>
          <a:p>
            <a:pPr lvl="1" fontAlgn="auto">
              <a:buFontTx/>
              <a:buChar char="-"/>
              <a:defRPr/>
            </a:pPr>
            <a:r>
              <a:rPr lang="fr-FR" dirty="0"/>
              <a:t>Prendre des décisions en fonction de cette appréciation</a:t>
            </a:r>
          </a:p>
          <a:p>
            <a:pPr marL="457200" lvl="1" indent="0" fontAlgn="auto">
              <a:buFont typeface="Wingdings 2" charset="2"/>
              <a:buNone/>
              <a:defRPr/>
            </a:pPr>
            <a:endParaRPr lang="fr-FR" dirty="0"/>
          </a:p>
          <a:p>
            <a:pPr marL="457200" lvl="1" indent="0" fontAlgn="auto">
              <a:buFont typeface="Wingdings 2" charset="2"/>
              <a:buNone/>
              <a:defRPr/>
            </a:pPr>
            <a:r>
              <a:rPr lang="fr-FR" dirty="0"/>
              <a:t>Professeur Michel GRANGEAT – séminaire 2014</a:t>
            </a:r>
          </a:p>
          <a:p>
            <a:pPr marL="457200" lvl="1" indent="0" fontAlgn="auto">
              <a:buFont typeface="Wingdings 2" charset="2"/>
              <a:buNone/>
              <a:defRPr/>
            </a:pPr>
            <a:endParaRPr lang="fr-FR" dirty="0"/>
          </a:p>
          <a:p>
            <a:pPr marL="457200" lvl="1" indent="0" fontAlgn="auto">
              <a:buFont typeface="Wingdings 2" charset="2"/>
              <a:buNone/>
              <a:defRPr/>
            </a:pPr>
            <a:endParaRPr lang="fr-FR" dirty="0"/>
          </a:p>
          <a:p>
            <a:pPr marL="457200" lvl="1" indent="0" fontAlgn="auto">
              <a:buFont typeface="Wingdings 2" charset="2"/>
              <a:buNone/>
              <a:defRPr/>
            </a:pPr>
            <a:endParaRPr lang="fr-FR" dirty="0"/>
          </a:p>
          <a:p>
            <a:pPr marL="457200" lvl="1" indent="0" fontAlgn="auto">
              <a:buFont typeface="Wingdings 2" charset="2"/>
              <a:buNone/>
              <a:defRPr/>
            </a:pPr>
            <a:endParaRPr lang="fr-FR" dirty="0"/>
          </a:p>
          <a:p>
            <a:pPr marL="457200" lvl="1" indent="0" fontAlgn="auto">
              <a:buFont typeface="Wingdings 2" charset="2"/>
              <a:buNone/>
              <a:defRPr/>
            </a:pPr>
            <a:endParaRPr lang="fr-FR" dirty="0"/>
          </a:p>
          <a:p>
            <a:pPr marL="457200" lvl="1" indent="0" fontAlgn="auto">
              <a:buFont typeface="Wingdings 2" charset="2"/>
              <a:buNone/>
              <a:defRPr/>
            </a:pPr>
            <a:endParaRPr lang="fr-FR" dirty="0"/>
          </a:p>
          <a:p>
            <a:pPr lvl="1" fontAlgn="auto">
              <a:buFontTx/>
              <a:buChar char="-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Profil d’évaluation en baccalauréat Professionnel Métiers de la sécurité</a:t>
            </a:r>
          </a:p>
        </p:txBody>
      </p:sp>
      <p:pic>
        <p:nvPicPr>
          <p:cNvPr id="39938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349500"/>
            <a:ext cx="7777163" cy="4141788"/>
          </a:xfrm>
        </p:spPr>
      </p:pic>
      <p:sp>
        <p:nvSpPr>
          <p:cNvPr id="5" name="Rectangle 4"/>
          <p:cNvSpPr/>
          <p:nvPr/>
        </p:nvSpPr>
        <p:spPr>
          <a:xfrm>
            <a:off x="7019925" y="2565400"/>
            <a:ext cx="1512888" cy="7921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L’évaluation des compétences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/>
              <a:t>La compétence professionnelle est approchée à partir de l’activité d’un individu qui , placé en situation de travail, à partir d’une tâche qui lui est confiée, doit produire des résultats attendus.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sz="1900" dirty="0"/>
          </a:p>
          <a:p>
            <a:pPr lvl="1" eaLnBrk="1" fontAlgn="auto" hangingPunct="1">
              <a:buFontTx/>
              <a:buChar char="-"/>
              <a:defRPr/>
            </a:pPr>
            <a:r>
              <a:rPr lang="fr-FR" sz="1900" dirty="0"/>
              <a:t>L’activité de l’élève…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sz="1900" dirty="0"/>
              <a:t>Les traces de l’activité de l’élève : le résultat mais plus encore….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sz="1900" dirty="0"/>
              <a:t>Apprécier la situation de travail (complexités, aléas)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sz="1900" dirty="0"/>
              <a:t>La poste réflexive : le degré de conceptualisation : capacité à quitter le discours descriptif…</a:t>
            </a:r>
          </a:p>
          <a:p>
            <a:pPr lvl="1" eaLnBrk="1" fontAlgn="auto" hangingPunct="1">
              <a:buFontTx/>
              <a:buChar char="-"/>
              <a:defRPr/>
            </a:pPr>
            <a:r>
              <a:rPr lang="fr-FR" sz="1900" dirty="0"/>
              <a:t>Le critère d’évaluation / résultat attendu</a:t>
            </a:r>
          </a:p>
          <a:p>
            <a:pPr lvl="1" eaLnBrk="1" fontAlgn="auto" hangingPunct="1">
              <a:buFontTx/>
              <a:buChar char="-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…. … l’écrit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Défi du métier : nos métiers sont exposés plus que d’autres – forte pression sociale sur l’écrit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Défi de l’alternance : lieux et espaces différents 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Défi par l’acquisition des compétences : écrire, formaliser c’est la condition sine qua none à l’acquisition de la compétence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Les compétences rédactionnelles et langagières : des compétences de littératie.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endParaRPr lang="fr-FR" dirty="0"/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Agir ou écrire 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Agir donc écrire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Ecrire c’est agir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endParaRPr lang="fr-FR" dirty="0"/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re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7124700" cy="925512"/>
          </a:xfrm>
        </p:spPr>
        <p:txBody>
          <a:bodyPr/>
          <a:lstStyle/>
          <a:p>
            <a:pPr eaLnBrk="1" hangingPunct="1"/>
            <a:r>
              <a:rPr lang="fr-FR" smtClean="0"/>
              <a:t>…. … l’écrit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806575"/>
            <a:ext cx="7594600" cy="4575175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fr-FR" dirty="0"/>
              <a:t>Eclairage de la recherche sur l’orthographe et son appropriation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Une confusion l’orthographe, c’est la langue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Une forte pression sociale, le poids de la </a:t>
            </a:r>
            <a:r>
              <a:rPr lang="fr-FR" dirty="0" err="1"/>
              <a:t>surnorme</a:t>
            </a:r>
            <a:r>
              <a:rPr lang="fr-FR" dirty="0"/>
              <a:t> qui continue à s’imposer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endParaRPr lang="fr-FR" dirty="0"/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en lycée professionnel : une relation conflictuelle avec l’orthographe ; élèves conscients des difficultés.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fr-FR" dirty="0"/>
              <a:t>Penser différemment l’apprentissage de l’orthographe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Adopter une posture face aux erreurs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Activités préparatoires (échange entre pairs….), aides à l’écriture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Entrainer les élèves à raisonner sur l’orthographe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Brouillon collaboratif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Mise en avant des réussites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….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endParaRPr lang="fr-FR" dirty="0"/>
          </a:p>
          <a:p>
            <a:pPr eaLnBrk="1" fontAlgn="auto" hangingPunct="1">
              <a:buFont typeface="Wingdings 2" charset="2"/>
              <a:buChar char=""/>
              <a:defRPr/>
            </a:pPr>
            <a:endParaRPr lang="fr-FR" dirty="0"/>
          </a:p>
          <a:p>
            <a:pPr eaLnBrk="1" fontAlgn="auto" hangingPunct="1">
              <a:buFont typeface="Wingdings 2" charset="2"/>
              <a:buChar char=""/>
              <a:defRPr/>
            </a:pPr>
            <a:endParaRPr lang="fr-FR" dirty="0"/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« La façon de penser l’évaluation a plus de répercussions qu’on ne peut le penser »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fr-FR" dirty="0"/>
              <a:t>Catherine BRISSAUX – Séminaire sur les ateliers rédactionnels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Sommaire</a:t>
            </a:r>
          </a:p>
        </p:txBody>
      </p:sp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Comment se développent les compétences ?</a:t>
            </a:r>
          </a:p>
          <a:p>
            <a:pPr eaLnBrk="1" hangingPunct="1"/>
            <a:r>
              <a:rPr lang="fr-FR" smtClean="0"/>
              <a:t>Comment forme-t-on aux compétences?</a:t>
            </a:r>
          </a:p>
          <a:p>
            <a:pPr eaLnBrk="1" hangingPunct="1"/>
            <a:r>
              <a:rPr lang="fr-FR" smtClean="0"/>
              <a:t>Comment évalue-t-on une compétence 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formation des compétences</a:t>
            </a: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compétence est omniprésente et instable</a:t>
            </a:r>
          </a:p>
          <a:p>
            <a:pPr eaLnBrk="1" hangingPunct="1"/>
            <a:r>
              <a:rPr lang="fr-FR" smtClean="0"/>
              <a:t>Remonter à sa formation pour la comprendre</a:t>
            </a:r>
          </a:p>
          <a:p>
            <a:pPr eaLnBrk="1" hangingPunct="1"/>
            <a:r>
              <a:rPr lang="fr-FR" smtClean="0"/>
              <a:t>La comprendre pour former et évaluer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formation des compétences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La compétence est située, rattachée à une situation de travail</a:t>
            </a:r>
          </a:p>
          <a:p>
            <a:pPr eaLnBrk="1" fontAlgn="auto" hangingPunct="1">
              <a:buFont typeface="Wingdings 2" charset="2"/>
              <a:buChar char=""/>
              <a:defRPr/>
            </a:pPr>
            <a:r>
              <a:rPr lang="fr-FR" dirty="0"/>
              <a:t>Composantes des situations de travail : </a:t>
            </a:r>
          </a:p>
          <a:p>
            <a:pPr lvl="1" eaLnBrk="1" fontAlgn="auto" hangingPunct="1">
              <a:buFont typeface="Wingdings 2" charset="2"/>
              <a:buChar char=""/>
              <a:defRPr/>
            </a:pPr>
            <a:r>
              <a:rPr lang="fr-FR" dirty="0"/>
              <a:t>La tâche</a:t>
            </a:r>
          </a:p>
          <a:p>
            <a:pPr lvl="1" eaLnBrk="1" fontAlgn="auto" hangingPunct="1">
              <a:buFont typeface="Wingdings 2" charset="2"/>
              <a:buChar char=""/>
              <a:defRPr/>
            </a:pPr>
            <a:r>
              <a:rPr lang="fr-FR" dirty="0"/>
              <a:t>Les données de la situation professionnelle</a:t>
            </a:r>
          </a:p>
          <a:p>
            <a:pPr lvl="1" eaLnBrk="1" fontAlgn="auto" hangingPunct="1">
              <a:buFont typeface="Wingdings 2" charset="2"/>
              <a:buChar char=""/>
              <a:defRPr/>
            </a:pPr>
            <a:r>
              <a:rPr lang="fr-FR" dirty="0"/>
              <a:t>Les savoirs associés</a:t>
            </a:r>
          </a:p>
          <a:p>
            <a:pPr lvl="1" eaLnBrk="1" fontAlgn="auto" hangingPunct="1">
              <a:buFont typeface="Wingdings 2" charset="2"/>
              <a:buChar char=""/>
              <a:defRPr/>
            </a:pPr>
            <a:r>
              <a:rPr lang="fr-FR" dirty="0"/>
              <a:t>La performance attendue</a:t>
            </a:r>
          </a:p>
          <a:p>
            <a:pPr marL="361950" lvl="1" eaLnBrk="1" fontAlgn="auto" hangingPunct="1">
              <a:buFont typeface="Wingdings 2" charset="2"/>
              <a:buChar char=""/>
              <a:defRPr/>
            </a:pPr>
            <a:r>
              <a:rPr lang="fr-FR" sz="1800" dirty="0"/>
              <a:t>Ces composantes constituent des points d’appui pour l’acquisition et l’évaluation des composantes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formation des compétences</a:t>
            </a:r>
          </a:p>
        </p:txBody>
      </p:sp>
      <p:pic>
        <p:nvPicPr>
          <p:cNvPr id="19458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1600200"/>
            <a:ext cx="5689600" cy="5137150"/>
          </a:xfrm>
        </p:spPr>
      </p:pic>
      <p:cxnSp>
        <p:nvCxnSpPr>
          <p:cNvPr id="6" name="Connecteur droit avec flèche 5"/>
          <p:cNvCxnSpPr/>
          <p:nvPr/>
        </p:nvCxnSpPr>
        <p:spPr>
          <a:xfrm flipH="1" flipV="1">
            <a:off x="1619250" y="5805488"/>
            <a:ext cx="360363" cy="5032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1979613" y="5732463"/>
            <a:ext cx="71437" cy="5762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461" name="ZoneTexte 10"/>
          <p:cNvSpPr txBox="1">
            <a:spLocks noChangeArrowheads="1"/>
          </p:cNvSpPr>
          <p:nvPr/>
        </p:nvSpPr>
        <p:spPr bwMode="auto">
          <a:xfrm>
            <a:off x="1800225" y="6308725"/>
            <a:ext cx="32035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solidFill>
                  <a:srgbClr val="002060"/>
                </a:solidFill>
                <a:latin typeface="Verdana" pitchFamily="34" charset="0"/>
              </a:rPr>
              <a:t>Les données de la situation</a:t>
            </a:r>
          </a:p>
        </p:txBody>
      </p:sp>
      <p:sp>
        <p:nvSpPr>
          <p:cNvPr id="19462" name="ZoneTexte 11"/>
          <p:cNvSpPr txBox="1">
            <a:spLocks noChangeArrowheads="1"/>
          </p:cNvSpPr>
          <p:nvPr/>
        </p:nvSpPr>
        <p:spPr bwMode="auto">
          <a:xfrm>
            <a:off x="4575175" y="2105025"/>
            <a:ext cx="1368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solidFill>
                  <a:srgbClr val="002060"/>
                </a:solidFill>
                <a:latin typeface="Verdana" pitchFamily="34" charset="0"/>
              </a:rPr>
              <a:t>Ce qui est prescrit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3924300" y="2276475"/>
            <a:ext cx="647700" cy="1206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9464" name="Image 14"/>
          <p:cNvPicPr>
            <a:picLocks noChangeAspect="1"/>
          </p:cNvPicPr>
          <p:nvPr/>
        </p:nvPicPr>
        <p:blipFill>
          <a:blip r:embed="rId4"/>
          <a:srcRect r="34933"/>
          <a:stretch>
            <a:fillRect/>
          </a:stretch>
        </p:blipFill>
        <p:spPr bwMode="auto">
          <a:xfrm>
            <a:off x="3476625" y="4075113"/>
            <a:ext cx="52863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ZoneTexte 15"/>
          <p:cNvSpPr txBox="1">
            <a:spLocks noChangeArrowheads="1"/>
          </p:cNvSpPr>
          <p:nvPr/>
        </p:nvSpPr>
        <p:spPr bwMode="auto">
          <a:xfrm>
            <a:off x="7164388" y="2252663"/>
            <a:ext cx="1368425" cy="8318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solidFill>
                  <a:srgbClr val="002060"/>
                </a:solidFill>
                <a:latin typeface="Verdana" pitchFamily="34" charset="0"/>
              </a:rPr>
              <a:t>Les résultats attendus </a:t>
            </a:r>
          </a:p>
        </p:txBody>
      </p:sp>
      <p:cxnSp>
        <p:nvCxnSpPr>
          <p:cNvPr id="17" name="Connecteur droit avec flèche 16"/>
          <p:cNvCxnSpPr>
            <a:stCxn id="19465" idx="2"/>
          </p:cNvCxnSpPr>
          <p:nvPr/>
        </p:nvCxnSpPr>
        <p:spPr>
          <a:xfrm flipH="1">
            <a:off x="7451725" y="3084513"/>
            <a:ext cx="396875" cy="8096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>
          <a:xfrm>
            <a:off x="1014413" y="188913"/>
            <a:ext cx="7124700" cy="923925"/>
          </a:xfrm>
        </p:spPr>
        <p:txBody>
          <a:bodyPr/>
          <a:lstStyle/>
          <a:p>
            <a:pPr eaLnBrk="1" hangingPunct="1"/>
            <a:r>
              <a:rPr lang="fr-FR" smtClean="0"/>
              <a:t>La formation des compétences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2413" y="1731963"/>
          <a:ext cx="8567737" cy="494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6246">
                  <a:extLst>
                    <a:ext uri="{9D8B030D-6E8A-4147-A177-3AD203B41FA5}"/>
                  </a:extLst>
                </a:gridCol>
                <a:gridCol w="1404594">
                  <a:extLst>
                    <a:ext uri="{9D8B030D-6E8A-4147-A177-3AD203B41FA5}"/>
                  </a:extLst>
                </a:gridCol>
                <a:gridCol w="2051790">
                  <a:extLst>
                    <a:ext uri="{9D8B030D-6E8A-4147-A177-3AD203B41FA5}"/>
                  </a:extLst>
                </a:gridCol>
                <a:gridCol w="2484714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Activités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Tâches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Compétences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Critères d’évaluation</a:t>
                      </a:r>
                      <a:r>
                        <a:rPr lang="fr-FR" baseline="0" dirty="0"/>
                        <a:t> de la performance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A1.3 Participer au maintien du</a:t>
                      </a:r>
                    </a:p>
                    <a:p>
                      <a:r>
                        <a:rPr lang="fr-F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bon ordre, de la salubrité, de la</a:t>
                      </a:r>
                    </a:p>
                    <a:p>
                      <a:r>
                        <a:rPr lang="fr-F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tranquillité sur la voie publique ou</a:t>
                      </a:r>
                    </a:p>
                    <a:p>
                      <a:r>
                        <a:rPr lang="fr-F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dans un espace privé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A1.3 T7 Donner l’alerte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A1.3C2 </a:t>
                      </a:r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Identifier les incidents ou</a:t>
                      </a:r>
                    </a:p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atteintes à la tranquillité publique et</a:t>
                      </a:r>
                    </a:p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donner l’alerte</a:t>
                      </a:r>
                    </a:p>
                    <a:p>
                      <a:r>
                        <a:rPr lang="fr-FR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A1.3C3 </a:t>
                      </a:r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Prévenir les services ou</a:t>
                      </a:r>
                    </a:p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personnes compétents et habilités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L’alerte donnée est opportune,</a:t>
                      </a:r>
                    </a:p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judicieuse et précise.</a:t>
                      </a:r>
                    </a:p>
                    <a:p>
                      <a:endParaRPr lang="fr-FR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comportements sont adaptés à la situation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cxnSp>
        <p:nvCxnSpPr>
          <p:cNvPr id="5" name="Connecteur droit avec flèche 4"/>
          <p:cNvCxnSpPr/>
          <p:nvPr/>
        </p:nvCxnSpPr>
        <p:spPr>
          <a:xfrm flipV="1">
            <a:off x="3276600" y="3429000"/>
            <a:ext cx="935038" cy="1841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529" name="ZoneTexte 5"/>
          <p:cNvSpPr txBox="1">
            <a:spLocks noChangeArrowheads="1"/>
          </p:cNvSpPr>
          <p:nvPr/>
        </p:nvSpPr>
        <p:spPr bwMode="auto">
          <a:xfrm>
            <a:off x="835025" y="4954588"/>
            <a:ext cx="26765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solidFill>
                  <a:srgbClr val="002060"/>
                </a:solidFill>
                <a:latin typeface="Verdana" pitchFamily="34" charset="0"/>
              </a:rPr>
              <a:t>Les verbes d’action attachée à la compétence </a:t>
            </a:r>
          </a:p>
        </p:txBody>
      </p:sp>
      <p:sp>
        <p:nvSpPr>
          <p:cNvPr id="21530" name="ZoneTexte 7"/>
          <p:cNvSpPr txBox="1">
            <a:spLocks noChangeArrowheads="1"/>
          </p:cNvSpPr>
          <p:nvPr/>
        </p:nvSpPr>
        <p:spPr bwMode="auto">
          <a:xfrm>
            <a:off x="4784725" y="1077913"/>
            <a:ext cx="4105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Verdana" pitchFamily="34" charset="0"/>
              </a:rPr>
              <a:t>Ce qui est prescrit</a:t>
            </a:r>
          </a:p>
        </p:txBody>
      </p:sp>
      <p:cxnSp>
        <p:nvCxnSpPr>
          <p:cNvPr id="9" name="Connecteur droit avec flèche 8"/>
          <p:cNvCxnSpPr>
            <a:stCxn id="21530" idx="1"/>
          </p:cNvCxnSpPr>
          <p:nvPr/>
        </p:nvCxnSpPr>
        <p:spPr>
          <a:xfrm flipH="1">
            <a:off x="3803650" y="1262063"/>
            <a:ext cx="981075" cy="5445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532" name="ZoneTexte 18"/>
          <p:cNvSpPr txBox="1">
            <a:spLocks noChangeArrowheads="1"/>
          </p:cNvSpPr>
          <p:nvPr/>
        </p:nvSpPr>
        <p:spPr bwMode="auto">
          <a:xfrm>
            <a:off x="6500813" y="5470525"/>
            <a:ext cx="1943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solidFill>
                  <a:srgbClr val="002060"/>
                </a:solidFill>
                <a:latin typeface="Verdana" pitchFamily="34" charset="0"/>
              </a:rPr>
              <a:t>Les critères d’évaluation</a:t>
            </a:r>
          </a:p>
        </p:txBody>
      </p:sp>
      <p:cxnSp>
        <p:nvCxnSpPr>
          <p:cNvPr id="22" name="Connecteur droit avec flèche 21"/>
          <p:cNvCxnSpPr/>
          <p:nvPr/>
        </p:nvCxnSpPr>
        <p:spPr>
          <a:xfrm flipH="1" flipV="1">
            <a:off x="7472363" y="5151438"/>
            <a:ext cx="233362" cy="5921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3276600" y="5151438"/>
            <a:ext cx="935038" cy="119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Imag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000" y="1809750"/>
            <a:ext cx="8645525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1014413" y="188913"/>
            <a:ext cx="7124700" cy="923925"/>
          </a:xfrm>
        </p:spPr>
        <p:txBody>
          <a:bodyPr/>
          <a:lstStyle/>
          <a:p>
            <a:pPr eaLnBrk="1" hangingPunct="1"/>
            <a:r>
              <a:rPr lang="fr-FR" smtClean="0"/>
              <a:t>La formation des compétences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3419475" y="1741488"/>
            <a:ext cx="1008063" cy="87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7472363" y="5151438"/>
            <a:ext cx="233362" cy="5921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557" name="ZoneTexte 16"/>
          <p:cNvSpPr txBox="1">
            <a:spLocks noChangeArrowheads="1"/>
          </p:cNvSpPr>
          <p:nvPr/>
        </p:nvSpPr>
        <p:spPr bwMode="auto">
          <a:xfrm>
            <a:off x="3203575" y="1095375"/>
            <a:ext cx="3276600" cy="6461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solidFill>
                  <a:srgbClr val="002060"/>
                </a:solidFill>
                <a:latin typeface="Verdana" pitchFamily="34" charset="0"/>
              </a:rPr>
              <a:t>Les savoirs susceptibles d’être mobilisés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formation des compétences</a:t>
            </a:r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compétence est la capacité à faire face aux situations</a:t>
            </a:r>
          </a:p>
          <a:p>
            <a:pPr eaLnBrk="1" hangingPunct="1"/>
            <a:r>
              <a:rPr lang="fr-FR" smtClean="0"/>
              <a:t>La tâche : ce qui est prescrit</a:t>
            </a:r>
          </a:p>
          <a:p>
            <a:pPr eaLnBrk="1" hangingPunct="1"/>
            <a:r>
              <a:rPr lang="fr-FR" smtClean="0"/>
              <a:t>L’activité : démarche de l’élève pour réaliser cette tâche</a:t>
            </a:r>
          </a:p>
          <a:p>
            <a:pPr eaLnBrk="1" hangingPunct="1"/>
            <a:r>
              <a:rPr lang="fr-FR" smtClean="0"/>
              <a:t>Processus d’action : Orientation, exécution, contrôle</a:t>
            </a:r>
          </a:p>
          <a:p>
            <a:pPr eaLnBrk="1" hangingPunct="1"/>
            <a:r>
              <a:rPr lang="fr-FR" smtClean="0"/>
              <a:t>La base d’orientation : connaissances, mémoire, personnes ressources, discours, échanges, outils, situations vécues…</a:t>
            </a:r>
          </a:p>
          <a:p>
            <a:pPr eaLnBrk="1" hangingPunct="1"/>
            <a:endParaRPr lang="fr-FR" smtClean="0"/>
          </a:p>
          <a:p>
            <a:pPr marL="457200" lvl="1" indent="0" eaLnBrk="1" hangingPunct="1">
              <a:buFont typeface="Wingdings 2" pitchFamily="18" charset="2"/>
              <a:buNone/>
            </a:pPr>
            <a:endParaRPr lang="fr-F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133600"/>
            <a:ext cx="7837487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formation aux compétences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/>
              <a:t>Processus d’acquisition des compétences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/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Accumuler les situations (matières premières…)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Faire expliciter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Multiplier les postes réflexives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Travailler la variabilité des situations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Faire conceptualiser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Enrichir la base d’orientation (Multiplier les situations)</a:t>
            </a:r>
          </a:p>
          <a:p>
            <a:pPr marL="457200" lvl="1" indent="0" eaLnBrk="1" fontAlgn="auto" hangingPunct="1">
              <a:buFont typeface="Wingdings 2" charset="2"/>
              <a:buNone/>
              <a:defRPr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été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ét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été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Été</Template>
  <TotalTime>435</TotalTime>
  <Words>1014</Words>
  <Application>Microsoft Office PowerPoint</Application>
  <PresentationFormat>Affichage à l'écran (4:3)</PresentationFormat>
  <Paragraphs>183</Paragraphs>
  <Slides>19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Modèle de conception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Verdana</vt:lpstr>
      <vt:lpstr>Wingdings 2</vt:lpstr>
      <vt:lpstr>Calibri</vt:lpstr>
      <vt:lpstr>Wingdings</vt:lpstr>
      <vt:lpstr>été</vt:lpstr>
      <vt:lpstr>été</vt:lpstr>
      <vt:lpstr>L’évaluation des compétences professionnelles</vt:lpstr>
      <vt:lpstr>Sommaire</vt:lpstr>
      <vt:lpstr>La formation des compétences</vt:lpstr>
      <vt:lpstr>La formation des compétences</vt:lpstr>
      <vt:lpstr>La formation des compétences</vt:lpstr>
      <vt:lpstr>La formation des compétences</vt:lpstr>
      <vt:lpstr>La formation des compétences</vt:lpstr>
      <vt:lpstr>La formation des compétences</vt:lpstr>
      <vt:lpstr>La formation aux compétences</vt:lpstr>
      <vt:lpstr>L’évaluation des compétences</vt:lpstr>
      <vt:lpstr>L’évaluation des compétences</vt:lpstr>
      <vt:lpstr>L’évaluation des compétences Et que nous dit la recherche ?</vt:lpstr>
      <vt:lpstr>L’évaluation des compétences Et que nous dit la recherche ?</vt:lpstr>
      <vt:lpstr>L’évaluation des compétences Et que nous dit la recherche ?</vt:lpstr>
      <vt:lpstr>Profil d’évaluation en baccalauréat Professionnel Métiers de la sécurité</vt:lpstr>
      <vt:lpstr>L’évaluation des compétences</vt:lpstr>
      <vt:lpstr>…. … l’écrit</vt:lpstr>
      <vt:lpstr>…. … l’écrit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</dc:creator>
  <cp:lastModifiedBy>LYCEE MONTGOLFIER</cp:lastModifiedBy>
  <cp:revision>42</cp:revision>
  <dcterms:created xsi:type="dcterms:W3CDTF">2016-01-31T08:48:09Z</dcterms:created>
  <dcterms:modified xsi:type="dcterms:W3CDTF">2016-03-25T13:59:34Z</dcterms:modified>
</cp:coreProperties>
</file>