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62" r:id="rId3"/>
    <p:sldId id="363" r:id="rId4"/>
    <p:sldId id="373" r:id="rId5"/>
    <p:sldId id="370" r:id="rId6"/>
    <p:sldId id="375" r:id="rId7"/>
    <p:sldId id="394" r:id="rId8"/>
    <p:sldId id="376" r:id="rId9"/>
    <p:sldId id="396" r:id="rId10"/>
    <p:sldId id="382" r:id="rId11"/>
    <p:sldId id="416" r:id="rId12"/>
    <p:sldId id="341" r:id="rId13"/>
    <p:sldId id="418" r:id="rId14"/>
  </p:sldIdLst>
  <p:sldSz cx="9144000" cy="6858000" type="screen4x3"/>
  <p:notesSz cx="6832600" cy="99631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PA RA" initials="D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71048" autoAdjust="0"/>
  </p:normalViewPr>
  <p:slideViewPr>
    <p:cSldViewPr>
      <p:cViewPr>
        <p:scale>
          <a:sx n="70" d="100"/>
          <a:sy n="70" d="100"/>
        </p:scale>
        <p:origin x="-132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3138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426" cy="49863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9597" y="1"/>
            <a:ext cx="2961426" cy="49863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Présentation Réunion </a:t>
            </a:r>
            <a:r>
              <a:rPr lang="fr-FR" smtClean="0"/>
              <a:t>d’information CE &amp; E</a:t>
            </a:r>
            <a:endParaRPr lang="fr-FR"/>
          </a:p>
          <a:p>
            <a:pPr>
              <a:defRPr/>
            </a:pPr>
            <a:r>
              <a:rPr lang="fr-FR"/>
              <a:t>màj du </a:t>
            </a:r>
            <a:fld id="{59408F63-270E-40F2-96BD-F82FC658A3F6}" type="datetimeFigureOut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62936"/>
            <a:ext cx="2961426" cy="49863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EPA RA / 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9597" y="9462936"/>
            <a:ext cx="2961426" cy="49863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577FD7-7BDD-4AB8-B8CD-04D434A355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990" name="Image 5" descr="Logo EPA 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01357" cy="4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81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1426" cy="498632"/>
          </a:xfrm>
          <a:prstGeom prst="rect">
            <a:avLst/>
          </a:prstGeom>
        </p:spPr>
        <p:txBody>
          <a:bodyPr vert="horz" lIns="95956" tIns="47978" rIns="95956" bIns="479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9597" y="1"/>
            <a:ext cx="2961426" cy="498632"/>
          </a:xfrm>
          <a:prstGeom prst="rect">
            <a:avLst/>
          </a:prstGeom>
        </p:spPr>
        <p:txBody>
          <a:bodyPr vert="horz" lIns="95956" tIns="47978" rIns="95956" bIns="479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61C8045-2603-444F-87BA-42BBE10C1077}" type="datetimeFigureOut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7713"/>
            <a:ext cx="4978400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56" tIns="47978" rIns="95956" bIns="47978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3892" y="4733050"/>
            <a:ext cx="5464816" cy="4482943"/>
          </a:xfrm>
          <a:prstGeom prst="rect">
            <a:avLst/>
          </a:prstGeom>
        </p:spPr>
        <p:txBody>
          <a:bodyPr vert="horz" lIns="95956" tIns="47978" rIns="95956" bIns="4797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62936"/>
            <a:ext cx="2961426" cy="498632"/>
          </a:xfrm>
          <a:prstGeom prst="rect">
            <a:avLst/>
          </a:prstGeom>
        </p:spPr>
        <p:txBody>
          <a:bodyPr vert="horz" lIns="95956" tIns="47978" rIns="95956" bIns="479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9597" y="9462936"/>
            <a:ext cx="2961426" cy="498632"/>
          </a:xfrm>
          <a:prstGeom prst="rect">
            <a:avLst/>
          </a:prstGeom>
        </p:spPr>
        <p:txBody>
          <a:bodyPr vert="horz" lIns="95956" tIns="47978" rIns="95956" bIns="479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46B6C17-74D1-4600-AF7E-CC5043E8D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196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AA33-AD46-4687-84DB-BCDA43AF4C2E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0468-EAD0-46B4-A9CF-4D4F94BC1C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8144-1AFE-4B40-B0C2-A84F8DA17295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463F-2969-4574-9DDC-D7C54D91AF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EB60-E31C-4F01-9FB3-AD54512A18F3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28DB-6157-4258-87F2-82B6CDF364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0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4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5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8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7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8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8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C036-3648-48B5-9F6B-FD5F237A98A7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8975-9C99-4FC2-AB69-D3B69613D8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7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4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18/03/2013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0EC9-7695-43B1-AB6D-C9AA06A23FFC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D530-D163-4FDA-B08C-9A5D64264B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F5E8-9933-4749-9EEC-F06482C9F664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9A20-8CB7-4368-8114-B558703CB7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83A7-5408-4205-A697-85698BA00167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C18C-DC8B-4D6C-8778-55F81AA5F0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804D-94D5-43D3-922A-F8A3330594FC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B6EE-B3E8-49ED-B946-B1D1930701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0FCD-6AE7-40C1-9CDE-E03662653257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5097-5872-4B8F-AE3E-3711BFD2D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08F2-3D0E-408B-8FCC-E54CDE7995E2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4B1D-10B8-41B1-ACCF-3063B9A8F7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2A1D-137F-44B8-A119-9B37F9683947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9148-1105-4177-8A90-215D23734E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F04BB6-012F-49E4-8D6A-A489645312F3}" type="datetime1">
              <a:rPr lang="fr-FR"/>
              <a:pPr>
                <a:defRPr/>
              </a:pPr>
              <a:t>18/03/2013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B89C2-0923-4809-BB25-BD4DC2690A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E41718-4158-4014-A3AA-F003E916E7C7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18/03/2013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46987E-E9D9-4A7A-B1A3-DC5C806E3B2F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&#233;nom.nom@entreprendre-pour-apprendre.f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06_stephan_BTS.web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rgbClr val="B21E92"/>
                </a:solidFill>
              </a:rPr>
              <a:t>La mini-entreprise</a:t>
            </a:r>
            <a:br>
              <a:rPr lang="fr-FR" b="1" dirty="0">
                <a:solidFill>
                  <a:srgbClr val="B21E92"/>
                </a:solidFill>
              </a:rPr>
            </a:br>
            <a:r>
              <a:rPr lang="fr-FR" b="1" dirty="0">
                <a:solidFill>
                  <a:srgbClr val="B21E92"/>
                </a:solidFill>
              </a:rPr>
              <a:t>Entreprendre pour Apprendre</a:t>
            </a:r>
          </a:p>
        </p:txBody>
      </p:sp>
      <p:pic>
        <p:nvPicPr>
          <p:cNvPr id="1026" name="Picture 2" descr="C:\Users\Floriane Boulanger\Desktop\Championnat\Archives_championnat_2012\Photo salon 2012\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630" y="3536844"/>
            <a:ext cx="4374739" cy="2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829692"/>
            <a:ext cx="8229600" cy="4839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2700" b="1" dirty="0" smtClean="0">
                <a:solidFill>
                  <a:srgbClr val="B21E92"/>
                </a:solidFill>
                <a:cs typeface="Calibri" pitchFamily="34" charset="0"/>
              </a:rPr>
              <a:t>Auto - Evaluation </a:t>
            </a:r>
            <a:r>
              <a:rPr lang="fr-FR" sz="2700" b="1" dirty="0">
                <a:solidFill>
                  <a:srgbClr val="B21E92"/>
                </a:solidFill>
                <a:cs typeface="Calibri" pitchFamily="34" charset="0"/>
              </a:rPr>
              <a:t>de l’apport du projet</a:t>
            </a:r>
          </a:p>
          <a:p>
            <a:pPr marL="261938" indent="-261938" algn="l" fontAlgn="auto">
              <a:spcBef>
                <a:spcPct val="0"/>
              </a:spcBef>
              <a:spcAft>
                <a:spcPts val="0"/>
              </a:spcAft>
              <a:defRPr/>
            </a:pPr>
            <a:endParaRPr lang="fr-FR" sz="2200" b="1" u="sng" dirty="0" smtClean="0">
              <a:solidFill>
                <a:prstClr val="black"/>
              </a:solidFill>
              <a:cs typeface="Calibri" pitchFamily="34" charset="0"/>
              <a:sym typeface="Wingdings" pitchFamily="2" charset="2"/>
            </a:endParaRPr>
          </a:p>
          <a:p>
            <a:pPr marL="342900" lvl="0" indent="-342900" algn="just" eaLnBrk="0" hangingPunct="0">
              <a:buFont typeface="Arial" charset="0"/>
              <a:buChar char="•"/>
            </a:pPr>
            <a:r>
              <a:rPr lang="fr-FR" sz="2400" dirty="0">
                <a:solidFill>
                  <a:prstClr val="black"/>
                </a:solidFill>
              </a:rPr>
              <a:t>EPA a développé un </a:t>
            </a:r>
            <a:r>
              <a:rPr lang="fr-FR" sz="2400" b="1" dirty="0" smtClean="0">
                <a:solidFill>
                  <a:prstClr val="black"/>
                </a:solidFill>
              </a:rPr>
              <a:t>questionnaire « </a:t>
            </a:r>
            <a:r>
              <a:rPr lang="fr-FR" sz="2400" b="1" dirty="0" smtClean="0">
                <a:solidFill>
                  <a:schemeClr val="tx1"/>
                </a:solidFill>
              </a:rPr>
              <a:t>de valorisation des compétences »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sur la base du socle commun de connaissances et compétences </a:t>
            </a:r>
          </a:p>
          <a:p>
            <a:pPr marL="342900" lvl="0" indent="-342900" algn="just" eaLnBrk="0" hangingPunct="0">
              <a:buFont typeface="Arial" charset="0"/>
              <a:buChar char="•"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342900" lvl="0" indent="-342900" algn="just" eaLnBrk="0" hangingPunct="0">
              <a:buFont typeface="Arial" charset="0"/>
              <a:buChar char="•"/>
            </a:pPr>
            <a:r>
              <a:rPr lang="fr-FR" sz="2400" dirty="0" smtClean="0">
                <a:solidFill>
                  <a:prstClr val="black"/>
                </a:solidFill>
                <a:cs typeface="Arial" charset="0"/>
              </a:rPr>
              <a:t>Des correspondances nombreuses </a:t>
            </a:r>
            <a:r>
              <a:rPr lang="fr-FR" sz="2400" dirty="0">
                <a:solidFill>
                  <a:prstClr val="black"/>
                </a:solidFill>
                <a:cs typeface="Arial" charset="0"/>
              </a:rPr>
              <a:t>entre les items des 7 compétences du palier 3 du socle commun et les activités de la </a:t>
            </a:r>
            <a:r>
              <a:rPr lang="fr-FR" sz="2400" dirty="0" smtClean="0">
                <a:solidFill>
                  <a:prstClr val="black"/>
                </a:solidFill>
                <a:cs typeface="Arial" charset="0"/>
              </a:rPr>
              <a:t>mini-entreprise</a:t>
            </a:r>
          </a:p>
          <a:p>
            <a:pPr marL="342900" lvl="0" indent="-342900" algn="just" eaLnBrk="0" hangingPunct="0">
              <a:buFont typeface="Arial" charset="0"/>
              <a:buChar char="•"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342900" lvl="0" indent="-342900" algn="just" eaLnBrk="0" hangingPunct="0">
              <a:buFont typeface="Arial" charset="0"/>
              <a:buChar char="•"/>
            </a:pPr>
            <a:r>
              <a:rPr lang="fr-FR" sz="2400" dirty="0" smtClean="0">
                <a:solidFill>
                  <a:prstClr val="black"/>
                </a:solidFill>
              </a:rPr>
              <a:t>Les </a:t>
            </a:r>
            <a:r>
              <a:rPr lang="fr-FR" sz="2400" dirty="0">
                <a:solidFill>
                  <a:prstClr val="black"/>
                </a:solidFill>
              </a:rPr>
              <a:t>élèves procèdent à l’</a:t>
            </a:r>
            <a:r>
              <a:rPr lang="fr-FR" sz="2400" b="1" dirty="0">
                <a:solidFill>
                  <a:prstClr val="black"/>
                </a:solidFill>
                <a:cs typeface="Arial" charset="0"/>
              </a:rPr>
              <a:t>autoévaluation</a:t>
            </a:r>
            <a:r>
              <a:rPr lang="fr-FR" sz="2400" dirty="0">
                <a:solidFill>
                  <a:prstClr val="black"/>
                </a:solidFill>
                <a:cs typeface="Arial" charset="0"/>
              </a:rPr>
              <a:t> de leurs </a:t>
            </a:r>
            <a:r>
              <a:rPr lang="fr-FR" sz="2400" dirty="0" smtClean="0">
                <a:solidFill>
                  <a:prstClr val="black"/>
                </a:solidFill>
                <a:cs typeface="Arial" charset="0"/>
              </a:rPr>
              <a:t>compétences en 3 phases</a:t>
            </a:r>
          </a:p>
          <a:p>
            <a:pPr marL="342900" lvl="0" indent="-342900" algn="just" eaLnBrk="0" hangingPunct="0">
              <a:buFont typeface="Arial" charset="0"/>
              <a:buChar char="•"/>
            </a:pPr>
            <a:endParaRPr lang="fr-FR" sz="2400" dirty="0" smtClean="0">
              <a:solidFill>
                <a:prstClr val="black"/>
              </a:solidFill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prstClr val="black"/>
                </a:solidFill>
                <a:cs typeface="Arial" charset="0"/>
              </a:rPr>
              <a:t>Un retour </a:t>
            </a:r>
            <a:r>
              <a:rPr lang="fr-FR" sz="2400" dirty="0" smtClean="0">
                <a:solidFill>
                  <a:schemeClr val="tx1"/>
                </a:solidFill>
                <a:cs typeface="Arial" charset="0"/>
              </a:rPr>
              <a:t>individuel après chaque phase </a:t>
            </a:r>
            <a:r>
              <a:rPr lang="fr-FR" sz="2400" dirty="0" smtClean="0">
                <a:solidFill>
                  <a:prstClr val="black"/>
                </a:solidFill>
                <a:cs typeface="Arial" charset="0"/>
              </a:rPr>
              <a:t>pour aider les élèves à </a:t>
            </a:r>
            <a:r>
              <a:rPr lang="fr-FR" sz="2400" b="1" dirty="0" smtClean="0">
                <a:solidFill>
                  <a:prstClr val="black"/>
                </a:solidFill>
                <a:cs typeface="Arial" charset="0"/>
              </a:rPr>
              <a:t>mieux se connaître</a:t>
            </a:r>
          </a:p>
          <a:p>
            <a:pPr algn="just">
              <a:spcBef>
                <a:spcPct val="0"/>
              </a:spcBef>
              <a:defRPr/>
            </a:pPr>
            <a:endParaRPr lang="fr-FR" sz="2400" b="1" dirty="0">
              <a:solidFill>
                <a:prstClr val="black"/>
              </a:solidFill>
              <a:cs typeface="Arial" charset="0"/>
            </a:endParaRPr>
          </a:p>
          <a:p>
            <a:pPr marL="285750" lvl="0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fr-FR" sz="2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sp>
        <p:nvSpPr>
          <p:cNvPr id="34822" name="Espace réservé du contenu 2"/>
          <p:cNvSpPr txBox="1">
            <a:spLocks/>
          </p:cNvSpPr>
          <p:nvPr/>
        </p:nvSpPr>
        <p:spPr bwMode="auto">
          <a:xfrm>
            <a:off x="1312863" y="1366838"/>
            <a:ext cx="81327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kumimoji="1" lang="fr-F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51520" y="1798886"/>
            <a:ext cx="8712968" cy="4726458"/>
          </a:xfrm>
        </p:spPr>
        <p:txBody>
          <a:bodyPr/>
          <a:lstStyle/>
          <a:p>
            <a:pPr marL="0" indent="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r-FR" sz="2400" b="1" dirty="0">
                <a:solidFill>
                  <a:srgbClr val="B21E92"/>
                </a:solidFill>
                <a:latin typeface="Calibri"/>
                <a:cs typeface="Calibri" pitchFamily="34" charset="0"/>
              </a:rPr>
              <a:t>Les bonnes conditions pour bien démarrer…</a:t>
            </a:r>
          </a:p>
          <a:p>
            <a:r>
              <a:rPr lang="fr-FR" sz="2400" dirty="0" smtClean="0"/>
              <a:t>Un </a:t>
            </a:r>
            <a:r>
              <a:rPr lang="fr-FR" sz="2400" dirty="0"/>
              <a:t>professeur référent </a:t>
            </a:r>
            <a:r>
              <a:rPr lang="fr-FR" sz="2400" b="1" u="sng" dirty="0"/>
              <a:t>et</a:t>
            </a:r>
            <a:r>
              <a:rPr lang="fr-FR" sz="2400" dirty="0"/>
              <a:t> une équipe </a:t>
            </a:r>
            <a:r>
              <a:rPr lang="fr-FR" sz="2400" dirty="0" smtClean="0"/>
              <a:t>pédagogique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Un groupe de 10 à 20 jeunes volontaires </a:t>
            </a:r>
            <a:r>
              <a:rPr lang="fr-FR" sz="2400" b="1" u="sng" dirty="0" smtClean="0"/>
              <a:t>MAXIMUM</a:t>
            </a:r>
          </a:p>
          <a:p>
            <a:r>
              <a:rPr lang="fr-FR" sz="2400" dirty="0" smtClean="0"/>
              <a:t> </a:t>
            </a:r>
            <a:r>
              <a:rPr lang="fr-FR" sz="2400" b="1" u="sng" dirty="0"/>
              <a:t>2 heures continues</a:t>
            </a:r>
            <a:r>
              <a:rPr lang="fr-FR" sz="2400" b="1" dirty="0"/>
              <a:t> </a:t>
            </a:r>
            <a:r>
              <a:rPr lang="fr-FR" sz="2400" dirty="0"/>
              <a:t>de séance « mini-entreprise » de septembre à </a:t>
            </a:r>
            <a:r>
              <a:rPr lang="fr-FR" sz="2400" dirty="0" smtClean="0"/>
              <a:t>juin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B21E92"/>
                </a:solidFill>
                <a:latin typeface="Calibri"/>
                <a:cs typeface="Calibri" pitchFamily="34" charset="0"/>
              </a:rPr>
              <a:t>Modalité </a:t>
            </a:r>
            <a:r>
              <a:rPr lang="fr-FR" sz="2400" b="1" dirty="0">
                <a:solidFill>
                  <a:srgbClr val="B21E92"/>
                </a:solidFill>
                <a:latin typeface="Calibri"/>
                <a:cs typeface="Calibri" pitchFamily="34" charset="0"/>
              </a:rPr>
              <a:t>de partenariat</a:t>
            </a:r>
          </a:p>
          <a:p>
            <a:r>
              <a:rPr lang="fr-FR" sz="2400" dirty="0"/>
              <a:t>Participation financière </a:t>
            </a:r>
            <a:r>
              <a:rPr lang="fr-FR" sz="2400" dirty="0" smtClean="0"/>
              <a:t>:  Collèges </a:t>
            </a:r>
            <a:r>
              <a:rPr lang="fr-FR" sz="2400" dirty="0"/>
              <a:t>: 300€ </a:t>
            </a:r>
            <a:r>
              <a:rPr lang="fr-FR" sz="2400" dirty="0" smtClean="0"/>
              <a:t> et  Lycées </a:t>
            </a:r>
            <a:r>
              <a:rPr lang="fr-FR" sz="2400" dirty="0"/>
              <a:t>: 900€</a:t>
            </a:r>
          </a:p>
          <a:p>
            <a:pPr marL="0" indent="0" algn="ctr">
              <a:buNone/>
            </a:pPr>
            <a:r>
              <a:rPr lang="fr-FR" sz="2400" i="1" dirty="0"/>
              <a:t>Possibilité de subvention </a:t>
            </a:r>
            <a:r>
              <a:rPr lang="fr-FR" sz="2400" i="1" dirty="0" smtClean="0"/>
              <a:t>publique</a:t>
            </a:r>
            <a:endParaRPr lang="fr-FR" sz="2400" i="1" dirty="0"/>
          </a:p>
          <a:p>
            <a:pPr marL="0" indent="0">
              <a:buNone/>
            </a:pPr>
            <a:r>
              <a:rPr lang="fr-FR" sz="2400" b="1" dirty="0" smtClean="0">
                <a:solidFill>
                  <a:srgbClr val="B21E92"/>
                </a:solidFill>
                <a:latin typeface="Calibri"/>
                <a:cs typeface="Calibri" pitchFamily="34" charset="0"/>
              </a:rPr>
              <a:t>Inscription </a:t>
            </a:r>
            <a:r>
              <a:rPr lang="fr-FR" sz="2400" b="1" dirty="0">
                <a:solidFill>
                  <a:srgbClr val="B21E92"/>
                </a:solidFill>
                <a:latin typeface="Calibri"/>
                <a:cs typeface="Calibri" pitchFamily="34" charset="0"/>
              </a:rPr>
              <a:t>:</a:t>
            </a:r>
          </a:p>
          <a:p>
            <a:r>
              <a:rPr lang="fr-FR" sz="2400" dirty="0" smtClean="0"/>
              <a:t>           Avant </a:t>
            </a:r>
            <a:r>
              <a:rPr lang="fr-FR" sz="2400" dirty="0"/>
              <a:t>le </a:t>
            </a:r>
            <a:r>
              <a:rPr lang="fr-FR" sz="2400" b="1" dirty="0">
                <a:solidFill>
                  <a:srgbClr val="00B050"/>
                </a:solidFill>
              </a:rPr>
              <a:t>17 mai 2013 </a:t>
            </a:r>
            <a:r>
              <a:rPr lang="fr-FR" sz="2400" dirty="0"/>
              <a:t>: retour des fiches d’inscription auprès </a:t>
            </a:r>
            <a:r>
              <a:rPr lang="fr-FR" sz="2400" dirty="0" smtClean="0"/>
              <a:t>d’EPA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7" y="5601381"/>
            <a:ext cx="519955" cy="419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sp>
        <p:nvSpPr>
          <p:cNvPr id="34822" name="Espace réservé du contenu 2"/>
          <p:cNvSpPr txBox="1">
            <a:spLocks/>
          </p:cNvSpPr>
          <p:nvPr/>
        </p:nvSpPr>
        <p:spPr bwMode="auto">
          <a:xfrm>
            <a:off x="1312863" y="1366838"/>
            <a:ext cx="81327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kumimoji="1" lang="fr-F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fr-FR" sz="3000" b="1" dirty="0">
                <a:solidFill>
                  <a:srgbClr val="B21E92"/>
                </a:solidFill>
                <a:cs typeface="Calibri" pitchFamily="34" charset="0"/>
              </a:rPr>
              <a:t>Les contacts d’EPA Rhône-Alpes</a:t>
            </a:r>
          </a:p>
          <a:p>
            <a:pPr marL="0" indent="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fr-FR" sz="1400" b="1" dirty="0">
              <a:solidFill>
                <a:srgbClr val="B21E92"/>
              </a:solidFill>
              <a:latin typeface="Calibri"/>
              <a:cs typeface="Calibri" pitchFamily="34" charset="0"/>
            </a:endParaRPr>
          </a:p>
          <a:p>
            <a:pPr marL="51435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dirty="0" smtClean="0"/>
              <a:t>Directrice Régionale : </a:t>
            </a:r>
            <a:r>
              <a:rPr lang="fr-FR" sz="2000" b="1" dirty="0" smtClean="0"/>
              <a:t>Delphine ESCOLIN</a:t>
            </a:r>
          </a:p>
          <a:p>
            <a:pPr marL="51435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dirty="0" smtClean="0"/>
              <a:t>Coordinatrice Régionale : </a:t>
            </a:r>
            <a:r>
              <a:rPr lang="fr-FR" sz="2000" b="1" dirty="0" smtClean="0"/>
              <a:t>Aglaë SIMONET</a:t>
            </a:r>
          </a:p>
          <a:p>
            <a:pPr marL="514350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/>
              <a:t>Chargés de mission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1800" dirty="0" smtClean="0"/>
              <a:t>Floriane BOULANGER (Isère-Loire-Rhône)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1800" dirty="0" smtClean="0"/>
              <a:t>Jacqueline CECCON (Savoie-Haute Savoie)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r-FR" sz="1800" b="1" dirty="0" smtClean="0"/>
              <a:t>Fabienne CROZIER (Drôme-Ardèche-Isère)</a:t>
            </a:r>
          </a:p>
          <a:p>
            <a:pPr marL="457200" lvl="1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r-FR" sz="1800" dirty="0" smtClean="0"/>
              <a:t>E-mail : </a:t>
            </a:r>
            <a:r>
              <a:rPr lang="fr-FR" sz="1800" dirty="0" smtClean="0">
                <a:hlinkClick r:id="rId3"/>
              </a:rPr>
              <a:t>fabienne.crozier@entreprendre-pour-apprendre.fr</a:t>
            </a:r>
            <a:endParaRPr lang="fr-FR" sz="1800" dirty="0" smtClean="0"/>
          </a:p>
          <a:p>
            <a:pPr marL="457200" lvl="1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r-FR" sz="1800" dirty="0" smtClean="0"/>
              <a:t>Tél : 06 49 95 89 74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8225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79512" y="1700808"/>
            <a:ext cx="8856984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fr-FR" sz="2000" b="1" dirty="0">
                <a:solidFill>
                  <a:srgbClr val="B21E92"/>
                </a:solidFill>
                <a:cs typeface="Calibri" pitchFamily="34" charset="0"/>
              </a:rPr>
              <a:t>Entreprendre Pour Apprendre 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prstClr val="black"/>
                </a:solidFill>
                <a:cs typeface="Calibri" pitchFamily="34" charset="0"/>
              </a:rPr>
              <a:t>Entreprendre pour Apprendre France </a:t>
            </a: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(EPA) est issu du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mouvement international </a:t>
            </a:r>
            <a:r>
              <a:rPr lang="fr-FR" sz="2000" dirty="0">
                <a:solidFill>
                  <a:schemeClr val="tx1"/>
                </a:solidFill>
                <a:cs typeface="Calibri" pitchFamily="34" charset="0"/>
              </a:rPr>
              <a:t>Junior </a:t>
            </a:r>
            <a:r>
              <a:rPr lang="fr-FR" sz="2000" dirty="0" err="1">
                <a:solidFill>
                  <a:schemeClr val="tx1"/>
                </a:solidFill>
                <a:cs typeface="Calibri" pitchFamily="34" charset="0"/>
              </a:rPr>
              <a:t>Achievement</a:t>
            </a: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, 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L</a:t>
            </a:r>
            <a:r>
              <a:rPr lang="fr-FR" sz="2000" dirty="0" smtClean="0">
                <a:solidFill>
                  <a:prstClr val="black"/>
                </a:solidFill>
                <a:cs typeface="Calibri" pitchFamily="34" charset="0"/>
              </a:rPr>
              <a:t>e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principe </a:t>
            </a:r>
            <a:r>
              <a:rPr lang="fr-FR" sz="2000" b="1" dirty="0" smtClean="0">
                <a:solidFill>
                  <a:schemeClr val="tx1"/>
                </a:solidFill>
                <a:cs typeface="Calibri" pitchFamily="34" charset="0"/>
              </a:rPr>
              <a:t>est celui de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l’apprentissage par l’action</a:t>
            </a:r>
            <a:r>
              <a:rPr lang="fr-FR" sz="2000" dirty="0">
                <a:solidFill>
                  <a:schemeClr val="tx1"/>
                </a:solidFill>
                <a:cs typeface="Calibri" pitchFamily="34" charset="0"/>
              </a:rPr>
              <a:t> </a:t>
            </a:r>
            <a:endParaRPr lang="fr-FR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prstClr val="black"/>
                </a:solidFill>
                <a:cs typeface="Calibri" pitchFamily="34" charset="0"/>
              </a:rPr>
              <a:t>EPA </a:t>
            </a:r>
            <a:r>
              <a:rPr lang="fr-FR" sz="2000" b="1" dirty="0">
                <a:solidFill>
                  <a:prstClr val="black"/>
                </a:solidFill>
                <a:cs typeface="Calibri" pitchFamily="34" charset="0"/>
              </a:rPr>
              <a:t>rassemble </a:t>
            </a: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des acteurs du monde </a:t>
            </a:r>
            <a:r>
              <a:rPr lang="fr-FR" sz="2000" b="1" dirty="0">
                <a:solidFill>
                  <a:prstClr val="black"/>
                </a:solidFill>
                <a:cs typeface="Calibri" pitchFamily="34" charset="0"/>
              </a:rPr>
              <a:t>éducatif</a:t>
            </a: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 et de l’environnement </a:t>
            </a:r>
            <a:r>
              <a:rPr lang="fr-FR" sz="2000" b="1" dirty="0" smtClean="0">
                <a:solidFill>
                  <a:prstClr val="black"/>
                </a:solidFill>
                <a:cs typeface="Calibri" pitchFamily="34" charset="0"/>
              </a:rPr>
              <a:t>économique</a:t>
            </a: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cs typeface="Calibri" pitchFamily="34" charset="0"/>
              </a:rPr>
              <a:t>autour </a:t>
            </a:r>
            <a:r>
              <a:rPr lang="fr-FR" sz="2000" dirty="0">
                <a:solidFill>
                  <a:prstClr val="black"/>
                </a:solidFill>
                <a:cs typeface="Calibri" pitchFamily="34" charset="0"/>
              </a:rPr>
              <a:t>d’un projet commun </a:t>
            </a:r>
            <a:r>
              <a:rPr lang="fr-FR" sz="2000" dirty="0" smtClean="0">
                <a:solidFill>
                  <a:prstClr val="black"/>
                </a:solidFill>
                <a:cs typeface="Calibri" pitchFamily="34" charset="0"/>
              </a:rPr>
              <a:t>:</a:t>
            </a:r>
            <a:r>
              <a:rPr lang="fr-FR" sz="2000" b="1" dirty="0">
                <a:solidFill>
                  <a:srgbClr val="B21E92"/>
                </a:solidFill>
                <a:cs typeface="Calibri" pitchFamily="34" charset="0"/>
              </a:rPr>
              <a:t> Faire Vivre l’entreprise à </a:t>
            </a:r>
            <a:r>
              <a:rPr lang="fr-FR" sz="2000" b="1" dirty="0" smtClean="0">
                <a:solidFill>
                  <a:srgbClr val="B21E92"/>
                </a:solidFill>
                <a:cs typeface="Calibri" pitchFamily="34" charset="0"/>
              </a:rPr>
              <a:t>l’école</a:t>
            </a:r>
          </a:p>
          <a:p>
            <a:pPr marL="342900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fr-FR" sz="2000" b="1" dirty="0">
              <a:solidFill>
                <a:srgbClr val="B21E92"/>
              </a:solidFill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fr-FR" sz="2000" b="1" dirty="0" smtClean="0">
                <a:solidFill>
                  <a:srgbClr val="B21E92"/>
                </a:solidFill>
                <a:cs typeface="Calibri" pitchFamily="34" charset="0"/>
              </a:rPr>
              <a:t>Une reconnaissance Nationale</a:t>
            </a:r>
          </a:p>
          <a:p>
            <a:pPr marL="342900" indent="-342900" algn="just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cs typeface="Calibri" pitchFamily="34" charset="0"/>
              </a:rPr>
              <a:t>2012, renouvellement accord cadre EPA France /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Ministère de l’Education Nationale</a:t>
            </a:r>
            <a:endParaRPr lang="fr-FR" sz="1600" dirty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 algn="just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cs typeface="Calibri" pitchFamily="34" charset="0"/>
              </a:rPr>
              <a:t> 2011, accord cadre EPA France /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Ministère de l’Economie et des Finances</a:t>
            </a:r>
            <a:endParaRPr lang="fr-FR" sz="1600" dirty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 algn="just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cs typeface="Calibri" pitchFamily="34" charset="0"/>
              </a:rPr>
              <a:t> 2010, EPA France obtient l’agrément national en tant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qu’activité</a:t>
            </a:r>
          </a:p>
          <a:p>
            <a:pPr marL="342900" indent="-342900" algn="just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complémentaire à l’enseignement public</a:t>
            </a:r>
            <a:endParaRPr lang="fr-FR" sz="1800" dirty="0">
              <a:solidFill>
                <a:schemeClr val="tx1"/>
              </a:solidFill>
              <a:cs typeface="Calibri" pitchFamily="34" charset="0"/>
            </a:endParaRPr>
          </a:p>
          <a:p>
            <a:pPr marL="342900" indent="-342900" algn="just">
              <a:spcBef>
                <a:spcPts val="672"/>
              </a:spcBef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cs typeface="Calibri" pitchFamily="34" charset="0"/>
              </a:rPr>
              <a:t> 2009, accord cadre EPA France / </a:t>
            </a:r>
            <a:r>
              <a:rPr lang="fr-FR" sz="2000" b="1" dirty="0">
                <a:solidFill>
                  <a:schemeClr val="tx1"/>
                </a:solidFill>
                <a:cs typeface="Calibri" pitchFamily="34" charset="0"/>
              </a:rPr>
              <a:t>Enseignement Privé Catholique</a:t>
            </a:r>
          </a:p>
          <a:p>
            <a:pPr>
              <a:lnSpc>
                <a:spcPct val="90000"/>
              </a:lnSpc>
              <a:defRPr/>
            </a:pPr>
            <a:endParaRPr lang="fr-FR" sz="2400" b="1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fr-FR" sz="2500" dirty="0"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fr-FR" sz="2500" dirty="0">
              <a:cs typeface="Calibri" pitchFamily="34" charset="0"/>
            </a:endParaRPr>
          </a:p>
          <a:p>
            <a:pPr algn="l"/>
            <a:endParaRPr lang="fr-FR" sz="2500" dirty="0"/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7510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1829692"/>
            <a:ext cx="7772400" cy="1470025"/>
          </a:xfrm>
        </p:spPr>
        <p:txBody>
          <a:bodyPr/>
          <a:lstStyle/>
          <a:p>
            <a:pPr eaLnBrk="1" hangingPunct="1"/>
            <a:r>
              <a:rPr lang="fr-FR" b="1" dirty="0">
                <a:solidFill>
                  <a:srgbClr val="B21E92"/>
                </a:solidFill>
              </a:rPr>
              <a:t>Le Programme Mini-Entreprise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860" y="3501008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777" y="258596"/>
            <a:ext cx="1716329" cy="328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e 31"/>
          <p:cNvGrpSpPr>
            <a:grpSpLocks/>
          </p:cNvGrpSpPr>
          <p:nvPr/>
        </p:nvGrpSpPr>
        <p:grpSpPr bwMode="auto">
          <a:xfrm>
            <a:off x="282760" y="814240"/>
            <a:ext cx="8426450" cy="5761037"/>
            <a:chOff x="395288" y="476250"/>
            <a:chExt cx="8569325" cy="6381750"/>
          </a:xfrm>
        </p:grpSpPr>
        <p:sp>
          <p:nvSpPr>
            <p:cNvPr id="33" name="Ellipse 32"/>
            <p:cNvSpPr/>
            <p:nvPr/>
          </p:nvSpPr>
          <p:spPr>
            <a:xfrm>
              <a:off x="2555378" y="1955184"/>
              <a:ext cx="3961779" cy="3888138"/>
            </a:xfrm>
            <a:prstGeom prst="ellips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247" name="ZoneTexte 6"/>
            <p:cNvSpPr txBox="1">
              <a:spLocks noChangeArrowheads="1"/>
            </p:cNvSpPr>
            <p:nvPr/>
          </p:nvSpPr>
          <p:spPr bwMode="auto">
            <a:xfrm>
              <a:off x="3131840" y="3169999"/>
              <a:ext cx="2808288" cy="347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Calibri" pitchFamily="34" charset="0"/>
                </a:rPr>
                <a:t>Mini-Entreprise : </a:t>
              </a:r>
              <a:endParaRPr lang="fr-FR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fr-FR" b="1" dirty="0">
                  <a:solidFill>
                    <a:schemeClr val="bg1"/>
                  </a:solidFill>
                  <a:latin typeface="Calibri" pitchFamily="34" charset="0"/>
                </a:rPr>
                <a:t>Création d’une entreprise réelle </a:t>
              </a:r>
              <a:r>
                <a:rPr lang="fr-FR" b="1" dirty="0" smtClean="0">
                  <a:solidFill>
                    <a:schemeClr val="bg1"/>
                  </a:solidFill>
                  <a:latin typeface="Calibri" pitchFamily="34" charset="0"/>
                </a:rPr>
                <a:t>pendant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fr-FR" b="1" dirty="0">
                  <a:solidFill>
                    <a:schemeClr val="bg1"/>
                  </a:solidFill>
                  <a:latin typeface="Calibri" pitchFamily="34" charset="0"/>
                </a:rPr>
                <a:t>une année scolaire</a:t>
              </a:r>
            </a:p>
            <a:p>
              <a:endParaRPr lang="fr-FR" dirty="0">
                <a:latin typeface="Calibri" pitchFamily="34" charset="0"/>
              </a:endParaRPr>
            </a:p>
            <a:p>
              <a:endParaRPr lang="fr-FR" dirty="0">
                <a:latin typeface="Calibri" pitchFamily="34" charset="0"/>
              </a:endParaRPr>
            </a:p>
            <a:p>
              <a:endParaRPr lang="fr-FR" dirty="0">
                <a:latin typeface="Calibri" pitchFamily="34" charset="0"/>
              </a:endParaRPr>
            </a:p>
            <a:p>
              <a:endParaRPr lang="fr-FR" dirty="0">
                <a:latin typeface="Calibri" pitchFamily="34" charset="0"/>
              </a:endParaRPr>
            </a:p>
            <a:p>
              <a:endParaRPr lang="fr-FR" dirty="0">
                <a:latin typeface="Calibri" pitchFamily="34" charset="0"/>
              </a:endParaRPr>
            </a:p>
            <a:p>
              <a:endParaRPr lang="fr-FR" dirty="0">
                <a:latin typeface="Calibri" pitchFamily="34" charset="0"/>
              </a:endParaRPr>
            </a:p>
            <a:p>
              <a:endParaRPr lang="fr-FR" dirty="0">
                <a:latin typeface="Calibri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066472" y="1524341"/>
              <a:ext cx="1152694" cy="100764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5508146" y="2099384"/>
              <a:ext cx="1223728" cy="10797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011844" y="3683831"/>
              <a:ext cx="1152694" cy="1009403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4859150" y="4979877"/>
              <a:ext cx="1296377" cy="108150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2555378" y="1956943"/>
              <a:ext cx="1152694" cy="1151845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1903153" y="3755931"/>
              <a:ext cx="1297991" cy="1081504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131724" y="5053735"/>
              <a:ext cx="1223728" cy="1077987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0255" name="ZoneTexte 15"/>
            <p:cNvSpPr txBox="1">
              <a:spLocks noChangeArrowheads="1"/>
            </p:cNvSpPr>
            <p:nvPr/>
          </p:nvSpPr>
          <p:spPr bwMode="auto">
            <a:xfrm>
              <a:off x="4140200" y="1739900"/>
              <a:ext cx="1078965" cy="64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600" u="sng" dirty="0">
                  <a:latin typeface="Calibri" pitchFamily="34" charset="0"/>
                </a:rPr>
                <a:t>Etape 1: </a:t>
              </a:r>
              <a:r>
                <a:rPr lang="fr-FR" sz="1600" dirty="0" err="1" smtClean="0">
                  <a:latin typeface="Calibri" pitchFamily="34" charset="0"/>
                </a:rPr>
                <a:t>Présentat</a:t>
              </a:r>
              <a:r>
                <a:rPr lang="fr-FR" sz="1600" dirty="0" smtClean="0">
                  <a:latin typeface="Calibri" pitchFamily="34" charset="0"/>
                </a:rPr>
                <a:t>°</a:t>
              </a:r>
              <a:endParaRPr lang="fr-FR" sz="1600" dirty="0">
                <a:latin typeface="Calibri" pitchFamily="34" charset="0"/>
              </a:endParaRPr>
            </a:p>
          </p:txBody>
        </p:sp>
        <p:sp>
          <p:nvSpPr>
            <p:cNvPr id="10256" name="ZoneTexte 16"/>
            <p:cNvSpPr txBox="1">
              <a:spLocks noChangeArrowheads="1"/>
            </p:cNvSpPr>
            <p:nvPr/>
          </p:nvSpPr>
          <p:spPr bwMode="auto">
            <a:xfrm>
              <a:off x="5653088" y="2325688"/>
              <a:ext cx="100647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u="sng">
                  <a:latin typeface="Calibri" pitchFamily="34" charset="0"/>
                </a:rPr>
                <a:t>Etape 2: </a:t>
              </a:r>
              <a:r>
                <a:rPr lang="fr-FR" sz="1600">
                  <a:latin typeface="Calibri" pitchFamily="34" charset="0"/>
                </a:rPr>
                <a:t>Idée</a:t>
              </a:r>
            </a:p>
          </p:txBody>
        </p:sp>
        <p:sp>
          <p:nvSpPr>
            <p:cNvPr id="10257" name="ZoneTexte 17"/>
            <p:cNvSpPr txBox="1">
              <a:spLocks noChangeArrowheads="1"/>
            </p:cNvSpPr>
            <p:nvPr/>
          </p:nvSpPr>
          <p:spPr bwMode="auto">
            <a:xfrm>
              <a:off x="6011863" y="3756025"/>
              <a:ext cx="11525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u="sng">
                  <a:latin typeface="Calibri" pitchFamily="34" charset="0"/>
                </a:rPr>
                <a:t>Etape 3: </a:t>
              </a:r>
              <a:r>
                <a:rPr lang="fr-FR" sz="1600">
                  <a:latin typeface="Calibri" pitchFamily="34" charset="0"/>
                </a:rPr>
                <a:t>Etude de marché</a:t>
              </a:r>
            </a:p>
          </p:txBody>
        </p:sp>
        <p:sp>
          <p:nvSpPr>
            <p:cNvPr id="10258" name="ZoneTexte 18"/>
            <p:cNvSpPr txBox="1">
              <a:spLocks noChangeArrowheads="1"/>
            </p:cNvSpPr>
            <p:nvPr/>
          </p:nvSpPr>
          <p:spPr bwMode="auto">
            <a:xfrm>
              <a:off x="4967485" y="5105497"/>
              <a:ext cx="11525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u="sng" dirty="0">
                  <a:latin typeface="Calibri" pitchFamily="34" charset="0"/>
                </a:rPr>
                <a:t>Etape 4: </a:t>
              </a:r>
              <a:r>
                <a:rPr lang="fr-FR" sz="1600" dirty="0">
                  <a:latin typeface="Calibri" pitchFamily="34" charset="0"/>
                </a:rPr>
                <a:t>Montage de la ME</a:t>
              </a:r>
            </a:p>
          </p:txBody>
        </p:sp>
        <p:sp>
          <p:nvSpPr>
            <p:cNvPr id="10259" name="ZoneTexte 19"/>
            <p:cNvSpPr txBox="1">
              <a:spLocks noChangeArrowheads="1"/>
            </p:cNvSpPr>
            <p:nvPr/>
          </p:nvSpPr>
          <p:spPr bwMode="auto">
            <a:xfrm>
              <a:off x="3132138" y="5214241"/>
              <a:ext cx="122396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u="sng" dirty="0">
                  <a:latin typeface="Calibri" pitchFamily="34" charset="0"/>
                </a:rPr>
                <a:t>Etape 5: </a:t>
              </a:r>
            </a:p>
            <a:p>
              <a:pPr algn="ctr"/>
              <a:r>
                <a:rPr lang="fr-FR" sz="1600" dirty="0">
                  <a:latin typeface="Calibri" pitchFamily="34" charset="0"/>
                </a:rPr>
                <a:t>ME en activité</a:t>
              </a:r>
            </a:p>
          </p:txBody>
        </p:sp>
        <p:sp>
          <p:nvSpPr>
            <p:cNvPr id="10260" name="ZoneTexte 20"/>
            <p:cNvSpPr txBox="1">
              <a:spLocks noChangeArrowheads="1"/>
            </p:cNvSpPr>
            <p:nvPr/>
          </p:nvSpPr>
          <p:spPr bwMode="auto">
            <a:xfrm>
              <a:off x="2627313" y="2244725"/>
              <a:ext cx="10080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u="sng" dirty="0">
                  <a:latin typeface="Calibri" pitchFamily="34" charset="0"/>
                </a:rPr>
                <a:t>Etape 7: </a:t>
              </a:r>
              <a:r>
                <a:rPr lang="fr-FR" sz="1600" dirty="0">
                  <a:latin typeface="Calibri" pitchFamily="34" charset="0"/>
                </a:rPr>
                <a:t>Bilan</a:t>
              </a:r>
            </a:p>
          </p:txBody>
        </p:sp>
        <p:sp>
          <p:nvSpPr>
            <p:cNvPr id="10261" name="ZoneTexte 21"/>
            <p:cNvSpPr txBox="1">
              <a:spLocks noChangeArrowheads="1"/>
            </p:cNvSpPr>
            <p:nvPr/>
          </p:nvSpPr>
          <p:spPr bwMode="auto">
            <a:xfrm>
              <a:off x="1805529" y="3900488"/>
              <a:ext cx="1512887" cy="58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u="sng" dirty="0">
                  <a:latin typeface="Calibri" pitchFamily="34" charset="0"/>
                </a:rPr>
                <a:t>Etape 6: </a:t>
              </a:r>
              <a:r>
                <a:rPr lang="fr-FR" sz="1600" dirty="0">
                  <a:latin typeface="Calibri" pitchFamily="34" charset="0"/>
                </a:rPr>
                <a:t>Championnats</a:t>
              </a:r>
            </a:p>
          </p:txBody>
        </p:sp>
        <p:sp>
          <p:nvSpPr>
            <p:cNvPr id="49" name="Ellipse 48"/>
            <p:cNvSpPr/>
            <p:nvPr/>
          </p:nvSpPr>
          <p:spPr>
            <a:xfrm>
              <a:off x="1331650" y="692550"/>
              <a:ext cx="6480270" cy="6165450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419090" y="476250"/>
              <a:ext cx="2521719" cy="93730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Mini-Entrepreneurs</a:t>
              </a:r>
            </a:p>
          </p:txBody>
        </p:sp>
        <p:sp>
          <p:nvSpPr>
            <p:cNvPr id="51" name="Ellipse 50"/>
            <p:cNvSpPr/>
            <p:nvPr/>
          </p:nvSpPr>
          <p:spPr>
            <a:xfrm>
              <a:off x="6300825" y="4652788"/>
              <a:ext cx="2521719" cy="93730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Enseignants/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/>
                <a:t>Encadrants</a:t>
              </a:r>
              <a:endParaRPr lang="fr-FR" b="1" dirty="0"/>
            </a:p>
          </p:txBody>
        </p:sp>
        <p:sp>
          <p:nvSpPr>
            <p:cNvPr id="10265" name="ZoneTexte 26"/>
            <p:cNvSpPr txBox="1">
              <a:spLocks noChangeArrowheads="1"/>
            </p:cNvSpPr>
            <p:nvPr/>
          </p:nvSpPr>
          <p:spPr bwMode="auto">
            <a:xfrm>
              <a:off x="6588125" y="5051425"/>
              <a:ext cx="2376488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 sz="1600" b="1">
                <a:latin typeface="Calibri" pitchFamily="34" charset="0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95288" y="2707840"/>
              <a:ext cx="1945372" cy="79310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Parrains</a:t>
              </a:r>
            </a:p>
          </p:txBody>
        </p:sp>
        <p:sp>
          <p:nvSpPr>
            <p:cNvPr id="54" name="Ellipse 53"/>
            <p:cNvSpPr/>
            <p:nvPr/>
          </p:nvSpPr>
          <p:spPr>
            <a:xfrm>
              <a:off x="826337" y="5732533"/>
              <a:ext cx="2521719" cy="93730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Permanents EPA</a:t>
              </a:r>
            </a:p>
          </p:txBody>
        </p:sp>
      </p:grpSp>
      <p:sp>
        <p:nvSpPr>
          <p:cNvPr id="29" name="Rectangle 17"/>
          <p:cNvSpPr txBox="1">
            <a:spLocks noChangeArrowheads="1"/>
          </p:cNvSpPr>
          <p:nvPr/>
        </p:nvSpPr>
        <p:spPr bwMode="auto">
          <a:xfrm rot="19788555">
            <a:off x="143684" y="801531"/>
            <a:ext cx="3239659" cy="10401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3500" b="1" dirty="0" smtClean="0">
                <a:cs typeface="Calibri" pitchFamily="34" charset="0"/>
              </a:rPr>
              <a:t>Les acteurs</a:t>
            </a:r>
          </a:p>
          <a:p>
            <a:pPr eaLnBrk="1" hangingPunct="1">
              <a:defRPr/>
            </a:pPr>
            <a:r>
              <a:rPr lang="fr-FR" sz="3500" b="1" dirty="0" smtClean="0">
                <a:cs typeface="Calibri" pitchFamily="34" charset="0"/>
              </a:rPr>
              <a:t> Les étapes</a:t>
            </a:r>
          </a:p>
        </p:txBody>
      </p:sp>
    </p:spTree>
    <p:extLst>
      <p:ext uri="{BB962C8B-B14F-4D97-AF65-F5344CB8AC3E}">
        <p14:creationId xmlns:p14="http://schemas.microsoft.com/office/powerpoint/2010/main" val="1385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829692"/>
            <a:ext cx="8229600" cy="469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3000" b="1" dirty="0">
                <a:solidFill>
                  <a:srgbClr val="B21E92"/>
                </a:solidFill>
                <a:cs typeface="Calibri" pitchFamily="34" charset="0"/>
              </a:rPr>
              <a:t>Les outils à disposition</a:t>
            </a: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Calibri" pitchFamily="34" charset="0"/>
              </a:rPr>
              <a:t>Le guide pédagogique numérique</a:t>
            </a: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Calibri" pitchFamily="34" charset="0"/>
            </a:endParaRPr>
          </a:p>
          <a:p>
            <a:pPr marL="342900" lvl="0" indent="-34290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Calibri" pitchFamily="34" charset="0"/>
              </a:rPr>
              <a:t>7 étapes : </a:t>
            </a: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cs typeface="Calibri" pitchFamily="34" charset="0"/>
              </a:rPr>
              <a:t>- Objectifs</a:t>
            </a:r>
            <a:endParaRPr lang="fr-FR" sz="2400" dirty="0">
              <a:solidFill>
                <a:schemeClr val="tx1"/>
              </a:solidFill>
              <a:cs typeface="Calibri" pitchFamily="34" charset="0"/>
            </a:endParaRP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cs typeface="Calibri" pitchFamily="34" charset="0"/>
              </a:rPr>
              <a:t>- Missions</a:t>
            </a:r>
            <a:endParaRPr lang="fr-FR" sz="2400" dirty="0">
              <a:solidFill>
                <a:schemeClr val="tx1"/>
              </a:solidFill>
              <a:cs typeface="Calibri" pitchFamily="34" charset="0"/>
            </a:endParaRP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  <a:cs typeface="Calibri" pitchFamily="34" charset="0"/>
              </a:rPr>
              <a:t>	</a:t>
            </a:r>
            <a:r>
              <a:rPr lang="fr-FR" sz="2400" dirty="0" smtClean="0">
                <a:solidFill>
                  <a:schemeClr val="tx1"/>
                </a:solidFill>
                <a:cs typeface="Calibri" pitchFamily="34" charset="0"/>
              </a:rPr>
              <a:t>- Supports</a:t>
            </a: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r-FR" sz="2400" dirty="0">
              <a:solidFill>
                <a:prstClr val="black"/>
              </a:solidFill>
              <a:cs typeface="Calibri" pitchFamily="34" charset="0"/>
            </a:endParaRPr>
          </a:p>
          <a:p>
            <a:pPr marL="342900" indent="-34290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Calibri" pitchFamily="34" charset="0"/>
              </a:rPr>
              <a:t>Le compte </a:t>
            </a:r>
            <a:r>
              <a:rPr lang="fr-FR" sz="2400" dirty="0" smtClean="0">
                <a:solidFill>
                  <a:prstClr val="black"/>
                </a:solidFill>
                <a:cs typeface="Calibri" pitchFamily="34" charset="0"/>
              </a:rPr>
              <a:t>bancaire</a:t>
            </a:r>
          </a:p>
          <a:p>
            <a:pPr marL="342900" indent="-34290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342900" lvl="0" indent="-34290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prstClr val="black"/>
                </a:solidFill>
                <a:cs typeface="Calibri" pitchFamily="34" charset="0"/>
              </a:rPr>
              <a:t>La plateforme collaborative EPA</a:t>
            </a:r>
          </a:p>
          <a:p>
            <a:pPr lvl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r-FR" sz="2400" dirty="0">
              <a:solidFill>
                <a:prstClr val="black"/>
              </a:solidFill>
              <a:cs typeface="Calibri" pitchFamily="34" charset="0"/>
            </a:endParaRPr>
          </a:p>
          <a:p>
            <a:endParaRPr lang="fr-FR" sz="2400" dirty="0"/>
          </a:p>
          <a:p>
            <a:pPr algn="just">
              <a:lnSpc>
                <a:spcPct val="90000"/>
              </a:lnSpc>
              <a:defRPr/>
            </a:pPr>
            <a:endParaRPr lang="fr-FR" sz="2400" dirty="0"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fr-FR" sz="2400" dirty="0">
              <a:cs typeface="Calibri" pitchFamily="34" charset="0"/>
            </a:endParaRPr>
          </a:p>
          <a:p>
            <a:pPr algn="l"/>
            <a:endParaRPr lang="fr-FR" sz="2400" dirty="0"/>
          </a:p>
          <a:p>
            <a:endParaRPr lang="fr-FR" sz="2400" dirty="0"/>
          </a:p>
        </p:txBody>
      </p:sp>
      <p:pic>
        <p:nvPicPr>
          <p:cNvPr id="7" name="Picture 2" descr="C:\Users\CM EPA Rhone Alpes\Desktop\fichiers bureau AS\couverture%20gui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2098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6" y="4725144"/>
            <a:ext cx="2631358" cy="17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Floriane Boulanger\Desktop\Championnat\Archives_championnat_2012\Photo salon 2012\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6125">
            <a:off x="156821" y="2069408"/>
            <a:ext cx="2697909" cy="17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pic>
        <p:nvPicPr>
          <p:cNvPr id="3078" name="Picture 6" descr="C:\Users\Floriane Boulanger\Desktop\Championnat\Archives_championnat_2012\Photo salon 2012\0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63" y="682294"/>
            <a:ext cx="2853376" cy="19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loriane Boulanger\Desktop\Championnat\Archives_championnat_2012\Photo salon 2012\1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63" y="4904947"/>
            <a:ext cx="2859365" cy="19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78" y="179929"/>
            <a:ext cx="568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000" b="1" dirty="0">
                <a:solidFill>
                  <a:srgbClr val="B21E92"/>
                </a:solidFill>
                <a:latin typeface="Calibri"/>
                <a:cs typeface="Calibri" pitchFamily="34" charset="0"/>
              </a:rPr>
              <a:t>Exemples de produits et </a:t>
            </a:r>
            <a:r>
              <a:rPr lang="fr-FR" sz="3000" b="1" dirty="0" smtClean="0">
                <a:solidFill>
                  <a:srgbClr val="B21E92"/>
                </a:solidFill>
                <a:latin typeface="Calibri"/>
                <a:cs typeface="Calibri" pitchFamily="34" charset="0"/>
              </a:rPr>
              <a:t>services…</a:t>
            </a:r>
            <a:endParaRPr lang="fr-FR" sz="3000" b="1" dirty="0">
              <a:solidFill>
                <a:srgbClr val="B21E92"/>
              </a:solidFill>
              <a:latin typeface="Calibri"/>
              <a:cs typeface="Calibri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664" y="2897494"/>
            <a:ext cx="2566761" cy="169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Fabienne CROZIER\Documents\EPA\Programmes\ME\organisation du championat\championnat 2011-2012\championnat-dropbox\INSCRIPTIONS ME\DOCUMENTS ME\Photos produits\ok diapo\college charc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93" y="764704"/>
            <a:ext cx="2938676" cy="22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bienne CROZIER\Documents\EPA\Programmes\ME\organisation du championat\championnat 2011-2012\championnat-dropbox\INSCRIPTIONS ME\DOCUMENTS ME\Photos produits\ok diapo\lycee elie vignal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31" y="3179992"/>
            <a:ext cx="2723399" cy="36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loriane Boulanger\Desktop\Championnat\Archives_championnat_2012\Photo salon 2012\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227">
            <a:off x="4043712" y="441067"/>
            <a:ext cx="4850236" cy="323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loriane Boulanger\Desktop\Championnat\Archives_championnat_2012\Photo salon 2012\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95" y="3760512"/>
            <a:ext cx="4338228" cy="2892152"/>
          </a:xfrm>
          <a:prstGeom prst="rect">
            <a:avLst/>
          </a:prstGeom>
          <a:noFill/>
          <a:ln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loriane Boulanger\Desktop\Championnat\Archives_championnat_2012\Photo salon 2012\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7464">
            <a:off x="239694" y="3646583"/>
            <a:ext cx="4275383" cy="28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loriane Boulanger\Desktop\Championnat\Archives_championnat_2012\Photo salon 2012\1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2426">
            <a:off x="262028" y="476422"/>
            <a:ext cx="4499796" cy="299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4796" y="1844118"/>
            <a:ext cx="1114408" cy="47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3000" b="1" dirty="0" smtClean="0">
                <a:solidFill>
                  <a:srgbClr val="B21E92"/>
                </a:solidFill>
                <a:latin typeface="Calibri"/>
                <a:cs typeface="Calibri" pitchFamily="34" charset="0"/>
              </a:rPr>
              <a:t>Vidéo</a:t>
            </a:r>
            <a:endParaRPr lang="fr-FR" sz="3000" b="1" dirty="0">
              <a:solidFill>
                <a:srgbClr val="B21E92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466521"/>
            <a:ext cx="8229600" cy="455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r-FR" sz="2400" dirty="0" smtClean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  <a:p>
            <a:pPr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  <a:p>
            <a:pPr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 smtClean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  <a:p>
            <a:pPr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  <a:p>
            <a:pPr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 smtClean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  <a:p>
            <a:pPr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latin typeface="Arial" charset="0"/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prstClr val="black"/>
                </a:solidFill>
                <a:cs typeface="Calibri" pitchFamily="34" charset="0"/>
              </a:rPr>
              <a:t>Paroles de Mini-entrepreneurs…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fr-FR" sz="3600" dirty="0" smtClean="0">
              <a:solidFill>
                <a:prstClr val="black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fr-FR" sz="3600" dirty="0" smtClean="0">
                <a:solidFill>
                  <a:prstClr val="black"/>
                </a:solidFill>
                <a:cs typeface="Calibri" pitchFamily="34" charset="0"/>
                <a:hlinkClick r:id="rId3" action="ppaction://hlinkfile"/>
              </a:rPr>
              <a:t>Stephan</a:t>
            </a:r>
            <a:endParaRPr lang="fr-FR" sz="3600" dirty="0">
              <a:solidFill>
                <a:prstClr val="black"/>
              </a:solidFill>
              <a:cs typeface="Calibri" pitchFamily="34" charset="0"/>
            </a:endParaRPr>
          </a:p>
          <a:p>
            <a:endParaRPr lang="fr-FR" sz="2400" dirty="0">
              <a:solidFill>
                <a:prstClr val="black">
                  <a:tint val="75000"/>
                </a:prstClr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fr-FR" sz="2400" dirty="0">
              <a:solidFill>
                <a:prstClr val="black">
                  <a:tint val="75000"/>
                </a:prstClr>
              </a:solidFill>
              <a:cs typeface="Calibri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fr-FR" sz="2400" dirty="0">
              <a:solidFill>
                <a:prstClr val="black">
                  <a:tint val="75000"/>
                </a:prstClr>
              </a:solidFill>
              <a:cs typeface="Calibri" pitchFamily="34" charset="0"/>
            </a:endParaRPr>
          </a:p>
          <a:p>
            <a:pPr algn="l"/>
            <a:endParaRPr lang="fr-FR" sz="2400" dirty="0">
              <a:solidFill>
                <a:prstClr val="black">
                  <a:tint val="75000"/>
                </a:prstClr>
              </a:solidFill>
            </a:endParaRPr>
          </a:p>
          <a:p>
            <a:endParaRPr lang="fr-FR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29692"/>
          </a:xfrm>
          <a:prstGeom prst="rect">
            <a:avLst/>
          </a:prstGeom>
        </p:spPr>
      </p:pic>
      <p:sp>
        <p:nvSpPr>
          <p:cNvPr id="9221" name="ZoneTexte 37"/>
          <p:cNvSpPr txBox="1">
            <a:spLocks noChangeArrowheads="1"/>
          </p:cNvSpPr>
          <p:nvPr/>
        </p:nvSpPr>
        <p:spPr bwMode="auto">
          <a:xfrm>
            <a:off x="1236485" y="3186113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B21E92"/>
                </a:solidFill>
                <a:latin typeface="Calibri" pitchFamily="34" charset="0"/>
              </a:rPr>
              <a:t>« Grâce à la Mini-Entreprise, je suis plus… »</a:t>
            </a:r>
          </a:p>
        </p:txBody>
      </p:sp>
      <p:sp>
        <p:nvSpPr>
          <p:cNvPr id="9222" name="ZoneTexte 38"/>
          <p:cNvSpPr txBox="1">
            <a:spLocks noChangeArrowheads="1"/>
          </p:cNvSpPr>
          <p:nvPr/>
        </p:nvSpPr>
        <p:spPr bwMode="auto">
          <a:xfrm>
            <a:off x="7494323" y="2681638"/>
            <a:ext cx="9450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</a:rPr>
              <a:t>Curieux </a:t>
            </a:r>
            <a:endParaRPr lang="fr-FR" sz="1400" b="1" dirty="0" smtClean="0">
              <a:latin typeface="Calibri" pitchFamily="34" charset="0"/>
            </a:endParaRPr>
          </a:p>
        </p:txBody>
      </p:sp>
      <p:sp>
        <p:nvSpPr>
          <p:cNvPr id="9223" name="ZoneTexte 39"/>
          <p:cNvSpPr txBox="1">
            <a:spLocks noChangeArrowheads="1"/>
          </p:cNvSpPr>
          <p:nvPr/>
        </p:nvSpPr>
        <p:spPr bwMode="auto">
          <a:xfrm>
            <a:off x="1701799" y="1763805"/>
            <a:ext cx="1871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</a:rPr>
              <a:t>Confiant dans mon avenir </a:t>
            </a:r>
            <a:endParaRPr lang="fr-FR" sz="1400" b="1" dirty="0" smtClean="0">
              <a:latin typeface="Calibri" pitchFamily="34" charset="0"/>
            </a:endParaRPr>
          </a:p>
        </p:txBody>
      </p:sp>
      <p:sp>
        <p:nvSpPr>
          <p:cNvPr id="9224" name="ZoneTexte 41"/>
          <p:cNvSpPr txBox="1">
            <a:spLocks noChangeArrowheads="1"/>
          </p:cNvSpPr>
          <p:nvPr/>
        </p:nvSpPr>
        <p:spPr bwMode="auto">
          <a:xfrm>
            <a:off x="888205" y="3860907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</a:rPr>
              <a:t>Prêt à prendre des décisions </a:t>
            </a:r>
            <a:endParaRPr lang="fr-FR" sz="1400" b="1" dirty="0" smtClean="0">
              <a:latin typeface="Calibri" pitchFamily="34" charset="0"/>
            </a:endParaRPr>
          </a:p>
        </p:txBody>
      </p:sp>
      <p:sp>
        <p:nvSpPr>
          <p:cNvPr id="9225" name="ZoneTexte 42"/>
          <p:cNvSpPr txBox="1">
            <a:spLocks noChangeArrowheads="1"/>
          </p:cNvSpPr>
          <p:nvPr/>
        </p:nvSpPr>
        <p:spPr bwMode="auto">
          <a:xfrm>
            <a:off x="3141662" y="5126657"/>
            <a:ext cx="3095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Motivé pour poursuivre mon parcours</a:t>
            </a:r>
          </a:p>
        </p:txBody>
      </p:sp>
      <p:sp>
        <p:nvSpPr>
          <p:cNvPr id="9226" name="ZoneTexte 43"/>
          <p:cNvSpPr txBox="1">
            <a:spLocks noChangeArrowheads="1"/>
          </p:cNvSpPr>
          <p:nvPr/>
        </p:nvSpPr>
        <p:spPr bwMode="auto">
          <a:xfrm>
            <a:off x="1403648" y="6358091"/>
            <a:ext cx="7622821" cy="30777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400" i="1" u="sng" dirty="0" smtClean="0">
                <a:latin typeface="Calibri" pitchFamily="34" charset="0"/>
              </a:rPr>
              <a:t>Questionnaire réalisé lors </a:t>
            </a:r>
            <a:r>
              <a:rPr lang="fr-FR" sz="1400" i="1" u="sng" dirty="0">
                <a:latin typeface="Calibri" pitchFamily="34" charset="0"/>
              </a:rPr>
              <a:t>du Championnat Régional des </a:t>
            </a:r>
            <a:r>
              <a:rPr lang="fr-FR" sz="1400" i="1" u="sng" dirty="0" smtClean="0">
                <a:latin typeface="Calibri" pitchFamily="34" charset="0"/>
              </a:rPr>
              <a:t>mini-entreprises </a:t>
            </a:r>
            <a:r>
              <a:rPr lang="fr-FR" sz="1400" i="1" u="sng" dirty="0">
                <a:latin typeface="Calibri" pitchFamily="34" charset="0"/>
              </a:rPr>
              <a:t>le 23 mai 2012 à </a:t>
            </a:r>
            <a:r>
              <a:rPr lang="fr-FR" sz="1400" i="1" u="sng" dirty="0" smtClean="0">
                <a:latin typeface="Calibri" pitchFamily="34" charset="0"/>
              </a:rPr>
              <a:t>Grenoble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9227" name="ZoneTexte 44"/>
          <p:cNvSpPr txBox="1">
            <a:spLocks noChangeArrowheads="1"/>
          </p:cNvSpPr>
          <p:nvPr/>
        </p:nvSpPr>
        <p:spPr bwMode="auto">
          <a:xfrm>
            <a:off x="6467106" y="5472564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Entrepreneur</a:t>
            </a:r>
          </a:p>
        </p:txBody>
      </p:sp>
      <p:sp>
        <p:nvSpPr>
          <p:cNvPr id="9228" name="ZoneTexte 45"/>
          <p:cNvSpPr txBox="1">
            <a:spLocks noChangeArrowheads="1"/>
          </p:cNvSpPr>
          <p:nvPr/>
        </p:nvSpPr>
        <p:spPr bwMode="auto">
          <a:xfrm>
            <a:off x="2622020" y="4384127"/>
            <a:ext cx="1512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</a:rPr>
              <a:t>Créatif </a:t>
            </a:r>
            <a:endParaRPr lang="fr-FR" sz="1400" b="1" dirty="0" smtClean="0">
              <a:latin typeface="Calibri" pitchFamily="34" charset="0"/>
            </a:endParaRPr>
          </a:p>
        </p:txBody>
      </p:sp>
      <p:sp>
        <p:nvSpPr>
          <p:cNvPr id="9229" name="ZoneTexte 46"/>
          <p:cNvSpPr txBox="1">
            <a:spLocks noChangeArrowheads="1"/>
          </p:cNvSpPr>
          <p:nvPr/>
        </p:nvSpPr>
        <p:spPr bwMode="auto">
          <a:xfrm>
            <a:off x="1551251" y="4873545"/>
            <a:ext cx="10707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Autonome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230" name="ZoneTexte 47"/>
          <p:cNvSpPr txBox="1">
            <a:spLocks noChangeArrowheads="1"/>
          </p:cNvSpPr>
          <p:nvPr/>
        </p:nvSpPr>
        <p:spPr bwMode="auto">
          <a:xfrm>
            <a:off x="3789363" y="3833813"/>
            <a:ext cx="1441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Ambitieux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9231" name="ZoneTexte 48"/>
          <p:cNvSpPr txBox="1">
            <a:spLocks noChangeArrowheads="1"/>
          </p:cNvSpPr>
          <p:nvPr/>
        </p:nvSpPr>
        <p:spPr bwMode="auto">
          <a:xfrm>
            <a:off x="5758149" y="1643716"/>
            <a:ext cx="2592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A l’aise pour m’exprimer à l’oral</a:t>
            </a:r>
          </a:p>
        </p:txBody>
      </p:sp>
      <p:sp>
        <p:nvSpPr>
          <p:cNvPr id="9232" name="ZoneTexte 49"/>
          <p:cNvSpPr txBox="1">
            <a:spLocks noChangeArrowheads="1"/>
          </p:cNvSpPr>
          <p:nvPr/>
        </p:nvSpPr>
        <p:spPr bwMode="auto">
          <a:xfrm>
            <a:off x="6815137" y="3726091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alibri" pitchFamily="34" charset="0"/>
              </a:rPr>
              <a:t>Prêt à prendre des initiatives </a:t>
            </a:r>
            <a:endParaRPr lang="fr-FR" sz="1400" b="1" dirty="0" smtClean="0">
              <a:latin typeface="Calibri" pitchFamily="34" charset="0"/>
            </a:endParaRPr>
          </a:p>
        </p:txBody>
      </p:sp>
      <p:sp>
        <p:nvSpPr>
          <p:cNvPr id="9233" name="ZoneTexte 50"/>
          <p:cNvSpPr txBox="1">
            <a:spLocks noChangeArrowheads="1"/>
          </p:cNvSpPr>
          <p:nvPr/>
        </p:nvSpPr>
        <p:spPr bwMode="auto">
          <a:xfrm>
            <a:off x="5518150" y="4430294"/>
            <a:ext cx="172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Exigeant envers moi-même</a:t>
            </a:r>
          </a:p>
        </p:txBody>
      </p:sp>
      <p:sp>
        <p:nvSpPr>
          <p:cNvPr id="18" name="Ellipse 17"/>
          <p:cNvSpPr/>
          <p:nvPr/>
        </p:nvSpPr>
        <p:spPr>
          <a:xfrm>
            <a:off x="6381750" y="5392738"/>
            <a:ext cx="2736850" cy="46743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2987675" y="4986338"/>
            <a:ext cx="3249613" cy="640114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1666081" y="1592590"/>
            <a:ext cx="1944688" cy="828298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5635625" y="1402318"/>
            <a:ext cx="2803790" cy="79057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7102475" y="2611438"/>
            <a:ext cx="1728788" cy="4412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6597649" y="3617913"/>
            <a:ext cx="2233613" cy="72072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2587095" y="4311650"/>
            <a:ext cx="1582738" cy="443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3789363" y="3690939"/>
            <a:ext cx="1368425" cy="558372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5445125" y="4249311"/>
            <a:ext cx="1873250" cy="863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838200" y="3763963"/>
            <a:ext cx="1800225" cy="693410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8" name="Ellipse 27"/>
          <p:cNvSpPr/>
          <p:nvPr/>
        </p:nvSpPr>
        <p:spPr>
          <a:xfrm>
            <a:off x="1223035" y="4662488"/>
            <a:ext cx="1657350" cy="647700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9246" name="Picture 2" descr="http://www.carrefourj.be/Site/images/0101jeune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7" y="946961"/>
            <a:ext cx="25431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e 30"/>
          <p:cNvSpPr/>
          <p:nvPr/>
        </p:nvSpPr>
        <p:spPr>
          <a:xfrm>
            <a:off x="69122" y="2484941"/>
            <a:ext cx="3249613" cy="701172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2" name="ZoneTexte 42"/>
          <p:cNvSpPr txBox="1">
            <a:spLocks noChangeArrowheads="1"/>
          </p:cNvSpPr>
          <p:nvPr/>
        </p:nvSpPr>
        <p:spPr bwMode="auto">
          <a:xfrm>
            <a:off x="146115" y="2611438"/>
            <a:ext cx="3095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Informé sur les fonctions en entreprises</a:t>
            </a:r>
          </a:p>
        </p:txBody>
      </p:sp>
      <p:sp>
        <p:nvSpPr>
          <p:cNvPr id="33" name="Ellipse 32"/>
          <p:cNvSpPr/>
          <p:nvPr/>
        </p:nvSpPr>
        <p:spPr>
          <a:xfrm>
            <a:off x="296862" y="5393998"/>
            <a:ext cx="1898874" cy="704623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4" name="ZoneTexte 41"/>
          <p:cNvSpPr txBox="1">
            <a:spLocks noChangeArrowheads="1"/>
          </p:cNvSpPr>
          <p:nvPr/>
        </p:nvSpPr>
        <p:spPr bwMode="auto">
          <a:xfrm>
            <a:off x="371410" y="5518731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smtClean="0">
                <a:latin typeface="Calibri" pitchFamily="34" charset="0"/>
              </a:rPr>
              <a:t>Prêt </a:t>
            </a:r>
            <a:r>
              <a:rPr lang="fr-FR" sz="1400" b="1" dirty="0">
                <a:latin typeface="Calibri" pitchFamily="34" charset="0"/>
              </a:rPr>
              <a:t>à travailler en équipe </a:t>
            </a:r>
            <a:endParaRPr lang="fr-FR" sz="1400" b="1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5831"/>
            <a:ext cx="59233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2700" b="1" dirty="0" smtClean="0">
                <a:solidFill>
                  <a:srgbClr val="B21E92"/>
                </a:solidFill>
                <a:cs typeface="Calibri" pitchFamily="34" charset="0"/>
              </a:rPr>
              <a:t>Apports de la mini-entreprise…</a:t>
            </a:r>
            <a:endParaRPr lang="fr-FR" sz="2700" b="1" dirty="0">
              <a:solidFill>
                <a:srgbClr val="B21E9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4548</TotalTime>
  <Words>340</Words>
  <Application>Microsoft Office PowerPoint</Application>
  <PresentationFormat>Affichage à l'écran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1_Thème Office</vt:lpstr>
      <vt:lpstr>La mini-entreprise Entreprendre pour Apprendre</vt:lpstr>
      <vt:lpstr>Présentation PowerPoint</vt:lpstr>
      <vt:lpstr>Le Programme Mini-Entreprise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EPA RA</dc:creator>
  <cp:lastModifiedBy>Fabienne CROZIER</cp:lastModifiedBy>
  <cp:revision>481</cp:revision>
  <cp:lastPrinted>2013-03-18T18:06:48Z</cp:lastPrinted>
  <dcterms:created xsi:type="dcterms:W3CDTF">2010-11-12T13:58:34Z</dcterms:created>
  <dcterms:modified xsi:type="dcterms:W3CDTF">2013-03-18T18:16:10Z</dcterms:modified>
</cp:coreProperties>
</file>