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64"/>
  </p:notesMasterIdLst>
  <p:sldIdLst>
    <p:sldId id="313" r:id="rId2"/>
    <p:sldId id="381" r:id="rId3"/>
    <p:sldId id="256" r:id="rId4"/>
    <p:sldId id="380" r:id="rId5"/>
    <p:sldId id="385" r:id="rId6"/>
    <p:sldId id="386" r:id="rId7"/>
    <p:sldId id="317" r:id="rId8"/>
    <p:sldId id="318" r:id="rId9"/>
    <p:sldId id="319" r:id="rId10"/>
    <p:sldId id="320" r:id="rId11"/>
    <p:sldId id="321" r:id="rId12"/>
    <p:sldId id="322" r:id="rId13"/>
    <p:sldId id="365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338" r:id="rId27"/>
    <p:sldId id="339" r:id="rId28"/>
    <p:sldId id="340" r:id="rId29"/>
    <p:sldId id="341" r:id="rId30"/>
    <p:sldId id="342" r:id="rId31"/>
    <p:sldId id="343" r:id="rId32"/>
    <p:sldId id="366" r:id="rId33"/>
    <p:sldId id="367" r:id="rId34"/>
    <p:sldId id="368" r:id="rId35"/>
    <p:sldId id="369" r:id="rId36"/>
    <p:sldId id="370" r:id="rId37"/>
    <p:sldId id="371" r:id="rId38"/>
    <p:sldId id="379" r:id="rId39"/>
    <p:sldId id="372" r:id="rId40"/>
    <p:sldId id="382" r:id="rId41"/>
    <p:sldId id="383" r:id="rId42"/>
    <p:sldId id="384" r:id="rId43"/>
    <p:sldId id="373" r:id="rId44"/>
    <p:sldId id="374" r:id="rId45"/>
    <p:sldId id="376" r:id="rId46"/>
    <p:sldId id="348" r:id="rId47"/>
    <p:sldId id="349" r:id="rId48"/>
    <p:sldId id="350" r:id="rId49"/>
    <p:sldId id="351" r:id="rId50"/>
    <p:sldId id="352" r:id="rId51"/>
    <p:sldId id="353" r:id="rId52"/>
    <p:sldId id="354" r:id="rId53"/>
    <p:sldId id="355" r:id="rId54"/>
    <p:sldId id="356" r:id="rId55"/>
    <p:sldId id="357" r:id="rId56"/>
    <p:sldId id="358" r:id="rId57"/>
    <p:sldId id="359" r:id="rId58"/>
    <p:sldId id="360" r:id="rId59"/>
    <p:sldId id="361" r:id="rId60"/>
    <p:sldId id="362" r:id="rId61"/>
    <p:sldId id="363" r:id="rId62"/>
    <p:sldId id="364" r:id="rId6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5B7"/>
    <a:srgbClr val="FF9900"/>
    <a:srgbClr val="FF9933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790" autoAdjust="0"/>
  </p:normalViewPr>
  <p:slideViewPr>
    <p:cSldViewPr>
      <p:cViewPr>
        <p:scale>
          <a:sx n="70" d="100"/>
          <a:sy n="7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205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99078-3126-4198-B3C7-8F6597A09ECA}" type="datetimeFigureOut">
              <a:rPr lang="fr-FR" smtClean="0"/>
              <a:t>23/06/2014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55CA5-3BE8-470B-A589-396FCA5420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494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3034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34847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70166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3034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Rappeler que c’est diplôme de l’éducation nationale</a:t>
            </a:r>
          </a:p>
          <a:p>
            <a:r>
              <a:rPr lang="fr-FR" dirty="0" smtClean="0"/>
              <a:t>Diplôme qui couvre tous les métiers de la sécurité comme répons à l’évolution de la société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28892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Je développerai les 4 fonctions, non pour tout lister mais pour rappeler ce qui a prévalu en CPC,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69361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Fonction, activité, tâches, compétences, critères d’évaluation de la performance,</a:t>
            </a:r>
            <a:r>
              <a:rPr lang="fr-FR" baseline="0" dirty="0" smtClean="0"/>
              <a:t> connaissance et limite de connaissance,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53559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96084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Les liens avec les SDIS ne sont pas coupés, en</a:t>
            </a:r>
            <a:r>
              <a:rPr lang="fr-FR" baseline="0" dirty="0" smtClean="0"/>
              <a:t> </a:t>
            </a:r>
            <a:r>
              <a:rPr lang="fr-FR" dirty="0" smtClean="0"/>
              <a:t>dépend le projet</a:t>
            </a:r>
            <a:r>
              <a:rPr lang="fr-FR" baseline="0" dirty="0" smtClean="0"/>
              <a:t> des jeunes, donc les établissements doivent se préoccuper que la formation soit offerte dans toutes les fonctions pour tous les élèves?</a:t>
            </a:r>
          </a:p>
          <a:p>
            <a:r>
              <a:rPr lang="fr-FR" baseline="0" dirty="0" smtClean="0"/>
              <a:t>Cette fonction tient compte de toutes les activités effectuées en SDIS, au plus prêt de leur référentiel, nous connaissons les contraintes, les évolutions techniques: donc les élèves doivent trouver </a:t>
            </a:r>
            <a:r>
              <a:rPr lang="fr-FR" baseline="0" smtClean="0"/>
              <a:t>leur place dans les SDIS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6677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3034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t>38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303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Guide d’accompagnement p 2 et 3</a:t>
            </a:r>
          </a:p>
          <a:p>
            <a:endParaRPr lang="fr-FR" dirty="0" smtClean="0"/>
          </a:p>
          <a:p>
            <a:r>
              <a:rPr lang="fr-FR" dirty="0" smtClean="0"/>
              <a:t>Les équipes pédagogiques de l’établissement assurent au maximum tous les enseignements professionnels, y compris l’économie-droit et les gestes professionnels</a:t>
            </a:r>
          </a:p>
          <a:p>
            <a:endParaRPr lang="fr-FR" dirty="0" smtClean="0"/>
          </a:p>
          <a:p>
            <a:r>
              <a:rPr lang="fr-FR" dirty="0" smtClean="0"/>
              <a:t>Le CAP Agent de sécurité est complétement intégré aux séquences prévues dans la progression pédagogique du baccalauréat. </a:t>
            </a:r>
          </a:p>
          <a:p>
            <a:endParaRPr lang="fr-FR" dirty="0" smtClean="0"/>
          </a:p>
          <a:p>
            <a:r>
              <a:rPr lang="fr-FR" dirty="0" smtClean="0"/>
              <a:t>Les enseignements professionnels sont construits à partir de situations professionnelles contextualisées, réelles</a:t>
            </a:r>
            <a:r>
              <a:rPr lang="fr-FR" baseline="0" dirty="0" smtClean="0"/>
              <a:t> ou simulées. </a:t>
            </a:r>
          </a:p>
          <a:p>
            <a:endParaRPr lang="fr-FR" baseline="0" dirty="0" smtClean="0"/>
          </a:p>
          <a:p>
            <a:r>
              <a:rPr lang="fr-FR" baseline="0" dirty="0" smtClean="0"/>
              <a:t>Il faut sortir du schéma actuel de formation : cela ne veut pas dire empêcher les partenaires d’intervenir, mais les contenus de formation  doivent être pris en charge au sein de l’établissement. Attention aux limites de connaissances : les partenaires ont souvent tendance à aller beaucoup plus loin.  </a:t>
            </a:r>
          </a:p>
          <a:p>
            <a:r>
              <a:rPr lang="fr-FR" baseline="0" dirty="0" smtClean="0"/>
              <a:t>Chaque jeune doit construire son propre projet professionnel et ne pas se voir imposer des enseignements, hors référentiel.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7567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RAP pages 5 à 8</a:t>
            </a:r>
          </a:p>
          <a:p>
            <a:endParaRPr lang="fr-FR" dirty="0" smtClean="0"/>
          </a:p>
          <a:p>
            <a:r>
              <a:rPr lang="fr-FR" dirty="0" smtClean="0"/>
              <a:t>L’exercice de ces métiers, dans cet environnement</a:t>
            </a:r>
            <a:r>
              <a:rPr lang="fr-FR" baseline="0" dirty="0" smtClean="0"/>
              <a:t> professionnel, doit satisfaire aux attentes des citoyens et des institutions. </a:t>
            </a:r>
          </a:p>
          <a:p>
            <a:endParaRPr lang="fr-FR" baseline="0" dirty="0" smtClean="0"/>
          </a:p>
          <a:p>
            <a:r>
              <a:rPr lang="fr-FR" baseline="0" dirty="0" smtClean="0"/>
              <a:t>+ guide d’accompagnement p 2 : toute personne qui s’engage dans cette filière doit avoir été informée des exigences imposées par le secteur professionnel pour accéder à l’emploi. Pas de sélection à l’entrée en formation possible, mais information maximum, à l’entrée et tout au long de la formation.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t>39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49844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fr-FR" altLang="fr-FR" smtClean="0"/>
              <a:t>La répartition dépend du projet de l’établissement, il faut veiller en seconde à ce que les PFMP permettent de découvrir les métiers. Attention aux critères d’âge.</a:t>
            </a:r>
          </a:p>
        </p:txBody>
      </p:sp>
      <p:sp>
        <p:nvSpPr>
          <p:cNvPr id="29700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7713" indent="-28575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50938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11313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73275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30475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87675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44875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02075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5A1F4C-6D21-43D0-B1D6-2C63CFF8FA06}" type="slidenum">
              <a:rPr lang="fr-FR" altLang="fr-FR" smtClean="0"/>
              <a:pPr eaLnBrk="1" hangingPunct="1">
                <a:spcBef>
                  <a:spcPct val="0"/>
                </a:spcBef>
              </a:pPr>
              <a:t>42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La construction de la progression pédagogique s’appuie sur les opportunités locales, les expériences des élèves durant les PFMP, il n’y a donc pas de ligne toute tracée. </a:t>
            </a:r>
          </a:p>
          <a:p>
            <a:r>
              <a:rPr lang="fr-FR" dirty="0" smtClean="0"/>
              <a:t>Tous les élèves ne vont pas bénéficier, en même temps, des mêmes</a:t>
            </a:r>
            <a:r>
              <a:rPr lang="fr-FR" baseline="0" dirty="0" smtClean="0"/>
              <a:t> expériences en milieu professionnel.</a:t>
            </a:r>
            <a:endParaRPr lang="fr-FR" dirty="0" smtClean="0"/>
          </a:p>
          <a:p>
            <a:r>
              <a:rPr lang="fr-FR" dirty="0" smtClean="0"/>
              <a:t>Nécessité d’avoir une traçabilité des activités conduites tout au long</a:t>
            </a:r>
            <a:r>
              <a:rPr lang="fr-FR" baseline="0" dirty="0" smtClean="0"/>
              <a:t> du parcours. </a:t>
            </a:r>
          </a:p>
          <a:p>
            <a:r>
              <a:rPr lang="fr-FR" baseline="0" dirty="0" smtClean="0"/>
              <a:t>La négociation des activités pendant les PFMP tiendra compte, pour chaque élève, des activités lui restant à couvrir. </a:t>
            </a:r>
          </a:p>
          <a:p>
            <a:endParaRPr lang="fr-FR" baseline="0" dirty="0" smtClean="0"/>
          </a:p>
          <a:p>
            <a:r>
              <a:rPr lang="fr-FR" baseline="0" dirty="0" smtClean="0"/>
              <a:t>Le livret peut être complété, de manière collective, par l’enseignant, pour toute la division et individuellement, par chaque élève, pour prendre en compte ses propres expériences en milieu professionnel (version numérique ? papier ? )</a:t>
            </a:r>
          </a:p>
          <a:p>
            <a:endParaRPr lang="fr-FR" baseline="0" dirty="0" smtClean="0"/>
          </a:p>
          <a:p>
            <a:r>
              <a:rPr lang="fr-FR" baseline="0" dirty="0" smtClean="0"/>
              <a:t>La construction des scénarios sera élaborée par les enseignants à partir de ce livret, pour croiser plusieurs tâches, plusieurs compétences, autour d’un contexte commun. </a:t>
            </a:r>
          </a:p>
          <a:p>
            <a:r>
              <a:rPr lang="fr-FR" baseline="0" dirty="0" smtClean="0"/>
              <a:t>Véritable tableau de bord, il sera également utile aux autres enseignants intervenant dans la section (PSE, EGLS, Education civique, ) et bien sûr, pour introduire certains thèmes de l’économie-droit au sein des activités professionnelles. </a:t>
            </a:r>
          </a:p>
          <a:p>
            <a:endParaRPr lang="fr-FR" baseline="0" dirty="0" smtClean="0"/>
          </a:p>
          <a:p>
            <a:r>
              <a:rPr lang="fr-FR" baseline="0" dirty="0" smtClean="0"/>
              <a:t>Ce livret de suivi de la formation ne remplace pas le livret de compétences, outil de certification exigé pour l’examen. </a:t>
            </a:r>
          </a:p>
          <a:p>
            <a:endParaRPr lang="fr-FR" baseline="0" dirty="0" smtClean="0"/>
          </a:p>
          <a:p>
            <a:r>
              <a:rPr lang="fr-FR" baseline="0" dirty="0" smtClean="0"/>
              <a:t>Pour les passerelles, les élèves sauront quelles activités travailler pour rattraper les manques dans leur formation.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t>43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6087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La construction des scénarios nécessite un travail d’équipe, en amont. </a:t>
            </a:r>
          </a:p>
          <a:p>
            <a:r>
              <a:rPr lang="fr-FR" dirty="0" smtClean="0"/>
              <a:t>Toutes les séances ne</a:t>
            </a:r>
            <a:r>
              <a:rPr lang="fr-FR" baseline="0" dirty="0" smtClean="0"/>
              <a:t> s’appuieront pas sur des scénarios, mais un maximum de celles qui se déroulent en demi-groupe ou sur les plateaux techniques. </a:t>
            </a:r>
          </a:p>
          <a:p>
            <a:endParaRPr lang="fr-FR" baseline="0" dirty="0" smtClean="0"/>
          </a:p>
          <a:p>
            <a:r>
              <a:rPr lang="fr-FR" baseline="0" dirty="0" smtClean="0"/>
              <a:t>Un scénario peut aussi faire l’objet d’un travail sur table en classe. </a:t>
            </a:r>
          </a:p>
          <a:p>
            <a:endParaRPr lang="fr-FR" baseline="0" dirty="0" smtClean="0"/>
          </a:p>
          <a:p>
            <a:r>
              <a:rPr lang="fr-FR" baseline="0" dirty="0" smtClean="0"/>
              <a:t>Tous les élèves n’ont pas obligatoirement à réaliser les mêmes tâches en même temps. </a:t>
            </a:r>
          </a:p>
          <a:p>
            <a:r>
              <a:rPr lang="fr-FR" baseline="0" dirty="0" smtClean="0"/>
              <a:t>Une trace écrite, rédigée de manière individuelle, est à prévoir chaque fois, ainsi qu’une restitution orale. </a:t>
            </a:r>
          </a:p>
          <a:p>
            <a:endParaRPr lang="fr-FR" baseline="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t>44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8085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t>45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3034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t>46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37728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t>47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31949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t>48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7885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t>49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1783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t>50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215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30343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t>51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58391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t>52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714862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t>53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76115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t>54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69192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t>55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69192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t>56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17833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t>57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17833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t>58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678483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t>59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678483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t>60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3888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942703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t>61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849709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t>62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6483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2492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2743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8835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34346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945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F705-47A7-4894-ADA2-85C78AA5B4FD}" type="datetimeFigureOut">
              <a:rPr lang="fr-FR" smtClean="0"/>
              <a:t>23/06/2014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61E29-5988-468C-A9D4-96D6F3DD32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F705-47A7-4894-ADA2-85C78AA5B4FD}" type="datetimeFigureOut">
              <a:rPr lang="fr-FR" smtClean="0"/>
              <a:t>23/06/2014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61E29-5988-468C-A9D4-96D6F3DD32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F705-47A7-4894-ADA2-85C78AA5B4FD}" type="datetimeFigureOut">
              <a:rPr lang="fr-FR" smtClean="0"/>
              <a:t>23/06/2014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61E29-5988-468C-A9D4-96D6F3DD32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F705-47A7-4894-ADA2-85C78AA5B4FD}" type="datetimeFigureOut">
              <a:rPr lang="fr-FR" smtClean="0"/>
              <a:t>23/06/2014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61E29-5988-468C-A9D4-96D6F3DD32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F705-47A7-4894-ADA2-85C78AA5B4FD}" type="datetimeFigureOut">
              <a:rPr lang="fr-FR" smtClean="0"/>
              <a:t>23/06/2014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61E29-5988-468C-A9D4-96D6F3DD32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F705-47A7-4894-ADA2-85C78AA5B4FD}" type="datetimeFigureOut">
              <a:rPr lang="fr-FR" smtClean="0"/>
              <a:t>23/06/2014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61E29-5988-468C-A9D4-96D6F3DD32FF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F705-47A7-4894-ADA2-85C78AA5B4FD}" type="datetimeFigureOut">
              <a:rPr lang="fr-FR" smtClean="0"/>
              <a:t>23/06/2014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61E29-5988-468C-A9D4-96D6F3DD32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F705-47A7-4894-ADA2-85C78AA5B4FD}" type="datetimeFigureOut">
              <a:rPr lang="fr-FR" smtClean="0"/>
              <a:t>23/06/2014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61E29-5988-468C-A9D4-96D6F3DD32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F705-47A7-4894-ADA2-85C78AA5B4FD}" type="datetimeFigureOut">
              <a:rPr lang="fr-FR" smtClean="0"/>
              <a:t>23/06/2014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61E29-5988-468C-A9D4-96D6F3DD32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F705-47A7-4894-ADA2-85C78AA5B4FD}" type="datetimeFigureOut">
              <a:rPr lang="fr-FR" smtClean="0"/>
              <a:t>23/06/2014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761E29-5988-468C-A9D4-96D6F3DD32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F705-47A7-4894-ADA2-85C78AA5B4FD}" type="datetimeFigureOut">
              <a:rPr lang="fr-FR" smtClean="0"/>
              <a:t>23/06/2014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61E29-5988-468C-A9D4-96D6F3DD32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5D8F705-47A7-4894-ADA2-85C78AA5B4FD}" type="datetimeFigureOut">
              <a:rPr lang="fr-FR" smtClean="0"/>
              <a:t>23/06/2014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2761E29-5988-468C-A9D4-96D6F3DD32F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hyperlink" Target="R&#233;f&#233;rentiel_bac-pro_m&#233;tiers_de_la_s&#233;curit&#233;.pdf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hyperlink" Target="R&#233;f&#233;rentiel_bac-pro_m&#233;tiers_de_la_s&#233;curit&#233;.pdf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R&#233;f&#233;rentiel_bac-pro_m&#233;tiers_de_la_s&#233;curit&#233;.pdf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R&#233;f&#233;rentiel_bac-pro_m&#233;tiers_de_la_s&#233;curit&#233;.pdf" TargetMode="Externa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../DOCUMENTS%20DEFINITIFS/documents%20reunion%2015%20mai%202014/livret%20de%20suivi%20de%20la%20formation16%2004%2014.xlsx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hyperlink" Target="livret%20de%20suivi%20de%20la%20formation21%2005%2014.pdf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Lien%20sc&#233;narios%20p&#233;dagogiques%20pour%20diaporama.docx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19140000">
            <a:off x="889895" y="1731758"/>
            <a:ext cx="5648623" cy="1204306"/>
          </a:xfrm>
        </p:spPr>
        <p:txBody>
          <a:bodyPr/>
          <a:lstStyle/>
          <a:p>
            <a:r>
              <a:rPr lang="fr-FR" dirty="0" smtClean="0"/>
              <a:t>BACCALAUREAT PROFESSIONNEL </a:t>
            </a:r>
            <a:br>
              <a:rPr lang="fr-FR" dirty="0" smtClean="0"/>
            </a:br>
            <a:r>
              <a:rPr lang="fr-FR" dirty="0" smtClean="0"/>
              <a:t>MÉTIERS </a:t>
            </a:r>
            <a:r>
              <a:rPr lang="fr-FR" dirty="0" smtClean="0"/>
              <a:t>DE LA </a:t>
            </a:r>
            <a:r>
              <a:rPr lang="fr-FR" dirty="0" smtClean="0"/>
              <a:t>SÉCURITÉ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756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764704"/>
          </a:xfrm>
        </p:spPr>
        <p:txBody>
          <a:bodyPr/>
          <a:lstStyle/>
          <a:p>
            <a:r>
              <a:rPr lang="fr-FR" sz="2400" dirty="0" smtClean="0"/>
              <a:t>baccalauréat </a:t>
            </a:r>
            <a:r>
              <a:rPr lang="fr-FR" sz="2400" dirty="0"/>
              <a:t>PROFESSIONNEL </a:t>
            </a:r>
            <a:br>
              <a:rPr lang="fr-FR" sz="2400" dirty="0"/>
            </a:br>
            <a:r>
              <a:rPr lang="fr-FR" sz="2400" dirty="0"/>
              <a:t>métiers de la </a:t>
            </a:r>
            <a:r>
              <a:rPr lang="fr-FR" sz="2400" dirty="0" smtClean="0"/>
              <a:t>sécurité - </a:t>
            </a:r>
            <a:r>
              <a:rPr lang="fr-FR" sz="2400" dirty="0" smtClean="0">
                <a:solidFill>
                  <a:srgbClr val="FFC000"/>
                </a:solidFill>
              </a:rPr>
              <a:t>rap</a:t>
            </a:r>
            <a:endParaRPr lang="fr-FR" sz="2400" dirty="0">
              <a:solidFill>
                <a:srgbClr val="FFC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6925" y="3077141"/>
            <a:ext cx="81822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23813">
              <a:buFont typeface="Wingdings" panose="05000000000000000000" pitchFamily="2" charset="2"/>
              <a:buChar char="ü"/>
            </a:pPr>
            <a:endParaRPr lang="fr-FR" sz="3200" dirty="0"/>
          </a:p>
        </p:txBody>
      </p:sp>
      <p:grpSp>
        <p:nvGrpSpPr>
          <p:cNvPr id="20" name="Groupe 19"/>
          <p:cNvGrpSpPr/>
          <p:nvPr/>
        </p:nvGrpSpPr>
        <p:grpSpPr>
          <a:xfrm>
            <a:off x="132616" y="5149724"/>
            <a:ext cx="8850649" cy="1673450"/>
            <a:chOff x="132616" y="5149724"/>
            <a:chExt cx="8850649" cy="1673450"/>
          </a:xfrm>
        </p:grpSpPr>
        <p:pic>
          <p:nvPicPr>
            <p:cNvPr id="21" name="Image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22" name="Image 2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23" name="Groupe 22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24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5" name="Image 24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876498"/>
              </p:ext>
            </p:extLst>
          </p:nvPr>
        </p:nvGraphicFramePr>
        <p:xfrm>
          <a:off x="176290" y="960835"/>
          <a:ext cx="8824516" cy="560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5168"/>
                <a:gridCol w="1872208"/>
                <a:gridCol w="2088232"/>
                <a:gridCol w="2368908"/>
              </a:tblGrid>
              <a:tr h="422740">
                <a:tc gridSpan="4"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FF00"/>
                          </a:solidFill>
                        </a:rPr>
                        <a:t>La prévention</a:t>
                      </a:r>
                      <a:endParaRPr lang="fr-FR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539162">
                <a:tc gridSpan="4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Activité</a:t>
                      </a:r>
                    </a:p>
                    <a:p>
                      <a:r>
                        <a:rPr lang="fr-FR" dirty="0" smtClean="0"/>
                        <a:t>La surveillance des lieux et des accès, les réglementations spécifiques et les conditions d’accès, de circulation et/ou d’utilisation d’un lieu</a:t>
                      </a:r>
                    </a:p>
                    <a:p>
                      <a:pPr algn="ctr"/>
                      <a:r>
                        <a:rPr lang="fr-FR" b="1" dirty="0" smtClean="0"/>
                        <a:t>Tâches</a:t>
                      </a:r>
                    </a:p>
                    <a:p>
                      <a:pPr algn="l"/>
                      <a:r>
                        <a:rPr lang="fr-FR" b="0" baseline="0" dirty="0" smtClean="0"/>
                        <a:t>Filtre, contrôle et oriente les entrées et les sorties - Encadre et gère une équipe de sécurité incendie - Exploite le poste de sécurité  - Effectue les rondes de surveillance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65226"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Ressources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Moyens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Liaisons</a:t>
                      </a:r>
                      <a:r>
                        <a:rPr lang="fr-FR" sz="1800" b="1" baseline="0" dirty="0" smtClean="0"/>
                        <a:t> fonctionnelles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Autonomie, responsabilité</a:t>
                      </a:r>
                      <a:endParaRPr lang="fr-FR" sz="1800" b="1" dirty="0"/>
                    </a:p>
                  </a:txBody>
                  <a:tcPr/>
                </a:tc>
              </a:tr>
              <a:tr h="892463">
                <a:tc>
                  <a:txBody>
                    <a:bodyPr/>
                    <a:lstStyle/>
                    <a:p>
                      <a:r>
                        <a:rPr lang="fr-FR" dirty="0" smtClean="0"/>
                        <a:t>Le règlement de sécurité contre l’incendie relatif</a:t>
                      </a:r>
                      <a:r>
                        <a:rPr lang="fr-FR" baseline="0" dirty="0" smtClean="0"/>
                        <a:t> aux ERP/IGH-ITGH</a:t>
                      </a:r>
                      <a:r>
                        <a:rPr lang="fr-FR" dirty="0" smtClean="0"/>
                        <a:t>,</a:t>
                      </a:r>
                    </a:p>
                    <a:p>
                      <a:r>
                        <a:rPr lang="fr-FR" dirty="0" smtClean="0"/>
                        <a:t>SSIAP 1 et 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</a:t>
                      </a:r>
                      <a:r>
                        <a:rPr lang="fr-FR" baseline="0" dirty="0" smtClean="0"/>
                        <a:t> cartographie des lieux…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 hiérarchie,</a:t>
                      </a:r>
                    </a:p>
                    <a:p>
                      <a:r>
                        <a:rPr lang="fr-FR" dirty="0" smtClean="0"/>
                        <a:t>Administration, collectivités locales, les </a:t>
                      </a:r>
                      <a:r>
                        <a:rPr lang="fr-FR" dirty="0" err="1" smtClean="0"/>
                        <a:t>ent</a:t>
                      </a:r>
                      <a:r>
                        <a:rPr lang="fr-FR" dirty="0" smtClean="0"/>
                        <a:t>. prestataires</a:t>
                      </a:r>
                      <a:r>
                        <a:rPr lang="fr-FR" baseline="0" dirty="0" smtClean="0"/>
                        <a:t> de services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Exécute</a:t>
                      </a:r>
                      <a:r>
                        <a:rPr lang="fr-FR" baseline="0" dirty="0" smtClean="0"/>
                        <a:t> l</a:t>
                      </a:r>
                      <a:r>
                        <a:rPr lang="fr-FR" dirty="0" smtClean="0"/>
                        <a:t>es tâches confiées</a:t>
                      </a:r>
                    </a:p>
                    <a:p>
                      <a:r>
                        <a:rPr lang="fr-FR" dirty="0" smtClean="0"/>
                        <a:t>Responsable de son action et du matériel</a:t>
                      </a:r>
                    </a:p>
                    <a:p>
                      <a:r>
                        <a:rPr lang="fr-FR" dirty="0" smtClean="0"/>
                        <a:t>Rend compte à sa</a:t>
                      </a:r>
                      <a:r>
                        <a:rPr lang="fr-FR" baseline="0" dirty="0" smtClean="0"/>
                        <a:t> hiérarchie</a:t>
                      </a:r>
                      <a:endParaRPr lang="fr-FR" dirty="0"/>
                    </a:p>
                  </a:txBody>
                  <a:tcPr/>
                </a:tc>
              </a:tr>
              <a:tr h="422740">
                <a:tc gridSpan="4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Résultats</a:t>
                      </a:r>
                      <a:r>
                        <a:rPr lang="fr-FR" b="1" baseline="0" dirty="0" smtClean="0"/>
                        <a:t> attendus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22740">
                <a:tc gridSpan="4">
                  <a:txBody>
                    <a:bodyPr/>
                    <a:lstStyle/>
                    <a:p>
                      <a:r>
                        <a:rPr lang="fr-FR" dirty="0" smtClean="0"/>
                        <a:t>Interprétation des informations fournies par le système</a:t>
                      </a:r>
                      <a:r>
                        <a:rPr lang="fr-FR" baseline="0" dirty="0" smtClean="0"/>
                        <a:t> de sécurité incendie</a:t>
                      </a:r>
                    </a:p>
                    <a:p>
                      <a:r>
                        <a:rPr lang="fr-FR" baseline="0" dirty="0" smtClean="0"/>
                        <a:t>Mise en place et contrôle des dispositifs préventifs et des règles de sécurité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62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764704"/>
          </a:xfrm>
        </p:spPr>
        <p:txBody>
          <a:bodyPr/>
          <a:lstStyle/>
          <a:p>
            <a:r>
              <a:rPr lang="fr-FR" sz="2400" dirty="0" smtClean="0"/>
              <a:t>baccalauréat </a:t>
            </a:r>
            <a:r>
              <a:rPr lang="fr-FR" sz="2400" dirty="0"/>
              <a:t>PROFESSIONNEL </a:t>
            </a:r>
            <a:br>
              <a:rPr lang="fr-FR" sz="2400" dirty="0"/>
            </a:br>
            <a:r>
              <a:rPr lang="fr-FR" sz="2400" dirty="0"/>
              <a:t>métiers de la </a:t>
            </a:r>
            <a:r>
              <a:rPr lang="fr-FR" sz="2400" dirty="0" smtClean="0"/>
              <a:t>sécurité - </a:t>
            </a:r>
            <a:r>
              <a:rPr lang="fr-FR" sz="2400" dirty="0" smtClean="0">
                <a:solidFill>
                  <a:srgbClr val="FFC000"/>
                </a:solidFill>
              </a:rPr>
              <a:t>RAP</a:t>
            </a:r>
            <a:endParaRPr lang="fr-FR" sz="2400" dirty="0">
              <a:solidFill>
                <a:srgbClr val="FFC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6925" y="3077141"/>
            <a:ext cx="81822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23813">
              <a:buFont typeface="Wingdings" panose="05000000000000000000" pitchFamily="2" charset="2"/>
              <a:buChar char="ü"/>
            </a:pPr>
            <a:endParaRPr lang="fr-FR" sz="3200" dirty="0"/>
          </a:p>
        </p:txBody>
      </p:sp>
      <p:grpSp>
        <p:nvGrpSpPr>
          <p:cNvPr id="20" name="Groupe 19"/>
          <p:cNvGrpSpPr/>
          <p:nvPr/>
        </p:nvGrpSpPr>
        <p:grpSpPr>
          <a:xfrm>
            <a:off x="132616" y="5149724"/>
            <a:ext cx="8850649" cy="1673450"/>
            <a:chOff x="132616" y="5149724"/>
            <a:chExt cx="8850649" cy="1673450"/>
          </a:xfrm>
        </p:grpSpPr>
        <p:pic>
          <p:nvPicPr>
            <p:cNvPr id="21" name="Image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22" name="Image 2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23" name="Groupe 22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24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5" name="Image 24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962348"/>
              </p:ext>
            </p:extLst>
          </p:nvPr>
        </p:nvGraphicFramePr>
        <p:xfrm>
          <a:off x="176290" y="960835"/>
          <a:ext cx="8824516" cy="5402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5168"/>
                <a:gridCol w="1872208"/>
                <a:gridCol w="1828534"/>
                <a:gridCol w="2628606"/>
              </a:tblGrid>
              <a:tr h="422740">
                <a:tc gridSpan="4"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FF00"/>
                          </a:solidFill>
                        </a:rPr>
                        <a:t>La protection des personnes</a:t>
                      </a:r>
                      <a:endParaRPr lang="fr-FR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539162">
                <a:tc gridSpan="4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Activité</a:t>
                      </a:r>
                    </a:p>
                    <a:p>
                      <a:r>
                        <a:rPr lang="fr-FR" dirty="0" smtClean="0"/>
                        <a:t>La</a:t>
                      </a:r>
                      <a:r>
                        <a:rPr lang="fr-FR" baseline="0" dirty="0" smtClean="0"/>
                        <a:t> protection de l’intégrité physique des personnes</a:t>
                      </a:r>
                      <a:endParaRPr lang="fr-FR" dirty="0" smtClean="0"/>
                    </a:p>
                    <a:p>
                      <a:pPr algn="ctr"/>
                      <a:r>
                        <a:rPr lang="fr-FR" b="1" dirty="0" smtClean="0"/>
                        <a:t>Tâches</a:t>
                      </a:r>
                    </a:p>
                    <a:p>
                      <a:pPr algn="l"/>
                      <a:r>
                        <a:rPr lang="fr-FR" b="0" baseline="0" dirty="0" smtClean="0"/>
                        <a:t>Réagit à tout acte délictueux ou de malveillance et prend les mesures adaptées</a:t>
                      </a:r>
                    </a:p>
                    <a:p>
                      <a:pPr algn="l"/>
                      <a:r>
                        <a:rPr lang="fr-FR" b="0" baseline="0" dirty="0" smtClean="0"/>
                        <a:t>Prend les mesures conservatoires, gère les situations conflictuelles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65226"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Ressources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Moyens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Liaisons</a:t>
                      </a:r>
                      <a:r>
                        <a:rPr lang="fr-FR" sz="1800" b="1" baseline="0" dirty="0" smtClean="0"/>
                        <a:t> fonctionnelles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Autonomie, responsabilité</a:t>
                      </a:r>
                      <a:endParaRPr lang="fr-FR" sz="1800" b="1" dirty="0"/>
                    </a:p>
                  </a:txBody>
                  <a:tcPr/>
                </a:tc>
              </a:tr>
              <a:tr h="892463">
                <a:tc>
                  <a:txBody>
                    <a:bodyPr/>
                    <a:lstStyle/>
                    <a:p>
                      <a:r>
                        <a:rPr lang="fr-FR" dirty="0" smtClean="0"/>
                        <a:t>Les codes, les règlements….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Les GTPI, les règles d’hygiène et de sécurité individuelle et collective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 hiérarchie,</a:t>
                      </a:r>
                    </a:p>
                    <a:p>
                      <a:r>
                        <a:rPr lang="fr-FR" dirty="0" smtClean="0"/>
                        <a:t>Les services</a:t>
                      </a:r>
                      <a:r>
                        <a:rPr lang="fr-FR" baseline="0" dirty="0" smtClean="0"/>
                        <a:t> de secours et de sécurité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Exécute</a:t>
                      </a:r>
                      <a:r>
                        <a:rPr lang="fr-FR" baseline="0" dirty="0" smtClean="0"/>
                        <a:t> l</a:t>
                      </a:r>
                      <a:r>
                        <a:rPr lang="fr-FR" dirty="0" smtClean="0"/>
                        <a:t>es tâches confiées</a:t>
                      </a:r>
                    </a:p>
                    <a:p>
                      <a:r>
                        <a:rPr lang="fr-FR" dirty="0" smtClean="0"/>
                        <a:t>Responsable des gestes accomplis</a:t>
                      </a:r>
                    </a:p>
                    <a:p>
                      <a:r>
                        <a:rPr lang="fr-FR" dirty="0" smtClean="0"/>
                        <a:t>Prend</a:t>
                      </a:r>
                      <a:r>
                        <a:rPr lang="fr-FR" baseline="0" dirty="0" smtClean="0"/>
                        <a:t> ses ordres auprès de sa hiérarchie</a:t>
                      </a:r>
                      <a:endParaRPr lang="fr-FR" dirty="0"/>
                    </a:p>
                  </a:txBody>
                  <a:tcPr/>
                </a:tc>
              </a:tr>
              <a:tr h="422740">
                <a:tc gridSpan="4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Résultats</a:t>
                      </a:r>
                      <a:r>
                        <a:rPr lang="fr-FR" b="1" baseline="0" dirty="0" smtClean="0"/>
                        <a:t> attendus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22740">
                <a:tc gridSpan="4">
                  <a:txBody>
                    <a:bodyPr/>
                    <a:lstStyle/>
                    <a:p>
                      <a:r>
                        <a:rPr lang="fr-FR" dirty="0" smtClean="0"/>
                        <a:t>Mise en sécurité des personnes</a:t>
                      </a:r>
                    </a:p>
                    <a:p>
                      <a:r>
                        <a:rPr lang="fr-FR" dirty="0" smtClean="0"/>
                        <a:t>Maintien</a:t>
                      </a:r>
                      <a:r>
                        <a:rPr lang="fr-FR" baseline="0" dirty="0" smtClean="0"/>
                        <a:t> de la sécurité du public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833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764704"/>
          </a:xfrm>
        </p:spPr>
        <p:txBody>
          <a:bodyPr/>
          <a:lstStyle/>
          <a:p>
            <a:r>
              <a:rPr lang="fr-FR" sz="2400" dirty="0" smtClean="0"/>
              <a:t>baccalauréat </a:t>
            </a:r>
            <a:r>
              <a:rPr lang="fr-FR" sz="2400" dirty="0"/>
              <a:t>PROFESSIONNEL </a:t>
            </a:r>
            <a:br>
              <a:rPr lang="fr-FR" sz="2400" dirty="0"/>
            </a:br>
            <a:r>
              <a:rPr lang="fr-FR" sz="2400" dirty="0"/>
              <a:t>métiers de la </a:t>
            </a:r>
            <a:r>
              <a:rPr lang="fr-FR" sz="2400" dirty="0" smtClean="0"/>
              <a:t>sécurité - </a:t>
            </a:r>
            <a:r>
              <a:rPr lang="fr-FR" sz="2400" dirty="0" smtClean="0">
                <a:solidFill>
                  <a:srgbClr val="FFC000"/>
                </a:solidFill>
              </a:rPr>
              <a:t>RAP</a:t>
            </a:r>
            <a:endParaRPr lang="fr-FR" sz="2400" dirty="0">
              <a:solidFill>
                <a:srgbClr val="FFC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6925" y="3077141"/>
            <a:ext cx="81822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23813">
              <a:buFont typeface="Wingdings" panose="05000000000000000000" pitchFamily="2" charset="2"/>
              <a:buChar char="ü"/>
            </a:pPr>
            <a:endParaRPr lang="fr-FR" sz="3200" dirty="0"/>
          </a:p>
        </p:txBody>
      </p:sp>
      <p:grpSp>
        <p:nvGrpSpPr>
          <p:cNvPr id="20" name="Groupe 19"/>
          <p:cNvGrpSpPr/>
          <p:nvPr/>
        </p:nvGrpSpPr>
        <p:grpSpPr>
          <a:xfrm>
            <a:off x="132616" y="5149724"/>
            <a:ext cx="8850649" cy="1673450"/>
            <a:chOff x="132616" y="5149724"/>
            <a:chExt cx="8850649" cy="1673450"/>
          </a:xfrm>
        </p:grpSpPr>
        <p:pic>
          <p:nvPicPr>
            <p:cNvPr id="21" name="Image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22" name="Image 2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23" name="Groupe 22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24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5" name="Image 24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378455"/>
              </p:ext>
            </p:extLst>
          </p:nvPr>
        </p:nvGraphicFramePr>
        <p:xfrm>
          <a:off x="176290" y="960835"/>
          <a:ext cx="8824516" cy="5676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5168"/>
                <a:gridCol w="1872208"/>
                <a:gridCol w="1828534"/>
                <a:gridCol w="2628606"/>
              </a:tblGrid>
              <a:tr h="422740">
                <a:tc gridSpan="4"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FF00"/>
                          </a:solidFill>
                        </a:rPr>
                        <a:t>La protection des</a:t>
                      </a:r>
                      <a:r>
                        <a:rPr lang="fr-FR" b="1" baseline="0" dirty="0" smtClean="0">
                          <a:solidFill>
                            <a:srgbClr val="FFFF00"/>
                          </a:solidFill>
                        </a:rPr>
                        <a:t> biens et de l’environnement</a:t>
                      </a:r>
                      <a:endParaRPr lang="fr-FR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539162">
                <a:tc gridSpan="4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Activité</a:t>
                      </a:r>
                    </a:p>
                    <a:p>
                      <a:r>
                        <a:rPr lang="fr-FR" dirty="0" smtClean="0"/>
                        <a:t>Constate</a:t>
                      </a:r>
                      <a:r>
                        <a:rPr lang="fr-FR" baseline="0" dirty="0" smtClean="0"/>
                        <a:t> et identifie les atteintes aux biens et/ou à l’environnement et les situations à risques</a:t>
                      </a:r>
                      <a:endParaRPr lang="fr-FR" dirty="0" smtClean="0"/>
                    </a:p>
                    <a:p>
                      <a:pPr algn="ctr"/>
                      <a:r>
                        <a:rPr lang="fr-FR" b="1" dirty="0" smtClean="0"/>
                        <a:t>Tâches</a:t>
                      </a:r>
                    </a:p>
                    <a:p>
                      <a:pPr algn="l"/>
                      <a:r>
                        <a:rPr lang="fr-FR" b="0" baseline="0" dirty="0" smtClean="0"/>
                        <a:t>Participe aux actions de lutte contre les nuisances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65226"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Ressources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Moyens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Liaisons</a:t>
                      </a:r>
                      <a:r>
                        <a:rPr lang="fr-FR" sz="1800" b="1" baseline="0" dirty="0" smtClean="0"/>
                        <a:t> fonctionnelles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Autonomie, responsabilité</a:t>
                      </a:r>
                      <a:endParaRPr lang="fr-FR" sz="1800" b="1" dirty="0"/>
                    </a:p>
                  </a:txBody>
                  <a:tcPr/>
                </a:tc>
              </a:tr>
              <a:tr h="892463">
                <a:tc>
                  <a:txBody>
                    <a:bodyPr/>
                    <a:lstStyle/>
                    <a:p>
                      <a:r>
                        <a:rPr lang="fr-FR" dirty="0" smtClean="0"/>
                        <a:t>Les plans de secours : POI, PPI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Les</a:t>
                      </a:r>
                      <a:r>
                        <a:rPr lang="fr-FR" baseline="0" dirty="0" smtClean="0"/>
                        <a:t> EPI</a:t>
                      </a:r>
                    </a:p>
                    <a:p>
                      <a:r>
                        <a:rPr lang="fr-FR" baseline="0" dirty="0" smtClean="0"/>
                        <a:t>Les ARI</a:t>
                      </a:r>
                    </a:p>
                    <a:p>
                      <a:r>
                        <a:rPr lang="fr-FR" baseline="0" dirty="0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 hiérarchie,</a:t>
                      </a:r>
                    </a:p>
                    <a:p>
                      <a:r>
                        <a:rPr lang="fr-FR" dirty="0" smtClean="0"/>
                        <a:t>Les services</a:t>
                      </a:r>
                      <a:r>
                        <a:rPr lang="fr-FR" baseline="0" dirty="0" smtClean="0"/>
                        <a:t> de secours et de sécurité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Exécute</a:t>
                      </a:r>
                      <a:r>
                        <a:rPr lang="fr-FR" baseline="0" dirty="0" smtClean="0"/>
                        <a:t> l</a:t>
                      </a:r>
                      <a:r>
                        <a:rPr lang="fr-FR" dirty="0" smtClean="0"/>
                        <a:t>es tâches confiées</a:t>
                      </a:r>
                    </a:p>
                    <a:p>
                      <a:r>
                        <a:rPr lang="fr-FR" dirty="0" smtClean="0"/>
                        <a:t>Responsable des gestes accomplis</a:t>
                      </a:r>
                    </a:p>
                    <a:p>
                      <a:r>
                        <a:rPr lang="fr-FR" dirty="0" smtClean="0"/>
                        <a:t>Prend</a:t>
                      </a:r>
                      <a:r>
                        <a:rPr lang="fr-FR" baseline="0" dirty="0" smtClean="0"/>
                        <a:t> ses ordres auprès de sa hiérarchie</a:t>
                      </a:r>
                      <a:endParaRPr lang="fr-FR" dirty="0"/>
                    </a:p>
                  </a:txBody>
                  <a:tcPr/>
                </a:tc>
              </a:tr>
              <a:tr h="422740">
                <a:tc gridSpan="4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Résultats</a:t>
                      </a:r>
                      <a:r>
                        <a:rPr lang="fr-FR" b="1" baseline="0" dirty="0" smtClean="0"/>
                        <a:t> attendus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22740">
                <a:tc gridSpan="4">
                  <a:txBody>
                    <a:bodyPr/>
                    <a:lstStyle/>
                    <a:p>
                      <a:r>
                        <a:rPr lang="fr-FR" dirty="0" smtClean="0"/>
                        <a:t>Réalisation</a:t>
                      </a:r>
                      <a:r>
                        <a:rPr lang="fr-FR" baseline="0" dirty="0" smtClean="0"/>
                        <a:t> des actions de sauvegarde, de tranquillité et de salubrité publiques</a:t>
                      </a:r>
                    </a:p>
                    <a:p>
                      <a:r>
                        <a:rPr lang="fr-FR" baseline="0" dirty="0" smtClean="0"/>
                        <a:t>Maîtrise du risque en vue d’un retour progressif à la normale</a:t>
                      </a:r>
                    </a:p>
                    <a:p>
                      <a:r>
                        <a:rPr lang="fr-FR" baseline="0" dirty="0" smtClean="0"/>
                        <a:t>Préservation des traces et indices 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2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1204306"/>
          </a:xfrm>
        </p:spPr>
        <p:txBody>
          <a:bodyPr/>
          <a:lstStyle/>
          <a:p>
            <a:r>
              <a:rPr lang="fr-FR" sz="2400" dirty="0" err="1" smtClean="0"/>
              <a:t>baccalaurÉAT</a:t>
            </a:r>
            <a:r>
              <a:rPr lang="fr-FR" sz="2400" dirty="0" smtClean="0"/>
              <a:t> PROFESSIONNEL </a:t>
            </a:r>
            <a:br>
              <a:rPr lang="fr-FR" sz="2400" dirty="0" smtClean="0"/>
            </a:br>
            <a:r>
              <a:rPr lang="fr-FR" sz="2400" dirty="0" smtClean="0"/>
              <a:t>métiers de la sécurité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1323665" y="1844824"/>
            <a:ext cx="7108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Le référentiel </a:t>
            </a:r>
          </a:p>
          <a:p>
            <a:pPr algn="ctr"/>
            <a:r>
              <a:rPr lang="fr-FR" sz="3600" b="1" dirty="0"/>
              <a:t>d</a:t>
            </a:r>
            <a:r>
              <a:rPr lang="fr-FR" sz="3600" b="1" dirty="0" smtClean="0"/>
              <a:t>e certification</a:t>
            </a:r>
            <a:endParaRPr lang="fr-FR" sz="3600" b="1" dirty="0" smtClean="0"/>
          </a:p>
        </p:txBody>
      </p:sp>
      <p:grpSp>
        <p:nvGrpSpPr>
          <p:cNvPr id="12" name="Groupe 11"/>
          <p:cNvGrpSpPr/>
          <p:nvPr/>
        </p:nvGrpSpPr>
        <p:grpSpPr>
          <a:xfrm>
            <a:off x="132616" y="5149724"/>
            <a:ext cx="8850649" cy="1673450"/>
            <a:chOff x="132616" y="5149724"/>
            <a:chExt cx="8850649" cy="1673450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11" name="Groupe 10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1026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Image 9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07204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23664" y="404664"/>
            <a:ext cx="7414741" cy="3888432"/>
          </a:xfrm>
        </p:spPr>
        <p:txBody>
          <a:bodyPr/>
          <a:lstStyle/>
          <a:p>
            <a:r>
              <a:rPr lang="fr-FR" altLang="fr-FR" sz="2800" dirty="0"/>
              <a:t>Un diplôme de l’ éducation Nationale dont le champ d’activité </a:t>
            </a:r>
            <a:r>
              <a:rPr lang="fr-FR" altLang="fr-FR" sz="2800" dirty="0" smtClean="0"/>
              <a:t>A </a:t>
            </a:r>
            <a:r>
              <a:rPr lang="fr-FR" altLang="fr-FR" sz="2800" dirty="0"/>
              <a:t>trait à la sécurité, à la sûreté et à l’ordre public, à la protection des personnes, des biens et de l’environnement et à la prévention des risques</a:t>
            </a:r>
            <a:endParaRPr lang="fr-FR" sz="2800" dirty="0"/>
          </a:p>
        </p:txBody>
      </p:sp>
      <p:grpSp>
        <p:nvGrpSpPr>
          <p:cNvPr id="12" name="Groupe 11"/>
          <p:cNvGrpSpPr/>
          <p:nvPr/>
        </p:nvGrpSpPr>
        <p:grpSpPr>
          <a:xfrm>
            <a:off x="132616" y="5149724"/>
            <a:ext cx="8850649" cy="1673450"/>
            <a:chOff x="132616" y="5149724"/>
            <a:chExt cx="8850649" cy="1673450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11" name="Groupe 10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1026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Image 9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1293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7966272" cy="2952328"/>
          </a:xfrm>
        </p:spPr>
        <p:txBody>
          <a:bodyPr/>
          <a:lstStyle/>
          <a:p>
            <a:pPr marL="0" indent="0">
              <a:defRPr/>
            </a:pPr>
            <a:r>
              <a:rPr lang="fr-FR" sz="28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fr-FR" sz="28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fr-FR" sz="28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fr-FR" sz="28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fr-FR" sz="28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fr-FR" sz="28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fr-FR" sz="28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fr-FR" sz="28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fr-FR" sz="2800" dirty="0" smtClean="0">
                <a:solidFill>
                  <a:schemeClr val="accent5">
                    <a:lumMod val="50000"/>
                  </a:schemeClr>
                </a:solidFill>
              </a:rPr>
              <a:t>L’objectif </a:t>
            </a:r>
            <a:r>
              <a:rPr lang="fr-FR" sz="2800" dirty="0">
                <a:solidFill>
                  <a:schemeClr val="accent5">
                    <a:lumMod val="50000"/>
                  </a:schemeClr>
                </a:solidFill>
              </a:rPr>
              <a:t>: </a:t>
            </a:r>
            <a:br>
              <a:rPr lang="fr-FR" sz="28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5">
                    <a:lumMod val="50000"/>
                  </a:schemeClr>
                </a:solidFill>
              </a:rPr>
              <a:t>former les élèves dans quatre fonctions </a:t>
            </a:r>
            <a:r>
              <a:rPr lang="fr-FR" sz="28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  <a:br>
              <a:rPr lang="fr-FR" sz="28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fr-FR" sz="28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fr-FR" sz="2800" dirty="0"/>
              <a:t>la sécurité </a:t>
            </a:r>
            <a:r>
              <a:rPr lang="fr-FR" sz="2800" dirty="0" smtClean="0"/>
              <a:t>dans les</a:t>
            </a:r>
            <a:r>
              <a:rPr lang="fr-FR" sz="2800" dirty="0" smtClean="0"/>
              <a:t> espaces publics </a:t>
            </a:r>
            <a:r>
              <a:rPr lang="fr-FR" sz="2800" dirty="0"/>
              <a:t>et </a:t>
            </a:r>
            <a:r>
              <a:rPr lang="fr-FR" sz="2800" dirty="0" smtClean="0"/>
              <a:t>privés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la sécurité incendie</a:t>
            </a:r>
            <a:br>
              <a:rPr lang="fr-FR" sz="2800" dirty="0"/>
            </a:br>
            <a:r>
              <a:rPr lang="fr-FR" sz="2800" dirty="0"/>
              <a:t>le secours </a:t>
            </a:r>
            <a:r>
              <a:rPr lang="fr-FR" sz="2800" dirty="0"/>
              <a:t>À</a:t>
            </a:r>
            <a:r>
              <a:rPr lang="fr-FR" sz="2800" dirty="0" smtClean="0"/>
              <a:t> personne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la </a:t>
            </a:r>
            <a:r>
              <a:rPr lang="fr-FR" sz="2800" dirty="0" smtClean="0"/>
              <a:t>prévention et la protection des personnes DES BIENS ET DE L ENVIRONNEMENT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3" name="ZoneTexte 2"/>
          <p:cNvSpPr txBox="1"/>
          <p:nvPr/>
        </p:nvSpPr>
        <p:spPr>
          <a:xfrm>
            <a:off x="671024" y="1977389"/>
            <a:ext cx="5701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3200" dirty="0"/>
          </a:p>
        </p:txBody>
      </p:sp>
      <p:sp>
        <p:nvSpPr>
          <p:cNvPr id="5" name="Rectangle 4"/>
          <p:cNvSpPr/>
          <p:nvPr/>
        </p:nvSpPr>
        <p:spPr>
          <a:xfrm>
            <a:off x="1067546" y="2780836"/>
            <a:ext cx="5100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fr-FR" sz="3200" dirty="0"/>
          </a:p>
        </p:txBody>
      </p:sp>
      <p:grpSp>
        <p:nvGrpSpPr>
          <p:cNvPr id="14" name="Groupe 13"/>
          <p:cNvGrpSpPr/>
          <p:nvPr/>
        </p:nvGrpSpPr>
        <p:grpSpPr>
          <a:xfrm>
            <a:off x="132616" y="5149724"/>
            <a:ext cx="8850649" cy="1673450"/>
            <a:chOff x="132616" y="5149724"/>
            <a:chExt cx="8850649" cy="1673450"/>
          </a:xfrm>
        </p:grpSpPr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16" name="Image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17" name="Groupe 16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26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7" name="Image 26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61046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31594" y="1768460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FR" sz="3200" dirty="0"/>
          </a:p>
        </p:txBody>
      </p:sp>
      <p:grpSp>
        <p:nvGrpSpPr>
          <p:cNvPr id="13" name="Groupe 12"/>
          <p:cNvGrpSpPr/>
          <p:nvPr/>
        </p:nvGrpSpPr>
        <p:grpSpPr>
          <a:xfrm>
            <a:off x="489578" y="3000196"/>
            <a:ext cx="8229549" cy="584775"/>
            <a:chOff x="489578" y="2415422"/>
            <a:chExt cx="8229549" cy="1169550"/>
          </a:xfrm>
        </p:grpSpPr>
        <p:sp>
          <p:nvSpPr>
            <p:cNvPr id="11" name="Rectangle 10"/>
            <p:cNvSpPr/>
            <p:nvPr/>
          </p:nvSpPr>
          <p:spPr>
            <a:xfrm>
              <a:off x="489578" y="2415422"/>
              <a:ext cx="184731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fr-FR" sz="32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36925" y="3000197"/>
              <a:ext cx="818220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914400" indent="-23813">
                <a:buFont typeface="Wingdings" panose="05000000000000000000" pitchFamily="2" charset="2"/>
                <a:buChar char="ü"/>
              </a:pPr>
              <a:endParaRPr lang="fr-FR" sz="3200" dirty="0"/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132616" y="5149724"/>
            <a:ext cx="8850649" cy="1673450"/>
            <a:chOff x="132616" y="5149724"/>
            <a:chExt cx="8850649" cy="1673450"/>
          </a:xfrm>
        </p:grpSpPr>
        <p:pic>
          <p:nvPicPr>
            <p:cNvPr id="21" name="Image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22" name="Image 2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23" name="Groupe 22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24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5" name="Image 24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  <p:sp>
        <p:nvSpPr>
          <p:cNvPr id="3" name="Rectangle 2"/>
          <p:cNvSpPr/>
          <p:nvPr/>
        </p:nvSpPr>
        <p:spPr>
          <a:xfrm>
            <a:off x="930727" y="836712"/>
            <a:ext cx="703814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31594" y="860174"/>
            <a:ext cx="694871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2800" dirty="0"/>
              <a:t>Construction du </a:t>
            </a:r>
            <a:r>
              <a:rPr lang="fr-FR" altLang="fr-FR" sz="2800" dirty="0" smtClean="0"/>
              <a:t>référentiel</a:t>
            </a:r>
          </a:p>
          <a:p>
            <a:endParaRPr lang="fr-FR" dirty="0"/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1043608" y="1454115"/>
            <a:ext cx="7520990" cy="3384550"/>
          </a:xfrm>
          <a:prstGeom prst="rect">
            <a:avLst/>
          </a:prstGeom>
        </p:spPr>
        <p:txBody>
          <a:bodyPr vert="horz" lIns="91440" tIns="9144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fr-FR" altLang="fr-FR" sz="2800" dirty="0" smtClean="0"/>
              <a:t>Activités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fr-FR" altLang="fr-FR" sz="2800" dirty="0" smtClean="0"/>
              <a:t>Tâches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fr-FR" altLang="fr-FR" sz="2800" dirty="0" smtClean="0">
                <a:solidFill>
                  <a:schemeClr val="accent5">
                    <a:lumMod val="50000"/>
                  </a:schemeClr>
                </a:solidFill>
              </a:rPr>
              <a:t>Compétences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fr-FR" altLang="fr-FR" sz="2800" dirty="0" smtClean="0">
                <a:solidFill>
                  <a:schemeClr val="accent5">
                    <a:lumMod val="50000"/>
                  </a:schemeClr>
                </a:solidFill>
              </a:rPr>
              <a:t>Critères d’évaluation de la                                    performance</a:t>
            </a:r>
          </a:p>
          <a:p>
            <a:pPr>
              <a:defRPr/>
            </a:pPr>
            <a:r>
              <a:rPr lang="fr-FR" altLang="fr-FR" sz="2800" dirty="0" smtClean="0">
                <a:solidFill>
                  <a:srgbClr val="C00000"/>
                </a:solidFill>
              </a:rPr>
              <a:t>et des…Connaissances et limites</a:t>
            </a:r>
          </a:p>
          <a:p>
            <a:pPr>
              <a:defRPr/>
            </a:pPr>
            <a:r>
              <a:rPr lang="fr-FR" altLang="fr-FR" sz="1100" dirty="0" smtClean="0">
                <a:solidFill>
                  <a:srgbClr val="C00000"/>
                </a:solidFill>
                <a:hlinkClick r:id="rId7" action="ppaction://hlinkfile"/>
              </a:rPr>
              <a:t>Référentiel_bac-pro_métiers_de_la_sécurité.pdf</a:t>
            </a:r>
            <a:r>
              <a:rPr lang="fr-FR" altLang="fr-FR" sz="2800" dirty="0" smtClean="0">
                <a:solidFill>
                  <a:srgbClr val="C00000"/>
                </a:solidFill>
              </a:rPr>
              <a:t> </a:t>
            </a:r>
          </a:p>
          <a:p>
            <a:pPr>
              <a:defRPr/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87294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1204306"/>
          </a:xfrm>
        </p:spPr>
        <p:txBody>
          <a:bodyPr/>
          <a:lstStyle/>
          <a:p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1279544" y="1340768"/>
            <a:ext cx="7108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4800" b="1" dirty="0">
              <a:solidFill>
                <a:srgbClr val="FFC000"/>
              </a:solidFill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132616" y="5149724"/>
            <a:ext cx="8850649" cy="1673450"/>
            <a:chOff x="132616" y="5149724"/>
            <a:chExt cx="8850649" cy="1673450"/>
          </a:xfrm>
        </p:grpSpPr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16" name="Groupe 15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25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6" name="Image 25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  <p:sp>
        <p:nvSpPr>
          <p:cNvPr id="11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altLang="fr-FR" sz="2800" dirty="0" smtClean="0"/>
              <a:t/>
            </a:r>
            <a:br>
              <a:rPr lang="fr-FR" altLang="fr-FR" sz="2800" dirty="0" smtClean="0"/>
            </a:br>
            <a:endParaRPr lang="fr-FR" altLang="fr-FR" sz="2800" dirty="0" smtClean="0"/>
          </a:p>
          <a:p>
            <a:pPr algn="ctr"/>
            <a:endParaRPr lang="fr-FR" altLang="fr-FR" sz="2800" dirty="0"/>
          </a:p>
          <a:p>
            <a:pPr algn="ctr"/>
            <a:r>
              <a:rPr lang="fr-FR" altLang="fr-FR" sz="2800" dirty="0" smtClean="0"/>
              <a:t>Fonction 1</a:t>
            </a:r>
            <a:br>
              <a:rPr lang="fr-FR" altLang="fr-FR" sz="2800" dirty="0" smtClean="0"/>
            </a:br>
            <a:r>
              <a:rPr lang="fr-FR" altLang="fr-FR" sz="2800" dirty="0" smtClean="0"/>
              <a:t>              la </a:t>
            </a:r>
            <a:r>
              <a:rPr lang="fr-FR" altLang="fr-FR" sz="2800" dirty="0" smtClean="0"/>
              <a:t>sécurité dans les espaces publics </a:t>
            </a:r>
            <a:r>
              <a:rPr lang="fr-FR" altLang="fr-FR" sz="2800" dirty="0" smtClean="0"/>
              <a:t>et </a:t>
            </a:r>
            <a:r>
              <a:rPr lang="fr-FR" altLang="fr-FR" sz="2800" dirty="0" smtClean="0"/>
              <a:t>privés</a:t>
            </a:r>
            <a:r>
              <a:rPr lang="fr-FR" altLang="fr-FR" sz="2800" dirty="0" smtClean="0"/>
              <a:t/>
            </a:r>
            <a:br>
              <a:rPr lang="fr-FR" altLang="fr-FR" sz="2800" dirty="0" smtClean="0"/>
            </a:br>
            <a:endParaRPr lang="fr-FR" altLang="fr-FR" sz="2800" dirty="0" smtClean="0"/>
          </a:p>
        </p:txBody>
      </p:sp>
      <p:sp>
        <p:nvSpPr>
          <p:cNvPr id="12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827584" y="1417638"/>
            <a:ext cx="7704856" cy="3235498"/>
          </a:xfrm>
        </p:spPr>
        <p:txBody>
          <a:bodyPr>
            <a:noAutofit/>
          </a:bodyPr>
          <a:lstStyle/>
          <a:p>
            <a:pPr marL="0" indent="0" algn="ctr">
              <a:buFontTx/>
              <a:buNone/>
              <a:defRPr/>
            </a:pPr>
            <a:r>
              <a:rPr lang="fr-FR" altLang="fr-FR" sz="1800" dirty="0" smtClean="0">
                <a:solidFill>
                  <a:srgbClr val="C00000"/>
                </a:solidFill>
                <a:latin typeface="+mj-lt"/>
              </a:rPr>
              <a:t>Résultats attendus: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800" dirty="0">
                <a:latin typeface="+mj-lt"/>
              </a:rPr>
              <a:t>Interruption des actes de délinquance et de malveillance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800" dirty="0">
                <a:latin typeface="+mj-lt"/>
              </a:rPr>
              <a:t>Mise à disposition des auteurs d’infraction à l’officier de police judiciaire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800" dirty="0">
                <a:latin typeface="+mj-lt"/>
              </a:rPr>
              <a:t>Réalisation des actions de </a:t>
            </a:r>
            <a:r>
              <a:rPr lang="fr-FR" sz="1800" dirty="0" err="1" smtClean="0">
                <a:latin typeface="+mj-lt"/>
              </a:rPr>
              <a:t>sauvegard</a:t>
            </a:r>
            <a:r>
              <a:rPr lang="fr-FR" sz="1800" dirty="0" smtClean="0">
                <a:latin typeface="+mj-lt"/>
              </a:rPr>
              <a:t>, </a:t>
            </a:r>
            <a:r>
              <a:rPr lang="fr-FR" sz="1800" dirty="0">
                <a:latin typeface="+mj-lt"/>
              </a:rPr>
              <a:t>de tranquillité et de salubrité publiques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800" dirty="0">
                <a:latin typeface="+mj-lt"/>
              </a:rPr>
              <a:t>Conservation </a:t>
            </a:r>
            <a:r>
              <a:rPr lang="fr-FR" sz="1800" dirty="0" smtClean="0">
                <a:latin typeface="+mj-lt"/>
              </a:rPr>
              <a:t>D’une </a:t>
            </a:r>
            <a:r>
              <a:rPr lang="fr-FR" sz="1800" dirty="0">
                <a:latin typeface="+mj-lt"/>
              </a:rPr>
              <a:t>situation stable ou le retour à la normale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800" dirty="0">
                <a:latin typeface="+mj-lt"/>
              </a:rPr>
              <a:t>Diminution du risque lié au non-respect de la sécurité </a:t>
            </a:r>
            <a:r>
              <a:rPr lang="fr-FR" sz="1800" dirty="0" smtClean="0">
                <a:latin typeface="+mj-lt"/>
              </a:rPr>
              <a:t>routière</a:t>
            </a:r>
          </a:p>
          <a:p>
            <a:pPr>
              <a:defRPr/>
            </a:pPr>
            <a:endParaRPr lang="fr-FR" altLang="fr-FR" sz="1600" dirty="0">
              <a:solidFill>
                <a:srgbClr val="C0000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fr-FR" altLang="fr-FR" sz="1600" dirty="0" smtClean="0">
                <a:solidFill>
                  <a:srgbClr val="C00000"/>
                </a:solidFill>
              </a:rPr>
              <a:t>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59069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Brus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10" t="2390" r="3561"/>
          <a:stretch/>
        </p:blipFill>
        <p:spPr>
          <a:xfrm>
            <a:off x="1110302" y="0"/>
            <a:ext cx="7095851" cy="6858000"/>
          </a:xfrm>
          <a:prstGeom prst="rect">
            <a:avLst/>
          </a:prstGeo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0" y="0"/>
            <a:ext cx="8198854" cy="12043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dirty="0"/>
          </a:p>
        </p:txBody>
      </p:sp>
      <p:graphicFrame>
        <p:nvGraphicFramePr>
          <p:cNvPr id="15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6203426"/>
              </p:ext>
            </p:extLst>
          </p:nvPr>
        </p:nvGraphicFramePr>
        <p:xfrm>
          <a:off x="539552" y="1052736"/>
          <a:ext cx="8136904" cy="4333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518230">
                <a:tc gridSpan="2">
                  <a:txBody>
                    <a:bodyPr/>
                    <a:lstStyle/>
                    <a:p>
                      <a:pPr algn="ctr"/>
                      <a:r>
                        <a:rPr lang="fr-FR" altLang="fr-FR" sz="2800" dirty="0" smtClean="0"/>
                        <a:t>la sécurité </a:t>
                      </a:r>
                      <a:r>
                        <a:rPr lang="fr-FR" altLang="fr-FR" sz="2800" dirty="0" smtClean="0"/>
                        <a:t>dans</a:t>
                      </a:r>
                      <a:r>
                        <a:rPr lang="fr-FR" altLang="fr-FR" sz="2800" baseline="0" dirty="0" smtClean="0"/>
                        <a:t> les</a:t>
                      </a:r>
                      <a:r>
                        <a:rPr lang="fr-FR" altLang="fr-FR" sz="2800" dirty="0" smtClean="0"/>
                        <a:t> espaces publics </a:t>
                      </a:r>
                      <a:r>
                        <a:rPr lang="fr-FR" altLang="fr-FR" sz="2800" dirty="0" smtClean="0"/>
                        <a:t>et </a:t>
                      </a:r>
                      <a:r>
                        <a:rPr lang="fr-FR" altLang="fr-FR" sz="2800" dirty="0" smtClean="0"/>
                        <a:t>privés</a:t>
                      </a:r>
                      <a:endParaRPr lang="fr-FR" sz="2800" dirty="0"/>
                    </a:p>
                  </a:txBody>
                  <a:tcPr marT="45718" marB="45718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24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fr-FR" sz="1800" dirty="0" smtClean="0"/>
                        <a:t>ctivités</a:t>
                      </a:r>
                      <a:endParaRPr lang="fr-FR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 </a:t>
                      </a:r>
                      <a:r>
                        <a:rPr lang="fr-FR" sz="1800" dirty="0" smtClean="0">
                          <a:solidFill>
                            <a:srgbClr val="002060"/>
                          </a:solidFill>
                        </a:rPr>
                        <a:t>T</a:t>
                      </a:r>
                      <a:r>
                        <a:rPr lang="fr-FR" sz="1800" dirty="0" smtClean="0"/>
                        <a:t>âches</a:t>
                      </a:r>
                      <a:endParaRPr lang="fr-FR" sz="1800" dirty="0"/>
                    </a:p>
                  </a:txBody>
                  <a:tcPr marT="45718" marB="45718"/>
                </a:tc>
              </a:tr>
              <a:tr h="3444821">
                <a:tc>
                  <a:txBody>
                    <a:bodyPr/>
                    <a:lstStyle/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fr-FR" sz="1800" b="1" i="0" u="none" strike="noStrike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.1 Contribuer à la sécurisation</a:t>
                      </a:r>
                    </a:p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d’une manifestation à caractère</a:t>
                      </a:r>
                    </a:p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sportif, social, festif</a:t>
                      </a:r>
                      <a:r>
                        <a:rPr lang="fr-FR" sz="1800" b="1" i="0" u="none" strike="noStrike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culturel</a:t>
                      </a:r>
                      <a:endParaRPr lang="fr-FR" sz="18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A1.1</a:t>
                      </a:r>
                      <a:r>
                        <a:rPr lang="fr-FR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Recueillir les consignes de</a:t>
                      </a:r>
                    </a:p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sécurité</a:t>
                      </a:r>
                    </a:p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A1.1</a:t>
                      </a:r>
                      <a:r>
                        <a:rPr lang="fr-FR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Traiter et transmettre</a:t>
                      </a:r>
                    </a:p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l’information et/ou le renseignement</a:t>
                      </a:r>
                    </a:p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A1.1</a:t>
                      </a:r>
                      <a:r>
                        <a:rPr lang="fr-FR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Rendre compte</a:t>
                      </a:r>
                    </a:p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A1.1</a:t>
                      </a:r>
                      <a:r>
                        <a:rPr lang="fr-FR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Filtrer et contrôler les</a:t>
                      </a:r>
                    </a:p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entrées et sorties des personnes, des</a:t>
                      </a:r>
                    </a:p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véhicules et des colis</a:t>
                      </a:r>
                    </a:p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A1.1</a:t>
                      </a:r>
                      <a:r>
                        <a:rPr lang="fr-FR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Procéder à l’inspection</a:t>
                      </a:r>
                    </a:p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visuelle des bagages</a:t>
                      </a:r>
                    </a:p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A1.1</a:t>
                      </a:r>
                      <a:r>
                        <a:rPr lang="fr-FR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Procéder à la palpation de</a:t>
                      </a:r>
                    </a:p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sécurité</a:t>
                      </a:r>
                      <a:endParaRPr lang="fr-FR" sz="1600" dirty="0"/>
                    </a:p>
                  </a:txBody>
                  <a:tcPr marT="45718" marB="4571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014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Brus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10" t="2390" r="3561"/>
          <a:stretch/>
        </p:blipFill>
        <p:spPr>
          <a:xfrm>
            <a:off x="1110302" y="0"/>
            <a:ext cx="7095851" cy="6858000"/>
          </a:xfrm>
          <a:prstGeom prst="rect">
            <a:avLst/>
          </a:prstGeo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0" y="0"/>
            <a:ext cx="8198854" cy="12043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dirty="0"/>
          </a:p>
        </p:txBody>
      </p:sp>
      <p:graphicFrame>
        <p:nvGraphicFramePr>
          <p:cNvPr id="7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9714062"/>
              </p:ext>
            </p:extLst>
          </p:nvPr>
        </p:nvGraphicFramePr>
        <p:xfrm>
          <a:off x="457200" y="1052736"/>
          <a:ext cx="8229600" cy="489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70861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 </a:t>
                      </a:r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fr-FR" sz="2000" dirty="0" smtClean="0"/>
                        <a:t>ompétences</a:t>
                      </a:r>
                      <a:endParaRPr lang="fr-FR" sz="2000" dirty="0"/>
                    </a:p>
                  </a:txBody>
                  <a:tcPr marT="45690" marB="45690"/>
                </a:tc>
                <a:tc>
                  <a:txBody>
                    <a:bodyPr/>
                    <a:lstStyle/>
                    <a:p>
                      <a:r>
                        <a:rPr lang="fr-FR" sz="20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Critères d’évaluation</a:t>
                      </a:r>
                    </a:p>
                    <a:p>
                      <a:r>
                        <a:rPr lang="fr-FR" sz="20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 la performance</a:t>
                      </a:r>
                      <a:endParaRPr lang="fr-FR" sz="2000" dirty="0"/>
                    </a:p>
                  </a:txBody>
                  <a:tcPr marT="45690" marB="45690"/>
                </a:tc>
              </a:tr>
              <a:tr h="3925683">
                <a:tc>
                  <a:txBody>
                    <a:bodyPr/>
                    <a:lstStyle/>
                    <a:p>
                      <a:r>
                        <a:rPr lang="fr-FR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A1.1</a:t>
                      </a:r>
                      <a:r>
                        <a:rPr lang="fr-FR" sz="20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fr-FR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fr-FR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Recueillir et transmettre les</a:t>
                      </a:r>
                    </a:p>
                    <a:p>
                      <a:r>
                        <a:rPr lang="fr-FR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informations</a:t>
                      </a:r>
                    </a:p>
                    <a:p>
                      <a:r>
                        <a:rPr lang="fr-FR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A1.1</a:t>
                      </a:r>
                      <a:r>
                        <a:rPr lang="fr-FR" sz="20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fr-FR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fr-FR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Procéder aux contrôles,</a:t>
                      </a:r>
                    </a:p>
                    <a:p>
                      <a:r>
                        <a:rPr lang="fr-FR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filtrages et palpations</a:t>
                      </a:r>
                      <a:endParaRPr lang="fr-FR" sz="2000" dirty="0"/>
                    </a:p>
                  </a:txBody>
                  <a:tcPr marT="45690" marB="45690"/>
                </a:tc>
                <a:tc>
                  <a:txBody>
                    <a:bodyPr/>
                    <a:lstStyle/>
                    <a:p>
                      <a:r>
                        <a:rPr lang="fr-FR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 recueil et la transmission des</a:t>
                      </a:r>
                    </a:p>
                    <a:p>
                      <a:r>
                        <a:rPr lang="fr-FR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informations sont effectués de</a:t>
                      </a:r>
                    </a:p>
                    <a:p>
                      <a:r>
                        <a:rPr lang="fr-FR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manière opportune et précise.</a:t>
                      </a:r>
                    </a:p>
                    <a:p>
                      <a:r>
                        <a:rPr lang="fr-FR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contrôles, filtrages et palpations</a:t>
                      </a:r>
                    </a:p>
                    <a:p>
                      <a:r>
                        <a:rPr lang="fr-FR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sont réalisés conformément aux</a:t>
                      </a:r>
                    </a:p>
                    <a:p>
                      <a:r>
                        <a:rPr lang="fr-FR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techniques requises.</a:t>
                      </a:r>
                    </a:p>
                    <a:p>
                      <a:r>
                        <a:rPr lang="fr-FR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réglementation en vigueur est</a:t>
                      </a:r>
                    </a:p>
                    <a:p>
                      <a:r>
                        <a:rPr lang="fr-FR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respectée.</a:t>
                      </a:r>
                      <a:endParaRPr lang="fr-FR" sz="2000" dirty="0"/>
                    </a:p>
                  </a:txBody>
                  <a:tcPr marT="45690" marB="456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304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1204306"/>
          </a:xfrm>
        </p:spPr>
        <p:txBody>
          <a:bodyPr/>
          <a:lstStyle/>
          <a:p>
            <a:r>
              <a:rPr lang="fr-FR" sz="2400" dirty="0" err="1" smtClean="0"/>
              <a:t>baccalaurÉAT</a:t>
            </a:r>
            <a:r>
              <a:rPr lang="fr-FR" sz="2400" dirty="0" smtClean="0"/>
              <a:t> PROFESSIONNEL </a:t>
            </a:r>
            <a:br>
              <a:rPr lang="fr-FR" sz="2400" dirty="0" smtClean="0"/>
            </a:br>
            <a:r>
              <a:rPr lang="fr-FR" sz="2400" dirty="0" smtClean="0"/>
              <a:t>métiers de la sécurité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1323665" y="1844824"/>
            <a:ext cx="7108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La définition du métiers et les perspectives d’évolution</a:t>
            </a:r>
            <a:endParaRPr lang="fr-FR" sz="3600" b="1" dirty="0" smtClean="0"/>
          </a:p>
        </p:txBody>
      </p:sp>
      <p:grpSp>
        <p:nvGrpSpPr>
          <p:cNvPr id="12" name="Groupe 11"/>
          <p:cNvGrpSpPr/>
          <p:nvPr/>
        </p:nvGrpSpPr>
        <p:grpSpPr>
          <a:xfrm>
            <a:off x="132616" y="5149724"/>
            <a:ext cx="8850649" cy="1673450"/>
            <a:chOff x="132616" y="5149724"/>
            <a:chExt cx="8850649" cy="1673450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11" name="Groupe 10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1026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Image 9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022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17034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0" y="0"/>
            <a:ext cx="8198854" cy="12043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altLang="fr-FR" sz="3200" dirty="0" smtClean="0"/>
              <a:t>Fonction 2</a:t>
            </a:r>
            <a:br>
              <a:rPr lang="fr-FR" altLang="fr-FR" sz="3200" dirty="0" smtClean="0"/>
            </a:br>
            <a:r>
              <a:rPr lang="fr-FR" altLang="fr-FR" sz="3200" dirty="0" smtClean="0"/>
              <a:t>la sécurité incendie</a:t>
            </a:r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endParaRPr lang="fr-FR" sz="2400" dirty="0" smtClean="0">
              <a:solidFill>
                <a:srgbClr val="B41450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fr-FR" sz="2400" dirty="0" smtClean="0">
                <a:solidFill>
                  <a:srgbClr val="B41450"/>
                </a:solidFill>
              </a:rPr>
              <a:t>Résultats attendus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fr-FR" sz="2400" dirty="0" smtClean="0"/>
              <a:t>Extinction totale du feu.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fr-FR" sz="2400" dirty="0" smtClean="0"/>
              <a:t>Respect des règles relatives à sa propre sécurité et à la sécurité individuelle et collective.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fr-FR" sz="2400" dirty="0" smtClean="0"/>
              <a:t>Maintien de la capacité opérationnelle par le reconditionnement des véhicules et du matériel après l’intervention.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fr-FR" sz="1000" dirty="0" smtClean="0">
                <a:solidFill>
                  <a:srgbClr val="002060"/>
                </a:solidFill>
                <a:hlinkClick r:id="rId4" action="ppaction://hlinkfile"/>
              </a:rPr>
              <a:t>Référentiel_bac-pro_métiers_de_la_sécurité.pdf</a:t>
            </a:r>
            <a:endParaRPr lang="fr-FR" sz="1000" dirty="0" smtClean="0">
              <a:solidFill>
                <a:srgbClr val="002060"/>
              </a:solidFill>
            </a:endParaRPr>
          </a:p>
          <a:p>
            <a:pPr marL="0" indent="0" algn="ctr">
              <a:buFontTx/>
              <a:buNone/>
              <a:defRPr/>
            </a:pPr>
            <a:endParaRPr lang="fr-FR" sz="2400" dirty="0" smtClean="0">
              <a:solidFill>
                <a:srgbClr val="B41450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fr-FR" sz="2400" dirty="0" smtClean="0">
                <a:solidFill>
                  <a:srgbClr val="B41450"/>
                </a:solidFill>
              </a:rPr>
              <a:t>Le comportement</a:t>
            </a:r>
            <a:endParaRPr lang="fr-FR" sz="2400" dirty="0">
              <a:solidFill>
                <a:srgbClr val="B414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0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17034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0" y="0"/>
            <a:ext cx="8198854" cy="12043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altLang="fr-FR" sz="3200" dirty="0" smtClean="0"/>
              <a:t>Fonction 2</a:t>
            </a:r>
            <a:br>
              <a:rPr lang="fr-FR" altLang="fr-FR" sz="3200" dirty="0" smtClean="0"/>
            </a:br>
            <a:r>
              <a:rPr lang="fr-FR" altLang="fr-FR" sz="3200" dirty="0" smtClean="0"/>
              <a:t>la sécurité incendie</a:t>
            </a:r>
          </a:p>
        </p:txBody>
      </p:sp>
      <p:graphicFrame>
        <p:nvGraphicFramePr>
          <p:cNvPr id="8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1373835"/>
              </p:ext>
            </p:extLst>
          </p:nvPr>
        </p:nvGraphicFramePr>
        <p:xfrm>
          <a:off x="457200" y="1628800"/>
          <a:ext cx="8229600" cy="4032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09508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 </a:t>
                      </a:r>
                      <a:r>
                        <a:rPr lang="fr-FR" sz="2000" dirty="0" smtClean="0">
                          <a:solidFill>
                            <a:srgbClr val="B41450"/>
                          </a:solidFill>
                        </a:rPr>
                        <a:t>A</a:t>
                      </a:r>
                      <a:r>
                        <a:rPr lang="fr-FR" sz="2000" dirty="0" smtClean="0"/>
                        <a:t>ctivités</a:t>
                      </a:r>
                      <a:endParaRPr lang="fr-FR" sz="20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accent4"/>
                          </a:solidFill>
                        </a:rPr>
                        <a:t>T</a:t>
                      </a:r>
                      <a:r>
                        <a:rPr lang="fr-FR" sz="2000" dirty="0" smtClean="0"/>
                        <a:t>âches</a:t>
                      </a:r>
                      <a:endParaRPr lang="fr-FR" sz="2000" dirty="0"/>
                    </a:p>
                  </a:txBody>
                  <a:tcPr marT="45682" marB="45682"/>
                </a:tc>
              </a:tr>
              <a:tr h="3422940">
                <a:tc>
                  <a:txBody>
                    <a:bodyPr/>
                    <a:lstStyle/>
                    <a:p>
                      <a:r>
                        <a:rPr lang="fr-FR" sz="2000" b="1" i="0" u="none" strike="noStrike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fr-FR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 Respecter et faire respecter</a:t>
                      </a:r>
                    </a:p>
                    <a:p>
                      <a:r>
                        <a:rPr lang="fr-FR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 consignes de sécurité</a:t>
                      </a:r>
                      <a:endParaRPr lang="fr-FR" sz="20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fr-FR" sz="2000" b="0" i="0" u="none" strike="noStrike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A2.1</a:t>
                      </a:r>
                      <a:r>
                        <a:rPr lang="fr-FR" sz="2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fr-FR" sz="2000" b="0" i="0" u="none" strike="noStrike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 S’assurer du respect des</a:t>
                      </a:r>
                    </a:p>
                    <a:p>
                      <a:r>
                        <a:rPr lang="fr-FR" sz="2000" b="0" i="0" u="none" strike="noStrike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consignes de sécurité</a:t>
                      </a:r>
                    </a:p>
                    <a:p>
                      <a:r>
                        <a:rPr lang="fr-FR" sz="2000" b="0" i="0" u="none" strike="noStrike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Identifier les lieux</a:t>
                      </a:r>
                    </a:p>
                    <a:p>
                      <a:r>
                        <a:rPr lang="fr-FR" sz="2000" b="0" i="0" u="none" strike="noStrike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Sensibiliser le public et le personnel</a:t>
                      </a:r>
                    </a:p>
                    <a:p>
                      <a:r>
                        <a:rPr lang="fr-FR" sz="2000" b="0" i="0" u="none" strike="noStrike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aux consignes de sécurité</a:t>
                      </a:r>
                    </a:p>
                    <a:p>
                      <a:r>
                        <a:rPr lang="fr-FR" sz="2000" b="0" i="0" u="none" strike="noStrike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Former les personnels</a:t>
                      </a:r>
                      <a:endParaRPr lang="fr-FR" sz="2000" dirty="0">
                        <a:solidFill>
                          <a:srgbClr val="C00000"/>
                        </a:solidFill>
                      </a:endParaRPr>
                    </a:p>
                  </a:txBody>
                  <a:tcPr marT="45682" marB="4568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243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17034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0" y="0"/>
            <a:ext cx="8198854" cy="12043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altLang="fr-FR" sz="3200" dirty="0" smtClean="0"/>
              <a:t>Fonction 2</a:t>
            </a:r>
            <a:br>
              <a:rPr lang="fr-FR" altLang="fr-FR" sz="3200" dirty="0" smtClean="0"/>
            </a:br>
            <a:r>
              <a:rPr lang="fr-FR" altLang="fr-FR" sz="3200" dirty="0" smtClean="0"/>
              <a:t>la sécurité incendie</a:t>
            </a:r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endParaRPr lang="fr-FR" sz="2400" dirty="0" smtClean="0">
              <a:solidFill>
                <a:srgbClr val="B41450"/>
              </a:solidFill>
            </a:endParaRPr>
          </a:p>
          <a:p>
            <a:pPr marL="0" indent="0" algn="ctr">
              <a:buFontTx/>
              <a:buNone/>
              <a:defRPr/>
            </a:pPr>
            <a:endParaRPr lang="fr-FR" sz="2400" dirty="0" smtClean="0">
              <a:solidFill>
                <a:srgbClr val="B41450"/>
              </a:solidFill>
            </a:endParaRPr>
          </a:p>
        </p:txBody>
      </p:sp>
      <p:graphicFrame>
        <p:nvGraphicFramePr>
          <p:cNvPr id="8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1142060"/>
              </p:ext>
            </p:extLst>
          </p:nvPr>
        </p:nvGraphicFramePr>
        <p:xfrm>
          <a:off x="465132" y="1600201"/>
          <a:ext cx="8229600" cy="4525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81998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fr-FR" sz="2000" dirty="0" smtClean="0"/>
                        <a:t>ompétences</a:t>
                      </a:r>
                      <a:endParaRPr lang="fr-FR" sz="2000" dirty="0"/>
                    </a:p>
                  </a:txBody>
                  <a:tcPr marT="45688" marB="45688"/>
                </a:tc>
                <a:tc>
                  <a:txBody>
                    <a:bodyPr/>
                    <a:lstStyle/>
                    <a:p>
                      <a:r>
                        <a:rPr lang="fr-FR" sz="20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Critères d’évaluation de la</a:t>
                      </a:r>
                    </a:p>
                    <a:p>
                      <a:r>
                        <a:rPr lang="fr-FR" sz="20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performance</a:t>
                      </a:r>
                      <a:endParaRPr lang="fr-FR" sz="2000" dirty="0"/>
                    </a:p>
                  </a:txBody>
                  <a:tcPr marT="45688" marB="45688"/>
                </a:tc>
              </a:tr>
              <a:tr h="3543964">
                <a:tc>
                  <a:txBody>
                    <a:bodyPr/>
                    <a:lstStyle/>
                    <a:p>
                      <a:r>
                        <a:rPr lang="fr-FR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A2.1</a:t>
                      </a:r>
                      <a:r>
                        <a:rPr lang="fr-FR" sz="20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fr-FR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fr-FR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 repérer dans les lieux</a:t>
                      </a:r>
                    </a:p>
                    <a:p>
                      <a:r>
                        <a:rPr lang="fr-FR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A2.1</a:t>
                      </a:r>
                      <a:r>
                        <a:rPr lang="fr-FR" sz="20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fr-FR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fr-FR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Vérifier l’application des</a:t>
                      </a:r>
                    </a:p>
                    <a:p>
                      <a:r>
                        <a:rPr lang="fr-FR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consignes de sécurité</a:t>
                      </a:r>
                      <a:endParaRPr lang="fr-FR" sz="2000" dirty="0"/>
                    </a:p>
                  </a:txBody>
                  <a:tcPr marT="45688" marB="45688"/>
                </a:tc>
                <a:tc>
                  <a:txBody>
                    <a:bodyPr/>
                    <a:lstStyle/>
                    <a:p>
                      <a:r>
                        <a:rPr lang="fr-FR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particularités du site sont</a:t>
                      </a:r>
                    </a:p>
                    <a:p>
                      <a:r>
                        <a:rPr lang="fr-FR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identifiées.</a:t>
                      </a:r>
                    </a:p>
                    <a:p>
                      <a:r>
                        <a:rPr lang="fr-FR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plans d’intervention sont connus.</a:t>
                      </a:r>
                    </a:p>
                    <a:p>
                      <a:r>
                        <a:rPr lang="fr-FR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installations techniques sont</a:t>
                      </a:r>
                    </a:p>
                    <a:p>
                      <a:r>
                        <a:rPr lang="fr-FR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localisées.</a:t>
                      </a:r>
                    </a:p>
                    <a:p>
                      <a:r>
                        <a:rPr lang="fr-FR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consignes de sécurité sont</a:t>
                      </a:r>
                    </a:p>
                    <a:p>
                      <a:r>
                        <a:rPr lang="fr-FR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respectées.</a:t>
                      </a:r>
                      <a:endParaRPr lang="fr-FR" sz="2000" dirty="0"/>
                    </a:p>
                  </a:txBody>
                  <a:tcPr marT="45688" marB="4568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274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17034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0" y="0"/>
            <a:ext cx="8198854" cy="12043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altLang="fr-FR" sz="3200" dirty="0" smtClean="0"/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endParaRPr lang="fr-FR" sz="2400" dirty="0" smtClean="0">
              <a:solidFill>
                <a:srgbClr val="B41450"/>
              </a:solidFill>
            </a:endParaRPr>
          </a:p>
          <a:p>
            <a:pPr marL="0" indent="0" algn="ctr">
              <a:buFontTx/>
              <a:buNone/>
              <a:defRPr/>
            </a:pPr>
            <a:endParaRPr lang="fr-FR" sz="2400" dirty="0" smtClean="0">
              <a:solidFill>
                <a:srgbClr val="B41450"/>
              </a:solidFill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fr-FR" sz="2400" dirty="0" smtClean="0">
                <a:solidFill>
                  <a:srgbClr val="B41450"/>
                </a:solidFill>
              </a:rPr>
              <a:t>Résultats attendus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fr-FR" sz="2400" dirty="0" smtClean="0"/>
              <a:t>Sécurisation, prise en charge et évacuation éventuelle de la victime.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fr-FR" sz="2400" dirty="0" smtClean="0"/>
              <a:t>Intervention adaptée en fonction de la nature de la situation et du degré de l’urgence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fr-FR" sz="2400" dirty="0" smtClean="0"/>
              <a:t>Respect du protocole d’hygiène et entretien des matériels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fr-FR" sz="2400" dirty="0" smtClean="0"/>
              <a:t>Maintien de la capacité opérationnelle par le reconditionnement des véhicules et du matériel après l’intervention.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fr-FR" sz="1200" dirty="0" smtClean="0">
                <a:hlinkClick r:id="rId3" action="ppaction://hlinkfile"/>
              </a:rPr>
              <a:t>Référentiel_bac-pro_métiers_de_la_sécurité.pdf</a:t>
            </a:r>
            <a:endParaRPr lang="fr-FR" sz="1200" dirty="0" smtClean="0"/>
          </a:p>
          <a:p>
            <a:pPr marL="0" indent="0" algn="ctr">
              <a:buFontTx/>
              <a:buNone/>
              <a:defRPr/>
            </a:pPr>
            <a:r>
              <a:rPr lang="fr-FR" sz="2400" dirty="0" smtClean="0">
                <a:solidFill>
                  <a:srgbClr val="B41450"/>
                </a:solidFill>
              </a:rPr>
              <a:t>Le comportement</a:t>
            </a:r>
            <a:endParaRPr lang="fr-FR" sz="2400" dirty="0">
              <a:solidFill>
                <a:srgbClr val="B4145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43608" y="278987"/>
            <a:ext cx="6984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fr-FR" altLang="fr-FR" sz="3200" cap="all" dirty="0">
                <a:latin typeface="+mj-lt"/>
                <a:ea typeface="+mj-ea"/>
                <a:cs typeface="+mj-cs"/>
              </a:rPr>
              <a:t>Fonction 3</a:t>
            </a:r>
            <a:br>
              <a:rPr lang="fr-FR" altLang="fr-FR" sz="3200" cap="all" dirty="0">
                <a:latin typeface="+mj-lt"/>
                <a:ea typeface="+mj-ea"/>
                <a:cs typeface="+mj-cs"/>
              </a:rPr>
            </a:br>
            <a:r>
              <a:rPr lang="fr-FR" altLang="fr-FR" sz="3200" cap="all" dirty="0">
                <a:latin typeface="+mj-lt"/>
                <a:ea typeface="+mj-ea"/>
                <a:cs typeface="+mj-cs"/>
              </a:rPr>
              <a:t>Le </a:t>
            </a:r>
            <a:r>
              <a:rPr lang="fr-FR" altLang="fr-FR" sz="3200" cap="all" dirty="0">
                <a:latin typeface="+mj-lt"/>
                <a:ea typeface="+mj-ea"/>
                <a:cs typeface="+mj-cs"/>
              </a:rPr>
              <a:t>secours à personne</a:t>
            </a:r>
            <a:endParaRPr lang="fr-FR" sz="3200" cap="all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5631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17034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0" y="0"/>
            <a:ext cx="8198854" cy="12043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altLang="fr-FR" sz="3200" dirty="0" smtClean="0"/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endParaRPr lang="fr-FR" sz="2400" dirty="0" smtClean="0">
              <a:solidFill>
                <a:srgbClr val="B41450"/>
              </a:solidFill>
            </a:endParaRPr>
          </a:p>
          <a:p>
            <a:pPr marL="0" indent="0" algn="ctr">
              <a:buFontTx/>
              <a:buNone/>
              <a:defRPr/>
            </a:pPr>
            <a:endParaRPr lang="fr-FR" sz="2400" dirty="0" smtClean="0">
              <a:solidFill>
                <a:srgbClr val="B4145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9612" y="127088"/>
            <a:ext cx="6984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fr-FR" altLang="fr-FR" sz="3200" cap="all" dirty="0">
                <a:latin typeface="+mj-lt"/>
                <a:ea typeface="+mj-ea"/>
                <a:cs typeface="+mj-cs"/>
              </a:rPr>
              <a:t>Fonction 3</a:t>
            </a:r>
            <a:br>
              <a:rPr lang="fr-FR" altLang="fr-FR" sz="3200" cap="all" dirty="0">
                <a:latin typeface="+mj-lt"/>
                <a:ea typeface="+mj-ea"/>
                <a:cs typeface="+mj-cs"/>
              </a:rPr>
            </a:br>
            <a:r>
              <a:rPr lang="fr-FR" altLang="fr-FR" sz="3200" cap="all" dirty="0">
                <a:latin typeface="+mj-lt"/>
                <a:ea typeface="+mj-ea"/>
                <a:cs typeface="+mj-cs"/>
              </a:rPr>
              <a:t>Le </a:t>
            </a:r>
            <a:r>
              <a:rPr lang="fr-FR" altLang="fr-FR" sz="3200" cap="all" dirty="0">
                <a:latin typeface="+mj-lt"/>
                <a:ea typeface="+mj-ea"/>
                <a:cs typeface="+mj-cs"/>
              </a:rPr>
              <a:t>secours à personne</a:t>
            </a:r>
            <a:endParaRPr lang="fr-FR" sz="3200" cap="all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5566008"/>
              </p:ext>
            </p:extLst>
          </p:nvPr>
        </p:nvGraphicFramePr>
        <p:xfrm>
          <a:off x="457200" y="1279809"/>
          <a:ext cx="8229600" cy="5737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07501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 Activités</a:t>
                      </a:r>
                      <a:endParaRPr lang="fr-FR" sz="20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Tâches</a:t>
                      </a:r>
                      <a:endParaRPr lang="fr-FR" sz="2000" dirty="0"/>
                    </a:p>
                  </a:txBody>
                  <a:tcPr marT="45705" marB="45705"/>
                </a:tc>
              </a:tr>
              <a:tr h="5029724">
                <a:tc>
                  <a:txBody>
                    <a:bodyPr/>
                    <a:lstStyle/>
                    <a:p>
                      <a:endParaRPr lang="fr-FR" sz="18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8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8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A3.1 Assurer les missions de</a:t>
                      </a:r>
                    </a:p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secours et d’assistance aux</a:t>
                      </a:r>
                    </a:p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victimes, seul ou en équipe</a:t>
                      </a:r>
                      <a:endParaRPr lang="fr-FR" sz="20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A3.1T1 Donner et/ou recevoir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l’alerte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A3.1T2 Sécuriser le lieu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Supprimer ou limiter le risque de </a:t>
                      </a:r>
                      <a:r>
                        <a:rPr lang="fr-FR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suraccident</a:t>
                      </a:r>
                      <a:endParaRPr lang="fr-FR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A3.1T3 Établir le contact avec la ou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victimes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A3.1T4 Établir un bilan de premier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secours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A3.1T5 Mettre en sécurité la victime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A3.1T6 Réaliser les gestes de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premier secours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A3.1T7 Utiliser les matériels à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disposition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A3.1T8 Accueillir et guider les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secours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A3.1T9 Préparer le brancardage et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l’évacuation de la victime</a:t>
                      </a:r>
                      <a:endParaRPr lang="fr-FR" sz="2000" dirty="0">
                        <a:solidFill>
                          <a:srgbClr val="C00000"/>
                        </a:solidFill>
                      </a:endParaRPr>
                    </a:p>
                  </a:txBody>
                  <a:tcPr marT="45705" marB="4570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890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17034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0" y="0"/>
            <a:ext cx="8198854" cy="12043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altLang="fr-FR" sz="3200" dirty="0" smtClean="0"/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endParaRPr lang="fr-FR" sz="2400" dirty="0" smtClean="0">
              <a:solidFill>
                <a:srgbClr val="B41450"/>
              </a:solidFill>
            </a:endParaRPr>
          </a:p>
          <a:p>
            <a:pPr marL="0" indent="0" algn="ctr">
              <a:buFontTx/>
              <a:buNone/>
              <a:defRPr/>
            </a:pPr>
            <a:endParaRPr lang="fr-FR" sz="2400" dirty="0" smtClean="0">
              <a:solidFill>
                <a:srgbClr val="B41450"/>
              </a:solidFill>
            </a:endParaRPr>
          </a:p>
        </p:txBody>
      </p:sp>
      <p:graphicFrame>
        <p:nvGraphicFramePr>
          <p:cNvPr id="9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7780956"/>
              </p:ext>
            </p:extLst>
          </p:nvPr>
        </p:nvGraphicFramePr>
        <p:xfrm>
          <a:off x="457200" y="404664"/>
          <a:ext cx="8435280" cy="6453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7640"/>
                <a:gridCol w="4217640"/>
              </a:tblGrid>
              <a:tr h="916134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Compétences</a:t>
                      </a:r>
                      <a:endParaRPr lang="fr-FR" sz="20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r>
                        <a:rPr lang="fr-FR" sz="20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Critères d’évaluation de la</a:t>
                      </a:r>
                    </a:p>
                    <a:p>
                      <a:r>
                        <a:rPr lang="fr-FR" sz="20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performance</a:t>
                      </a:r>
                      <a:endParaRPr lang="fr-FR" sz="2000" dirty="0"/>
                    </a:p>
                  </a:txBody>
                  <a:tcPr marT="45677" marB="45677"/>
                </a:tc>
              </a:tr>
              <a:tr h="5537202">
                <a:tc>
                  <a:txBody>
                    <a:bodyPr/>
                    <a:lstStyle/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A3.1C1 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Assurer la sécurité du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sauveteur, de la victime et des tiers</a:t>
                      </a:r>
                    </a:p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A3.1C2 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Alerter les services de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secours compétents</a:t>
                      </a:r>
                    </a:p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A3.1C3 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Assister et porter secours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aux victimes</a:t>
                      </a:r>
                    </a:p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A3.1C4 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Garder la maîtrise de soi</a:t>
                      </a:r>
                    </a:p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A3.1C5 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Renseigner les secours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organisés</a:t>
                      </a:r>
                      <a:endParaRPr lang="fr-FR" sz="2000" dirty="0"/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victime est prise en charge</a:t>
                      </a:r>
                    </a:p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efficacement dans des délais</a:t>
                      </a:r>
                    </a:p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raisonnables.</a:t>
                      </a:r>
                    </a:p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règles d’hygiène élémentaires</a:t>
                      </a:r>
                    </a:p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sont respectées.</a:t>
                      </a:r>
                    </a:p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protocoles d’intervention sont</a:t>
                      </a:r>
                    </a:p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appliqués.</a:t>
                      </a:r>
                    </a:p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automatismes opérationnels et</a:t>
                      </a:r>
                    </a:p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professionnels sont mis en œuvre.</a:t>
                      </a:r>
                    </a:p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risques sont clairement</a:t>
                      </a:r>
                    </a:p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identifiés, supprimés ou pris en</a:t>
                      </a:r>
                    </a:p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compte.</a:t>
                      </a:r>
                    </a:p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services de secours sont</a:t>
                      </a:r>
                    </a:p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accueillis, renseignés et orientés en</a:t>
                      </a:r>
                    </a:p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rendant compte des actions réalisées.</a:t>
                      </a:r>
                    </a:p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 comportement face à l’évènement</a:t>
                      </a:r>
                    </a:p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 maîtrisé.</a:t>
                      </a:r>
                      <a:endParaRPr lang="fr-FR" sz="1600" dirty="0"/>
                    </a:p>
                  </a:txBody>
                  <a:tcPr marT="45677" marB="4567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248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0" y="0"/>
            <a:ext cx="8198854" cy="12043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altLang="fr-FR" sz="3200" dirty="0" smtClean="0"/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endParaRPr lang="fr-FR" sz="2400" dirty="0" smtClean="0">
              <a:solidFill>
                <a:srgbClr val="B41450"/>
              </a:solidFill>
            </a:endParaRPr>
          </a:p>
          <a:p>
            <a:pPr marL="0" indent="0" algn="ctr">
              <a:buFontTx/>
              <a:buNone/>
              <a:defRPr/>
            </a:pPr>
            <a:endParaRPr lang="fr-FR" sz="2400" dirty="0" smtClean="0">
              <a:solidFill>
                <a:srgbClr val="B41450"/>
              </a:solidFill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179512" y="2060848"/>
            <a:ext cx="8229600" cy="11731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altLang="fr-FR" sz="3200" dirty="0" smtClean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endParaRPr lang="fr-FR" sz="2400" dirty="0">
              <a:solidFill>
                <a:srgbClr val="B41450"/>
              </a:solidFill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457200" y="291326"/>
            <a:ext cx="8229600" cy="14612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altLang="fr-FR" sz="3200" b="1" dirty="0" smtClean="0"/>
              <a:t>Fonction 4 : La prévention ET LA PROTECTION DES PERSONNES DES BIENS ET DE  L ENVIRONNEMENT</a:t>
            </a:r>
            <a:br>
              <a:rPr lang="fr-FR" altLang="fr-FR" sz="3200" b="1" dirty="0" smtClean="0"/>
            </a:br>
            <a:r>
              <a:rPr lang="fr-FR" altLang="fr-FR" sz="3200" dirty="0" smtClean="0">
                <a:solidFill>
                  <a:srgbClr val="FF0000"/>
                </a:solidFill>
              </a:rPr>
              <a:t>une seule fonction transversale</a:t>
            </a:r>
            <a:r>
              <a:rPr lang="fr-FR" altLang="fr-FR" sz="3600" dirty="0" smtClean="0"/>
              <a:t/>
            </a:r>
            <a:br>
              <a:rPr lang="fr-FR" altLang="fr-FR" sz="3600" dirty="0" smtClean="0"/>
            </a:br>
            <a:r>
              <a:rPr lang="fr-FR" altLang="fr-FR" sz="3600" b="1" dirty="0" smtClean="0"/>
              <a:t> </a:t>
            </a:r>
            <a:endParaRPr lang="fr-FR" altLang="fr-FR" sz="3600" dirty="0" smtClean="0"/>
          </a:p>
        </p:txBody>
      </p:sp>
      <p:graphicFrame>
        <p:nvGraphicFramePr>
          <p:cNvPr id="12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3784254"/>
              </p:ext>
            </p:extLst>
          </p:nvPr>
        </p:nvGraphicFramePr>
        <p:xfrm>
          <a:off x="1115615" y="2492896"/>
          <a:ext cx="7582298" cy="4389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1149"/>
                <a:gridCol w="3791149"/>
              </a:tblGrid>
              <a:tr h="12915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 Activités</a:t>
                      </a:r>
                      <a:endParaRPr lang="fr-FR" sz="2000" dirty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Tâches</a:t>
                      </a:r>
                      <a:endParaRPr lang="fr-FR" sz="2000" dirty="0"/>
                    </a:p>
                  </a:txBody>
                  <a:tcPr marT="45701" marB="45701"/>
                </a:tc>
              </a:tr>
              <a:tr h="3478545">
                <a:tc>
                  <a:txBody>
                    <a:bodyPr/>
                    <a:lstStyle/>
                    <a:p>
                      <a:endParaRPr lang="fr-FR" sz="18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8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8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8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A4.1 Assurer la surveillance des</a:t>
                      </a:r>
                    </a:p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lieux et des accès dans des sites</a:t>
                      </a:r>
                    </a:p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(ERP, IGH, ITGH, industriels,</a:t>
                      </a:r>
                    </a:p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autres)</a:t>
                      </a:r>
                    </a:p>
                    <a:p>
                      <a:endParaRPr lang="fr-FR" sz="18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8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A4.1T1 Se repérer à l’intérieur d’un</a:t>
                      </a:r>
                    </a:p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site</a:t>
                      </a:r>
                    </a:p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A4.1T2 Mettre en œuvre les</a:t>
                      </a:r>
                    </a:p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méthodes de prévention appropriées</a:t>
                      </a:r>
                    </a:p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aux lieux</a:t>
                      </a:r>
                    </a:p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A4.1T3 Surveiller à l’aide de l’outil</a:t>
                      </a:r>
                    </a:p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 </a:t>
                      </a:r>
                      <a:r>
                        <a:rPr lang="fr-FR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vidéoprotection</a:t>
                      </a:r>
                      <a:endParaRPr lang="fr-FR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A4.1T4 Filtrer et contrôler les</a:t>
                      </a:r>
                    </a:p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entrées et sorties des personnes, des</a:t>
                      </a:r>
                    </a:p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véhicules, des matériels et des colis</a:t>
                      </a:r>
                    </a:p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A4.1T5 Diriger et exploiter le poste</a:t>
                      </a:r>
                    </a:p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 sécurité</a:t>
                      </a:r>
                    </a:p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A4.1T6 Encadrer et gérer une équipe</a:t>
                      </a:r>
                    </a:p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A4.1T7 Intervenir dans une</a:t>
                      </a:r>
                    </a:p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formation auprès de son équipe</a:t>
                      </a:r>
                    </a:p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T="45701" marB="4570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06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0" y="0"/>
            <a:ext cx="8198854" cy="12043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altLang="fr-FR" sz="3200" dirty="0" smtClean="0"/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endParaRPr lang="fr-FR" sz="2400" dirty="0" smtClean="0">
              <a:solidFill>
                <a:srgbClr val="B41450"/>
              </a:solidFill>
            </a:endParaRPr>
          </a:p>
          <a:p>
            <a:pPr marL="0" indent="0" algn="ctr">
              <a:buFontTx/>
              <a:buNone/>
              <a:defRPr/>
            </a:pPr>
            <a:endParaRPr lang="fr-FR" sz="2400" dirty="0" smtClean="0">
              <a:solidFill>
                <a:srgbClr val="B41450"/>
              </a:solidFill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179512" y="2060848"/>
            <a:ext cx="8229600" cy="11731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altLang="fr-FR" sz="3200" dirty="0" smtClean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endParaRPr lang="fr-FR" sz="2400" dirty="0">
              <a:solidFill>
                <a:srgbClr val="B41450"/>
              </a:solidFill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457200" y="291326"/>
            <a:ext cx="8229600" cy="14612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altLang="fr-FR" sz="3200" b="1" dirty="0" smtClean="0"/>
              <a:t>Fonction 4</a:t>
            </a:r>
            <a:br>
              <a:rPr lang="fr-FR" altLang="fr-FR" sz="3200" b="1" dirty="0" smtClean="0"/>
            </a:br>
            <a:r>
              <a:rPr lang="fr-FR" altLang="fr-FR" sz="3200" dirty="0" smtClean="0">
                <a:solidFill>
                  <a:srgbClr val="FF0000"/>
                </a:solidFill>
              </a:rPr>
              <a:t>une seule fonction transversale</a:t>
            </a:r>
            <a:r>
              <a:rPr lang="fr-FR" altLang="fr-FR" sz="3600" dirty="0" smtClean="0"/>
              <a:t/>
            </a:r>
            <a:br>
              <a:rPr lang="fr-FR" altLang="fr-FR" sz="3600" dirty="0" smtClean="0"/>
            </a:br>
            <a:r>
              <a:rPr lang="fr-FR" altLang="fr-FR" sz="3600" b="1" dirty="0" smtClean="0"/>
              <a:t> </a:t>
            </a:r>
            <a:endParaRPr lang="fr-FR" altLang="fr-FR" sz="3600" dirty="0" smtClean="0"/>
          </a:p>
        </p:txBody>
      </p:sp>
      <p:graphicFrame>
        <p:nvGraphicFramePr>
          <p:cNvPr id="13" name="Espace réservé du contenu 3"/>
          <p:cNvGraphicFramePr>
            <a:graphicFrameLocks/>
          </p:cNvGraphicFramePr>
          <p:nvPr/>
        </p:nvGraphicFramePr>
        <p:xfrm>
          <a:off x="457200" y="1600200"/>
          <a:ext cx="8229600" cy="4637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95906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Compétences</a:t>
                      </a:r>
                      <a:endParaRPr lang="fr-FR" sz="20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fr-FR" sz="20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Critères d’évaluation de la</a:t>
                      </a:r>
                    </a:p>
                    <a:p>
                      <a:r>
                        <a:rPr lang="fr-FR" sz="20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performance</a:t>
                      </a:r>
                      <a:endParaRPr lang="fr-FR" sz="2000" dirty="0"/>
                    </a:p>
                  </a:txBody>
                  <a:tcPr marT="45712" marB="45712"/>
                </a:tc>
              </a:tr>
              <a:tr h="3841182">
                <a:tc>
                  <a:txBody>
                    <a:bodyPr/>
                    <a:lstStyle/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A4.1C1 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Assurer la surveillance des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lieux et des accès</a:t>
                      </a:r>
                    </a:p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A4.1C2 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Analyser les images issues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 la </a:t>
                      </a:r>
                      <a:r>
                        <a:rPr lang="fr-FR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vidéoprotection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et prendre les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mesures adaptées</a:t>
                      </a:r>
                    </a:p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A4.1C3 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Manager une équipe</a:t>
                      </a:r>
                    </a:p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A4.1C4 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Transmettre des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connaissances professionnelles à son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équipe</a:t>
                      </a:r>
                    </a:p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A4.1C5 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Organiser le fonctionnement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d’un poste central de sécurité (PCS)</a:t>
                      </a:r>
                    </a:p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A4.1C6 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Rendre compte</a:t>
                      </a:r>
                      <a:endParaRPr lang="fr-FR" sz="20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réglementations spécifiques sont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respectées.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conditions d’accès, de circulation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d’utilisation d’un site sont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respectées.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informations sont correctement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interprétées.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L’utilisation des systèmes de sécurité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incendie (SSI) et/ou de détection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d’intrusion est maîtrisée.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outils de </a:t>
                      </a:r>
                      <a:r>
                        <a:rPr lang="fr-FR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vidéoprotection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sont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utilisés à bon escient et avec respect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 règles de déontologie…</a:t>
                      </a:r>
                    </a:p>
                  </a:txBody>
                  <a:tcPr marT="45712" marB="4571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97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1204306"/>
          </a:xfrm>
        </p:spPr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6332620" y="6483909"/>
            <a:ext cx="2811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bg1"/>
                </a:solidFill>
              </a:rPr>
              <a:t>CPC  du 20 décembre 2013</a:t>
            </a:r>
          </a:p>
        </p:txBody>
      </p:sp>
      <p:sp>
        <p:nvSpPr>
          <p:cNvPr id="18" name="Titre 1">
            <a:hlinkClick r:id="rId2" action="ppaction://hlinkfile"/>
          </p:cNvPr>
          <p:cNvSpPr txBox="1">
            <a:spLocks/>
          </p:cNvSpPr>
          <p:nvPr/>
        </p:nvSpPr>
        <p:spPr>
          <a:xfrm>
            <a:off x="152400" y="433660"/>
            <a:ext cx="8198854" cy="14043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2" name="Titre 1"/>
          <p:cNvSpPr txBox="1">
            <a:spLocks/>
          </p:cNvSpPr>
          <p:nvPr/>
        </p:nvSpPr>
        <p:spPr>
          <a:xfrm>
            <a:off x="418741" y="332656"/>
            <a:ext cx="8229600" cy="1354137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altLang="fr-FR" dirty="0" smtClean="0"/>
          </a:p>
          <a:p>
            <a:pPr algn="ctr"/>
            <a:r>
              <a:rPr lang="fr-FR" altLang="fr-FR" dirty="0" smtClean="0"/>
              <a:t>Un cycle de trois ans pour former:</a:t>
            </a:r>
          </a:p>
          <a:p>
            <a:pPr algn="ctr"/>
            <a:r>
              <a:rPr lang="fr-FR" altLang="fr-FR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 action="ppaction://hlinkfile"/>
              </a:rPr>
              <a:t>Référentiel_bac-pro_métiers_de_la_sécurité.pdf</a:t>
            </a:r>
            <a:endParaRPr lang="fr-FR" altLang="fr-F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7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7636785"/>
              </p:ext>
            </p:extLst>
          </p:nvPr>
        </p:nvGraphicFramePr>
        <p:xfrm>
          <a:off x="683568" y="2060848"/>
          <a:ext cx="7992888" cy="2960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6763"/>
                <a:gridCol w="2036763"/>
                <a:gridCol w="2036763"/>
                <a:gridCol w="1882599"/>
              </a:tblGrid>
              <a:tr h="400685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Fonctions</a:t>
                      </a:r>
                      <a:endParaRPr lang="fr-FR" sz="1800" dirty="0"/>
                    </a:p>
                  </a:txBody>
                  <a:tcPr marL="91438" marR="91438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activités</a:t>
                      </a:r>
                      <a:endParaRPr lang="fr-FR" sz="1800" dirty="0"/>
                    </a:p>
                  </a:txBody>
                  <a:tcPr marL="91438" marR="91438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tâches</a:t>
                      </a:r>
                      <a:endParaRPr lang="fr-FR" sz="1800" dirty="0"/>
                    </a:p>
                  </a:txBody>
                  <a:tcPr marL="91438" marR="91438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compétences</a:t>
                      </a:r>
                      <a:endParaRPr lang="fr-FR" sz="1800" dirty="0"/>
                    </a:p>
                  </a:txBody>
                  <a:tcPr marL="91438" marR="91438" marT="45706" marB="45706"/>
                </a:tc>
              </a:tr>
              <a:tr h="400685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Fonction</a:t>
                      </a:r>
                      <a:r>
                        <a:rPr lang="fr-FR" sz="1800" baseline="0" dirty="0" smtClean="0"/>
                        <a:t> 1</a:t>
                      </a:r>
                    </a:p>
                    <a:p>
                      <a:endParaRPr lang="fr-FR" sz="1800" dirty="0"/>
                    </a:p>
                  </a:txBody>
                  <a:tcPr marL="91438" marR="91438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5</a:t>
                      </a:r>
                      <a:endParaRPr lang="fr-FR" sz="1800" dirty="0"/>
                    </a:p>
                  </a:txBody>
                  <a:tcPr marL="91438" marR="91438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26</a:t>
                      </a:r>
                      <a:endParaRPr lang="fr-FR" sz="1800" dirty="0"/>
                    </a:p>
                  </a:txBody>
                  <a:tcPr marL="91438" marR="91438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16</a:t>
                      </a:r>
                      <a:endParaRPr lang="fr-FR" sz="1800" dirty="0"/>
                    </a:p>
                  </a:txBody>
                  <a:tcPr marL="91438" marR="91438" marT="45706" marB="45706"/>
                </a:tc>
              </a:tr>
              <a:tr h="400685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Fonction 2</a:t>
                      </a:r>
                    </a:p>
                    <a:p>
                      <a:endParaRPr lang="fr-FR" sz="1800" dirty="0"/>
                    </a:p>
                  </a:txBody>
                  <a:tcPr marL="91438" marR="91438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4</a:t>
                      </a:r>
                      <a:endParaRPr lang="fr-FR" sz="1800" dirty="0"/>
                    </a:p>
                  </a:txBody>
                  <a:tcPr marL="91438" marR="91438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18</a:t>
                      </a:r>
                      <a:endParaRPr lang="fr-FR" sz="1800" dirty="0"/>
                    </a:p>
                  </a:txBody>
                  <a:tcPr marL="91438" marR="91438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17</a:t>
                      </a:r>
                      <a:endParaRPr lang="fr-FR" sz="1800" dirty="0"/>
                    </a:p>
                  </a:txBody>
                  <a:tcPr marL="91438" marR="91438" marT="45706" marB="45706"/>
                </a:tc>
              </a:tr>
              <a:tr h="400685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Fonction 3</a:t>
                      </a:r>
                    </a:p>
                    <a:p>
                      <a:endParaRPr lang="fr-FR" sz="1800" dirty="0"/>
                    </a:p>
                  </a:txBody>
                  <a:tcPr marL="91438" marR="91438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2</a:t>
                      </a:r>
                      <a:endParaRPr lang="fr-FR" sz="1800" dirty="0"/>
                    </a:p>
                  </a:txBody>
                  <a:tcPr marL="91438" marR="91438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12</a:t>
                      </a:r>
                      <a:endParaRPr lang="fr-FR" sz="1800" dirty="0"/>
                    </a:p>
                  </a:txBody>
                  <a:tcPr marL="91438" marR="91438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7</a:t>
                      </a:r>
                      <a:endParaRPr lang="fr-FR" sz="1800" dirty="0"/>
                    </a:p>
                  </a:txBody>
                  <a:tcPr marL="91438" marR="91438" marT="45706" marB="45706"/>
                </a:tc>
              </a:tr>
              <a:tr h="400685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Fonction 4</a:t>
                      </a:r>
                    </a:p>
                    <a:p>
                      <a:endParaRPr lang="fr-FR" sz="1800" dirty="0"/>
                    </a:p>
                  </a:txBody>
                  <a:tcPr marL="91438" marR="91438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3</a:t>
                      </a:r>
                      <a:endParaRPr lang="fr-FR" sz="1800" dirty="0"/>
                    </a:p>
                  </a:txBody>
                  <a:tcPr marL="91438" marR="91438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19</a:t>
                      </a:r>
                      <a:endParaRPr lang="fr-FR" sz="1800" dirty="0"/>
                    </a:p>
                  </a:txBody>
                  <a:tcPr marL="91438" marR="91438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11</a:t>
                      </a:r>
                      <a:endParaRPr lang="fr-FR" sz="1800" dirty="0"/>
                    </a:p>
                  </a:txBody>
                  <a:tcPr marL="91438" marR="91438" marT="45706" marB="4570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39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1204306"/>
          </a:xfrm>
        </p:spPr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152400" y="152400"/>
            <a:ext cx="8198854" cy="12043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2" name="Titre 1"/>
          <p:cNvSpPr txBox="1">
            <a:spLocks/>
          </p:cNvSpPr>
          <p:nvPr/>
        </p:nvSpPr>
        <p:spPr>
          <a:xfrm>
            <a:off x="457200" y="274638"/>
            <a:ext cx="8229600" cy="1354137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altLang="fr-FR" dirty="0" smtClean="0"/>
              <a:t>Pour l’exercice des métiers, Il convient d’accorder une place :</a:t>
            </a:r>
          </a:p>
        </p:txBody>
      </p:sp>
      <p:sp>
        <p:nvSpPr>
          <p:cNvPr id="33" name="Espace réservé du contenu 2"/>
          <p:cNvSpPr txBox="1">
            <a:spLocks/>
          </p:cNvSpPr>
          <p:nvPr/>
        </p:nvSpPr>
        <p:spPr>
          <a:xfrm>
            <a:off x="1043608" y="1600201"/>
            <a:ext cx="7560840" cy="3484984"/>
          </a:xfrm>
          <a:prstGeom prst="rect">
            <a:avLst/>
          </a:prstGeom>
        </p:spPr>
        <p:txBody>
          <a:bodyPr vert="horz" lIns="91440" tIns="9144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altLang="fr-FR" dirty="0" smtClean="0">
              <a:solidFill>
                <a:srgbClr val="B41450"/>
              </a:solidFill>
            </a:endParaRPr>
          </a:p>
          <a:p>
            <a:endParaRPr lang="fr-FR" altLang="fr-FR" dirty="0" smtClean="0">
              <a:solidFill>
                <a:srgbClr val="B414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fr-FR" sz="2400" dirty="0" smtClean="0"/>
              <a:t>aux comportements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fr-FR" sz="2400" dirty="0" smtClean="0"/>
              <a:t>aux attitudes professionnelles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fr-FR" sz="2400" dirty="0" smtClean="0"/>
              <a:t>à l’éthique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fr-FR" sz="2400" dirty="0" smtClean="0"/>
              <a:t>à la déontologie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altLang="fr-FR" sz="2800" dirty="0" smtClean="0"/>
          </a:p>
          <a:p>
            <a:endParaRPr lang="fr-FR" altLang="fr-FR" dirty="0" smtClean="0">
              <a:solidFill>
                <a:srgbClr val="B41450"/>
              </a:solidFill>
            </a:endParaRPr>
          </a:p>
          <a:p>
            <a:endParaRPr lang="fr-FR" altLang="fr-FR" dirty="0">
              <a:solidFill>
                <a:srgbClr val="B414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56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07504" y="548680"/>
            <a:ext cx="878497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É</a:t>
            </a:r>
            <a:r>
              <a:rPr lang="fr-FR" b="1" dirty="0" smtClean="0"/>
              <a:t>volution </a:t>
            </a:r>
            <a:r>
              <a:rPr lang="fr-FR" b="1" dirty="0"/>
              <a:t>de l’environnement professionnel des métiers de la sécurité : </a:t>
            </a:r>
          </a:p>
          <a:p>
            <a:pPr marL="285750" indent="-285750">
              <a:buFontTx/>
              <a:buChar char="-"/>
            </a:pPr>
            <a:r>
              <a:rPr lang="fr-FR" dirty="0"/>
              <a:t>Une professionnalisation des acteurs (anticipation et prévention des risques, traçabilité, démarche qualité, évolution des technologies , formation permanente indispensable, travail en équipe …)</a:t>
            </a:r>
          </a:p>
          <a:p>
            <a:pPr marL="285750" indent="-285750">
              <a:buFontTx/>
              <a:buChar char="-"/>
            </a:pPr>
            <a:r>
              <a:rPr lang="fr-FR" dirty="0"/>
              <a:t>Un partage des missions entre le service </a:t>
            </a:r>
            <a:r>
              <a:rPr lang="fr-FR" dirty="0" smtClean="0"/>
              <a:t>public, </a:t>
            </a:r>
            <a:r>
              <a:rPr lang="fr-FR" dirty="0"/>
              <a:t>le secteur </a:t>
            </a:r>
            <a:r>
              <a:rPr lang="fr-FR" dirty="0" smtClean="0"/>
              <a:t>privé, </a:t>
            </a:r>
            <a:r>
              <a:rPr lang="fr-FR" dirty="0"/>
              <a:t>des missions conjointes</a:t>
            </a:r>
          </a:p>
          <a:p>
            <a:pPr marL="285750" indent="-285750">
              <a:buFontTx/>
              <a:buChar char="-"/>
            </a:pPr>
            <a:r>
              <a:rPr lang="fr-FR" dirty="0"/>
              <a:t>Des exigences de sécurité du citoyen tout en respectant sa liberté individuelle</a:t>
            </a:r>
          </a:p>
          <a:p>
            <a:pPr marL="285750" indent="-285750">
              <a:buFontTx/>
              <a:buChar char="-"/>
            </a:pPr>
            <a:r>
              <a:rPr lang="fr-FR" dirty="0"/>
              <a:t>La prise en compte des risques environnementaux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r>
              <a:rPr lang="fr-FR" b="1" dirty="0"/>
              <a:t>Insertion professionnelle : </a:t>
            </a:r>
          </a:p>
          <a:p>
            <a:r>
              <a:rPr lang="fr-FR" dirty="0"/>
              <a:t>Sécurité privée : recrutement direct</a:t>
            </a:r>
          </a:p>
          <a:p>
            <a:r>
              <a:rPr lang="fr-FR" dirty="0"/>
              <a:t>Sécurité publique et sécurité civile : par voie de </a:t>
            </a:r>
            <a:r>
              <a:rPr lang="fr-FR" dirty="0" smtClean="0"/>
              <a:t>concours ou</a:t>
            </a:r>
          </a:p>
          <a:p>
            <a:r>
              <a:rPr lang="fr-FR" dirty="0"/>
              <a:t>	</a:t>
            </a:r>
            <a:r>
              <a:rPr lang="fr-FR" dirty="0" smtClean="0"/>
              <a:t>			sélection</a:t>
            </a:r>
            <a:endParaRPr lang="fr-FR" dirty="0"/>
          </a:p>
          <a:p>
            <a:r>
              <a:rPr lang="fr-FR" dirty="0"/>
              <a:t>	</a:t>
            </a:r>
          </a:p>
          <a:p>
            <a:r>
              <a:rPr lang="fr-FR" dirty="0"/>
              <a:t>Sous une autorité hiérarchique (prend ses consignes, rend compte)</a:t>
            </a:r>
          </a:p>
        </p:txBody>
      </p:sp>
      <p:sp>
        <p:nvSpPr>
          <p:cNvPr id="13" name="Flèche droite à entaille 12"/>
          <p:cNvSpPr/>
          <p:nvPr/>
        </p:nvSpPr>
        <p:spPr>
          <a:xfrm>
            <a:off x="5818204" y="3397852"/>
            <a:ext cx="690376" cy="21116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6819449" y="2999380"/>
            <a:ext cx="172819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 smtClean="0"/>
          </a:p>
          <a:p>
            <a:pPr algn="ctr"/>
            <a:r>
              <a:rPr lang="fr-FR" sz="1200" dirty="0" smtClean="0"/>
              <a:t>Parfois sous conditions : capacités physiques et moralité</a:t>
            </a:r>
          </a:p>
          <a:p>
            <a:pPr algn="ctr"/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781960" y="4722963"/>
            <a:ext cx="6264696" cy="10702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Ces activités impliquent la maîtrise</a:t>
            </a:r>
          </a:p>
          <a:p>
            <a:r>
              <a:rPr lang="fr-FR" sz="1200" dirty="0"/>
              <a:t>d</a:t>
            </a:r>
            <a:r>
              <a:rPr lang="fr-FR" sz="1200" dirty="0" smtClean="0"/>
              <a:t>e connaissances</a:t>
            </a:r>
          </a:p>
          <a:p>
            <a:r>
              <a:rPr lang="fr-FR" sz="1200" dirty="0" smtClean="0"/>
              <a:t>de compétences</a:t>
            </a:r>
          </a:p>
          <a:p>
            <a:r>
              <a:rPr lang="fr-FR" sz="1200" dirty="0"/>
              <a:t>d</a:t>
            </a:r>
            <a:r>
              <a:rPr lang="fr-FR" sz="1200" dirty="0" smtClean="0"/>
              <a:t>e comportements professionnels</a:t>
            </a:r>
          </a:p>
          <a:p>
            <a:pPr algn="ctr"/>
            <a:endParaRPr lang="fr-FR" sz="1200" dirty="0"/>
          </a:p>
        </p:txBody>
      </p:sp>
      <p:sp>
        <p:nvSpPr>
          <p:cNvPr id="9" name="Flèche droite 8"/>
          <p:cNvSpPr/>
          <p:nvPr/>
        </p:nvSpPr>
        <p:spPr>
          <a:xfrm>
            <a:off x="467544" y="5805264"/>
            <a:ext cx="6912768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/>
              <a:t>Perspectives d’évolution, après expérience ou formations complémentaires dans les trois secteurs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81458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 animBg="1"/>
      <p:bldP spid="6" grpId="0" animBg="1"/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1204306"/>
          </a:xfrm>
        </p:spPr>
        <p:txBody>
          <a:bodyPr/>
          <a:lstStyle/>
          <a:p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2800" dirty="0"/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152400" y="152400"/>
            <a:ext cx="8198854" cy="12043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grpSp>
        <p:nvGrpSpPr>
          <p:cNvPr id="18" name="Groupe 17"/>
          <p:cNvGrpSpPr/>
          <p:nvPr/>
        </p:nvGrpSpPr>
        <p:grpSpPr>
          <a:xfrm>
            <a:off x="132616" y="5149724"/>
            <a:ext cx="8850649" cy="1673450"/>
            <a:chOff x="132616" y="5149724"/>
            <a:chExt cx="8850649" cy="1673450"/>
          </a:xfrm>
        </p:grpSpPr>
        <p:pic>
          <p:nvPicPr>
            <p:cNvPr id="19" name="Image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20" name="Image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21" name="Groupe 20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22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3" name="Image 22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  <p:grpSp>
        <p:nvGrpSpPr>
          <p:cNvPr id="11" name="Groupe 10"/>
          <p:cNvGrpSpPr/>
          <p:nvPr/>
        </p:nvGrpSpPr>
        <p:grpSpPr>
          <a:xfrm>
            <a:off x="105963" y="5149724"/>
            <a:ext cx="8850649" cy="1673450"/>
            <a:chOff x="132616" y="5149724"/>
            <a:chExt cx="8850649" cy="1673450"/>
          </a:xfrm>
        </p:grpSpPr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14" name="Groupe 13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15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Image 15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  <p:sp>
        <p:nvSpPr>
          <p:cNvPr id="3" name="Rectangle 2"/>
          <p:cNvSpPr/>
          <p:nvPr/>
        </p:nvSpPr>
        <p:spPr>
          <a:xfrm>
            <a:off x="755576" y="395036"/>
            <a:ext cx="75795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2800" b="1" dirty="0">
                <a:solidFill>
                  <a:srgbClr val="B41450"/>
                </a:solidFill>
              </a:rPr>
              <a:t>Les limites de connaissances</a:t>
            </a:r>
            <a:endParaRPr lang="fr-FR" sz="2800" dirty="0"/>
          </a:p>
        </p:txBody>
      </p:sp>
      <p:sp>
        <p:nvSpPr>
          <p:cNvPr id="24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9144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b="1" dirty="0" smtClean="0"/>
              <a:t>elles fixent:</a:t>
            </a:r>
          </a:p>
          <a:p>
            <a:pPr>
              <a:defRPr/>
            </a:pPr>
            <a:endParaRPr lang="fr-FR" b="1" dirty="0" smtClean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2400" b="1" dirty="0" smtClean="0"/>
              <a:t>Les connaissances à mobiliser dans chacune des activités abordées,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sz="2400" b="1" dirty="0" smtClean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2400" b="1" dirty="0" smtClean="0"/>
              <a:t>Le champ des savoirs susceptible d’être évalué </a:t>
            </a:r>
          </a:p>
          <a:p>
            <a:pPr>
              <a:defRPr/>
            </a:pPr>
            <a:endParaRPr lang="fr-FR" dirty="0" smtClean="0">
              <a:solidFill>
                <a:srgbClr val="B41450"/>
              </a:solidFill>
            </a:endParaRPr>
          </a:p>
          <a:p>
            <a:pPr>
              <a:defRPr/>
            </a:pPr>
            <a:endParaRPr lang="fr-FR" dirty="0">
              <a:solidFill>
                <a:srgbClr val="B414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54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1204306"/>
          </a:xfrm>
        </p:spPr>
        <p:txBody>
          <a:bodyPr/>
          <a:lstStyle/>
          <a:p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2800" dirty="0"/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152400" y="152400"/>
            <a:ext cx="8198854" cy="12043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grpSp>
        <p:nvGrpSpPr>
          <p:cNvPr id="18" name="Groupe 17"/>
          <p:cNvGrpSpPr/>
          <p:nvPr/>
        </p:nvGrpSpPr>
        <p:grpSpPr>
          <a:xfrm>
            <a:off x="132616" y="5149724"/>
            <a:ext cx="8850649" cy="1673450"/>
            <a:chOff x="132616" y="5149724"/>
            <a:chExt cx="8850649" cy="1673450"/>
          </a:xfrm>
        </p:grpSpPr>
        <p:pic>
          <p:nvPicPr>
            <p:cNvPr id="19" name="Image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20" name="Image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21" name="Groupe 20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22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3" name="Image 22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  <p:grpSp>
        <p:nvGrpSpPr>
          <p:cNvPr id="11" name="Groupe 10"/>
          <p:cNvGrpSpPr/>
          <p:nvPr/>
        </p:nvGrpSpPr>
        <p:grpSpPr>
          <a:xfrm>
            <a:off x="105963" y="5149724"/>
            <a:ext cx="8850649" cy="1673450"/>
            <a:chOff x="132616" y="5149724"/>
            <a:chExt cx="8850649" cy="1673450"/>
          </a:xfrm>
        </p:grpSpPr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14" name="Groupe 13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15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Image 15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  <p:sp>
        <p:nvSpPr>
          <p:cNvPr id="3" name="Rectangle 2"/>
          <p:cNvSpPr/>
          <p:nvPr/>
        </p:nvSpPr>
        <p:spPr>
          <a:xfrm>
            <a:off x="755576" y="395036"/>
            <a:ext cx="75795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2800" b="1" dirty="0"/>
              <a:t>Une ambition pour les </a:t>
            </a:r>
            <a:r>
              <a:rPr lang="fr-FR" altLang="fr-FR" sz="2800" b="1" dirty="0" smtClean="0"/>
              <a:t>élèves</a:t>
            </a:r>
            <a:endParaRPr lang="fr-FR" sz="2800" b="1" dirty="0"/>
          </a:p>
        </p:txBody>
      </p:sp>
      <p:sp>
        <p:nvSpPr>
          <p:cNvPr id="25" name="Espace réservé du contenu 2"/>
          <p:cNvSpPr txBox="1">
            <a:spLocks/>
          </p:cNvSpPr>
          <p:nvPr/>
        </p:nvSpPr>
        <p:spPr>
          <a:xfrm>
            <a:off x="430565" y="1557338"/>
            <a:ext cx="8229600" cy="2159694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 vert="horz" lIns="91440" tIns="9144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endParaRPr lang="fr-FR" dirty="0" smtClean="0">
              <a:solidFill>
                <a:srgbClr val="B4145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fr-FR" sz="2800" dirty="0" smtClean="0">
                <a:solidFill>
                  <a:srgbClr val="B41450"/>
                </a:solidFill>
              </a:rPr>
              <a:t>Chaque activité doit mettre en œuvre des compétences de communication, écrite et orale.</a:t>
            </a:r>
          </a:p>
          <a:p>
            <a:pPr>
              <a:defRPr/>
            </a:pPr>
            <a:endParaRPr lang="fr-FR" sz="2800" dirty="0" smtClean="0">
              <a:solidFill>
                <a:srgbClr val="B4145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fr-FR" sz="2800" dirty="0" smtClean="0">
                <a:solidFill>
                  <a:srgbClr val="B41450"/>
                </a:solidFill>
              </a:rPr>
              <a:t>Quels sont les leviers?</a:t>
            </a:r>
            <a:endParaRPr lang="fr-FR" sz="2800" dirty="0">
              <a:solidFill>
                <a:srgbClr val="B414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01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1204306"/>
          </a:xfrm>
        </p:spPr>
        <p:txBody>
          <a:bodyPr/>
          <a:lstStyle/>
          <a:p>
            <a:r>
              <a:rPr lang="fr-FR" sz="2400" dirty="0" err="1" smtClean="0"/>
              <a:t>baccalaurÉAT</a:t>
            </a:r>
            <a:r>
              <a:rPr lang="fr-FR" sz="2400" dirty="0" smtClean="0"/>
              <a:t> PROFESSIONNEL </a:t>
            </a:r>
            <a:br>
              <a:rPr lang="fr-FR" sz="2400" dirty="0" smtClean="0"/>
            </a:br>
            <a:r>
              <a:rPr lang="fr-FR" sz="2400" dirty="0" smtClean="0"/>
              <a:t>métiers de la sécurité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1323665" y="1844824"/>
            <a:ext cx="7108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Les équivalences</a:t>
            </a:r>
            <a:endParaRPr lang="fr-FR" sz="3600" b="1" dirty="0" smtClean="0"/>
          </a:p>
        </p:txBody>
      </p:sp>
      <p:grpSp>
        <p:nvGrpSpPr>
          <p:cNvPr id="12" name="Groupe 11"/>
          <p:cNvGrpSpPr/>
          <p:nvPr/>
        </p:nvGrpSpPr>
        <p:grpSpPr>
          <a:xfrm>
            <a:off x="132616" y="5149724"/>
            <a:ext cx="8850649" cy="1673450"/>
            <a:chOff x="132616" y="5149724"/>
            <a:chExt cx="8850649" cy="1673450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11" name="Groupe 10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1026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Image 9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51650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5536" y="548680"/>
            <a:ext cx="84249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LES NIVEAUX DE FORMATION</a:t>
            </a:r>
          </a:p>
          <a:p>
            <a:pPr algn="ctr"/>
            <a:endParaRPr lang="fr-FR" b="1" dirty="0"/>
          </a:p>
          <a:p>
            <a:pPr algn="ctr"/>
            <a:r>
              <a:rPr lang="fr-FR" b="1" dirty="0" smtClean="0"/>
              <a:t>LE TITULAIRE DU </a:t>
            </a:r>
            <a:r>
              <a:rPr lang="fr-FR" b="1" dirty="0" smtClean="0"/>
              <a:t>BACCALAURÉAT </a:t>
            </a:r>
            <a:r>
              <a:rPr lang="fr-FR" b="1" dirty="0" smtClean="0"/>
              <a:t>PROFESSIONNEL MÉTIERS DE LA SÉCURITÉ </a:t>
            </a:r>
            <a:r>
              <a:rPr lang="fr-FR" b="1" dirty="0"/>
              <a:t> </a:t>
            </a:r>
            <a:r>
              <a:rPr lang="fr-FR" b="1" dirty="0" smtClean="0"/>
              <a:t>= </a:t>
            </a:r>
            <a:r>
              <a:rPr lang="fr-FR" b="1" dirty="0" smtClean="0"/>
              <a:t>NIVEAU </a:t>
            </a:r>
            <a:r>
              <a:rPr lang="fr-FR" b="1" dirty="0" smtClean="0"/>
              <a:t>DE COMPÉTENCES </a:t>
            </a:r>
            <a:r>
              <a:rPr lang="fr-FR" b="1" dirty="0"/>
              <a:t>É</a:t>
            </a:r>
            <a:r>
              <a:rPr lang="fr-FR" b="1" dirty="0" smtClean="0"/>
              <a:t>QUIVALENT </a:t>
            </a:r>
            <a:r>
              <a:rPr lang="fr-FR" b="1" dirty="0" smtClean="0"/>
              <a:t>À </a:t>
            </a:r>
            <a:r>
              <a:rPr lang="fr-FR" b="1" dirty="0" smtClean="0"/>
              <a:t>: 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395536" y="1832248"/>
            <a:ext cx="5760640" cy="32529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638616" y="2518048"/>
            <a:ext cx="2088232" cy="2376264"/>
          </a:xfrm>
          <a:prstGeom prst="rect">
            <a:avLst/>
          </a:prstGeom>
          <a:solidFill>
            <a:srgbClr val="FFFF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CAP AS 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Niveau PSE  1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Niveau SSIAP 1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2518048"/>
            <a:ext cx="2592288" cy="2376264"/>
          </a:xfrm>
          <a:prstGeom prst="rect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Niveau PSE 2 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(</a:t>
            </a:r>
            <a:r>
              <a:rPr lang="fr-FR" dirty="0">
                <a:solidFill>
                  <a:schemeClr val="tx1"/>
                </a:solidFill>
              </a:rPr>
              <a:t>F</a:t>
            </a:r>
            <a:r>
              <a:rPr lang="fr-FR" dirty="0" smtClean="0">
                <a:solidFill>
                  <a:schemeClr val="tx1"/>
                </a:solidFill>
              </a:rPr>
              <a:t>onction 3)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Niveau SSIAP 2 (</a:t>
            </a:r>
            <a:r>
              <a:rPr lang="fr-FR" dirty="0">
                <a:solidFill>
                  <a:schemeClr val="tx1"/>
                </a:solidFill>
              </a:rPr>
              <a:t>F</a:t>
            </a:r>
            <a:r>
              <a:rPr lang="fr-FR" dirty="0" smtClean="0">
                <a:solidFill>
                  <a:schemeClr val="tx1"/>
                </a:solidFill>
              </a:rPr>
              <a:t>onction 2)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8616" y="5745630"/>
            <a:ext cx="7938775" cy="86409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SST : FORMATION + DÉLIVRANCE </a:t>
            </a:r>
            <a:endParaRPr lang="fr-F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COMMUNES  À </a:t>
            </a:r>
            <a:r>
              <a:rPr lang="fr-F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TOUS LES BACCALAURÉATS PROFESSIONNELS</a:t>
            </a:r>
            <a:endParaRPr lang="fr-F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33174" y="2177247"/>
            <a:ext cx="2115289" cy="2914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ENSEIGNEMENTS ASSURÉS PAR DES PERSONNES AYANT SUIVI UNE FORMATION DE NIVEAU CORRESPONDANT</a:t>
            </a:r>
            <a:endParaRPr lang="fr-FR" sz="1600" dirty="0"/>
          </a:p>
        </p:txBody>
      </p:sp>
      <p:sp>
        <p:nvSpPr>
          <p:cNvPr id="10" name="Flèche droite 9"/>
          <p:cNvSpPr/>
          <p:nvPr/>
        </p:nvSpPr>
        <p:spPr>
          <a:xfrm>
            <a:off x="6204782" y="3617096"/>
            <a:ext cx="360040" cy="3582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395536" y="1979841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BACCALAUREAT PROFESSIONNEL MS</a:t>
            </a:r>
            <a:endParaRPr lang="fr-F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702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54868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641487"/>
              </p:ext>
            </p:extLst>
          </p:nvPr>
        </p:nvGraphicFramePr>
        <p:xfrm>
          <a:off x="395536" y="548682"/>
          <a:ext cx="8436069" cy="5582754"/>
        </p:xfrm>
        <a:graphic>
          <a:graphicData uri="http://schemas.openxmlformats.org/drawingml/2006/table">
            <a:tbl>
              <a:tblPr/>
              <a:tblGrid>
                <a:gridCol w="851053"/>
                <a:gridCol w="4233992"/>
                <a:gridCol w="3351024"/>
              </a:tblGrid>
              <a:tr h="26156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Référentiel 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SSIAP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Référentiel 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BAC PRO MS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6156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SÉQUENCES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INTITULÉS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CORRESPONDANCES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6156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fr-FR" sz="11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ère</a:t>
                      </a:r>
                      <a:r>
                        <a:rPr lang="fr-F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PARTIE </a:t>
                      </a: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 </a:t>
                      </a: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Rôle</a:t>
                      </a:r>
                      <a:r>
                        <a:rPr lang="fr-F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et missions du chef d’équipe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6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Gestion de</a:t>
                      </a:r>
                      <a:r>
                        <a:rPr lang="fr-F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l’équipe de sécurité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FONCTION 4   A41T5 + connaissances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6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Management de l’équipe de sécurité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FONCTION 4 A41T6 + A41C3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6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Organiser une séance de formation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FONCTION 4  A41T7 + A41C4 + connaissances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6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Gestion</a:t>
                      </a:r>
                      <a:r>
                        <a:rPr lang="fr-F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des conflits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FONCTION 4 A42T3 + connaissances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6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Évaluation</a:t>
                      </a:r>
                      <a:r>
                        <a:rPr lang="fr-F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l’équipe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FONCTION 4 A41C3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6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Information de la hiérarchie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FONCTION 2 A24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6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Application des consignes de sécurité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FONCTION 2 A21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6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Gérer</a:t>
                      </a:r>
                      <a:r>
                        <a:rPr lang="fr-F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les incidents techniques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FONCTION </a:t>
                      </a: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+ </a:t>
                      </a: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connaissances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6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Délivrance du permis feu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FONCTION 4 </a:t>
                      </a: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 connaissances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95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fr-FR" sz="11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  <a:r>
                        <a:rPr lang="fr-F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PARTIE : </a:t>
                      </a: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Manipulation du système de sécurité incendie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6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Système</a:t>
                      </a:r>
                      <a:r>
                        <a:rPr lang="fr-F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détection incendie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FONCTION 4 </a:t>
                      </a: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 connaissances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6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</a:t>
                      </a:r>
                      <a:r>
                        <a:rPr lang="fr-F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système de mise en sécurité incendie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FONCTION 4 </a:t>
                      </a: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 connaissances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6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Installations fixes d’extinction automatique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FONCTION 4 </a:t>
                      </a: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 connaissances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10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r>
                        <a:rPr lang="fr-FR" sz="11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  <a:r>
                        <a:rPr lang="fr-F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PARTIE : </a:t>
                      </a: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Hygiène et sécurité du travail</a:t>
                      </a:r>
                      <a:r>
                        <a:rPr lang="fr-F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en matière de sécurité incendie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6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Règlementation</a:t>
                      </a:r>
                      <a:r>
                        <a:rPr lang="fr-F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code du travail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FONCTION 1 </a:t>
                      </a: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 connaissances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6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r>
                        <a:rPr lang="fr-FR" sz="11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  <a:r>
                        <a:rPr lang="fr-F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PARTIE </a:t>
                      </a: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 </a:t>
                      </a: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Chef de poste central de sécurité en situation de crise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6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Gestion du poste central</a:t>
                      </a:r>
                      <a:r>
                        <a:rPr lang="fr-F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sécurité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FONCTION 2 A2.2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6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Conseils techniques aux</a:t>
                      </a:r>
                      <a:r>
                        <a:rPr lang="fr-F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services de secours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FONCTION 2 A2.2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787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9552" y="764705"/>
            <a:ext cx="7632848" cy="5279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400" b="1" dirty="0">
                <a:latin typeface="Arial"/>
                <a:ea typeface="Calibri"/>
                <a:cs typeface="Times New Roman"/>
              </a:rPr>
              <a:t>PREMIERS SECOURS EN ÉQUIPE DE NIVEAU 1   ET    </a:t>
            </a:r>
            <a:r>
              <a:rPr lang="fr-FR" sz="1400" b="1" dirty="0" smtClean="0">
                <a:highlight>
                  <a:srgbClr val="FFFF00"/>
                </a:highlight>
                <a:latin typeface="Arial"/>
                <a:ea typeface="Calibri"/>
                <a:cs typeface="Times New Roman"/>
              </a:rPr>
              <a:t>SST</a:t>
            </a:r>
            <a:endParaRPr lang="fr-FR" sz="14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400" b="1" dirty="0">
                <a:latin typeface="Arial"/>
                <a:ea typeface="Calibri"/>
                <a:cs typeface="Times New Roman"/>
              </a:rPr>
              <a:t>Titre 1 CADRE JURIDIQUE</a:t>
            </a:r>
            <a:endParaRPr lang="fr-FR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400" b="1" dirty="0">
                <a:latin typeface="Arial"/>
                <a:ea typeface="Calibri"/>
                <a:cs typeface="Times New Roman"/>
              </a:rPr>
              <a:t>Chapitre 1 Champ d’application </a:t>
            </a:r>
            <a:endParaRPr lang="fr-FR" sz="14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400" b="1" dirty="0">
                <a:latin typeface="Arial"/>
                <a:ea typeface="Calibri"/>
                <a:cs typeface="Times New Roman"/>
              </a:rPr>
              <a:t>Chapitre 2 Termes et définitions </a:t>
            </a:r>
            <a:endParaRPr lang="fr-FR" sz="14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400" b="1" dirty="0">
                <a:latin typeface="Arial"/>
                <a:ea typeface="Calibri"/>
                <a:cs typeface="Times New Roman"/>
              </a:rPr>
              <a:t>Chapitre 3 Fiche unité d’enseignement </a:t>
            </a:r>
            <a:endParaRPr lang="fr-FR" sz="1400" b="1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400" b="1" dirty="0">
                <a:latin typeface="Arial"/>
                <a:ea typeface="Calibri"/>
                <a:cs typeface="Times New Roman"/>
              </a:rPr>
              <a:t>Titre 2 COMPÉTENCES DU SECOURISTE</a:t>
            </a:r>
            <a:endParaRPr lang="fr-FR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400" b="1" dirty="0">
                <a:latin typeface="Arial"/>
                <a:ea typeface="Calibri"/>
                <a:cs typeface="Times New Roman"/>
              </a:rPr>
              <a:t>Partie 1 Le secouriste </a:t>
            </a:r>
            <a:endParaRPr lang="fr-FR" sz="14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400" b="1" dirty="0">
                <a:latin typeface="Arial"/>
                <a:ea typeface="Calibri"/>
                <a:cs typeface="Times New Roman"/>
              </a:rPr>
              <a:t>Partie 2 La chaîne des secours </a:t>
            </a:r>
            <a:endParaRPr lang="fr-FR" sz="14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400" b="1" dirty="0">
                <a:highlight>
                  <a:srgbClr val="FFFF00"/>
                </a:highlight>
                <a:latin typeface="Arial"/>
                <a:ea typeface="Calibri"/>
                <a:cs typeface="Times New Roman"/>
              </a:rPr>
              <a:t>Partie 3 La sécurité</a:t>
            </a:r>
            <a:r>
              <a:rPr lang="fr-FR" sz="1400" b="1" dirty="0">
                <a:latin typeface="Arial"/>
                <a:ea typeface="Calibri"/>
                <a:cs typeface="Times New Roman"/>
              </a:rPr>
              <a:t> </a:t>
            </a:r>
            <a:endParaRPr lang="fr-FR" sz="14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400" b="1" dirty="0">
                <a:highlight>
                  <a:srgbClr val="FFFF00"/>
                </a:highlight>
                <a:latin typeface="Arial"/>
                <a:ea typeface="Calibri"/>
                <a:cs typeface="Times New Roman"/>
              </a:rPr>
              <a:t>Partie 4 L’alerte </a:t>
            </a:r>
            <a:endParaRPr lang="fr-FR" sz="14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400" b="1" dirty="0">
                <a:highlight>
                  <a:srgbClr val="FFFF00"/>
                </a:highlight>
                <a:latin typeface="Arial"/>
                <a:ea typeface="Calibri"/>
                <a:cs typeface="Times New Roman"/>
              </a:rPr>
              <a:t>Partie 5 L’obstruction brutale des voies aériennes </a:t>
            </a:r>
            <a:endParaRPr lang="fr-FR" sz="14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400" b="1" dirty="0">
                <a:highlight>
                  <a:srgbClr val="FFFF00"/>
                </a:highlight>
                <a:latin typeface="Arial"/>
                <a:ea typeface="Calibri"/>
                <a:cs typeface="Times New Roman"/>
              </a:rPr>
              <a:t>Partie 6 Les hémorragies externes </a:t>
            </a:r>
            <a:endParaRPr lang="fr-FR" sz="14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400" b="1" dirty="0">
                <a:highlight>
                  <a:srgbClr val="FFFF00"/>
                </a:highlight>
                <a:latin typeface="Arial"/>
                <a:ea typeface="Calibri"/>
                <a:cs typeface="Times New Roman"/>
              </a:rPr>
              <a:t>Partie 7 L’inconscience </a:t>
            </a:r>
            <a:endParaRPr lang="fr-FR" sz="14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400" b="1" dirty="0">
                <a:highlight>
                  <a:srgbClr val="FFFF00"/>
                </a:highlight>
                <a:latin typeface="Arial"/>
                <a:ea typeface="Calibri"/>
                <a:cs typeface="Times New Roman"/>
              </a:rPr>
              <a:t>Partie 8 L’arrêt cardiaque </a:t>
            </a:r>
            <a:endParaRPr lang="fr-FR" sz="14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400" b="1" dirty="0">
                <a:highlight>
                  <a:srgbClr val="FFFF00"/>
                </a:highlight>
                <a:latin typeface="Arial"/>
                <a:ea typeface="Calibri"/>
                <a:cs typeface="Times New Roman"/>
              </a:rPr>
              <a:t>Partie 9 La défibrillation automatisée externe </a:t>
            </a:r>
            <a:endParaRPr lang="fr-FR" sz="14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400" b="1" dirty="0">
                <a:highlight>
                  <a:srgbClr val="FFFF00"/>
                </a:highlight>
                <a:latin typeface="Arial"/>
                <a:ea typeface="Calibri"/>
                <a:cs typeface="Times New Roman"/>
              </a:rPr>
              <a:t>Partie 10 Les détresses vitales </a:t>
            </a:r>
            <a:endParaRPr lang="fr-FR" sz="14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400" b="1" dirty="0">
                <a:highlight>
                  <a:srgbClr val="FFFF00"/>
                </a:highlight>
                <a:latin typeface="Arial"/>
                <a:ea typeface="Calibri"/>
                <a:cs typeface="Times New Roman"/>
              </a:rPr>
              <a:t>Partie 11 Les malaises et la maladie </a:t>
            </a:r>
            <a:endParaRPr lang="fr-FR" sz="14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400" b="1" dirty="0">
                <a:highlight>
                  <a:srgbClr val="FFFF00"/>
                </a:highlight>
                <a:latin typeface="Arial"/>
                <a:ea typeface="Calibri"/>
                <a:cs typeface="Times New Roman"/>
              </a:rPr>
              <a:t>Partie 12 Les accidents de la peau</a:t>
            </a:r>
            <a:r>
              <a:rPr lang="fr-FR" sz="1400" b="1" dirty="0">
                <a:latin typeface="Arial"/>
                <a:ea typeface="Calibri"/>
                <a:cs typeface="Times New Roman"/>
              </a:rPr>
              <a:t> </a:t>
            </a:r>
            <a:endParaRPr lang="fr-FR" sz="14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400" b="1" dirty="0">
                <a:latin typeface="Arial"/>
                <a:ea typeface="Calibri"/>
                <a:cs typeface="Times New Roman"/>
              </a:rPr>
              <a:t>Partie 13 Les traumatismes des os et des articulations </a:t>
            </a:r>
            <a:endParaRPr lang="fr-FR" sz="14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400" b="1" dirty="0">
                <a:latin typeface="Arial"/>
                <a:ea typeface="Calibri"/>
                <a:cs typeface="Times New Roman"/>
              </a:rPr>
              <a:t>Partie 14 La noyade </a:t>
            </a:r>
            <a:endParaRPr lang="fr-FR" sz="14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400" b="1" dirty="0">
                <a:latin typeface="Arial"/>
                <a:ea typeface="Calibri"/>
                <a:cs typeface="Times New Roman"/>
              </a:rPr>
              <a:t>Partie 15 La surveillance et l’aide au déplacement </a:t>
            </a:r>
            <a:endParaRPr lang="fr-FR" sz="1400" b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8285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025800"/>
              </p:ext>
            </p:extLst>
          </p:nvPr>
        </p:nvGraphicFramePr>
        <p:xfrm>
          <a:off x="395537" y="476673"/>
          <a:ext cx="8280919" cy="5919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0128"/>
                <a:gridCol w="4080791"/>
              </a:tblGrid>
              <a:tr h="635950">
                <a:tc>
                  <a:txBody>
                    <a:bodyPr/>
                    <a:lstStyle/>
                    <a:p>
                      <a:r>
                        <a:rPr lang="fr-FR" dirty="0" smtClean="0"/>
                        <a:t>CAP AGENT DE </a:t>
                      </a:r>
                      <a:r>
                        <a:rPr lang="fr-FR" dirty="0" smtClean="0"/>
                        <a:t>SÉCURITÉ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BAC PRO </a:t>
                      </a:r>
                      <a:r>
                        <a:rPr lang="fr-FR" dirty="0" smtClean="0"/>
                        <a:t>MÉTIERS </a:t>
                      </a:r>
                      <a:r>
                        <a:rPr lang="fr-FR" dirty="0" smtClean="0"/>
                        <a:t>DE LA </a:t>
                      </a:r>
                      <a:r>
                        <a:rPr lang="fr-FR" dirty="0" smtClean="0"/>
                        <a:t>SÉCURITÉ</a:t>
                      </a:r>
                      <a:endParaRPr lang="fr-FR" dirty="0"/>
                    </a:p>
                  </a:txBody>
                  <a:tcPr/>
                </a:tc>
              </a:tr>
              <a:tr h="1534379">
                <a:tc gridSpan="2">
                  <a:txBody>
                    <a:bodyPr/>
                    <a:lstStyle/>
                    <a:p>
                      <a:r>
                        <a:rPr lang="fr-FR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SSIAP 1</a:t>
                      </a:r>
                    </a:p>
                    <a:p>
                      <a:r>
                        <a:rPr lang="fr-FR" dirty="0" smtClean="0"/>
                        <a:t>                             accès à l’emploi de niveau SSIAP 1 direct   </a:t>
                      </a:r>
                    </a:p>
                    <a:p>
                      <a:r>
                        <a:rPr lang="fr-FR" dirty="0" smtClean="0"/>
                        <a:t>		Diplôme lors du premier recyclage</a:t>
                      </a:r>
                    </a:p>
                    <a:p>
                      <a:r>
                        <a:rPr lang="fr-FR" dirty="0" smtClean="0"/>
                        <a:t>Le SSIAP1 n’est pas obligatoire pour valider le CAP et le </a:t>
                      </a:r>
                      <a:r>
                        <a:rPr lang="fr-FR" dirty="0" smtClean="0"/>
                        <a:t>baccalauréat</a:t>
                      </a:r>
                      <a:r>
                        <a:rPr lang="fr-FR" baseline="0" dirty="0" smtClean="0"/>
                        <a:t> professionnel</a:t>
                      </a:r>
                      <a:r>
                        <a:rPr lang="fr-FR" dirty="0" smtClean="0"/>
                        <a:t>, </a:t>
                      </a:r>
                      <a:r>
                        <a:rPr lang="fr-FR" dirty="0" smtClean="0"/>
                        <a:t>seul le niveau de compétences est requis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43405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SSIAP 2 </a:t>
                      </a:r>
                    </a:p>
                    <a:p>
                      <a:r>
                        <a:rPr lang="fr-FR" dirty="0" smtClean="0"/>
                        <a:t>Accès </a:t>
                      </a:r>
                      <a:r>
                        <a:rPr lang="fr-FR" dirty="0" smtClean="0"/>
                        <a:t>à l’emploi de niveau SSIAP1 direct + </a:t>
                      </a:r>
                      <a:r>
                        <a:rPr lang="fr-FR" dirty="0" smtClean="0"/>
                        <a:t>1 607 h </a:t>
                      </a:r>
                      <a:r>
                        <a:rPr lang="fr-FR" dirty="0" smtClean="0"/>
                        <a:t>d’activité 	=	</a:t>
                      </a:r>
                    </a:p>
                    <a:p>
                      <a:r>
                        <a:rPr lang="fr-FR" dirty="0" smtClean="0"/>
                        <a:t>Diplôme SSIAP 2 lors du 1</a:t>
                      </a:r>
                      <a:r>
                        <a:rPr lang="fr-FR" baseline="30000" dirty="0" smtClean="0"/>
                        <a:t>er</a:t>
                      </a:r>
                      <a:r>
                        <a:rPr lang="fr-FR" dirty="0" smtClean="0"/>
                        <a:t> recyclage</a:t>
                      </a:r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Le SSIAP2 n’est pas obligatoire pour valider le </a:t>
                      </a:r>
                      <a:r>
                        <a:rPr lang="fr-FR" dirty="0" smtClean="0"/>
                        <a:t>baccalauréat</a:t>
                      </a:r>
                      <a:r>
                        <a:rPr lang="fr-FR" baseline="0" dirty="0" smtClean="0"/>
                        <a:t> professionnel</a:t>
                      </a:r>
                      <a:r>
                        <a:rPr lang="fr-FR" dirty="0" smtClean="0"/>
                        <a:t>, </a:t>
                      </a:r>
                      <a:r>
                        <a:rPr lang="fr-FR" dirty="0" smtClean="0"/>
                        <a:t>seul le niveau de compétences est requis.</a:t>
                      </a:r>
                    </a:p>
                  </a:txBody>
                  <a:tcPr/>
                </a:tc>
              </a:tr>
              <a:tr h="571934">
                <a:tc gridSpan="2">
                  <a:txBody>
                    <a:bodyPr/>
                    <a:lstStyle/>
                    <a:p>
                      <a:pPr algn="ctr"/>
                      <a:endParaRPr lang="fr-FR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Recyclage obligatoire tous les trois ans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(en activité, avec un minimum de 1 607 h durant ces trois années)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55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932057"/>
              </p:ext>
            </p:extLst>
          </p:nvPr>
        </p:nvGraphicFramePr>
        <p:xfrm>
          <a:off x="323528" y="548680"/>
          <a:ext cx="8568952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4144"/>
                <a:gridCol w="44348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CAP AGENT DE </a:t>
                      </a:r>
                      <a:r>
                        <a:rPr lang="fr-FR" dirty="0" smtClean="0"/>
                        <a:t>SÉCURITÉ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BAC PRO </a:t>
                      </a:r>
                      <a:r>
                        <a:rPr lang="fr-FR" dirty="0" smtClean="0"/>
                        <a:t>MÉTIERS </a:t>
                      </a:r>
                      <a:r>
                        <a:rPr lang="fr-FR" dirty="0" smtClean="0"/>
                        <a:t>DE LA </a:t>
                      </a:r>
                      <a:r>
                        <a:rPr lang="fr-FR" dirty="0" smtClean="0"/>
                        <a:t>SÉCURITÉ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PSE1</a:t>
                      </a:r>
                      <a:r>
                        <a:rPr lang="fr-FR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délivré si la formation est assurée par une personne habilitée à former au PSE1.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L’attestation </a:t>
                      </a:r>
                      <a:r>
                        <a:rPr lang="fr-FR" dirty="0" smtClean="0"/>
                        <a:t>PSE1 n’est pas obligatoire pour valider le CAP et le </a:t>
                      </a:r>
                      <a:r>
                        <a:rPr lang="fr-FR" dirty="0" smtClean="0"/>
                        <a:t>baccalauréat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professinnel</a:t>
                      </a:r>
                      <a:r>
                        <a:rPr lang="fr-FR" dirty="0" smtClean="0"/>
                        <a:t>, </a:t>
                      </a:r>
                      <a:r>
                        <a:rPr lang="fr-FR" dirty="0" smtClean="0"/>
                        <a:t>seul le niveau de compétences est requis.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PSE2</a:t>
                      </a:r>
                      <a:r>
                        <a:rPr lang="fr-FR" dirty="0" smtClean="0"/>
                        <a:t> </a:t>
                      </a:r>
                    </a:p>
                    <a:p>
                      <a:r>
                        <a:rPr lang="fr-FR" dirty="0" smtClean="0"/>
                        <a:t>délivré si la formation est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assurée par une personne habilitée à former au PSE2 </a:t>
                      </a:r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L’attestation PSE2 n’est pas obligatoire pour valider le </a:t>
                      </a:r>
                      <a:r>
                        <a:rPr lang="fr-FR" dirty="0" smtClean="0"/>
                        <a:t>b</a:t>
                      </a:r>
                      <a:r>
                        <a:rPr lang="fr-FR" baseline="0" dirty="0" smtClean="0"/>
                        <a:t>accalauréat professionnel</a:t>
                      </a:r>
                      <a:r>
                        <a:rPr lang="fr-FR" dirty="0" smtClean="0"/>
                        <a:t>, </a:t>
                      </a:r>
                      <a:r>
                        <a:rPr lang="fr-FR" dirty="0" smtClean="0"/>
                        <a:t>seul le niveau de compétences est requis.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fr-FR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Recyclage obligatoire tous les ans si la personne est en activité. </a:t>
                      </a:r>
                    </a:p>
                    <a:p>
                      <a:pPr algn="ctr"/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35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1204306"/>
          </a:xfrm>
        </p:spPr>
        <p:txBody>
          <a:bodyPr/>
          <a:lstStyle/>
          <a:p>
            <a:r>
              <a:rPr lang="fr-FR" sz="2400" dirty="0" err="1" smtClean="0"/>
              <a:t>baccalaurÉAT</a:t>
            </a:r>
            <a:r>
              <a:rPr lang="fr-FR" sz="2400" dirty="0" smtClean="0"/>
              <a:t> PROFESSIONNEL </a:t>
            </a:r>
            <a:br>
              <a:rPr lang="fr-FR" sz="2400" dirty="0" smtClean="0"/>
            </a:br>
            <a:r>
              <a:rPr lang="fr-FR" sz="2400" dirty="0" smtClean="0"/>
              <a:t>métiers de la sécurité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1323665" y="1844824"/>
            <a:ext cx="7108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Les grands principes de l’organisation pédagogique</a:t>
            </a:r>
            <a:endParaRPr lang="fr-FR" sz="3600" b="1" dirty="0" smtClean="0"/>
          </a:p>
        </p:txBody>
      </p:sp>
      <p:grpSp>
        <p:nvGrpSpPr>
          <p:cNvPr id="12" name="Groupe 11"/>
          <p:cNvGrpSpPr/>
          <p:nvPr/>
        </p:nvGrpSpPr>
        <p:grpSpPr>
          <a:xfrm>
            <a:off x="132616" y="5149724"/>
            <a:ext cx="8850649" cy="1673450"/>
            <a:chOff x="132616" y="5149724"/>
            <a:chExt cx="8850649" cy="1673450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11" name="Groupe 10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1026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Image 9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00795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1204306"/>
          </a:xfrm>
        </p:spPr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67544" y="548680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619944" y="701080"/>
            <a:ext cx="756084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Réglementation des baccalauréats professionnels : </a:t>
            </a:r>
          </a:p>
          <a:p>
            <a:pPr marL="285750" indent="-285750">
              <a:buFontTx/>
              <a:buChar char="-"/>
            </a:pPr>
            <a:r>
              <a:rPr lang="fr-FR" dirty="0"/>
              <a:t>22 semaines de PFMP, trois semaines minimum, 6 périodes maximum</a:t>
            </a:r>
          </a:p>
          <a:p>
            <a:pPr marL="285750" indent="-285750">
              <a:buFontTx/>
              <a:buChar char="-"/>
            </a:pPr>
            <a:r>
              <a:rPr lang="fr-FR" dirty="0"/>
              <a:t>Diplôme intermédiaire intégré dans le parcours</a:t>
            </a:r>
          </a:p>
          <a:p>
            <a:pPr marL="285750" indent="-285750">
              <a:buFontTx/>
              <a:buChar char="-"/>
            </a:pPr>
            <a:r>
              <a:rPr lang="fr-FR" dirty="0"/>
              <a:t>Grille horaire n° 2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endParaRPr lang="fr-FR" dirty="0"/>
          </a:p>
          <a:p>
            <a:r>
              <a:rPr lang="fr-FR" b="1" dirty="0"/>
              <a:t>Organisation pédagogique : </a:t>
            </a:r>
          </a:p>
          <a:p>
            <a:pPr marL="285750" indent="-285750">
              <a:buFontTx/>
              <a:buChar char="-"/>
            </a:pPr>
            <a:r>
              <a:rPr lang="fr-FR" dirty="0"/>
              <a:t>Équipes pédagogiques</a:t>
            </a:r>
          </a:p>
          <a:p>
            <a:pPr marL="285750" indent="-285750">
              <a:buFontTx/>
              <a:buChar char="-"/>
            </a:pPr>
            <a:r>
              <a:rPr lang="fr-FR" dirty="0"/>
              <a:t>Stratégie de formation et livret de suivi sur trois années</a:t>
            </a:r>
          </a:p>
          <a:p>
            <a:pPr marL="285750" indent="-285750">
              <a:buFontTx/>
              <a:buChar char="-"/>
            </a:pPr>
            <a:r>
              <a:rPr lang="fr-FR" dirty="0"/>
              <a:t>Situations professionnelles pour entrer dans les apprentissages</a:t>
            </a:r>
          </a:p>
          <a:p>
            <a:pPr marL="285750" indent="-285750">
              <a:buFontTx/>
              <a:buChar char="-"/>
            </a:pPr>
            <a:r>
              <a:rPr lang="fr-FR" dirty="0"/>
              <a:t>Totalité des contenus de formation pour tous</a:t>
            </a:r>
          </a:p>
          <a:p>
            <a:pPr marL="285750" indent="-285750">
              <a:buFontTx/>
              <a:buChar char="-"/>
            </a:pPr>
            <a:r>
              <a:rPr lang="fr-FR" dirty="0"/>
              <a:t>Chaque jeune construit son propre projet professionnel</a:t>
            </a:r>
          </a:p>
          <a:p>
            <a:endParaRPr lang="fr-FR" sz="1400" dirty="0"/>
          </a:p>
        </p:txBody>
      </p:sp>
      <p:sp>
        <p:nvSpPr>
          <p:cNvPr id="5" name="ZoneTexte 4"/>
          <p:cNvSpPr txBox="1"/>
          <p:nvPr/>
        </p:nvSpPr>
        <p:spPr>
          <a:xfrm>
            <a:off x="619944" y="515719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SORTIR DU MODELE ACTUEL DE FORMATION </a:t>
            </a:r>
          </a:p>
          <a:p>
            <a:pPr algn="ctr"/>
            <a:r>
              <a:rPr lang="fr-FR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METTRE EN PLACE UNE NOUVELLE ORGANISATION PEDAGOGIQUE</a:t>
            </a:r>
          </a:p>
        </p:txBody>
      </p:sp>
    </p:spTree>
    <p:extLst>
      <p:ext uri="{BB962C8B-B14F-4D97-AF65-F5344CB8AC3E}">
        <p14:creationId xmlns:p14="http://schemas.microsoft.com/office/powerpoint/2010/main" val="93945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1204306"/>
          </a:xfrm>
        </p:spPr>
        <p:txBody>
          <a:bodyPr/>
          <a:lstStyle/>
          <a:p>
            <a:r>
              <a:rPr lang="fr-FR" sz="2400" dirty="0" err="1" smtClean="0"/>
              <a:t>baccalaurÉAT</a:t>
            </a:r>
            <a:r>
              <a:rPr lang="fr-FR" sz="2400" dirty="0" smtClean="0"/>
              <a:t> PROFESSIONNEL </a:t>
            </a:r>
            <a:br>
              <a:rPr lang="fr-FR" sz="2400" dirty="0" smtClean="0"/>
            </a:br>
            <a:r>
              <a:rPr lang="fr-FR" sz="2400" dirty="0" smtClean="0"/>
              <a:t>métiers de la sécurité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1323665" y="1844824"/>
            <a:ext cx="7108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Le référentiel </a:t>
            </a:r>
          </a:p>
          <a:p>
            <a:pPr algn="ctr"/>
            <a:r>
              <a:rPr lang="fr-FR" sz="3600" b="1" dirty="0" smtClean="0"/>
              <a:t>des activités </a:t>
            </a:r>
          </a:p>
          <a:p>
            <a:pPr algn="ctr"/>
            <a:r>
              <a:rPr lang="fr-FR" sz="3600" b="1" dirty="0"/>
              <a:t>p</a:t>
            </a:r>
            <a:r>
              <a:rPr lang="fr-FR" sz="3600" b="1" dirty="0" smtClean="0"/>
              <a:t>rofessionnelles</a:t>
            </a:r>
          </a:p>
          <a:p>
            <a:pPr algn="ctr"/>
            <a:r>
              <a:rPr lang="fr-FR" sz="3600" b="1" dirty="0" smtClean="0"/>
              <a:t>(RAP)</a:t>
            </a:r>
          </a:p>
        </p:txBody>
      </p:sp>
      <p:grpSp>
        <p:nvGrpSpPr>
          <p:cNvPr id="12" name="Groupe 11"/>
          <p:cNvGrpSpPr/>
          <p:nvPr/>
        </p:nvGrpSpPr>
        <p:grpSpPr>
          <a:xfrm>
            <a:off x="132616" y="5149724"/>
            <a:ext cx="8850649" cy="1673450"/>
            <a:chOff x="132616" y="5149724"/>
            <a:chExt cx="8850649" cy="1673450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11" name="Groupe 10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1026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Image 9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00795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1204306"/>
          </a:xfrm>
        </p:spPr>
        <p:txBody>
          <a:bodyPr/>
          <a:lstStyle/>
          <a:p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2800" dirty="0"/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152400" y="152400"/>
            <a:ext cx="8198854" cy="12043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grpSp>
        <p:nvGrpSpPr>
          <p:cNvPr id="18" name="Groupe 17"/>
          <p:cNvGrpSpPr/>
          <p:nvPr/>
        </p:nvGrpSpPr>
        <p:grpSpPr>
          <a:xfrm>
            <a:off x="132616" y="5149724"/>
            <a:ext cx="8850649" cy="1673450"/>
            <a:chOff x="132616" y="5149724"/>
            <a:chExt cx="8850649" cy="1673450"/>
          </a:xfrm>
        </p:grpSpPr>
        <p:pic>
          <p:nvPicPr>
            <p:cNvPr id="19" name="Image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20" name="Image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21" name="Groupe 20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22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3" name="Image 22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  <p:grpSp>
        <p:nvGrpSpPr>
          <p:cNvPr id="11" name="Groupe 10"/>
          <p:cNvGrpSpPr/>
          <p:nvPr/>
        </p:nvGrpSpPr>
        <p:grpSpPr>
          <a:xfrm>
            <a:off x="105963" y="5149724"/>
            <a:ext cx="8850649" cy="1673450"/>
            <a:chOff x="132616" y="5149724"/>
            <a:chExt cx="8850649" cy="1673450"/>
          </a:xfrm>
        </p:grpSpPr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14" name="Groupe 13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15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Image 15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  <p:sp>
        <p:nvSpPr>
          <p:cNvPr id="4" name="Rectangle 3"/>
          <p:cNvSpPr/>
          <p:nvPr/>
        </p:nvSpPr>
        <p:spPr>
          <a:xfrm>
            <a:off x="467544" y="680388"/>
            <a:ext cx="8136904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b="1" dirty="0"/>
              <a:t>Les élèves </a:t>
            </a:r>
            <a:r>
              <a:rPr lang="fr-FR" sz="2800" dirty="0"/>
              <a:t>reçoivent une formation sur deux lieux : l’établissement scolaire et en milieu professionnel lors des P.F.M.P réparties sur les trois années du cycle. </a:t>
            </a:r>
          </a:p>
          <a:p>
            <a:pPr>
              <a:defRPr/>
            </a:pPr>
            <a:r>
              <a:rPr lang="fr-FR" sz="2800" dirty="0">
                <a:solidFill>
                  <a:srgbClr val="C00000"/>
                </a:solidFill>
              </a:rPr>
              <a:t>En fin de première ils choisissent de faire leur P.F.M.P de terminale dans l’une des deux dominantes:</a:t>
            </a:r>
          </a:p>
          <a:p>
            <a:pPr>
              <a:defRPr/>
            </a:pPr>
            <a:r>
              <a:rPr lang="fr-FR" sz="2800" dirty="0">
                <a:solidFill>
                  <a:srgbClr val="C00000"/>
                </a:solidFill>
              </a:rPr>
              <a:t>« Sécurité Publique et Sûreté »</a:t>
            </a:r>
          </a:p>
          <a:p>
            <a:pPr>
              <a:defRPr/>
            </a:pPr>
            <a:r>
              <a:rPr lang="fr-FR" sz="2800" dirty="0">
                <a:solidFill>
                  <a:srgbClr val="C00000"/>
                </a:solidFill>
              </a:rPr>
              <a:t>« Sécurité incendie »</a:t>
            </a:r>
            <a:r>
              <a:rPr lang="fr-FR" altLang="fr-FR" sz="2800" dirty="0"/>
              <a:t> </a:t>
            </a:r>
          </a:p>
          <a:p>
            <a:pPr>
              <a:defRPr/>
            </a:pPr>
            <a:r>
              <a:rPr lang="fr-FR" altLang="fr-FR" sz="2800" dirty="0"/>
              <a:t>        </a:t>
            </a:r>
            <a:r>
              <a:rPr lang="fr-FR" altLang="fr-FR" sz="2800" dirty="0" smtClean="0"/>
              <a:t>         </a:t>
            </a:r>
            <a:r>
              <a:rPr lang="fr-FR" altLang="fr-FR" sz="2800" b="1" dirty="0" smtClean="0"/>
              <a:t>pour </a:t>
            </a:r>
            <a:r>
              <a:rPr lang="fr-FR" altLang="fr-FR" sz="2800" b="1" dirty="0"/>
              <a:t>affiner le projet personnel</a:t>
            </a:r>
            <a:r>
              <a:rPr lang="fr-FR" altLang="fr-FR" sz="3200" b="1" dirty="0"/>
              <a:t>  </a:t>
            </a:r>
            <a:r>
              <a:rPr lang="fr-FR" altLang="fr-FR" b="1" dirty="0"/>
              <a:t/>
            </a:r>
            <a:br>
              <a:rPr lang="fr-FR" altLang="fr-FR" b="1" dirty="0"/>
            </a:br>
            <a:endParaRPr lang="fr-F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00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1204306"/>
          </a:xfrm>
        </p:spPr>
        <p:txBody>
          <a:bodyPr/>
          <a:lstStyle/>
          <a:p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2800" dirty="0"/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152400" y="152400"/>
            <a:ext cx="8198854" cy="12043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grpSp>
        <p:nvGrpSpPr>
          <p:cNvPr id="18" name="Groupe 17"/>
          <p:cNvGrpSpPr/>
          <p:nvPr/>
        </p:nvGrpSpPr>
        <p:grpSpPr>
          <a:xfrm>
            <a:off x="132616" y="5149724"/>
            <a:ext cx="8850649" cy="1673450"/>
            <a:chOff x="132616" y="5149724"/>
            <a:chExt cx="8850649" cy="1673450"/>
          </a:xfrm>
        </p:grpSpPr>
        <p:pic>
          <p:nvPicPr>
            <p:cNvPr id="19" name="Image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20" name="Image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21" name="Groupe 20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22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3" name="Image 22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  <p:grpSp>
        <p:nvGrpSpPr>
          <p:cNvPr id="11" name="Groupe 10"/>
          <p:cNvGrpSpPr/>
          <p:nvPr/>
        </p:nvGrpSpPr>
        <p:grpSpPr>
          <a:xfrm>
            <a:off x="105963" y="5149724"/>
            <a:ext cx="8850649" cy="1673450"/>
            <a:chOff x="132616" y="5149724"/>
            <a:chExt cx="8850649" cy="1673450"/>
          </a:xfrm>
        </p:grpSpPr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14" name="Groupe 13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15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Image 15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  <p:sp>
        <p:nvSpPr>
          <p:cNvPr id="24" name="Titre 1"/>
          <p:cNvSpPr txBox="1">
            <a:spLocks/>
          </p:cNvSpPr>
          <p:nvPr/>
        </p:nvSpPr>
        <p:spPr>
          <a:xfrm>
            <a:off x="351217" y="1356706"/>
            <a:ext cx="8352928" cy="3312368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altLang="fr-FR" sz="2800" dirty="0" smtClean="0"/>
              <a:t/>
            </a:r>
            <a:br>
              <a:rPr lang="fr-FR" altLang="fr-FR" sz="2800" dirty="0" smtClean="0"/>
            </a:br>
            <a:r>
              <a:rPr lang="fr-FR" altLang="fr-FR" sz="2800" dirty="0" smtClean="0"/>
              <a:t/>
            </a:r>
            <a:br>
              <a:rPr lang="fr-FR" altLang="fr-FR" sz="2800" dirty="0" smtClean="0"/>
            </a:br>
            <a:endParaRPr lang="fr-FR" altLang="fr-FR" sz="2800" dirty="0" smtClean="0"/>
          </a:p>
          <a:p>
            <a:endParaRPr lang="fr-FR" altLang="fr-FR" sz="2800" dirty="0" smtClean="0"/>
          </a:p>
          <a:p>
            <a:r>
              <a:rPr lang="fr-FR" altLang="fr-FR" sz="2800" dirty="0" smtClean="0"/>
              <a:t>À noter:</a:t>
            </a:r>
          </a:p>
          <a:p>
            <a:r>
              <a:rPr lang="fr-FR" altLang="fr-FR" sz="2800" dirty="0" smtClean="0"/>
              <a:t/>
            </a:r>
            <a:br>
              <a:rPr lang="fr-FR" altLang="fr-FR" sz="2800" dirty="0" smtClean="0"/>
            </a:br>
            <a:r>
              <a:rPr lang="fr-FR" altLang="fr-FR" sz="2800" dirty="0" smtClean="0"/>
              <a:t> en année de terminale, le choix de la période de formation en milieu professionnel correspond à la </a:t>
            </a:r>
            <a:r>
              <a:rPr lang="fr-FR" altLang="fr-FR" sz="2800" dirty="0" smtClean="0">
                <a:solidFill>
                  <a:srgbClr val="C00000"/>
                </a:solidFill>
              </a:rPr>
              <a:t>dominante</a:t>
            </a:r>
            <a:r>
              <a:rPr lang="fr-FR" altLang="fr-FR" sz="2800" dirty="0" smtClean="0"/>
              <a:t> choisie par le jeune pour qu’il affine son projet personnel.</a:t>
            </a:r>
            <a:br>
              <a:rPr lang="fr-FR" altLang="fr-FR" sz="2800" dirty="0" smtClean="0"/>
            </a:br>
            <a:r>
              <a:rPr lang="fr-FR" altLang="fr-FR" dirty="0" smtClean="0"/>
              <a:t/>
            </a:r>
            <a:br>
              <a:rPr lang="fr-FR" altLang="fr-FR" dirty="0" smtClean="0"/>
            </a:br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65732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80400" cy="865187"/>
          </a:xfrm>
        </p:spPr>
        <p:txBody>
          <a:bodyPr/>
          <a:lstStyle/>
          <a:p>
            <a:pPr algn="l"/>
            <a:r>
              <a:rPr lang="fr-FR" altLang="fr-FR" sz="2400" dirty="0" smtClean="0"/>
              <a:t>Un calendrier des PFMP élaboré avec les partenaires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8629775"/>
              </p:ext>
            </p:extLst>
          </p:nvPr>
        </p:nvGraphicFramePr>
        <p:xfrm>
          <a:off x="683568" y="1484784"/>
          <a:ext cx="7632702" cy="3167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882"/>
                <a:gridCol w="693882"/>
                <a:gridCol w="693882"/>
                <a:gridCol w="693882"/>
                <a:gridCol w="693882"/>
                <a:gridCol w="693882"/>
                <a:gridCol w="693882"/>
                <a:gridCol w="693882"/>
                <a:gridCol w="693882"/>
                <a:gridCol w="693882"/>
                <a:gridCol w="693882"/>
              </a:tblGrid>
              <a:tr h="720396">
                <a:tc>
                  <a:txBody>
                    <a:bodyPr/>
                    <a:lstStyle/>
                    <a:p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Cycle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40" marB="45740"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Sept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40" marB="45740"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Oct. 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40" marB="45740"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nov.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40" marB="45740"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déc.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40" marB="45740"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jan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40" marB="45740"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févr.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40" marB="45740"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mars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40" marB="45740"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avril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40" marB="45740"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mai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40" marB="45740"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juin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40" marB="45740"/>
                </a:tc>
              </a:tr>
              <a:tr h="720396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SND</a:t>
                      </a:r>
                      <a:endParaRPr lang="fr-FR" sz="1800" dirty="0"/>
                    </a:p>
                  </a:txBody>
                  <a:tcPr marL="91443" marR="91443" marT="45740" marB="45740"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3" marR="91443" marT="45740" marB="45740"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3" marR="91443" marT="45740" marB="45740"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3" marR="91443" marT="45740" marB="45740"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3" marR="91443" marT="45740" marB="45740"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3" marR="91443" marT="45740" marB="45740"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3" marR="91443" marT="45740" marB="45740"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3" marR="91443" marT="45740" marB="45740"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3" marR="91443" marT="45740" marB="45740"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3" marR="91443" marT="45740" marB="45740"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3" marR="91443" marT="45740" marB="45740"/>
                </a:tc>
              </a:tr>
              <a:tr h="1005876">
                <a:tc>
                  <a:txBody>
                    <a:bodyPr/>
                    <a:lstStyle/>
                    <a:p>
                      <a:endParaRPr lang="fr-FR" sz="1800" dirty="0" smtClean="0"/>
                    </a:p>
                    <a:p>
                      <a:r>
                        <a:rPr lang="fr-FR" sz="1800" dirty="0" smtClean="0"/>
                        <a:t>PRE</a:t>
                      </a:r>
                      <a:endParaRPr lang="fr-FR" sz="1800" dirty="0"/>
                    </a:p>
                  </a:txBody>
                  <a:tcPr marL="91443" marR="91443" marT="45740" marB="4574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43" marR="91443" marT="45740" marB="4574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43" marR="91443" marT="45740" marB="4574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aseline="0" dirty="0" smtClean="0"/>
                        <a:t> </a:t>
                      </a:r>
                    </a:p>
                    <a:p>
                      <a:r>
                        <a:rPr lang="fr-FR" sz="1800" baseline="0" dirty="0" smtClean="0"/>
                        <a:t> </a:t>
                      </a:r>
                      <a:endParaRPr lang="fr-FR" sz="1800" dirty="0"/>
                    </a:p>
                  </a:txBody>
                  <a:tcPr marL="91443" marR="91443" marT="45740" marB="4574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43" marR="91443" marT="45740" marB="4574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43" marR="91443" marT="45740" marB="4574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DI.</a:t>
                      </a:r>
                      <a:r>
                        <a:rPr lang="fr-FR" sz="1200" baseline="0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CAP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CCF</a:t>
                      </a:r>
                    </a:p>
                  </a:txBody>
                  <a:tcPr marL="91443" marR="91443" marT="45740" marB="4574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43" marR="91443" marT="45740" marB="4574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43" marR="91443" marT="45740" marB="4574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43" marR="91443" marT="45740" marB="4574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43" marR="91443" marT="45740" marB="4574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20396">
                <a:tc>
                  <a:txBody>
                    <a:bodyPr/>
                    <a:lstStyle/>
                    <a:p>
                      <a:endParaRPr lang="fr-FR" sz="1800" dirty="0" smtClean="0"/>
                    </a:p>
                    <a:p>
                      <a:r>
                        <a:rPr lang="fr-FR" sz="1800" dirty="0" smtClean="0"/>
                        <a:t>TER</a:t>
                      </a:r>
                      <a:endParaRPr lang="fr-FR" sz="1800" dirty="0"/>
                    </a:p>
                  </a:txBody>
                  <a:tcPr marL="91443" marR="91443" marT="45740" marB="45740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43" marR="91443" marT="45740" marB="45740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PFMP</a:t>
                      </a:r>
                      <a:endParaRPr lang="fr-FR" sz="1400" dirty="0"/>
                    </a:p>
                  </a:txBody>
                  <a:tcPr marL="91443" marR="91443" marT="45740" marB="45740">
                    <a:gradFill>
                      <a:gsLst>
                        <a:gs pos="0">
                          <a:srgbClr val="000082"/>
                        </a:gs>
                        <a:gs pos="23000">
                          <a:srgbClr val="66008F"/>
                        </a:gs>
                        <a:gs pos="52000">
                          <a:srgbClr val="BA0066"/>
                        </a:gs>
                        <a:gs pos="78000">
                          <a:srgbClr val="FF0000"/>
                        </a:gs>
                        <a:gs pos="100000">
                          <a:srgbClr val="FF820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3" marR="91443" marT="45740" marB="45740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43" marR="91443" marT="45740" marB="45740"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3" marR="91443" marT="45740" marB="45740"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3" marR="91443" marT="45740" marB="45740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PFMP</a:t>
                      </a:r>
                      <a:endParaRPr lang="fr-FR" sz="1400" dirty="0"/>
                    </a:p>
                  </a:txBody>
                  <a:tcPr marL="91443" marR="91443" marT="45740" marB="45740">
                    <a:gradFill>
                      <a:gsLst>
                        <a:gs pos="0">
                          <a:srgbClr val="000082"/>
                        </a:gs>
                        <a:gs pos="23000">
                          <a:srgbClr val="66008F"/>
                        </a:gs>
                        <a:gs pos="52000">
                          <a:srgbClr val="BA0066"/>
                        </a:gs>
                        <a:gs pos="78000">
                          <a:srgbClr val="FF0000"/>
                        </a:gs>
                        <a:gs pos="100000">
                          <a:srgbClr val="FF820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3" marR="91443" marT="45740" marB="45740"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3" marR="91443" marT="45740" marB="45740"/>
                </a:tc>
                <a:tc>
                  <a:txBody>
                    <a:bodyPr/>
                    <a:lstStyle/>
                    <a:p>
                      <a:endParaRPr lang="fr-FR" sz="1800" dirty="0" smtClean="0"/>
                    </a:p>
                    <a:p>
                      <a:r>
                        <a:rPr lang="fr-FR" sz="1100" dirty="0" smtClean="0"/>
                        <a:t>examen</a:t>
                      </a:r>
                      <a:endParaRPr lang="fr-FR" sz="1100" dirty="0"/>
                    </a:p>
                  </a:txBody>
                  <a:tcPr marL="91443" marR="91443" marT="45740" marB="4574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à coins arrondis 4"/>
          <p:cNvSpPr/>
          <p:nvPr/>
        </p:nvSpPr>
        <p:spPr>
          <a:xfrm>
            <a:off x="1835150" y="5589588"/>
            <a:ext cx="6697663" cy="792162"/>
          </a:xfrm>
          <a:prstGeom prst="wedgeRoundRectCallout">
            <a:avLst>
              <a:gd name="adj1" fmla="val -59053"/>
              <a:gd name="adj2" fmla="val -198464"/>
              <a:gd name="adj3" fmla="val 16667"/>
            </a:avLst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chemeClr val="tx1"/>
                </a:solidFill>
              </a:rPr>
              <a:t>L’élève choisit la dominante correspondant à son projet,</a:t>
            </a:r>
          </a:p>
          <a:p>
            <a:pPr algn="ctr">
              <a:defRPr/>
            </a:pPr>
            <a:r>
              <a:rPr lang="fr-FR" dirty="0">
                <a:solidFill>
                  <a:schemeClr val="tx1"/>
                </a:solidFill>
              </a:rPr>
              <a:t>Durée de la  PFMP  8 semaines </a:t>
            </a:r>
          </a:p>
        </p:txBody>
      </p:sp>
    </p:spTree>
    <p:extLst>
      <p:ext uri="{BB962C8B-B14F-4D97-AF65-F5344CB8AC3E}">
        <p14:creationId xmlns:p14="http://schemas.microsoft.com/office/powerpoint/2010/main" val="351035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95536" y="155679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113364" y="608505"/>
            <a:ext cx="87933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→  </a:t>
            </a:r>
            <a:r>
              <a:rPr lang="fr-FR" dirty="0"/>
              <a:t>Stratégie pédagogique sur les trois </a:t>
            </a:r>
            <a:r>
              <a:rPr lang="fr-FR" dirty="0" smtClean="0"/>
              <a:t>années</a:t>
            </a:r>
          </a:p>
          <a:p>
            <a:endParaRPr lang="fr-FR" dirty="0"/>
          </a:p>
          <a:p>
            <a:r>
              <a:rPr lang="fr-FR" dirty="0"/>
              <a:t>→   Enseignements professionnels assurés au maximum par </a:t>
            </a:r>
          </a:p>
          <a:p>
            <a:r>
              <a:rPr lang="fr-FR" dirty="0"/>
              <a:t>        l’équipe pédagogique, de préférence un binôme </a:t>
            </a:r>
            <a:r>
              <a:rPr lang="fr-FR" dirty="0" smtClean="0"/>
              <a:t>d’enseignants</a:t>
            </a:r>
          </a:p>
          <a:p>
            <a:endParaRPr lang="fr-FR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fr-FR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sz="2400" b="1" dirty="0" smtClean="0">
                <a:solidFill>
                  <a:schemeClr val="accent3">
                    <a:lumMod val="75000"/>
                  </a:schemeClr>
                </a:solidFill>
                <a:hlinkClick r:id="rId3" action="ppaction://hlinkfile"/>
              </a:rPr>
              <a:t>LIVRET </a:t>
            </a:r>
            <a:r>
              <a:rPr lang="fr-FR" sz="2400" b="1" dirty="0">
                <a:solidFill>
                  <a:schemeClr val="accent3">
                    <a:lumMod val="75000"/>
                  </a:schemeClr>
                </a:solidFill>
                <a:hlinkClick r:id="rId3" action="ppaction://hlinkfile"/>
              </a:rPr>
              <a:t>DE SUIVI DE LA </a:t>
            </a:r>
            <a:endParaRPr lang="fr-FR" sz="2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		</a:t>
            </a:r>
            <a:r>
              <a:rPr lang="fr-FR" dirty="0"/>
              <a:t>- en EPLE</a:t>
            </a:r>
          </a:p>
          <a:p>
            <a:r>
              <a:rPr lang="fr-FR" dirty="0"/>
              <a:t>		- en milieu professionnel</a:t>
            </a:r>
          </a:p>
          <a:p>
            <a:r>
              <a:rPr lang="fr-FR" dirty="0"/>
              <a:t>		- en intégrant le diplôme intermédiaire</a:t>
            </a:r>
          </a:p>
          <a:p>
            <a:endParaRPr lang="fr-FR" dirty="0"/>
          </a:p>
          <a:p>
            <a:r>
              <a:rPr lang="fr-FR" dirty="0"/>
              <a:t>		- outil de positionnement pour les passerelles</a:t>
            </a:r>
          </a:p>
          <a:p>
            <a:endParaRPr lang="fr-FR" dirty="0"/>
          </a:p>
          <a:p>
            <a:r>
              <a:rPr lang="fr-FR" dirty="0"/>
              <a:t>		- </a:t>
            </a:r>
            <a:r>
              <a:rPr lang="fr-FR" dirty="0" smtClean="0"/>
              <a:t>outil permettant </a:t>
            </a:r>
            <a:r>
              <a:rPr lang="fr-FR" dirty="0"/>
              <a:t>les croisements avec les autres disciplines (PSE, 			économie-droit, EGLS,…)</a:t>
            </a:r>
          </a:p>
          <a:p>
            <a:endParaRPr lang="fr-FR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b="1" dirty="0"/>
              <a:t>CE N’EST PAS UN OUTIL </a:t>
            </a:r>
            <a:r>
              <a:rPr lang="fr-FR" b="1" dirty="0" smtClean="0"/>
              <a:t>D’ÉVALUATION </a:t>
            </a:r>
            <a:r>
              <a:rPr lang="fr-FR" b="1" dirty="0"/>
              <a:t>OU DE </a:t>
            </a:r>
            <a:r>
              <a:rPr lang="fr-FR" b="1" dirty="0" smtClean="0"/>
              <a:t>CERTIFICATION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51520" y="1982505"/>
            <a:ext cx="5256584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file"/>
              </a:rPr>
              <a:t>LIVRET  DE SUIVI DE LA FORMATION</a:t>
            </a:r>
            <a:endParaRPr lang="fr-F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676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51520" y="476672"/>
            <a:ext cx="842493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La construction de scénarios pour mettre en œuvre </a:t>
            </a:r>
            <a:endParaRPr lang="fr-FR" sz="2000" b="1" dirty="0" smtClean="0"/>
          </a:p>
          <a:p>
            <a:pPr algn="ctr"/>
            <a:r>
              <a:rPr lang="fr-FR" sz="2000" b="1" dirty="0" smtClean="0"/>
              <a:t>des </a:t>
            </a:r>
            <a:r>
              <a:rPr lang="fr-FR" sz="2000" b="1" dirty="0"/>
              <a:t>situations professionnelles d’apprentissage (réelles ou simulées)</a:t>
            </a:r>
          </a:p>
          <a:p>
            <a:pPr algn="ctr"/>
            <a:endParaRPr lang="fr-FR" sz="2000" b="1" dirty="0"/>
          </a:p>
          <a:p>
            <a:pPr marL="285750" indent="-285750">
              <a:buFontTx/>
              <a:buChar char="-"/>
            </a:pPr>
            <a:r>
              <a:rPr lang="fr-FR" dirty="0"/>
              <a:t>Repérer les opportunités locales (au sein de l ’établissement ou en dehors)</a:t>
            </a:r>
          </a:p>
          <a:p>
            <a:pPr marL="285750" indent="-285750">
              <a:buFontTx/>
              <a:buChar char="-"/>
            </a:pPr>
            <a:r>
              <a:rPr lang="fr-FR" dirty="0"/>
              <a:t>Cibler les tâches et compétences dans le référentiel et le livret de suivi de la formation</a:t>
            </a:r>
          </a:p>
          <a:p>
            <a:pPr marL="285750" indent="-285750">
              <a:buFontTx/>
              <a:buChar char="-"/>
            </a:pPr>
            <a:r>
              <a:rPr lang="fr-FR" dirty="0"/>
              <a:t>Repérer les savoirs associés correspondants (référentiel + programme économie-droit</a:t>
            </a:r>
            <a:r>
              <a:rPr lang="fr-FR" dirty="0" smtClean="0"/>
              <a:t>)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Ces scénarios peuvent être préparés ou exploités également avec l’enseignement de toutes les disciplines générales, en particulier les langues vivantes, l’EGLS, l’instruction civique,…</a:t>
            </a:r>
          </a:p>
          <a:p>
            <a:endParaRPr lang="fr-FR" dirty="0"/>
          </a:p>
          <a:p>
            <a:endParaRPr lang="fr-FR" dirty="0"/>
          </a:p>
          <a:p>
            <a:r>
              <a:rPr lang="fr-FR" i="1" u="sng" dirty="0"/>
              <a:t>En seconde, durant l’EGLS, prévoir un module (20 heures environ) pour les sciences physiques nécessaires au diplôme intermédiaire)</a:t>
            </a:r>
          </a:p>
        </p:txBody>
      </p:sp>
      <p:sp>
        <p:nvSpPr>
          <p:cNvPr id="2" name="Arrondir un rectangle à un seul coin 1"/>
          <p:cNvSpPr/>
          <p:nvPr/>
        </p:nvSpPr>
        <p:spPr>
          <a:xfrm>
            <a:off x="1763688" y="2924944"/>
            <a:ext cx="1512168" cy="431686"/>
          </a:xfrm>
          <a:prstGeom prst="round1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hlinkClick r:id="rId3" action="ppaction://hlinkfile"/>
              </a:rPr>
              <a:t>Exemple :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962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1204306"/>
          </a:xfrm>
        </p:spPr>
        <p:txBody>
          <a:bodyPr/>
          <a:lstStyle/>
          <a:p>
            <a:r>
              <a:rPr lang="fr-FR" sz="2400" dirty="0" err="1" smtClean="0"/>
              <a:t>baccalaurÉAT</a:t>
            </a:r>
            <a:r>
              <a:rPr lang="fr-FR" sz="2400" dirty="0" smtClean="0"/>
              <a:t> PROFESSIONNEL </a:t>
            </a:r>
            <a:br>
              <a:rPr lang="fr-FR" sz="2400" dirty="0" smtClean="0"/>
            </a:br>
            <a:r>
              <a:rPr lang="fr-FR" sz="2400" dirty="0" smtClean="0"/>
              <a:t>métiers de la sécurité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1323665" y="1844824"/>
            <a:ext cx="7108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Les épreuves d’examen</a:t>
            </a:r>
            <a:endParaRPr lang="fr-FR" sz="3600" b="1" dirty="0" smtClean="0"/>
          </a:p>
        </p:txBody>
      </p:sp>
      <p:grpSp>
        <p:nvGrpSpPr>
          <p:cNvPr id="12" name="Groupe 11"/>
          <p:cNvGrpSpPr/>
          <p:nvPr/>
        </p:nvGrpSpPr>
        <p:grpSpPr>
          <a:xfrm>
            <a:off x="132616" y="5149724"/>
            <a:ext cx="8850649" cy="1673450"/>
            <a:chOff x="132616" y="5149724"/>
            <a:chExt cx="8850649" cy="1673450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11" name="Groupe 10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1026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Image 9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55314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1204306"/>
          </a:xfrm>
        </p:spPr>
        <p:txBody>
          <a:bodyPr/>
          <a:lstStyle/>
          <a:p>
            <a:r>
              <a:rPr lang="fr-FR" sz="2400" dirty="0" err="1" smtClean="0"/>
              <a:t>baccalaurÉAT</a:t>
            </a:r>
            <a:r>
              <a:rPr lang="fr-FR" sz="2400" dirty="0" smtClean="0"/>
              <a:t> PROFESSIONNEL </a:t>
            </a:r>
            <a:br>
              <a:rPr lang="fr-FR" sz="2400" dirty="0" smtClean="0"/>
            </a:br>
            <a:r>
              <a:rPr lang="fr-FR" sz="2400" dirty="0" smtClean="0"/>
              <a:t>métiers de la sécurité</a:t>
            </a:r>
            <a:endParaRPr lang="fr-FR" sz="2400" dirty="0"/>
          </a:p>
        </p:txBody>
      </p:sp>
      <p:grpSp>
        <p:nvGrpSpPr>
          <p:cNvPr id="12" name="Groupe 11"/>
          <p:cNvGrpSpPr/>
          <p:nvPr/>
        </p:nvGrpSpPr>
        <p:grpSpPr>
          <a:xfrm>
            <a:off x="132616" y="5149724"/>
            <a:ext cx="8850649" cy="1673450"/>
            <a:chOff x="132616" y="5149724"/>
            <a:chExt cx="8850649" cy="1673450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11" name="Groupe 10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1026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Image 9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369385"/>
              </p:ext>
            </p:extLst>
          </p:nvPr>
        </p:nvGraphicFramePr>
        <p:xfrm>
          <a:off x="345342" y="1404158"/>
          <a:ext cx="8547137" cy="44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0468"/>
                <a:gridCol w="817552"/>
                <a:gridCol w="668907"/>
                <a:gridCol w="817552"/>
                <a:gridCol w="728234"/>
                <a:gridCol w="832547"/>
                <a:gridCol w="891877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Épreuves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Unités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coef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Mode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Durée</a:t>
                      </a:r>
                      <a:r>
                        <a:rPr lang="fr-FR" sz="1600" baseline="0" dirty="0" smtClean="0"/>
                        <a:t>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  <a:tr h="130112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E1</a:t>
                      </a:r>
                      <a:r>
                        <a:rPr lang="fr-FR" b="1" baseline="0" dirty="0" smtClean="0"/>
                        <a:t> Epreuve scientifique et technique</a:t>
                      </a:r>
                    </a:p>
                    <a:p>
                      <a:r>
                        <a:rPr lang="fr-FR" baseline="0" dirty="0" smtClean="0"/>
                        <a:t>Sous-épreuve E11 : Économie-Droit</a:t>
                      </a:r>
                    </a:p>
                    <a:p>
                      <a:r>
                        <a:rPr lang="fr-FR" baseline="0" dirty="0" smtClean="0"/>
                        <a:t>Sous-épreuve E12 : Mathématiques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U11</a:t>
                      </a:r>
                    </a:p>
                    <a:p>
                      <a:pPr algn="ctr"/>
                      <a:r>
                        <a:rPr lang="fr-FR" dirty="0" smtClean="0"/>
                        <a:t>U12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1</a:t>
                      </a:r>
                    </a:p>
                    <a:p>
                      <a:pPr algn="ctr"/>
                      <a:r>
                        <a:rPr lang="fr-FR" dirty="0" smtClean="0"/>
                        <a:t>1</a:t>
                      </a: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CCF</a:t>
                      </a:r>
                    </a:p>
                    <a:p>
                      <a:pPr algn="ctr"/>
                      <a:r>
                        <a:rPr lang="fr-FR" dirty="0" smtClean="0"/>
                        <a:t>CCF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Oral</a:t>
                      </a:r>
                    </a:p>
                    <a:p>
                      <a:pPr algn="ctr"/>
                      <a:r>
                        <a:rPr lang="fr-FR" dirty="0" smtClean="0"/>
                        <a:t>Écrit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 smtClean="0"/>
                    </a:p>
                    <a:p>
                      <a:pPr algn="ctr"/>
                      <a:r>
                        <a:rPr lang="fr-FR" sz="1600" dirty="0" smtClean="0"/>
                        <a:t>30 min</a:t>
                      </a:r>
                    </a:p>
                    <a:p>
                      <a:pPr algn="ctr"/>
                      <a:r>
                        <a:rPr lang="fr-FR" sz="1800" dirty="0" smtClean="0"/>
                        <a:t>1 h</a:t>
                      </a:r>
                      <a:endParaRPr lang="fr-F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E2 Étude</a:t>
                      </a:r>
                      <a:r>
                        <a:rPr lang="fr-FR" b="1" baseline="0" dirty="0" smtClean="0"/>
                        <a:t> </a:t>
                      </a:r>
                      <a:r>
                        <a:rPr lang="fr-FR" b="1" dirty="0" smtClean="0"/>
                        <a:t>de situations professionnelles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U2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Ecrit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 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Écrit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 h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E3 Épreuve prenant en compte la formation en milieu professionnel</a:t>
                      </a:r>
                    </a:p>
                    <a:p>
                      <a:r>
                        <a:rPr lang="fr-FR" dirty="0" smtClean="0"/>
                        <a:t>Sous-épreuve E31</a:t>
                      </a:r>
                      <a:r>
                        <a:rPr lang="fr-FR" baseline="0" dirty="0" smtClean="0"/>
                        <a:t> Activités en milieu professionnel</a:t>
                      </a:r>
                    </a:p>
                    <a:p>
                      <a:r>
                        <a:rPr lang="fr-FR" baseline="0" dirty="0" smtClean="0"/>
                        <a:t>Sous-épreuve E32 Activités professionnelles dans la dominante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 smtClean="0"/>
                    </a:p>
                    <a:p>
                      <a:pPr algn="ctr"/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U31</a:t>
                      </a:r>
                    </a:p>
                    <a:p>
                      <a:pPr algn="ctr"/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U32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 smtClean="0"/>
                    </a:p>
                    <a:p>
                      <a:pPr algn="ctr"/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3</a:t>
                      </a:r>
                    </a:p>
                    <a:p>
                      <a:pPr algn="ctr"/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 smtClean="0"/>
                    </a:p>
                    <a:p>
                      <a:pPr algn="ctr"/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CCF</a:t>
                      </a:r>
                    </a:p>
                    <a:p>
                      <a:pPr algn="ctr"/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CCF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 smtClean="0"/>
                    </a:p>
                    <a:p>
                      <a:pPr algn="ctr"/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Oral</a:t>
                      </a:r>
                    </a:p>
                    <a:p>
                      <a:pPr algn="ctr"/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Prat.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 smtClean="0"/>
                    </a:p>
                    <a:p>
                      <a:pPr algn="ctr"/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30 min</a:t>
                      </a:r>
                    </a:p>
                    <a:p>
                      <a:pPr algn="ctr"/>
                      <a:r>
                        <a:rPr lang="fr-FR" dirty="0" smtClean="0"/>
                        <a:t>1 h 30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405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1204306"/>
          </a:xfrm>
        </p:spPr>
        <p:txBody>
          <a:bodyPr/>
          <a:lstStyle/>
          <a:p>
            <a:r>
              <a:rPr lang="fr-FR" sz="2400" dirty="0" err="1" smtClean="0"/>
              <a:t>baccalaurÉAT</a:t>
            </a:r>
            <a:r>
              <a:rPr lang="fr-FR" sz="2400" dirty="0" smtClean="0"/>
              <a:t> PROFESSIONNEL </a:t>
            </a:r>
            <a:br>
              <a:rPr lang="fr-FR" sz="2400" dirty="0" smtClean="0"/>
            </a:br>
            <a:r>
              <a:rPr lang="fr-FR" sz="2400" dirty="0" smtClean="0"/>
              <a:t>métiers de la sécurité</a:t>
            </a:r>
            <a:endParaRPr lang="fr-FR" sz="2400" dirty="0"/>
          </a:p>
        </p:txBody>
      </p:sp>
      <p:grpSp>
        <p:nvGrpSpPr>
          <p:cNvPr id="12" name="Groupe 11"/>
          <p:cNvGrpSpPr/>
          <p:nvPr/>
        </p:nvGrpSpPr>
        <p:grpSpPr>
          <a:xfrm>
            <a:off x="132616" y="5149724"/>
            <a:ext cx="8850649" cy="1673450"/>
            <a:chOff x="132616" y="5149724"/>
            <a:chExt cx="8850649" cy="1673450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11" name="Groupe 10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1026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Image 9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  <p:sp>
        <p:nvSpPr>
          <p:cNvPr id="3" name="Rectangle 2"/>
          <p:cNvSpPr/>
          <p:nvPr/>
        </p:nvSpPr>
        <p:spPr>
          <a:xfrm>
            <a:off x="1835696" y="1484784"/>
            <a:ext cx="64087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FFFF00"/>
                </a:solidFill>
              </a:rPr>
              <a:t>E11 – Économie-Droit</a:t>
            </a:r>
            <a:endParaRPr lang="fr-FR" sz="20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9532" y="2723122"/>
            <a:ext cx="295232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Programme commun aux baccalauréats professionnels tertiaires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3563888" y="2723122"/>
            <a:ext cx="2664296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Enseignement à intégrer dans les activités professionnelles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6422982" y="2723122"/>
            <a:ext cx="2469498" cy="1584176"/>
          </a:xfrm>
          <a:prstGeom prst="rect">
            <a:avLst/>
          </a:prstGeom>
          <a:solidFill>
            <a:schemeClr val="accent6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</a:rPr>
              <a:t>Des points communs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Les sources du droit</a:t>
            </a:r>
          </a:p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Les droits fondamentaux</a:t>
            </a:r>
          </a:p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L’organisation judiciaire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" name="Flèche droite 12"/>
          <p:cNvSpPr/>
          <p:nvPr/>
        </p:nvSpPr>
        <p:spPr>
          <a:xfrm>
            <a:off x="3311860" y="3515210"/>
            <a:ext cx="252028" cy="2018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6228184" y="3515210"/>
            <a:ext cx="194798" cy="201822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7065813" y="332656"/>
            <a:ext cx="1682651" cy="86409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GAP </a:t>
            </a:r>
          </a:p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7/8</a:t>
            </a:r>
            <a:endParaRPr lang="fr-FR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39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9" grpId="0" animBg="1"/>
      <p:bldP spid="13" grpId="0" animBg="1"/>
      <p:bldP spid="1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1204306"/>
          </a:xfrm>
        </p:spPr>
        <p:txBody>
          <a:bodyPr/>
          <a:lstStyle/>
          <a:p>
            <a:r>
              <a:rPr lang="fr-FR" sz="2400" dirty="0" err="1" smtClean="0"/>
              <a:t>baccalaurÉAT</a:t>
            </a:r>
            <a:r>
              <a:rPr lang="fr-FR" sz="2400" dirty="0" smtClean="0"/>
              <a:t> PROFESSIONNEL </a:t>
            </a:r>
            <a:br>
              <a:rPr lang="fr-FR" sz="2400" dirty="0" smtClean="0"/>
            </a:br>
            <a:r>
              <a:rPr lang="fr-FR" sz="2400" dirty="0" smtClean="0"/>
              <a:t>métiers de la sécurité</a:t>
            </a:r>
            <a:endParaRPr lang="fr-FR" sz="2400" dirty="0"/>
          </a:p>
        </p:txBody>
      </p:sp>
      <p:grpSp>
        <p:nvGrpSpPr>
          <p:cNvPr id="12" name="Groupe 11"/>
          <p:cNvGrpSpPr/>
          <p:nvPr/>
        </p:nvGrpSpPr>
        <p:grpSpPr>
          <a:xfrm>
            <a:off x="132616" y="5149724"/>
            <a:ext cx="8850649" cy="1673450"/>
            <a:chOff x="132616" y="5149724"/>
            <a:chExt cx="8850649" cy="1673450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11" name="Groupe 10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1026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Image 9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  <p:sp>
        <p:nvSpPr>
          <p:cNvPr id="3" name="Rectangle 2"/>
          <p:cNvSpPr/>
          <p:nvPr/>
        </p:nvSpPr>
        <p:spPr>
          <a:xfrm>
            <a:off x="1838947" y="1340768"/>
            <a:ext cx="64087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FFFF00"/>
                </a:solidFill>
              </a:rPr>
              <a:t>E2 – Étude de situations professionnelles</a:t>
            </a:r>
            <a:endParaRPr lang="fr-FR" sz="2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04977" y="2420531"/>
            <a:ext cx="165618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FF00"/>
                </a:solidFill>
              </a:rPr>
              <a:t>3 heures 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796136" y="2425729"/>
            <a:ext cx="165618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FF00"/>
                </a:solidFill>
              </a:rPr>
              <a:t>4 fonctions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38947" y="3645024"/>
            <a:ext cx="640871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FF00"/>
                </a:solidFill>
              </a:rPr>
              <a:t>Un contexte professionnel </a:t>
            </a:r>
          </a:p>
          <a:p>
            <a:pPr algn="ctr"/>
            <a:r>
              <a:rPr lang="fr-FR" dirty="0" smtClean="0">
                <a:solidFill>
                  <a:srgbClr val="FFFF00"/>
                </a:solidFill>
              </a:rPr>
              <a:t>Une ou plusieurs situations caractéristiques de la profession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838947" y="4761150"/>
            <a:ext cx="640871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FF00"/>
                </a:solidFill>
              </a:rPr>
              <a:t>Des documents destinés à situer le contexte 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0" name="Flèche vers le bas 19"/>
          <p:cNvSpPr/>
          <p:nvPr/>
        </p:nvSpPr>
        <p:spPr>
          <a:xfrm>
            <a:off x="3419872" y="2060848"/>
            <a:ext cx="288032" cy="359683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 vers le bas 21"/>
          <p:cNvSpPr/>
          <p:nvPr/>
        </p:nvSpPr>
        <p:spPr>
          <a:xfrm>
            <a:off x="6480212" y="2068357"/>
            <a:ext cx="288032" cy="359683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vers le bas 20"/>
          <p:cNvSpPr/>
          <p:nvPr/>
        </p:nvSpPr>
        <p:spPr>
          <a:xfrm>
            <a:off x="4932040" y="2060848"/>
            <a:ext cx="360040" cy="158417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lèche vers le bas 22"/>
          <p:cNvSpPr/>
          <p:nvPr/>
        </p:nvSpPr>
        <p:spPr>
          <a:xfrm>
            <a:off x="4986046" y="4509120"/>
            <a:ext cx="252028" cy="25203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493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1" grpId="0" animBg="1"/>
      <p:bldP spid="23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1204306"/>
          </a:xfrm>
        </p:spPr>
        <p:txBody>
          <a:bodyPr/>
          <a:lstStyle/>
          <a:p>
            <a:r>
              <a:rPr lang="fr-FR" sz="2400" dirty="0" err="1" smtClean="0"/>
              <a:t>baccalaurÉAT</a:t>
            </a:r>
            <a:r>
              <a:rPr lang="fr-FR" sz="2400" dirty="0" smtClean="0"/>
              <a:t> PROFESSIONNEL </a:t>
            </a:r>
            <a:br>
              <a:rPr lang="fr-FR" sz="2400" dirty="0" smtClean="0"/>
            </a:br>
            <a:r>
              <a:rPr lang="fr-FR" sz="2400" dirty="0" smtClean="0"/>
              <a:t>métiers de la sécurité</a:t>
            </a:r>
            <a:endParaRPr lang="fr-FR" sz="2400" dirty="0"/>
          </a:p>
        </p:txBody>
      </p:sp>
      <p:grpSp>
        <p:nvGrpSpPr>
          <p:cNvPr id="12" name="Groupe 11"/>
          <p:cNvGrpSpPr/>
          <p:nvPr/>
        </p:nvGrpSpPr>
        <p:grpSpPr>
          <a:xfrm>
            <a:off x="80605" y="5149724"/>
            <a:ext cx="8850649" cy="1673450"/>
            <a:chOff x="132616" y="5149724"/>
            <a:chExt cx="8850649" cy="1673450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11" name="Groupe 10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1026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Image 9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  <p:sp>
        <p:nvSpPr>
          <p:cNvPr id="6" name="Rectangle à coins arrondis 5"/>
          <p:cNvSpPr/>
          <p:nvPr/>
        </p:nvSpPr>
        <p:spPr>
          <a:xfrm>
            <a:off x="1271654" y="2492896"/>
            <a:ext cx="6540706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rgbClr val="002060"/>
                </a:solidFill>
              </a:rPr>
              <a:t>Le contrôle </a:t>
            </a:r>
          </a:p>
          <a:p>
            <a:pPr algn="ctr"/>
            <a:r>
              <a:rPr lang="fr-FR" sz="4000" b="1" dirty="0" smtClean="0">
                <a:solidFill>
                  <a:srgbClr val="002060"/>
                </a:solidFill>
              </a:rPr>
              <a:t>en cours de formation</a:t>
            </a:r>
            <a:endParaRPr lang="fr-FR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75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1204306"/>
          </a:xfrm>
        </p:spPr>
        <p:txBody>
          <a:bodyPr/>
          <a:lstStyle/>
          <a:p>
            <a:r>
              <a:rPr lang="fr-FR" sz="2400" dirty="0" err="1"/>
              <a:t>baccalaurÉAT</a:t>
            </a:r>
            <a:r>
              <a:rPr lang="fr-FR" sz="2400" dirty="0"/>
              <a:t> PROFESSIONNEL </a:t>
            </a:r>
            <a:br>
              <a:rPr lang="fr-FR" sz="2400" dirty="0"/>
            </a:br>
            <a:r>
              <a:rPr lang="fr-FR" sz="2400" dirty="0"/>
              <a:t>métiers de la </a:t>
            </a:r>
            <a:r>
              <a:rPr lang="fr-FR" sz="2400" dirty="0" smtClean="0"/>
              <a:t>sécurité</a:t>
            </a:r>
            <a:r>
              <a:rPr lang="fr-FR" sz="2400" dirty="0"/>
              <a:t> </a:t>
            </a:r>
            <a:r>
              <a:rPr lang="fr-FR" sz="2400" dirty="0" smtClean="0"/>
              <a:t>- </a:t>
            </a:r>
            <a:r>
              <a:rPr lang="fr-FR" sz="2400" dirty="0" smtClean="0">
                <a:solidFill>
                  <a:srgbClr val="FFC000"/>
                </a:solidFill>
              </a:rPr>
              <a:t>RAP</a:t>
            </a:r>
            <a:endParaRPr lang="fr-FR" sz="2400" dirty="0">
              <a:solidFill>
                <a:srgbClr val="FFC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6925" y="3077141"/>
            <a:ext cx="81822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23813">
              <a:buFont typeface="Wingdings" panose="05000000000000000000" pitchFamily="2" charset="2"/>
              <a:buChar char="ü"/>
            </a:pPr>
            <a:endParaRPr lang="fr-FR" sz="3200" dirty="0"/>
          </a:p>
        </p:txBody>
      </p:sp>
      <p:grpSp>
        <p:nvGrpSpPr>
          <p:cNvPr id="20" name="Groupe 19"/>
          <p:cNvGrpSpPr/>
          <p:nvPr/>
        </p:nvGrpSpPr>
        <p:grpSpPr>
          <a:xfrm>
            <a:off x="132616" y="5149724"/>
            <a:ext cx="8850649" cy="1673450"/>
            <a:chOff x="132616" y="5149724"/>
            <a:chExt cx="8850649" cy="1673450"/>
          </a:xfrm>
        </p:grpSpPr>
        <p:pic>
          <p:nvPicPr>
            <p:cNvPr id="21" name="Image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22" name="Image 2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23" name="Groupe 22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24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5" name="Image 24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  <p:sp>
        <p:nvSpPr>
          <p:cNvPr id="8" name="Rectangle 7"/>
          <p:cNvSpPr/>
          <p:nvPr/>
        </p:nvSpPr>
        <p:spPr>
          <a:xfrm>
            <a:off x="536925" y="1628800"/>
            <a:ext cx="3531019" cy="86409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La sécurité dans les espaces publics et privés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49799" y="1628800"/>
            <a:ext cx="3531019" cy="86409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La sécurité incendie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35494" y="2760088"/>
            <a:ext cx="3531019" cy="86409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Le secours à personne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431989" y="2749652"/>
            <a:ext cx="3531019" cy="86409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La prévention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5495" y="3933056"/>
            <a:ext cx="3531019" cy="86409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La protection des personnes 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464483" y="3943095"/>
            <a:ext cx="3531019" cy="86409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La protection des biens </a:t>
            </a:r>
          </a:p>
          <a:p>
            <a:pPr algn="ctr"/>
            <a:r>
              <a:rPr lang="fr-FR" b="1" dirty="0" smtClean="0">
                <a:solidFill>
                  <a:srgbClr val="FFFF00"/>
                </a:solidFill>
              </a:rPr>
              <a:t>et de l’environnement</a:t>
            </a:r>
            <a:endParaRPr lang="fr-FR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93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1204306"/>
          </a:xfrm>
        </p:spPr>
        <p:txBody>
          <a:bodyPr/>
          <a:lstStyle/>
          <a:p>
            <a:r>
              <a:rPr lang="fr-FR" sz="2400" dirty="0" err="1" smtClean="0"/>
              <a:t>baccalaurÉAT</a:t>
            </a:r>
            <a:r>
              <a:rPr lang="fr-FR" sz="2400" dirty="0" smtClean="0"/>
              <a:t> PROFESSIONNEL </a:t>
            </a:r>
            <a:br>
              <a:rPr lang="fr-FR" sz="2400" dirty="0" smtClean="0"/>
            </a:br>
            <a:r>
              <a:rPr lang="fr-FR" sz="2400" dirty="0" smtClean="0"/>
              <a:t>métiers de la sécurité</a:t>
            </a:r>
            <a:endParaRPr lang="fr-FR" sz="2400" dirty="0"/>
          </a:p>
        </p:txBody>
      </p:sp>
      <p:grpSp>
        <p:nvGrpSpPr>
          <p:cNvPr id="12" name="Groupe 11"/>
          <p:cNvGrpSpPr/>
          <p:nvPr/>
        </p:nvGrpSpPr>
        <p:grpSpPr>
          <a:xfrm>
            <a:off x="80605" y="5149724"/>
            <a:ext cx="8850649" cy="1673450"/>
            <a:chOff x="132616" y="5149724"/>
            <a:chExt cx="8850649" cy="1673450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11" name="Groupe 10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1026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Image 9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  <p:sp>
        <p:nvSpPr>
          <p:cNvPr id="3" name="Rectangle 2"/>
          <p:cNvSpPr/>
          <p:nvPr/>
        </p:nvSpPr>
        <p:spPr>
          <a:xfrm>
            <a:off x="1838947" y="1340768"/>
            <a:ext cx="64087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FFFF00"/>
                </a:solidFill>
              </a:rPr>
              <a:t>E31 Activités en milieu professionnel</a:t>
            </a:r>
          </a:p>
          <a:p>
            <a:pPr algn="ctr"/>
            <a:r>
              <a:rPr lang="fr-FR" sz="2000" b="1" dirty="0" smtClean="0">
                <a:solidFill>
                  <a:srgbClr val="FFFF00"/>
                </a:solidFill>
              </a:rPr>
              <a:t>En CCF</a:t>
            </a:r>
            <a:endParaRPr lang="fr-FR" sz="20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2492895"/>
            <a:ext cx="2232248" cy="2463319"/>
          </a:xfrm>
          <a:prstGeom prst="rect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Un livret de compétences</a:t>
            </a:r>
          </a:p>
          <a:p>
            <a:pPr algn="ctr"/>
            <a:r>
              <a:rPr lang="fr-FR" dirty="0"/>
              <a:t>r</a:t>
            </a:r>
            <a:r>
              <a:rPr lang="fr-FR" dirty="0" smtClean="0"/>
              <a:t>elatives </a:t>
            </a:r>
          </a:p>
          <a:p>
            <a:pPr algn="ctr"/>
            <a:r>
              <a:rPr lang="fr-FR" dirty="0" smtClean="0"/>
              <a:t>aux 4 fonctions</a:t>
            </a:r>
          </a:p>
          <a:p>
            <a:pPr algn="ctr"/>
            <a:r>
              <a:rPr lang="fr-FR" dirty="0" smtClean="0">
                <a:solidFill>
                  <a:srgbClr val="FFFF00"/>
                </a:solidFill>
              </a:rPr>
              <a:t>Outil de certification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65806" y="2492896"/>
            <a:ext cx="2448272" cy="720080"/>
          </a:xfrm>
          <a:prstGeom prst="rect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Les </a:t>
            </a:r>
            <a:r>
              <a:rPr lang="fr-FR" dirty="0" smtClean="0"/>
              <a:t>attestations </a:t>
            </a:r>
            <a:endParaRPr lang="fr-FR" dirty="0" smtClean="0"/>
          </a:p>
          <a:p>
            <a:pPr algn="ctr"/>
            <a:r>
              <a:rPr lang="fr-FR" dirty="0" smtClean="0"/>
              <a:t>des PFMP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3265806" y="3335711"/>
            <a:ext cx="2448272" cy="720080"/>
          </a:xfrm>
          <a:prstGeom prst="rect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Les compétences 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3281794" y="4236135"/>
            <a:ext cx="2448272" cy="720080"/>
          </a:xfrm>
          <a:prstGeom prst="rect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Les comptes rendus d’évaluation des PFMP</a:t>
            </a:r>
          </a:p>
        </p:txBody>
      </p:sp>
      <p:sp>
        <p:nvSpPr>
          <p:cNvPr id="9" name="Rectangle 8"/>
          <p:cNvSpPr/>
          <p:nvPr/>
        </p:nvSpPr>
        <p:spPr>
          <a:xfrm>
            <a:off x="6156176" y="2492896"/>
            <a:ext cx="2448272" cy="2463319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Les deux professeurs de la formation complètent la grille de notation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13" name="Flèche droite 12"/>
          <p:cNvSpPr/>
          <p:nvPr/>
        </p:nvSpPr>
        <p:spPr>
          <a:xfrm>
            <a:off x="2843808" y="3501008"/>
            <a:ext cx="42199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lèche droite 25"/>
          <p:cNvSpPr/>
          <p:nvPr/>
        </p:nvSpPr>
        <p:spPr>
          <a:xfrm>
            <a:off x="5734178" y="3501008"/>
            <a:ext cx="42199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7065813" y="332656"/>
            <a:ext cx="1682651" cy="86409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GAP </a:t>
            </a:r>
          </a:p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8/19</a:t>
            </a:r>
            <a:endParaRPr lang="fr-FR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77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24" grpId="0" animBg="1"/>
      <p:bldP spid="25" grpId="0" animBg="1"/>
      <p:bldP spid="9" grpId="0" animBg="1"/>
      <p:bldP spid="13" grpId="0" animBg="1"/>
      <p:bldP spid="2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1204306"/>
          </a:xfrm>
        </p:spPr>
        <p:txBody>
          <a:bodyPr/>
          <a:lstStyle/>
          <a:p>
            <a:r>
              <a:rPr lang="fr-FR" sz="2400" dirty="0" err="1" smtClean="0"/>
              <a:t>baccalaurÉAT</a:t>
            </a:r>
            <a:r>
              <a:rPr lang="fr-FR" sz="2400" dirty="0" smtClean="0"/>
              <a:t> PROFESSIONNEL </a:t>
            </a:r>
            <a:br>
              <a:rPr lang="fr-FR" sz="2400" dirty="0" smtClean="0"/>
            </a:br>
            <a:r>
              <a:rPr lang="fr-FR" sz="2400" dirty="0" smtClean="0"/>
              <a:t>métiers de la sécurité</a:t>
            </a:r>
            <a:endParaRPr lang="fr-FR" sz="2400" dirty="0"/>
          </a:p>
        </p:txBody>
      </p:sp>
      <p:grpSp>
        <p:nvGrpSpPr>
          <p:cNvPr id="12" name="Groupe 11"/>
          <p:cNvGrpSpPr/>
          <p:nvPr/>
        </p:nvGrpSpPr>
        <p:grpSpPr>
          <a:xfrm>
            <a:off x="80605" y="5149724"/>
            <a:ext cx="8850649" cy="1673450"/>
            <a:chOff x="132616" y="5149724"/>
            <a:chExt cx="8850649" cy="1673450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11" name="Groupe 10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1026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Image 9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  <p:sp>
        <p:nvSpPr>
          <p:cNvPr id="3" name="Rectangle 2"/>
          <p:cNvSpPr/>
          <p:nvPr/>
        </p:nvSpPr>
        <p:spPr>
          <a:xfrm>
            <a:off x="1838947" y="1196752"/>
            <a:ext cx="640871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FFFF00"/>
                </a:solidFill>
              </a:rPr>
              <a:t>E31 Activités en milieu professionnel</a:t>
            </a:r>
          </a:p>
          <a:p>
            <a:pPr algn="ctr"/>
            <a:r>
              <a:rPr lang="fr-FR" sz="2000" b="1" dirty="0" smtClean="0">
                <a:solidFill>
                  <a:srgbClr val="FFFF00"/>
                </a:solidFill>
              </a:rPr>
              <a:t>En CCF</a:t>
            </a:r>
          </a:p>
          <a:p>
            <a:pPr algn="ctr"/>
            <a:endParaRPr lang="fr-FR" sz="2000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720665"/>
              </p:ext>
            </p:extLst>
          </p:nvPr>
        </p:nvGraphicFramePr>
        <p:xfrm>
          <a:off x="459005" y="2348880"/>
          <a:ext cx="8424937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862"/>
                <a:gridCol w="1300373"/>
                <a:gridCol w="126012"/>
                <a:gridCol w="1048258"/>
                <a:gridCol w="2311266"/>
                <a:gridCol w="671012"/>
                <a:gridCol w="745570"/>
                <a:gridCol w="745570"/>
                <a:gridCol w="671014"/>
              </a:tblGrid>
              <a:tr h="370840">
                <a:tc gridSpan="9">
                  <a:txBody>
                    <a:bodyPr/>
                    <a:lstStyle/>
                    <a:p>
                      <a:r>
                        <a:rPr lang="fr-FR" dirty="0" smtClean="0"/>
                        <a:t>Fonction 1 la sécurité dans les espaces publics </a:t>
                      </a:r>
                      <a:r>
                        <a:rPr lang="fr-FR" dirty="0" smtClean="0"/>
                        <a:t>et </a:t>
                      </a:r>
                      <a:r>
                        <a:rPr lang="fr-FR" dirty="0" smtClean="0"/>
                        <a:t>privés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fr-FR" sz="1600" dirty="0" smtClean="0"/>
                        <a:t>Activités/compétences</a:t>
                      </a:r>
                      <a:endParaRPr lang="fr-F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Réalisée en PFMP n°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Critères d’évaluation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--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+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++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 gridSpan="9">
                  <a:txBody>
                    <a:bodyPr/>
                    <a:lstStyle/>
                    <a:p>
                      <a:r>
                        <a:rPr lang="fr-FR" sz="1600" dirty="0" smtClean="0"/>
                        <a:t>A1.1 Contribuer à la sécurisation</a:t>
                      </a:r>
                      <a:r>
                        <a:rPr lang="fr-FR" sz="1600" baseline="0" dirty="0" smtClean="0"/>
                        <a:t> d’une manifestation à caractère sportif, social, festif, culturel</a:t>
                      </a:r>
                      <a:endParaRPr lang="fr-F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A1.1C1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Recueillir</a:t>
                      </a:r>
                      <a:r>
                        <a:rPr lang="fr-FR" sz="1600" baseline="0" dirty="0" smtClean="0"/>
                        <a:t> et transmettre les informations</a:t>
                      </a:r>
                      <a:endParaRPr lang="fr-FR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Le recueil et</a:t>
                      </a:r>
                      <a:r>
                        <a:rPr lang="fr-FR" sz="1600" baseline="0" dirty="0" smtClean="0"/>
                        <a:t> la transmission des informations sont effectués de manière opportune et précise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X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Ellipse 14"/>
          <p:cNvSpPr/>
          <p:nvPr/>
        </p:nvSpPr>
        <p:spPr>
          <a:xfrm>
            <a:off x="7164288" y="332656"/>
            <a:ext cx="1584176" cy="86409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GAP </a:t>
            </a:r>
          </a:p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8 à 19</a:t>
            </a:r>
            <a:endParaRPr lang="fr-FR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92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1204306"/>
          </a:xfrm>
        </p:spPr>
        <p:txBody>
          <a:bodyPr/>
          <a:lstStyle/>
          <a:p>
            <a:r>
              <a:rPr lang="fr-FR" sz="2400" dirty="0" err="1" smtClean="0"/>
              <a:t>baccalaurÉAT</a:t>
            </a:r>
            <a:r>
              <a:rPr lang="fr-FR" sz="2400" dirty="0" smtClean="0"/>
              <a:t> PROFESSIONNEL </a:t>
            </a:r>
            <a:br>
              <a:rPr lang="fr-FR" sz="2400" dirty="0" smtClean="0"/>
            </a:br>
            <a:r>
              <a:rPr lang="fr-FR" sz="2400" dirty="0" smtClean="0"/>
              <a:t>métiers de la sécurité</a:t>
            </a:r>
            <a:endParaRPr lang="fr-FR" sz="2400" dirty="0"/>
          </a:p>
        </p:txBody>
      </p:sp>
      <p:grpSp>
        <p:nvGrpSpPr>
          <p:cNvPr id="12" name="Groupe 11"/>
          <p:cNvGrpSpPr/>
          <p:nvPr/>
        </p:nvGrpSpPr>
        <p:grpSpPr>
          <a:xfrm>
            <a:off x="80605" y="5149724"/>
            <a:ext cx="8850649" cy="1673450"/>
            <a:chOff x="132616" y="5149724"/>
            <a:chExt cx="8850649" cy="1673450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11" name="Groupe 10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1026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Image 9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  <p:sp>
        <p:nvSpPr>
          <p:cNvPr id="3" name="Rectangle 2"/>
          <p:cNvSpPr/>
          <p:nvPr/>
        </p:nvSpPr>
        <p:spPr>
          <a:xfrm>
            <a:off x="1838947" y="1340768"/>
            <a:ext cx="64087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FFFF00"/>
                </a:solidFill>
              </a:rPr>
              <a:t>E32 Activités professionnelles dans la dominante</a:t>
            </a:r>
          </a:p>
          <a:p>
            <a:pPr algn="ctr"/>
            <a:r>
              <a:rPr lang="fr-FR" sz="2000" b="1" dirty="0" smtClean="0">
                <a:solidFill>
                  <a:srgbClr val="FFFF00"/>
                </a:solidFill>
              </a:rPr>
              <a:t>En CCF</a:t>
            </a:r>
            <a:endParaRPr lang="fr-FR" sz="2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2420888"/>
            <a:ext cx="2160240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Un dossier construit par le candidat dans la dominante choisie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3779912" y="2420888"/>
            <a:ext cx="3908429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002060"/>
                </a:solidFill>
              </a:rPr>
              <a:t>Sécurité publique et sûreté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79912" y="3861048"/>
            <a:ext cx="3908429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2"/>
                </a:solidFill>
              </a:rPr>
              <a:t>Sécurité incendie</a:t>
            </a:r>
            <a:endParaRPr lang="fr-FR" dirty="0">
              <a:solidFill>
                <a:schemeClr val="bg2"/>
              </a:solidFill>
            </a:endParaRPr>
          </a:p>
        </p:txBody>
      </p:sp>
      <p:cxnSp>
        <p:nvCxnSpPr>
          <p:cNvPr id="16" name="Connecteur droit avec flèche 15"/>
          <p:cNvCxnSpPr>
            <a:stCxn id="4" idx="3"/>
            <a:endCxn id="14" idx="1"/>
          </p:cNvCxnSpPr>
          <p:nvPr/>
        </p:nvCxnSpPr>
        <p:spPr>
          <a:xfrm flipV="1">
            <a:off x="2699792" y="2888940"/>
            <a:ext cx="1080120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stCxn id="4" idx="3"/>
            <a:endCxn id="19" idx="1"/>
          </p:cNvCxnSpPr>
          <p:nvPr/>
        </p:nvCxnSpPr>
        <p:spPr>
          <a:xfrm>
            <a:off x="2699792" y="3609020"/>
            <a:ext cx="1080120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Ellipse 14"/>
          <p:cNvSpPr/>
          <p:nvPr/>
        </p:nvSpPr>
        <p:spPr>
          <a:xfrm>
            <a:off x="7065813" y="332656"/>
            <a:ext cx="1682651" cy="86409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GAP </a:t>
            </a:r>
          </a:p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8/19</a:t>
            </a:r>
            <a:endParaRPr lang="fr-FR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02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4" grpId="0" animBg="1"/>
      <p:bldP spid="19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1204306"/>
          </a:xfrm>
        </p:spPr>
        <p:txBody>
          <a:bodyPr/>
          <a:lstStyle/>
          <a:p>
            <a:r>
              <a:rPr lang="fr-FR" sz="2400" dirty="0" err="1" smtClean="0"/>
              <a:t>baccalaurÉAT</a:t>
            </a:r>
            <a:r>
              <a:rPr lang="fr-FR" sz="2400" dirty="0" smtClean="0"/>
              <a:t> PROFESSIONNEL </a:t>
            </a:r>
            <a:br>
              <a:rPr lang="fr-FR" sz="2400" dirty="0" smtClean="0"/>
            </a:br>
            <a:r>
              <a:rPr lang="fr-FR" sz="2400" dirty="0" smtClean="0"/>
              <a:t>métiers de la sécurité</a:t>
            </a:r>
            <a:endParaRPr lang="fr-FR" sz="2400" dirty="0"/>
          </a:p>
        </p:txBody>
      </p:sp>
      <p:grpSp>
        <p:nvGrpSpPr>
          <p:cNvPr id="12" name="Groupe 11"/>
          <p:cNvGrpSpPr/>
          <p:nvPr/>
        </p:nvGrpSpPr>
        <p:grpSpPr>
          <a:xfrm>
            <a:off x="80605" y="5149724"/>
            <a:ext cx="8850649" cy="1673450"/>
            <a:chOff x="132616" y="5149724"/>
            <a:chExt cx="8850649" cy="1673450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11" name="Groupe 10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1026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Image 9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  <p:sp>
        <p:nvSpPr>
          <p:cNvPr id="3" name="Rectangle 2"/>
          <p:cNvSpPr/>
          <p:nvPr/>
        </p:nvSpPr>
        <p:spPr>
          <a:xfrm>
            <a:off x="1838947" y="1340768"/>
            <a:ext cx="64087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FFFF00"/>
                </a:solidFill>
              </a:rPr>
              <a:t>E32 Activités professionnelles dans la dominante</a:t>
            </a:r>
          </a:p>
          <a:p>
            <a:pPr algn="ctr"/>
            <a:r>
              <a:rPr lang="fr-FR" sz="2000" b="1" dirty="0" smtClean="0">
                <a:solidFill>
                  <a:srgbClr val="FFFF00"/>
                </a:solidFill>
              </a:rPr>
              <a:t>En CCF</a:t>
            </a:r>
            <a:endParaRPr lang="fr-FR" sz="2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2420888"/>
            <a:ext cx="2160240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Un dossier construit par le candidat dans la </a:t>
            </a:r>
            <a:r>
              <a:rPr lang="fr-FR" dirty="0" smtClean="0">
                <a:solidFill>
                  <a:srgbClr val="FFFF00"/>
                </a:solidFill>
              </a:rPr>
              <a:t>dominante choisie</a:t>
            </a:r>
            <a:endParaRPr lang="fr-FR" dirty="0">
              <a:solidFill>
                <a:srgbClr val="FFFF00"/>
              </a:solidFill>
            </a:endParaRPr>
          </a:p>
        </p:txBody>
      </p:sp>
      <p:cxnSp>
        <p:nvCxnSpPr>
          <p:cNvPr id="16" name="Connecteur droit avec flèche 15"/>
          <p:cNvCxnSpPr>
            <a:stCxn id="4" idx="3"/>
          </p:cNvCxnSpPr>
          <p:nvPr/>
        </p:nvCxnSpPr>
        <p:spPr>
          <a:xfrm flipV="1">
            <a:off x="2699792" y="2888940"/>
            <a:ext cx="1080120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stCxn id="4" idx="3"/>
          </p:cNvCxnSpPr>
          <p:nvPr/>
        </p:nvCxnSpPr>
        <p:spPr>
          <a:xfrm>
            <a:off x="2699792" y="3609020"/>
            <a:ext cx="1080120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828134" y="2420888"/>
            <a:ext cx="4323731" cy="11881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4 fiches sur </a:t>
            </a:r>
            <a:r>
              <a:rPr lang="fr-FR" dirty="0" smtClean="0">
                <a:solidFill>
                  <a:srgbClr val="002060"/>
                </a:solidFill>
              </a:rPr>
              <a:t>la sécurité dans les espaces publics et privés </a:t>
            </a:r>
          </a:p>
          <a:p>
            <a:pPr algn="ctr"/>
            <a:r>
              <a:rPr lang="fr-FR" b="1" dirty="0" smtClean="0">
                <a:solidFill>
                  <a:srgbClr val="FFFF00"/>
                </a:solidFill>
              </a:rPr>
              <a:t>OU</a:t>
            </a:r>
            <a:r>
              <a:rPr lang="fr-FR" dirty="0" smtClean="0"/>
              <a:t> </a:t>
            </a:r>
          </a:p>
          <a:p>
            <a:pPr algn="ctr"/>
            <a:r>
              <a:rPr lang="fr-FR" dirty="0" smtClean="0"/>
              <a:t>sur </a:t>
            </a:r>
            <a:r>
              <a:rPr lang="fr-FR" dirty="0" smtClean="0">
                <a:solidFill>
                  <a:srgbClr val="FF0000"/>
                </a:solidFill>
              </a:rPr>
              <a:t>la sécurité incendie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79912" y="3969060"/>
            <a:ext cx="4323731" cy="8280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dirty="0" smtClean="0"/>
              <a:t>1 fiche couvrant </a:t>
            </a:r>
            <a:r>
              <a:rPr lang="fr-FR" dirty="0" smtClean="0">
                <a:solidFill>
                  <a:srgbClr val="0070C0"/>
                </a:solidFill>
              </a:rPr>
              <a:t>le secours à personne OU la protection des personnes, des biens et de l’environnement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7164288" y="332656"/>
            <a:ext cx="1584176" cy="86409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GAP </a:t>
            </a:r>
          </a:p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25 à 32</a:t>
            </a:r>
            <a:endParaRPr lang="fr-FR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2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7" grpId="0" animBg="1"/>
      <p:bldP spid="20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1204306"/>
          </a:xfrm>
        </p:spPr>
        <p:txBody>
          <a:bodyPr/>
          <a:lstStyle/>
          <a:p>
            <a:r>
              <a:rPr lang="fr-FR" sz="2400" dirty="0" err="1" smtClean="0"/>
              <a:t>baccalaurÉAT</a:t>
            </a:r>
            <a:r>
              <a:rPr lang="fr-FR" sz="2400" dirty="0" smtClean="0"/>
              <a:t> PROFESSIONNEL </a:t>
            </a:r>
            <a:br>
              <a:rPr lang="fr-FR" sz="2400" dirty="0" smtClean="0"/>
            </a:br>
            <a:r>
              <a:rPr lang="fr-FR" sz="2400" dirty="0" smtClean="0"/>
              <a:t>métiers de la sécurité</a:t>
            </a:r>
            <a:endParaRPr lang="fr-FR" sz="2400" dirty="0"/>
          </a:p>
        </p:txBody>
      </p:sp>
      <p:grpSp>
        <p:nvGrpSpPr>
          <p:cNvPr id="12" name="Groupe 11"/>
          <p:cNvGrpSpPr/>
          <p:nvPr/>
        </p:nvGrpSpPr>
        <p:grpSpPr>
          <a:xfrm>
            <a:off x="80605" y="5149724"/>
            <a:ext cx="8850649" cy="1673450"/>
            <a:chOff x="132616" y="5149724"/>
            <a:chExt cx="8850649" cy="1673450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11" name="Groupe 10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1026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Image 9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  <p:sp>
        <p:nvSpPr>
          <p:cNvPr id="3" name="Rectangle 2"/>
          <p:cNvSpPr/>
          <p:nvPr/>
        </p:nvSpPr>
        <p:spPr>
          <a:xfrm>
            <a:off x="1838947" y="1340768"/>
            <a:ext cx="64087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FFFF00"/>
                </a:solidFill>
              </a:rPr>
              <a:t>E32 Activités professionnelles dans la dominante</a:t>
            </a:r>
          </a:p>
          <a:p>
            <a:pPr algn="ctr"/>
            <a:r>
              <a:rPr lang="fr-FR" sz="2000" b="1" dirty="0" smtClean="0">
                <a:solidFill>
                  <a:srgbClr val="FFFF00"/>
                </a:solidFill>
              </a:rPr>
              <a:t>En CCF</a:t>
            </a:r>
            <a:endParaRPr lang="fr-FR" sz="2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2420888"/>
            <a:ext cx="2160240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Un dossier construit par le candidat dans la </a:t>
            </a:r>
            <a:r>
              <a:rPr lang="fr-FR" dirty="0" smtClean="0">
                <a:solidFill>
                  <a:srgbClr val="FFFF00"/>
                </a:solidFill>
              </a:rPr>
              <a:t>dominante choisie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7164288" y="332656"/>
            <a:ext cx="1584176" cy="86409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GAP </a:t>
            </a:r>
          </a:p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25 à 32</a:t>
            </a:r>
            <a:endParaRPr lang="fr-F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49390" y="2420888"/>
            <a:ext cx="308987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 page sur le parcours en milieu professionnel </a:t>
            </a:r>
          </a:p>
          <a:p>
            <a:pPr algn="ctr"/>
            <a:r>
              <a:rPr lang="fr-FR" dirty="0" smtClean="0"/>
              <a:t>du candidat</a:t>
            </a:r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3249390" y="3387051"/>
            <a:ext cx="3089874" cy="1431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5 fiches d’activités</a:t>
            </a:r>
          </a:p>
          <a:p>
            <a:pPr algn="ctr"/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6804248" y="2420888"/>
            <a:ext cx="1944216" cy="2397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8 pages maximum</a:t>
            </a:r>
            <a:endParaRPr lang="fr-FR" dirty="0"/>
          </a:p>
        </p:txBody>
      </p:sp>
      <p:cxnSp>
        <p:nvCxnSpPr>
          <p:cNvPr id="14" name="Connecteur droit avec flèche 13"/>
          <p:cNvCxnSpPr>
            <a:stCxn id="4" idx="3"/>
            <a:endCxn id="6" idx="1"/>
          </p:cNvCxnSpPr>
          <p:nvPr/>
        </p:nvCxnSpPr>
        <p:spPr>
          <a:xfrm flipV="1">
            <a:off x="2699792" y="2816932"/>
            <a:ext cx="549598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4" idx="3"/>
            <a:endCxn id="19" idx="1"/>
          </p:cNvCxnSpPr>
          <p:nvPr/>
        </p:nvCxnSpPr>
        <p:spPr>
          <a:xfrm>
            <a:off x="2699792" y="3609020"/>
            <a:ext cx="549598" cy="4939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6" idx="3"/>
            <a:endCxn id="9" idx="1"/>
          </p:cNvCxnSpPr>
          <p:nvPr/>
        </p:nvCxnSpPr>
        <p:spPr>
          <a:xfrm>
            <a:off x="6339264" y="2816932"/>
            <a:ext cx="464984" cy="8029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19" idx="3"/>
            <a:endCxn id="9" idx="1"/>
          </p:cNvCxnSpPr>
          <p:nvPr/>
        </p:nvCxnSpPr>
        <p:spPr>
          <a:xfrm flipV="1">
            <a:off x="6339264" y="3619858"/>
            <a:ext cx="464984" cy="48308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519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0" grpId="0" animBg="1"/>
      <p:bldP spid="6" grpId="0" animBg="1"/>
      <p:bldP spid="19" grpId="0" animBg="1"/>
      <p:bldP spid="9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1204306"/>
          </a:xfrm>
        </p:spPr>
        <p:txBody>
          <a:bodyPr/>
          <a:lstStyle/>
          <a:p>
            <a:r>
              <a:rPr lang="fr-FR" sz="2400" dirty="0" err="1" smtClean="0"/>
              <a:t>baccalaurÉAT</a:t>
            </a:r>
            <a:r>
              <a:rPr lang="fr-FR" sz="2400" dirty="0" smtClean="0"/>
              <a:t> PROFESSIONNEL </a:t>
            </a:r>
            <a:br>
              <a:rPr lang="fr-FR" sz="2400" dirty="0" smtClean="0"/>
            </a:br>
            <a:r>
              <a:rPr lang="fr-FR" sz="2400" dirty="0" smtClean="0"/>
              <a:t>métiers de la sécurité</a:t>
            </a:r>
            <a:endParaRPr lang="fr-FR" sz="2400" dirty="0"/>
          </a:p>
        </p:txBody>
      </p:sp>
      <p:grpSp>
        <p:nvGrpSpPr>
          <p:cNvPr id="12" name="Groupe 11"/>
          <p:cNvGrpSpPr/>
          <p:nvPr/>
        </p:nvGrpSpPr>
        <p:grpSpPr>
          <a:xfrm>
            <a:off x="80605" y="5149724"/>
            <a:ext cx="8850649" cy="1673450"/>
            <a:chOff x="132616" y="5149724"/>
            <a:chExt cx="8850649" cy="1673450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11" name="Groupe 10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1026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Image 9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  <p:sp>
        <p:nvSpPr>
          <p:cNvPr id="3" name="Rectangle 2"/>
          <p:cNvSpPr/>
          <p:nvPr/>
        </p:nvSpPr>
        <p:spPr>
          <a:xfrm>
            <a:off x="1838947" y="1340768"/>
            <a:ext cx="64087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FFFF00"/>
                </a:solidFill>
              </a:rPr>
              <a:t>E32 Activités professionnelles dans la dominante</a:t>
            </a:r>
          </a:p>
          <a:p>
            <a:pPr algn="ctr"/>
            <a:r>
              <a:rPr lang="fr-FR" sz="2000" b="1" dirty="0" smtClean="0">
                <a:solidFill>
                  <a:srgbClr val="FFFF00"/>
                </a:solidFill>
              </a:rPr>
              <a:t>En CCF</a:t>
            </a:r>
            <a:endParaRPr lang="fr-FR" sz="2000" b="1" dirty="0">
              <a:solidFill>
                <a:srgbClr val="FFFF00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7164288" y="332656"/>
            <a:ext cx="1584176" cy="86409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GAP </a:t>
            </a:r>
          </a:p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endParaRPr lang="fr-F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3151837" y="2420888"/>
            <a:ext cx="3436387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002060"/>
                </a:solidFill>
              </a:rPr>
              <a:t>Les fiches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1043608" y="3501008"/>
            <a:ext cx="2880320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2"/>
                </a:solidFill>
              </a:rPr>
              <a:t>L’en-tête </a:t>
            </a:r>
          </a:p>
          <a:p>
            <a:r>
              <a:rPr lang="fr-FR" dirty="0" smtClean="0"/>
              <a:t>Intitulé</a:t>
            </a:r>
          </a:p>
          <a:p>
            <a:r>
              <a:rPr lang="fr-FR" dirty="0" smtClean="0"/>
              <a:t>Les compétences retenues pour l’activité choisie</a:t>
            </a:r>
          </a:p>
          <a:p>
            <a:r>
              <a:rPr lang="fr-FR" dirty="0" smtClean="0"/>
              <a:t>Dénomination de la structure choisie</a:t>
            </a:r>
            <a:endParaRPr lang="fr-FR" dirty="0"/>
          </a:p>
        </p:txBody>
      </p:sp>
      <p:sp>
        <p:nvSpPr>
          <p:cNvPr id="24" name="Rectangle à coins arrondis 23"/>
          <p:cNvSpPr/>
          <p:nvPr/>
        </p:nvSpPr>
        <p:spPr>
          <a:xfrm>
            <a:off x="5508104" y="3493537"/>
            <a:ext cx="3423150" cy="28877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2"/>
                </a:solidFill>
              </a:rPr>
              <a:t>Le corps</a:t>
            </a:r>
          </a:p>
          <a:p>
            <a:r>
              <a:rPr lang="fr-FR" dirty="0" smtClean="0"/>
              <a:t>Présentation de la structure</a:t>
            </a:r>
          </a:p>
          <a:p>
            <a:r>
              <a:rPr lang="fr-FR" dirty="0" smtClean="0"/>
              <a:t>Place et rôle du candidat</a:t>
            </a:r>
          </a:p>
          <a:p>
            <a:r>
              <a:rPr lang="fr-FR" dirty="0" smtClean="0"/>
              <a:t>Déroulement de l’activité</a:t>
            </a:r>
          </a:p>
          <a:p>
            <a:r>
              <a:rPr lang="fr-FR" dirty="0" smtClean="0"/>
              <a:t>Les résultats </a:t>
            </a:r>
          </a:p>
          <a:p>
            <a:r>
              <a:rPr lang="fr-FR" dirty="0" smtClean="0"/>
              <a:t>L’analyse des incidences</a:t>
            </a:r>
          </a:p>
          <a:p>
            <a:r>
              <a:rPr lang="fr-FR" dirty="0" smtClean="0"/>
              <a:t>Réflexion personnelle, difficultés rencontrées, compétences acquises</a:t>
            </a:r>
          </a:p>
          <a:p>
            <a:r>
              <a:rPr lang="fr-FR" dirty="0" smtClean="0"/>
              <a:t>Marge de manœuvre </a:t>
            </a:r>
            <a:endParaRPr lang="fr-FR" dirty="0"/>
          </a:p>
        </p:txBody>
      </p:sp>
      <p:cxnSp>
        <p:nvCxnSpPr>
          <p:cNvPr id="22" name="Connecteur droit avec flèche 21"/>
          <p:cNvCxnSpPr>
            <a:stCxn id="16" idx="2"/>
            <a:endCxn id="17" idx="0"/>
          </p:cNvCxnSpPr>
          <p:nvPr/>
        </p:nvCxnSpPr>
        <p:spPr>
          <a:xfrm flipH="1">
            <a:off x="2483768" y="3140968"/>
            <a:ext cx="2386263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16" idx="2"/>
            <a:endCxn id="24" idx="0"/>
          </p:cNvCxnSpPr>
          <p:nvPr/>
        </p:nvCxnSpPr>
        <p:spPr>
          <a:xfrm>
            <a:off x="4870031" y="3140968"/>
            <a:ext cx="2349648" cy="3525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870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" grpId="0" animBg="1"/>
      <p:bldP spid="16" grpId="0" animBg="1"/>
      <p:bldP spid="17" grpId="0" animBg="1"/>
      <p:bldP spid="24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1204306"/>
          </a:xfrm>
        </p:spPr>
        <p:txBody>
          <a:bodyPr/>
          <a:lstStyle/>
          <a:p>
            <a:r>
              <a:rPr lang="fr-FR" sz="2400" dirty="0" err="1" smtClean="0"/>
              <a:t>baccalaurÉAT</a:t>
            </a:r>
            <a:r>
              <a:rPr lang="fr-FR" sz="2400" dirty="0" smtClean="0"/>
              <a:t> PROFESSIONNEL </a:t>
            </a:r>
            <a:br>
              <a:rPr lang="fr-FR" sz="2400" dirty="0" smtClean="0"/>
            </a:br>
            <a:r>
              <a:rPr lang="fr-FR" sz="2400" dirty="0" smtClean="0"/>
              <a:t>métiers de la sécurité</a:t>
            </a:r>
            <a:endParaRPr lang="fr-FR" sz="2400" dirty="0"/>
          </a:p>
        </p:txBody>
      </p:sp>
      <p:grpSp>
        <p:nvGrpSpPr>
          <p:cNvPr id="12" name="Groupe 11"/>
          <p:cNvGrpSpPr/>
          <p:nvPr/>
        </p:nvGrpSpPr>
        <p:grpSpPr>
          <a:xfrm>
            <a:off x="80605" y="5149724"/>
            <a:ext cx="8850649" cy="1673450"/>
            <a:chOff x="132616" y="5149724"/>
            <a:chExt cx="8850649" cy="1673450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11" name="Groupe 10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1026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Image 9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  <p:sp>
        <p:nvSpPr>
          <p:cNvPr id="3" name="Rectangle 2"/>
          <p:cNvSpPr/>
          <p:nvPr/>
        </p:nvSpPr>
        <p:spPr>
          <a:xfrm>
            <a:off x="1838947" y="1340768"/>
            <a:ext cx="64087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FFFF00"/>
                </a:solidFill>
              </a:rPr>
              <a:t>E32 Activités professionnelles dans la dominante</a:t>
            </a:r>
          </a:p>
          <a:p>
            <a:pPr algn="ctr"/>
            <a:r>
              <a:rPr lang="fr-FR" sz="2000" b="1" dirty="0" smtClean="0">
                <a:solidFill>
                  <a:srgbClr val="FFFF00"/>
                </a:solidFill>
              </a:rPr>
              <a:t>En CCF</a:t>
            </a:r>
            <a:endParaRPr lang="fr-FR" sz="2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62703" y="2274568"/>
            <a:ext cx="216024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L’interrogation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7164288" y="332656"/>
            <a:ext cx="1584176" cy="86409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GAP </a:t>
            </a:r>
          </a:p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25 à 32</a:t>
            </a:r>
            <a:endParaRPr lang="fr-F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5616" y="3645024"/>
            <a:ext cx="237626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15 minutes maximum</a:t>
            </a:r>
          </a:p>
          <a:p>
            <a:pPr algn="ctr"/>
            <a:r>
              <a:rPr lang="fr-FR" dirty="0" smtClean="0"/>
              <a:t>Le candidat expose le contenu de son dossier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4071012" y="3649442"/>
            <a:ext cx="237626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20 minutes maximum</a:t>
            </a:r>
          </a:p>
          <a:p>
            <a:pPr algn="ctr"/>
            <a:r>
              <a:rPr lang="fr-FR" dirty="0" smtClean="0"/>
              <a:t>Le jury s’entretient avec le candidat</a:t>
            </a:r>
          </a:p>
          <a:p>
            <a:pPr algn="ctr"/>
            <a:r>
              <a:rPr lang="fr-FR" dirty="0" smtClean="0"/>
              <a:t>Approfondir l’exposé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608221" y="2274568"/>
            <a:ext cx="2160240" cy="10801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Le dossier n’est pas évalué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15" name="Connecteur droit avec flèche 14"/>
          <p:cNvCxnSpPr>
            <a:stCxn id="4" idx="2"/>
            <a:endCxn id="5" idx="0"/>
          </p:cNvCxnSpPr>
          <p:nvPr/>
        </p:nvCxnSpPr>
        <p:spPr>
          <a:xfrm flipH="1">
            <a:off x="2303748" y="3354688"/>
            <a:ext cx="1239075" cy="2903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>
            <a:stCxn id="4" idx="2"/>
            <a:endCxn id="22" idx="0"/>
          </p:cNvCxnSpPr>
          <p:nvPr/>
        </p:nvCxnSpPr>
        <p:spPr>
          <a:xfrm>
            <a:off x="3542823" y="3354688"/>
            <a:ext cx="1716321" cy="2947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752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0" grpId="0" animBg="1"/>
      <p:bldP spid="5" grpId="0" animBg="1"/>
      <p:bldP spid="22" grpId="0" animBg="1"/>
      <p:bldP spid="24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1204306"/>
          </a:xfrm>
        </p:spPr>
        <p:txBody>
          <a:bodyPr/>
          <a:lstStyle/>
          <a:p>
            <a:r>
              <a:rPr lang="fr-FR" sz="2400" dirty="0" err="1" smtClean="0"/>
              <a:t>baccalaurÉAT</a:t>
            </a:r>
            <a:r>
              <a:rPr lang="fr-FR" sz="2400" dirty="0" smtClean="0"/>
              <a:t> PROFESSIONNEL </a:t>
            </a:r>
            <a:br>
              <a:rPr lang="fr-FR" sz="2400" dirty="0" smtClean="0"/>
            </a:br>
            <a:r>
              <a:rPr lang="fr-FR" sz="2400" dirty="0" smtClean="0"/>
              <a:t>métiers de la sécurité</a:t>
            </a:r>
            <a:endParaRPr lang="fr-FR" sz="2400" dirty="0"/>
          </a:p>
        </p:txBody>
      </p:sp>
      <p:grpSp>
        <p:nvGrpSpPr>
          <p:cNvPr id="12" name="Groupe 11"/>
          <p:cNvGrpSpPr/>
          <p:nvPr/>
        </p:nvGrpSpPr>
        <p:grpSpPr>
          <a:xfrm>
            <a:off x="80605" y="5149724"/>
            <a:ext cx="8850649" cy="1673450"/>
            <a:chOff x="132616" y="5149724"/>
            <a:chExt cx="8850649" cy="1673450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11" name="Groupe 10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1026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Image 9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  <p:sp>
        <p:nvSpPr>
          <p:cNvPr id="6" name="Rectangle à coins arrondis 5"/>
          <p:cNvSpPr/>
          <p:nvPr/>
        </p:nvSpPr>
        <p:spPr>
          <a:xfrm>
            <a:off x="1271654" y="2492896"/>
            <a:ext cx="6540706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rgbClr val="002060"/>
                </a:solidFill>
              </a:rPr>
              <a:t>Les épreuves ponctuelles</a:t>
            </a:r>
            <a:endParaRPr lang="fr-FR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30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1204306"/>
          </a:xfrm>
        </p:spPr>
        <p:txBody>
          <a:bodyPr/>
          <a:lstStyle/>
          <a:p>
            <a:r>
              <a:rPr lang="fr-FR" sz="2400" dirty="0" err="1" smtClean="0"/>
              <a:t>baccalaurÉAT</a:t>
            </a:r>
            <a:r>
              <a:rPr lang="fr-FR" sz="2400" dirty="0" smtClean="0"/>
              <a:t> PROFESSIONNEL </a:t>
            </a:r>
            <a:br>
              <a:rPr lang="fr-FR" sz="2400" dirty="0" smtClean="0"/>
            </a:br>
            <a:r>
              <a:rPr lang="fr-FR" sz="2400" dirty="0" smtClean="0"/>
              <a:t>métiers de la sécurité</a:t>
            </a:r>
            <a:endParaRPr lang="fr-FR" sz="2400" dirty="0"/>
          </a:p>
        </p:txBody>
      </p:sp>
      <p:grpSp>
        <p:nvGrpSpPr>
          <p:cNvPr id="12" name="Groupe 11"/>
          <p:cNvGrpSpPr/>
          <p:nvPr/>
        </p:nvGrpSpPr>
        <p:grpSpPr>
          <a:xfrm>
            <a:off x="80605" y="5149724"/>
            <a:ext cx="8850649" cy="1673450"/>
            <a:chOff x="132616" y="5149724"/>
            <a:chExt cx="8850649" cy="1673450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11" name="Groupe 10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1026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Image 9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  <p:sp>
        <p:nvSpPr>
          <p:cNvPr id="3" name="Rectangle 2"/>
          <p:cNvSpPr/>
          <p:nvPr/>
        </p:nvSpPr>
        <p:spPr>
          <a:xfrm>
            <a:off x="1838947" y="1340768"/>
            <a:ext cx="64087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FFFF00"/>
                </a:solidFill>
              </a:rPr>
              <a:t>E31 Activités en milieu professionnel</a:t>
            </a:r>
          </a:p>
          <a:p>
            <a:pPr algn="ctr"/>
            <a:r>
              <a:rPr lang="fr-FR" sz="2000" b="1" dirty="0" smtClean="0">
                <a:solidFill>
                  <a:srgbClr val="FFFF00"/>
                </a:solidFill>
              </a:rPr>
              <a:t>En épreuve ponctuelle</a:t>
            </a:r>
            <a:endParaRPr lang="fr-FR" sz="20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2492895"/>
            <a:ext cx="2232248" cy="2463319"/>
          </a:xfrm>
          <a:prstGeom prst="rect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Un recueil d’activités complété par le candidat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65806" y="2492896"/>
            <a:ext cx="2448272" cy="1008112"/>
          </a:xfrm>
          <a:prstGeom prst="rect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Les </a:t>
            </a:r>
            <a:r>
              <a:rPr lang="fr-FR" dirty="0" smtClean="0"/>
              <a:t>attestations </a:t>
            </a:r>
            <a:endParaRPr lang="fr-FR" dirty="0" smtClean="0"/>
          </a:p>
          <a:p>
            <a:pPr algn="ctr"/>
            <a:r>
              <a:rPr lang="fr-FR" dirty="0"/>
              <a:t>d</a:t>
            </a:r>
            <a:r>
              <a:rPr lang="fr-FR" dirty="0" smtClean="0"/>
              <a:t>e présence en entreprise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3265806" y="3724554"/>
            <a:ext cx="2448272" cy="1188347"/>
          </a:xfrm>
          <a:prstGeom prst="rect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La présentation explicitée d’une situation pour chacune de 12 activités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228184" y="2492896"/>
            <a:ext cx="2703070" cy="12316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Entretien de 30 min avec la commission composée d’un enseignant et d’un professionnel 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6228184" y="3861048"/>
            <a:ext cx="2703070" cy="10951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La commission d’interrogation est différente de celle qui intervient en E32</a:t>
            </a:r>
            <a:endParaRPr lang="fr-FR" dirty="0"/>
          </a:p>
        </p:txBody>
      </p:sp>
      <p:sp>
        <p:nvSpPr>
          <p:cNvPr id="16" name="Flèche droite 15"/>
          <p:cNvSpPr/>
          <p:nvPr/>
        </p:nvSpPr>
        <p:spPr>
          <a:xfrm>
            <a:off x="2843808" y="3428885"/>
            <a:ext cx="421998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 droite 21"/>
          <p:cNvSpPr/>
          <p:nvPr/>
        </p:nvSpPr>
        <p:spPr>
          <a:xfrm>
            <a:off x="5714078" y="3581285"/>
            <a:ext cx="514106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7065813" y="332656"/>
            <a:ext cx="1682651" cy="86409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GAP </a:t>
            </a:r>
          </a:p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20/24</a:t>
            </a:r>
            <a:endParaRPr lang="fr-FR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025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17" grpId="0" animBg="1"/>
      <p:bldP spid="4" grpId="0" animBg="1"/>
      <p:bldP spid="14" grpId="0" animBg="1"/>
      <p:bldP spid="16" grpId="0" animBg="1"/>
      <p:bldP spid="22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1204306"/>
          </a:xfrm>
        </p:spPr>
        <p:txBody>
          <a:bodyPr/>
          <a:lstStyle/>
          <a:p>
            <a:r>
              <a:rPr lang="fr-FR" sz="2400" dirty="0" err="1" smtClean="0"/>
              <a:t>baccalaurÉAT</a:t>
            </a:r>
            <a:r>
              <a:rPr lang="fr-FR" sz="2400" dirty="0" smtClean="0"/>
              <a:t> PROFESSIONNEL </a:t>
            </a:r>
            <a:br>
              <a:rPr lang="fr-FR" sz="2400" dirty="0" smtClean="0"/>
            </a:br>
            <a:r>
              <a:rPr lang="fr-FR" sz="2400" dirty="0" smtClean="0"/>
              <a:t>métiers de la sécurité</a:t>
            </a:r>
            <a:endParaRPr lang="fr-FR" sz="2400" dirty="0"/>
          </a:p>
        </p:txBody>
      </p:sp>
      <p:grpSp>
        <p:nvGrpSpPr>
          <p:cNvPr id="12" name="Groupe 11"/>
          <p:cNvGrpSpPr/>
          <p:nvPr/>
        </p:nvGrpSpPr>
        <p:grpSpPr>
          <a:xfrm>
            <a:off x="80605" y="5149724"/>
            <a:ext cx="8850649" cy="1673450"/>
            <a:chOff x="132616" y="5149724"/>
            <a:chExt cx="8850649" cy="1673450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11" name="Groupe 10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1026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Image 9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  <p:sp>
        <p:nvSpPr>
          <p:cNvPr id="3" name="Rectangle 2"/>
          <p:cNvSpPr/>
          <p:nvPr/>
        </p:nvSpPr>
        <p:spPr>
          <a:xfrm>
            <a:off x="1838947" y="1340768"/>
            <a:ext cx="64087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FFFF00"/>
                </a:solidFill>
              </a:rPr>
              <a:t>E31 Activités en milieu professionnel</a:t>
            </a:r>
          </a:p>
          <a:p>
            <a:pPr algn="ctr"/>
            <a:r>
              <a:rPr lang="fr-FR" sz="2000" b="1" dirty="0" smtClean="0">
                <a:solidFill>
                  <a:srgbClr val="FFFF00"/>
                </a:solidFill>
              </a:rPr>
              <a:t>En épreuve ponctuelle</a:t>
            </a:r>
            <a:endParaRPr lang="fr-FR" sz="2000" b="1" dirty="0">
              <a:solidFill>
                <a:srgbClr val="FFFF00"/>
              </a:solidFill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528523"/>
              </p:ext>
            </p:extLst>
          </p:nvPr>
        </p:nvGraphicFramePr>
        <p:xfrm>
          <a:off x="578326" y="3501008"/>
          <a:ext cx="8352928" cy="26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76464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Description du contexte du déroulement de l’activité et de l’action engagée (le</a:t>
                      </a:r>
                      <a:r>
                        <a:rPr lang="fr-FR" baseline="0" dirty="0" smtClean="0"/>
                        <a:t> contexte de l’action et le déroulement de l’action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Analyse de son action (action, conséquences, difficultés, marges</a:t>
                      </a:r>
                      <a:r>
                        <a:rPr lang="fr-FR" baseline="0" dirty="0" smtClean="0"/>
                        <a:t> de progression)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A1.1 Contribuer à la sécurisation</a:t>
                      </a:r>
                      <a:r>
                        <a:rPr lang="fr-FR" baseline="0" dirty="0" smtClean="0"/>
                        <a:t> d’une manifestation à caractère sportif, social, …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A1.2 Intervenir lors d’une situation</a:t>
                      </a:r>
                      <a:r>
                        <a:rPr lang="fr-FR" baseline="0" dirty="0" smtClean="0"/>
                        <a:t> d’infraction 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à coins arrondis 14"/>
          <p:cNvSpPr/>
          <p:nvPr/>
        </p:nvSpPr>
        <p:spPr>
          <a:xfrm>
            <a:off x="2174673" y="2577677"/>
            <a:ext cx="549260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Guide pour la réalisation du recueil d’activité</a:t>
            </a:r>
            <a:endParaRPr lang="fr-FR" dirty="0"/>
          </a:p>
        </p:txBody>
      </p:sp>
      <p:sp>
        <p:nvSpPr>
          <p:cNvPr id="13" name="Ellipse 12"/>
          <p:cNvSpPr/>
          <p:nvPr/>
        </p:nvSpPr>
        <p:spPr>
          <a:xfrm>
            <a:off x="7065813" y="332656"/>
            <a:ext cx="1682651" cy="86409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GAP </a:t>
            </a:r>
          </a:p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20/24</a:t>
            </a:r>
            <a:endParaRPr lang="fr-FR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78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1204306"/>
          </a:xfrm>
        </p:spPr>
        <p:txBody>
          <a:bodyPr/>
          <a:lstStyle/>
          <a:p>
            <a:r>
              <a:rPr lang="fr-FR" sz="2400" dirty="0" err="1"/>
              <a:t>baccalaurÉAT</a:t>
            </a:r>
            <a:r>
              <a:rPr lang="fr-FR" sz="2400" dirty="0"/>
              <a:t> PROFESSIONNEL </a:t>
            </a:r>
            <a:br>
              <a:rPr lang="fr-FR" sz="2400" dirty="0"/>
            </a:br>
            <a:r>
              <a:rPr lang="fr-FR" sz="2400" dirty="0"/>
              <a:t>métiers de la </a:t>
            </a:r>
            <a:r>
              <a:rPr lang="fr-FR" sz="2400" dirty="0" smtClean="0"/>
              <a:t>sécurité</a:t>
            </a:r>
            <a:r>
              <a:rPr lang="fr-FR" sz="2400" dirty="0"/>
              <a:t> </a:t>
            </a:r>
            <a:r>
              <a:rPr lang="fr-FR" sz="2400" dirty="0" smtClean="0"/>
              <a:t>- </a:t>
            </a:r>
            <a:r>
              <a:rPr lang="fr-FR" sz="2400" dirty="0" smtClean="0">
                <a:solidFill>
                  <a:srgbClr val="FFC000"/>
                </a:solidFill>
              </a:rPr>
              <a:t>RAP</a:t>
            </a:r>
            <a:endParaRPr lang="fr-FR" sz="2400" dirty="0">
              <a:solidFill>
                <a:srgbClr val="FFC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6925" y="3077141"/>
            <a:ext cx="81822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23813">
              <a:buFont typeface="Wingdings" panose="05000000000000000000" pitchFamily="2" charset="2"/>
              <a:buChar char="ü"/>
            </a:pPr>
            <a:endParaRPr lang="fr-FR" sz="3200" dirty="0"/>
          </a:p>
        </p:txBody>
      </p:sp>
      <p:grpSp>
        <p:nvGrpSpPr>
          <p:cNvPr id="20" name="Groupe 19"/>
          <p:cNvGrpSpPr/>
          <p:nvPr/>
        </p:nvGrpSpPr>
        <p:grpSpPr>
          <a:xfrm>
            <a:off x="132616" y="5149724"/>
            <a:ext cx="8850649" cy="1673450"/>
            <a:chOff x="132616" y="5149724"/>
            <a:chExt cx="8850649" cy="1673450"/>
          </a:xfrm>
        </p:grpSpPr>
        <p:pic>
          <p:nvPicPr>
            <p:cNvPr id="21" name="Image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22" name="Image 2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23" name="Groupe 22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24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5" name="Image 24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  <p:sp>
        <p:nvSpPr>
          <p:cNvPr id="4" name="Rectangle 3"/>
          <p:cNvSpPr/>
          <p:nvPr/>
        </p:nvSpPr>
        <p:spPr>
          <a:xfrm>
            <a:off x="697341" y="1864143"/>
            <a:ext cx="7745281" cy="792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Activités</a:t>
            </a:r>
          </a:p>
          <a:p>
            <a:pPr algn="ctr"/>
            <a:endParaRPr lang="fr-FR" b="1" dirty="0">
              <a:solidFill>
                <a:srgbClr val="FFFF00"/>
              </a:solidFill>
            </a:endParaRPr>
          </a:p>
          <a:p>
            <a:pPr algn="ctr"/>
            <a:r>
              <a:rPr lang="fr-FR" b="1" dirty="0" smtClean="0">
                <a:solidFill>
                  <a:srgbClr val="FFFF00"/>
                </a:solidFill>
              </a:rPr>
              <a:t>Tâches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2681097"/>
            <a:ext cx="1944216" cy="7920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Ressources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627784" y="2681097"/>
            <a:ext cx="1944216" cy="7920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Moyens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69981" y="2681097"/>
            <a:ext cx="1944216" cy="7920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Liaisons fonctionnelles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95207" y="2682151"/>
            <a:ext cx="1944216" cy="7920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Autonomie, responsabilité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3448319"/>
            <a:ext cx="7759054" cy="969473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Résultats attendus</a:t>
            </a:r>
            <a:endParaRPr lang="fr-FR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65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30" grpId="0" animBg="1"/>
      <p:bldP spid="31" grpId="0" animBg="1"/>
      <p:bldP spid="32" grpId="0" animBg="1"/>
      <p:bldP spid="6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1204306"/>
          </a:xfrm>
        </p:spPr>
        <p:txBody>
          <a:bodyPr/>
          <a:lstStyle/>
          <a:p>
            <a:r>
              <a:rPr lang="fr-FR" sz="2400" dirty="0" err="1" smtClean="0"/>
              <a:t>baccalaurÉAT</a:t>
            </a:r>
            <a:r>
              <a:rPr lang="fr-FR" sz="2400" dirty="0" smtClean="0"/>
              <a:t> PROFESSIONNEL </a:t>
            </a:r>
            <a:br>
              <a:rPr lang="fr-FR" sz="2400" dirty="0" smtClean="0"/>
            </a:br>
            <a:r>
              <a:rPr lang="fr-FR" sz="2400" dirty="0" smtClean="0"/>
              <a:t>métiers de la sécurité</a:t>
            </a:r>
            <a:endParaRPr lang="fr-FR" sz="2400" dirty="0"/>
          </a:p>
        </p:txBody>
      </p:sp>
      <p:grpSp>
        <p:nvGrpSpPr>
          <p:cNvPr id="12" name="Groupe 11"/>
          <p:cNvGrpSpPr/>
          <p:nvPr/>
        </p:nvGrpSpPr>
        <p:grpSpPr>
          <a:xfrm>
            <a:off x="80605" y="5149724"/>
            <a:ext cx="8850649" cy="1673450"/>
            <a:chOff x="132616" y="5149724"/>
            <a:chExt cx="8850649" cy="1673450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11" name="Groupe 10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1026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Image 9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  <p:sp>
        <p:nvSpPr>
          <p:cNvPr id="3" name="Rectangle 2"/>
          <p:cNvSpPr/>
          <p:nvPr/>
        </p:nvSpPr>
        <p:spPr>
          <a:xfrm>
            <a:off x="1838947" y="1340768"/>
            <a:ext cx="64087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FFFF00"/>
                </a:solidFill>
              </a:rPr>
              <a:t>E32 Activités professionnelles dans la dominante</a:t>
            </a:r>
          </a:p>
          <a:p>
            <a:pPr algn="ctr"/>
            <a:r>
              <a:rPr lang="fr-FR" sz="2000" b="1" dirty="0" smtClean="0">
                <a:solidFill>
                  <a:srgbClr val="FFFF00"/>
                </a:solidFill>
              </a:rPr>
              <a:t>En épreuve ponctuelle </a:t>
            </a:r>
            <a:endParaRPr lang="fr-FR" sz="20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51837" y="2348880"/>
            <a:ext cx="4444499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É</a:t>
            </a:r>
            <a:r>
              <a:rPr lang="fr-FR" dirty="0" smtClean="0"/>
              <a:t>preuve pratique de 1 h 30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3147550" y="3284984"/>
            <a:ext cx="4444499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Dans la dominante choisie par le candidat</a:t>
            </a:r>
          </a:p>
          <a:p>
            <a:pPr algn="ctr"/>
            <a:r>
              <a:rPr lang="fr-FR" dirty="0"/>
              <a:t>s</a:t>
            </a:r>
            <a:r>
              <a:rPr lang="fr-FR" dirty="0" smtClean="0"/>
              <a:t>ur au moins 3 activités </a:t>
            </a:r>
          </a:p>
          <a:p>
            <a:pPr algn="ctr"/>
            <a:r>
              <a:rPr lang="fr-FR" dirty="0" smtClean="0"/>
              <a:t>et au moins 5 compétences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3151837" y="4437112"/>
            <a:ext cx="4444499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Situation simulée ou reconstituée</a:t>
            </a:r>
            <a:endParaRPr lang="fr-FR" dirty="0"/>
          </a:p>
        </p:txBody>
      </p:sp>
      <p:sp>
        <p:nvSpPr>
          <p:cNvPr id="6" name="Flèche vers le bas 5"/>
          <p:cNvSpPr/>
          <p:nvPr/>
        </p:nvSpPr>
        <p:spPr>
          <a:xfrm>
            <a:off x="5232829" y="2996952"/>
            <a:ext cx="273940" cy="28803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vers le bas 20"/>
          <p:cNvSpPr/>
          <p:nvPr/>
        </p:nvSpPr>
        <p:spPr>
          <a:xfrm>
            <a:off x="5200389" y="4149080"/>
            <a:ext cx="273940" cy="28803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7013802" y="188640"/>
            <a:ext cx="1584176" cy="86409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GAP </a:t>
            </a:r>
          </a:p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33 à 41</a:t>
            </a:r>
            <a:endParaRPr lang="fr-FR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74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7" grpId="0" animBg="1"/>
      <p:bldP spid="20" grpId="0" animBg="1"/>
      <p:bldP spid="6" grpId="0" animBg="1"/>
      <p:bldP spid="21" grpId="0" animBg="1"/>
      <p:bldP spid="22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1204306"/>
          </a:xfrm>
        </p:spPr>
        <p:txBody>
          <a:bodyPr/>
          <a:lstStyle/>
          <a:p>
            <a:r>
              <a:rPr lang="fr-FR" sz="2400" dirty="0" err="1" smtClean="0"/>
              <a:t>baccalaurÉAT</a:t>
            </a:r>
            <a:r>
              <a:rPr lang="fr-FR" sz="2400" dirty="0" smtClean="0"/>
              <a:t> PROFESSIONNEL </a:t>
            </a:r>
            <a:br>
              <a:rPr lang="fr-FR" sz="2400" dirty="0" smtClean="0"/>
            </a:br>
            <a:r>
              <a:rPr lang="fr-FR" sz="2400" dirty="0" smtClean="0"/>
              <a:t>métiers de la sécurité</a:t>
            </a:r>
            <a:endParaRPr lang="fr-FR" sz="2400" dirty="0"/>
          </a:p>
        </p:txBody>
      </p:sp>
      <p:grpSp>
        <p:nvGrpSpPr>
          <p:cNvPr id="12" name="Groupe 11"/>
          <p:cNvGrpSpPr/>
          <p:nvPr/>
        </p:nvGrpSpPr>
        <p:grpSpPr>
          <a:xfrm>
            <a:off x="80605" y="5149724"/>
            <a:ext cx="8850649" cy="1673450"/>
            <a:chOff x="132616" y="5149724"/>
            <a:chExt cx="8850649" cy="1673450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11" name="Groupe 10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1026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Image 9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  <p:sp>
        <p:nvSpPr>
          <p:cNvPr id="3" name="Rectangle 2"/>
          <p:cNvSpPr/>
          <p:nvPr/>
        </p:nvSpPr>
        <p:spPr>
          <a:xfrm>
            <a:off x="1838947" y="1340768"/>
            <a:ext cx="64087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FFFF00"/>
                </a:solidFill>
              </a:rPr>
              <a:t>E32 Activités professionnelles dans la dominante</a:t>
            </a:r>
          </a:p>
          <a:p>
            <a:pPr algn="ctr"/>
            <a:r>
              <a:rPr lang="fr-FR" sz="2000" b="1" dirty="0" smtClean="0">
                <a:solidFill>
                  <a:srgbClr val="FFFF00"/>
                </a:solidFill>
              </a:rPr>
              <a:t>En épreuve ponctuelle </a:t>
            </a:r>
            <a:endParaRPr lang="fr-FR" sz="2000" b="1" dirty="0">
              <a:solidFill>
                <a:srgbClr val="FFFF00"/>
              </a:solidFill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7013802" y="188640"/>
            <a:ext cx="1584176" cy="86409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GAP </a:t>
            </a:r>
          </a:p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3 à 41</a:t>
            </a:r>
            <a:endParaRPr lang="fr-F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35896" y="2276872"/>
            <a:ext cx="223224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Un dossier support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722823" y="3212976"/>
            <a:ext cx="2232248" cy="1408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Le candidat exécute les consignes de travail 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3563888" y="3212976"/>
            <a:ext cx="2232248" cy="1408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Le candidat rédige un écrit professionnel lié à son intervention</a:t>
            </a:r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6329261" y="3265292"/>
            <a:ext cx="2232248" cy="1356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 candidat s’entretient avec les membres de la commission d’évaluation </a:t>
            </a:r>
            <a:endParaRPr lang="fr-FR" dirty="0"/>
          </a:p>
        </p:txBody>
      </p:sp>
      <p:cxnSp>
        <p:nvCxnSpPr>
          <p:cNvPr id="14" name="Connecteur droit avec flèche 13"/>
          <p:cNvCxnSpPr>
            <a:stCxn id="4" idx="2"/>
          </p:cNvCxnSpPr>
          <p:nvPr/>
        </p:nvCxnSpPr>
        <p:spPr>
          <a:xfrm flipH="1">
            <a:off x="2123728" y="2924944"/>
            <a:ext cx="2628292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4" idx="2"/>
          </p:cNvCxnSpPr>
          <p:nvPr/>
        </p:nvCxnSpPr>
        <p:spPr>
          <a:xfrm>
            <a:off x="4752020" y="292494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4" idx="2"/>
            <a:endCxn id="19" idx="0"/>
          </p:cNvCxnSpPr>
          <p:nvPr/>
        </p:nvCxnSpPr>
        <p:spPr>
          <a:xfrm>
            <a:off x="4752020" y="2924944"/>
            <a:ext cx="2693365" cy="3403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329261" y="4941168"/>
            <a:ext cx="223224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 enseignant et 1 professionnel de la dominante choisie</a:t>
            </a:r>
            <a:endParaRPr lang="fr-FR" dirty="0"/>
          </a:p>
        </p:txBody>
      </p:sp>
      <p:cxnSp>
        <p:nvCxnSpPr>
          <p:cNvPr id="27" name="Connecteur droit avec flèche 26"/>
          <p:cNvCxnSpPr>
            <a:stCxn id="19" idx="2"/>
            <a:endCxn id="25" idx="0"/>
          </p:cNvCxnSpPr>
          <p:nvPr/>
        </p:nvCxnSpPr>
        <p:spPr>
          <a:xfrm>
            <a:off x="7445385" y="4621714"/>
            <a:ext cx="0" cy="3194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655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2" grpId="0" animBg="1"/>
      <p:bldP spid="4" grpId="0" animBg="1"/>
      <p:bldP spid="9" grpId="0" animBg="1"/>
      <p:bldP spid="18" grpId="0" animBg="1"/>
      <p:bldP spid="19" grpId="0" animBg="1"/>
      <p:bldP spid="25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1204306"/>
          </a:xfrm>
        </p:spPr>
        <p:txBody>
          <a:bodyPr/>
          <a:lstStyle/>
          <a:p>
            <a:r>
              <a:rPr lang="fr-FR" sz="2400" dirty="0" err="1" smtClean="0"/>
              <a:t>baccalaurÉAT</a:t>
            </a:r>
            <a:r>
              <a:rPr lang="fr-FR" sz="2400" dirty="0" smtClean="0"/>
              <a:t> PROFESSIONNEL </a:t>
            </a:r>
            <a:br>
              <a:rPr lang="fr-FR" sz="2400" dirty="0" smtClean="0"/>
            </a:br>
            <a:r>
              <a:rPr lang="fr-FR" sz="2400" dirty="0" smtClean="0"/>
              <a:t>métiers de la sécurité</a:t>
            </a:r>
            <a:endParaRPr lang="fr-FR" sz="2400" dirty="0"/>
          </a:p>
        </p:txBody>
      </p:sp>
      <p:grpSp>
        <p:nvGrpSpPr>
          <p:cNvPr id="12" name="Groupe 11"/>
          <p:cNvGrpSpPr/>
          <p:nvPr/>
        </p:nvGrpSpPr>
        <p:grpSpPr>
          <a:xfrm>
            <a:off x="80605" y="5149724"/>
            <a:ext cx="8850649" cy="1673450"/>
            <a:chOff x="132616" y="5149724"/>
            <a:chExt cx="8850649" cy="1673450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11" name="Groupe 10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1026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Image 9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  <p:sp>
        <p:nvSpPr>
          <p:cNvPr id="5" name="Rectangle 4"/>
          <p:cNvSpPr/>
          <p:nvPr/>
        </p:nvSpPr>
        <p:spPr>
          <a:xfrm>
            <a:off x="2306347" y="1556792"/>
            <a:ext cx="561662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Les correspondances d’épreuves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424067"/>
              </p:ext>
            </p:extLst>
          </p:nvPr>
        </p:nvGraphicFramePr>
        <p:xfrm>
          <a:off x="323528" y="2348880"/>
          <a:ext cx="8607726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631455"/>
                <a:gridCol w="3689025"/>
                <a:gridCol w="61483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BAC</a:t>
                      </a:r>
                      <a:r>
                        <a:rPr lang="fr-FR" baseline="0" dirty="0" smtClean="0"/>
                        <a:t> PRO Sécurité-Prévention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BAC</a:t>
                      </a:r>
                      <a:r>
                        <a:rPr lang="fr-FR" baseline="0" dirty="0" smtClean="0"/>
                        <a:t> PRO Métiers de la sécurité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Epreuve E1 Epreuve scientifique et technique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U1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Sous-épreuve E11 Cadre de la sécurité et de</a:t>
                      </a:r>
                      <a:r>
                        <a:rPr lang="fr-FR" sz="1600" baseline="0" dirty="0" smtClean="0"/>
                        <a:t> la prévention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U11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Épreuve </a:t>
                      </a:r>
                      <a:r>
                        <a:rPr lang="fr-FR" sz="1600" dirty="0" smtClean="0"/>
                        <a:t>E2 Epreuve d’étude de situations</a:t>
                      </a:r>
                      <a:r>
                        <a:rPr lang="fr-FR" sz="1600" baseline="0" dirty="0" smtClean="0"/>
                        <a:t> professionnelles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U2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Sous-épreuve E12 Mathématiques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U12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E1 </a:t>
                      </a:r>
                      <a:r>
                        <a:rPr lang="fr-FR" sz="1600" dirty="0" smtClean="0"/>
                        <a:t>Épreuve </a:t>
                      </a:r>
                      <a:r>
                        <a:rPr lang="fr-FR" sz="1600" dirty="0" smtClean="0"/>
                        <a:t>scientifique</a:t>
                      </a:r>
                      <a:r>
                        <a:rPr lang="fr-FR" sz="1600" baseline="0" dirty="0" smtClean="0"/>
                        <a:t> et technique</a:t>
                      </a:r>
                    </a:p>
                    <a:p>
                      <a:r>
                        <a:rPr lang="fr-FR" sz="1600" baseline="0" dirty="0" smtClean="0"/>
                        <a:t>Sous-épreuve E12 Mathématiques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U12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876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2616" y="332656"/>
            <a:ext cx="8198854" cy="764704"/>
          </a:xfrm>
        </p:spPr>
        <p:txBody>
          <a:bodyPr/>
          <a:lstStyle/>
          <a:p>
            <a:r>
              <a:rPr lang="fr-FR" sz="2400" dirty="0" smtClean="0"/>
              <a:t>baccalauréat </a:t>
            </a:r>
            <a:r>
              <a:rPr lang="fr-FR" sz="2400" dirty="0"/>
              <a:t>PROFESSIONNEL </a:t>
            </a:r>
            <a:br>
              <a:rPr lang="fr-FR" sz="2400" dirty="0"/>
            </a:br>
            <a:r>
              <a:rPr lang="fr-FR" sz="2400" dirty="0"/>
              <a:t>métiers de la </a:t>
            </a:r>
            <a:r>
              <a:rPr lang="fr-FR" sz="2400" dirty="0" smtClean="0"/>
              <a:t>sécurité</a:t>
            </a:r>
            <a:r>
              <a:rPr lang="fr-FR" sz="2400" dirty="0"/>
              <a:t> </a:t>
            </a:r>
            <a:r>
              <a:rPr lang="fr-FR" sz="2400" dirty="0" smtClean="0"/>
              <a:t>- </a:t>
            </a:r>
            <a:r>
              <a:rPr lang="fr-FR" sz="2400" dirty="0" smtClean="0">
                <a:solidFill>
                  <a:srgbClr val="FFC000"/>
                </a:solidFill>
              </a:rPr>
              <a:t>RAP</a:t>
            </a:r>
            <a:endParaRPr lang="fr-FR" sz="2400" dirty="0">
              <a:solidFill>
                <a:srgbClr val="FFC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6925" y="3077141"/>
            <a:ext cx="81822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23813">
              <a:buFont typeface="Wingdings" panose="05000000000000000000" pitchFamily="2" charset="2"/>
              <a:buChar char="ü"/>
            </a:pPr>
            <a:endParaRPr lang="fr-FR" sz="3200" dirty="0"/>
          </a:p>
        </p:txBody>
      </p:sp>
      <p:grpSp>
        <p:nvGrpSpPr>
          <p:cNvPr id="20" name="Groupe 19"/>
          <p:cNvGrpSpPr/>
          <p:nvPr/>
        </p:nvGrpSpPr>
        <p:grpSpPr>
          <a:xfrm>
            <a:off x="132616" y="5149724"/>
            <a:ext cx="8850649" cy="1673450"/>
            <a:chOff x="132616" y="5149724"/>
            <a:chExt cx="8850649" cy="1673450"/>
          </a:xfrm>
        </p:grpSpPr>
        <p:pic>
          <p:nvPicPr>
            <p:cNvPr id="21" name="Image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22" name="Image 2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23" name="Groupe 22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24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5" name="Image 24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835807"/>
              </p:ext>
            </p:extLst>
          </p:nvPr>
        </p:nvGraphicFramePr>
        <p:xfrm>
          <a:off x="215768" y="1124744"/>
          <a:ext cx="8824516" cy="532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6129"/>
                <a:gridCol w="2206129"/>
                <a:gridCol w="2206129"/>
                <a:gridCol w="2206129"/>
              </a:tblGrid>
              <a:tr h="422740">
                <a:tc gridSpan="4"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FF00"/>
                          </a:solidFill>
                        </a:rPr>
                        <a:t>La sécurité</a:t>
                      </a:r>
                      <a:r>
                        <a:rPr lang="fr-FR" b="1" baseline="0" dirty="0" smtClean="0">
                          <a:solidFill>
                            <a:srgbClr val="FFFF00"/>
                          </a:solidFill>
                        </a:rPr>
                        <a:t> dans les espaces publics et privés</a:t>
                      </a:r>
                      <a:endParaRPr lang="fr-FR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966796">
                <a:tc gridSpan="4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Activité</a:t>
                      </a:r>
                    </a:p>
                    <a:p>
                      <a:r>
                        <a:rPr lang="fr-FR" dirty="0" smtClean="0"/>
                        <a:t>Sûreté, sécurité de l’espace</a:t>
                      </a:r>
                      <a:r>
                        <a:rPr lang="fr-FR" baseline="0" dirty="0" smtClean="0"/>
                        <a:t> public et privé,</a:t>
                      </a:r>
                    </a:p>
                    <a:p>
                      <a:r>
                        <a:rPr lang="fr-FR" baseline="0" dirty="0" smtClean="0"/>
                        <a:t>procédures et réglementations</a:t>
                      </a:r>
                      <a:endParaRPr lang="fr-FR" dirty="0" smtClean="0"/>
                    </a:p>
                    <a:p>
                      <a:pPr algn="ctr"/>
                      <a:r>
                        <a:rPr lang="fr-FR" b="1" dirty="0" smtClean="0"/>
                        <a:t>Tâches</a:t>
                      </a:r>
                    </a:p>
                    <a:p>
                      <a:r>
                        <a:rPr lang="fr-FR" dirty="0" smtClean="0"/>
                        <a:t>Manifestation, en situation d’infraction, bon ordre, salubrité,</a:t>
                      </a:r>
                      <a:r>
                        <a:rPr lang="fr-FR" baseline="0" dirty="0" smtClean="0"/>
                        <a:t> tranquillité</a:t>
                      </a:r>
                    </a:p>
                    <a:p>
                      <a:r>
                        <a:rPr lang="fr-FR" baseline="0" dirty="0" smtClean="0"/>
                        <a:t>Sécurité routière</a:t>
                      </a:r>
                    </a:p>
                    <a:p>
                      <a:r>
                        <a:rPr lang="fr-FR" baseline="0" dirty="0" smtClean="0"/>
                        <a:t>Rapport d’évènements ou d’activités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65226"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Ressources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Moyens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Liaisons</a:t>
                      </a:r>
                      <a:r>
                        <a:rPr lang="fr-FR" sz="1800" b="1" baseline="0" dirty="0" smtClean="0"/>
                        <a:t> fonctionnelles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Autonomie, responsabilité</a:t>
                      </a:r>
                      <a:endParaRPr lang="fr-FR" sz="1800" b="1" dirty="0"/>
                    </a:p>
                  </a:txBody>
                  <a:tcPr/>
                </a:tc>
              </a:tr>
              <a:tr h="892463">
                <a:tc>
                  <a:txBody>
                    <a:bodyPr/>
                    <a:lstStyle/>
                    <a:p>
                      <a:r>
                        <a:rPr lang="fr-FR" dirty="0" smtClean="0"/>
                        <a:t>Les codes, les textes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Les GTPI</a:t>
                      </a:r>
                      <a:r>
                        <a:rPr lang="fr-FR" dirty="0" smtClean="0"/>
                        <a:t>, les</a:t>
                      </a:r>
                      <a:r>
                        <a:rPr lang="fr-FR" baseline="0" dirty="0" smtClean="0"/>
                        <a:t> équipements…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 hiérarchie,</a:t>
                      </a:r>
                    </a:p>
                    <a:p>
                      <a:r>
                        <a:rPr lang="fr-FR" dirty="0" smtClean="0"/>
                        <a:t>Les services</a:t>
                      </a:r>
                      <a:r>
                        <a:rPr lang="fr-FR" baseline="0" dirty="0" smtClean="0"/>
                        <a:t> de secours…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Exécute</a:t>
                      </a:r>
                      <a:r>
                        <a:rPr lang="fr-FR" baseline="0" dirty="0" smtClean="0"/>
                        <a:t> l</a:t>
                      </a:r>
                      <a:r>
                        <a:rPr lang="fr-FR" dirty="0" smtClean="0"/>
                        <a:t>es tâches confiées</a:t>
                      </a:r>
                    </a:p>
                    <a:p>
                      <a:r>
                        <a:rPr lang="fr-FR" dirty="0" smtClean="0"/>
                        <a:t>Responsable des gestes accomplis</a:t>
                      </a:r>
                      <a:endParaRPr lang="fr-FR" dirty="0"/>
                    </a:p>
                  </a:txBody>
                  <a:tcPr/>
                </a:tc>
              </a:tr>
              <a:tr h="422740">
                <a:tc gridSpan="4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Résultats</a:t>
                      </a:r>
                      <a:r>
                        <a:rPr lang="fr-FR" b="1" baseline="0" dirty="0" smtClean="0"/>
                        <a:t> attendus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22740">
                <a:tc gridSpan="4">
                  <a:txBody>
                    <a:bodyPr/>
                    <a:lstStyle/>
                    <a:p>
                      <a:r>
                        <a:rPr lang="fr-FR" dirty="0" smtClean="0"/>
                        <a:t>Interruption des</a:t>
                      </a:r>
                      <a:r>
                        <a:rPr lang="fr-FR" baseline="0" dirty="0" smtClean="0"/>
                        <a:t> actes de délinquance et de malveillance, mise à disposition des auteurs d’infraction…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37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764704"/>
          </a:xfrm>
        </p:spPr>
        <p:txBody>
          <a:bodyPr/>
          <a:lstStyle/>
          <a:p>
            <a:r>
              <a:rPr lang="fr-FR" sz="2400" dirty="0" smtClean="0"/>
              <a:t>baccalauréat </a:t>
            </a:r>
            <a:r>
              <a:rPr lang="fr-FR" sz="2400" dirty="0"/>
              <a:t>PROFESSIONNEL </a:t>
            </a:r>
            <a:br>
              <a:rPr lang="fr-FR" sz="2400" dirty="0"/>
            </a:br>
            <a:r>
              <a:rPr lang="fr-FR" sz="2400" dirty="0"/>
              <a:t>métiers de la </a:t>
            </a:r>
            <a:r>
              <a:rPr lang="fr-FR" sz="2400" dirty="0" smtClean="0"/>
              <a:t>sécurité - </a:t>
            </a:r>
            <a:r>
              <a:rPr lang="fr-FR" sz="2400" dirty="0" smtClean="0">
                <a:solidFill>
                  <a:srgbClr val="FFC000"/>
                </a:solidFill>
              </a:rPr>
              <a:t>RAP</a:t>
            </a:r>
            <a:endParaRPr lang="fr-FR" sz="2400" dirty="0">
              <a:solidFill>
                <a:srgbClr val="FFC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6925" y="3077141"/>
            <a:ext cx="81822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23813">
              <a:buFont typeface="Wingdings" panose="05000000000000000000" pitchFamily="2" charset="2"/>
              <a:buChar char="ü"/>
            </a:pPr>
            <a:endParaRPr lang="fr-FR" sz="3200" dirty="0"/>
          </a:p>
        </p:txBody>
      </p:sp>
      <p:grpSp>
        <p:nvGrpSpPr>
          <p:cNvPr id="20" name="Groupe 19"/>
          <p:cNvGrpSpPr/>
          <p:nvPr/>
        </p:nvGrpSpPr>
        <p:grpSpPr>
          <a:xfrm>
            <a:off x="132616" y="5149724"/>
            <a:ext cx="8850649" cy="1673450"/>
            <a:chOff x="132616" y="5149724"/>
            <a:chExt cx="8850649" cy="1673450"/>
          </a:xfrm>
        </p:grpSpPr>
        <p:pic>
          <p:nvPicPr>
            <p:cNvPr id="21" name="Image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22" name="Image 2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23" name="Groupe 22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24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5" name="Image 24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683076"/>
              </p:ext>
            </p:extLst>
          </p:nvPr>
        </p:nvGraphicFramePr>
        <p:xfrm>
          <a:off x="132616" y="747018"/>
          <a:ext cx="8824516" cy="5829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3120"/>
                <a:gridCol w="2088232"/>
                <a:gridCol w="2304256"/>
                <a:gridCol w="2368908"/>
              </a:tblGrid>
              <a:tr h="422740">
                <a:tc gridSpan="4"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FF00"/>
                          </a:solidFill>
                        </a:rPr>
                        <a:t>La sécurité</a:t>
                      </a:r>
                      <a:r>
                        <a:rPr lang="fr-FR" b="1" baseline="0" dirty="0" smtClean="0">
                          <a:solidFill>
                            <a:srgbClr val="FFFF00"/>
                          </a:solidFill>
                        </a:rPr>
                        <a:t> incendie</a:t>
                      </a:r>
                      <a:endParaRPr lang="fr-FR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966796">
                <a:tc gridSpan="4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Activité</a:t>
                      </a:r>
                    </a:p>
                    <a:p>
                      <a:r>
                        <a:rPr lang="fr-FR" dirty="0" smtClean="0"/>
                        <a:t>Seul ou au sein d’une équipe</a:t>
                      </a:r>
                    </a:p>
                    <a:p>
                      <a:r>
                        <a:rPr lang="fr-FR" dirty="0" smtClean="0"/>
                        <a:t>Lutte</a:t>
                      </a:r>
                      <a:r>
                        <a:rPr lang="fr-FR" baseline="0" dirty="0" smtClean="0"/>
                        <a:t> contre l’incendie conformément aux techniques professionnelles</a:t>
                      </a:r>
                      <a:endParaRPr lang="fr-FR" dirty="0" smtClean="0"/>
                    </a:p>
                    <a:p>
                      <a:pPr algn="ctr"/>
                      <a:r>
                        <a:rPr lang="fr-FR" b="1" dirty="0" smtClean="0"/>
                        <a:t>Tâches</a:t>
                      </a:r>
                    </a:p>
                    <a:p>
                      <a:pPr algn="l"/>
                      <a:r>
                        <a:rPr lang="fr-FR" b="0" dirty="0" smtClean="0"/>
                        <a:t>Donne l’alerte, participe à l’extinction</a:t>
                      </a:r>
                      <a:r>
                        <a:rPr lang="fr-FR" b="0" baseline="0" dirty="0" smtClean="0"/>
                        <a:t> du feu, intervient sur un sinistre</a:t>
                      </a:r>
                    </a:p>
                    <a:p>
                      <a:pPr algn="l"/>
                      <a:r>
                        <a:rPr lang="fr-FR" b="0" baseline="0" dirty="0" smtClean="0"/>
                        <a:t>Rédaction de rapports d’événements ou d’activités</a:t>
                      </a:r>
                      <a:endParaRPr lang="fr-FR" b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65226"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Ressources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Moyens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Liaisons</a:t>
                      </a:r>
                      <a:r>
                        <a:rPr lang="fr-FR" sz="1800" b="1" baseline="0" dirty="0" smtClean="0"/>
                        <a:t> fonctionnelles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Autonomie, responsabilité</a:t>
                      </a:r>
                      <a:endParaRPr lang="fr-FR" sz="1800" b="1" dirty="0"/>
                    </a:p>
                  </a:txBody>
                  <a:tcPr/>
                </a:tc>
              </a:tr>
              <a:tr h="892463">
                <a:tc>
                  <a:txBody>
                    <a:bodyPr/>
                    <a:lstStyle/>
                    <a:p>
                      <a:r>
                        <a:rPr lang="fr-FR" dirty="0" smtClean="0"/>
                        <a:t>Le référentiel SSIAP 1</a:t>
                      </a:r>
                    </a:p>
                    <a:p>
                      <a:r>
                        <a:rPr lang="fr-FR" dirty="0" smtClean="0"/>
                        <a:t>Le référentiel de formation</a:t>
                      </a:r>
                    </a:p>
                    <a:p>
                      <a:r>
                        <a:rPr lang="fr-FR" dirty="0" smtClean="0"/>
                        <a:t>Les</a:t>
                      </a:r>
                      <a:r>
                        <a:rPr lang="fr-FR" baseline="0" dirty="0" smtClean="0"/>
                        <a:t> consignes de sécurité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Les EPI, les ARI, le matériel de transmission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 hiérarchie,</a:t>
                      </a:r>
                    </a:p>
                    <a:p>
                      <a:r>
                        <a:rPr lang="fr-FR" dirty="0" smtClean="0"/>
                        <a:t>Les services</a:t>
                      </a:r>
                      <a:r>
                        <a:rPr lang="fr-FR" baseline="0" dirty="0" smtClean="0"/>
                        <a:t> de secours</a:t>
                      </a:r>
                    </a:p>
                    <a:p>
                      <a:r>
                        <a:rPr lang="fr-FR" baseline="0" dirty="0" smtClean="0"/>
                        <a:t>Le donneur d’ordre</a:t>
                      </a:r>
                    </a:p>
                    <a:p>
                      <a:r>
                        <a:rPr lang="fr-FR" baseline="0" dirty="0" smtClean="0"/>
                        <a:t>Le public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Exécute</a:t>
                      </a:r>
                      <a:r>
                        <a:rPr lang="fr-FR" baseline="0" dirty="0" smtClean="0"/>
                        <a:t> l</a:t>
                      </a:r>
                      <a:r>
                        <a:rPr lang="fr-FR" dirty="0" smtClean="0"/>
                        <a:t>es tâches confiées</a:t>
                      </a:r>
                    </a:p>
                    <a:p>
                      <a:r>
                        <a:rPr lang="fr-FR" dirty="0" smtClean="0"/>
                        <a:t>Responsable des gestes accomplis</a:t>
                      </a:r>
                    </a:p>
                    <a:p>
                      <a:r>
                        <a:rPr lang="fr-FR" dirty="0" smtClean="0"/>
                        <a:t>Rend compte à sa hiérarchie</a:t>
                      </a:r>
                      <a:endParaRPr lang="fr-FR" dirty="0"/>
                    </a:p>
                  </a:txBody>
                  <a:tcPr/>
                </a:tc>
              </a:tr>
              <a:tr h="422740">
                <a:tc gridSpan="4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Résultats</a:t>
                      </a:r>
                      <a:r>
                        <a:rPr lang="fr-FR" b="1" baseline="0" dirty="0" smtClean="0"/>
                        <a:t> attendus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22740">
                <a:tc gridSpan="4">
                  <a:txBody>
                    <a:bodyPr/>
                    <a:lstStyle/>
                    <a:p>
                      <a:r>
                        <a:rPr lang="fr-FR" dirty="0" smtClean="0"/>
                        <a:t>Extinction totale du feu, sa propre</a:t>
                      </a:r>
                      <a:r>
                        <a:rPr lang="fr-FR" baseline="0" dirty="0" smtClean="0"/>
                        <a:t> sécurité et sécurité individuelle et collective, reconditionnement des véhicules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82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764704"/>
          </a:xfrm>
        </p:spPr>
        <p:txBody>
          <a:bodyPr/>
          <a:lstStyle/>
          <a:p>
            <a:r>
              <a:rPr lang="fr-FR" sz="2400" dirty="0" smtClean="0"/>
              <a:t>baccalauréat </a:t>
            </a:r>
            <a:r>
              <a:rPr lang="fr-FR" sz="2400" dirty="0"/>
              <a:t>PROFESSIONNEL </a:t>
            </a:r>
            <a:br>
              <a:rPr lang="fr-FR" sz="2400" dirty="0"/>
            </a:br>
            <a:r>
              <a:rPr lang="fr-FR" sz="2400" dirty="0"/>
              <a:t>métiers de la </a:t>
            </a:r>
            <a:r>
              <a:rPr lang="fr-FR" sz="2400" dirty="0" smtClean="0"/>
              <a:t>sécurité - </a:t>
            </a:r>
            <a:r>
              <a:rPr lang="fr-FR" sz="2400" dirty="0" smtClean="0">
                <a:solidFill>
                  <a:srgbClr val="FFC000"/>
                </a:solidFill>
              </a:rPr>
              <a:t>rap</a:t>
            </a:r>
            <a:endParaRPr lang="fr-FR" sz="2400" dirty="0">
              <a:solidFill>
                <a:srgbClr val="FFC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6925" y="3077141"/>
            <a:ext cx="81822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23813">
              <a:buFont typeface="Wingdings" panose="05000000000000000000" pitchFamily="2" charset="2"/>
              <a:buChar char="ü"/>
            </a:pPr>
            <a:endParaRPr lang="fr-FR" sz="3200" dirty="0"/>
          </a:p>
        </p:txBody>
      </p:sp>
      <p:grpSp>
        <p:nvGrpSpPr>
          <p:cNvPr id="20" name="Groupe 19"/>
          <p:cNvGrpSpPr/>
          <p:nvPr/>
        </p:nvGrpSpPr>
        <p:grpSpPr>
          <a:xfrm>
            <a:off x="132616" y="5149724"/>
            <a:ext cx="8850649" cy="1673450"/>
            <a:chOff x="132616" y="5149724"/>
            <a:chExt cx="8850649" cy="1673450"/>
          </a:xfrm>
        </p:grpSpPr>
        <p:pic>
          <p:nvPicPr>
            <p:cNvPr id="21" name="Image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22" name="Image 2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23" name="Groupe 22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24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5" name="Image 24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881637"/>
              </p:ext>
            </p:extLst>
          </p:nvPr>
        </p:nvGraphicFramePr>
        <p:xfrm>
          <a:off x="176290" y="960835"/>
          <a:ext cx="8824516" cy="5402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5168"/>
                <a:gridCol w="1872208"/>
                <a:gridCol w="2088232"/>
                <a:gridCol w="2368908"/>
              </a:tblGrid>
              <a:tr h="422740">
                <a:tc gridSpan="4"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FF00"/>
                          </a:solidFill>
                        </a:rPr>
                        <a:t>Le secours à personne</a:t>
                      </a:r>
                      <a:endParaRPr lang="fr-FR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539162">
                <a:tc gridSpan="4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Activité</a:t>
                      </a:r>
                    </a:p>
                    <a:p>
                      <a:r>
                        <a:rPr lang="fr-FR" dirty="0" smtClean="0"/>
                        <a:t>Assure les missions de secours et d’assistance aux victimes</a:t>
                      </a:r>
                    </a:p>
                    <a:p>
                      <a:pPr algn="ctr"/>
                      <a:r>
                        <a:rPr lang="fr-FR" b="1" dirty="0" smtClean="0"/>
                        <a:t>Tâches</a:t>
                      </a:r>
                    </a:p>
                    <a:p>
                      <a:pPr algn="l"/>
                      <a:r>
                        <a:rPr lang="fr-FR" b="0" baseline="0" dirty="0" smtClean="0"/>
                        <a:t>Donne ou reçoit l’alerte, sécurise le lieu, établit le contact avec la victime, facilite et guide les secours,…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65226"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Ressources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Moyens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Liaisons</a:t>
                      </a:r>
                      <a:r>
                        <a:rPr lang="fr-FR" sz="1800" b="1" baseline="0" dirty="0" smtClean="0"/>
                        <a:t> fonctionnelles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Autonomie, responsabilité</a:t>
                      </a:r>
                      <a:endParaRPr lang="fr-FR" sz="1800" b="1" dirty="0"/>
                    </a:p>
                  </a:txBody>
                  <a:tcPr/>
                </a:tc>
              </a:tr>
              <a:tr h="892463">
                <a:tc>
                  <a:txBody>
                    <a:bodyPr/>
                    <a:lstStyle/>
                    <a:p>
                      <a:r>
                        <a:rPr lang="fr-FR" dirty="0" smtClean="0"/>
                        <a:t>Les référentiels du secourisme et du SST, </a:t>
                      </a:r>
                      <a:r>
                        <a:rPr lang="fr-FR" dirty="0" smtClean="0"/>
                        <a:t>Le </a:t>
                      </a:r>
                      <a:r>
                        <a:rPr lang="fr-FR" dirty="0" smtClean="0"/>
                        <a:t>référentiel de certification SSIAP 1</a:t>
                      </a:r>
                    </a:p>
                    <a:p>
                      <a:r>
                        <a:rPr lang="fr-FR" dirty="0" smtClean="0"/>
                        <a:t>L’anatomie de l’être humain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i="1" dirty="0" smtClean="0"/>
                        <a:t>En équipe</a:t>
                      </a:r>
                    </a:p>
                    <a:p>
                      <a:r>
                        <a:rPr lang="fr-FR" dirty="0" smtClean="0"/>
                        <a:t>La radiotéléphonie</a:t>
                      </a:r>
                    </a:p>
                    <a:p>
                      <a:r>
                        <a:rPr lang="fr-FR" i="1" dirty="0" smtClean="0"/>
                        <a:t>De façon isolée</a:t>
                      </a:r>
                    </a:p>
                    <a:p>
                      <a:r>
                        <a:rPr lang="fr-FR" dirty="0" smtClean="0"/>
                        <a:t>PTI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Le secours à personne en équipe</a:t>
                      </a:r>
                    </a:p>
                    <a:p>
                      <a:r>
                        <a:rPr lang="fr-FR" dirty="0" smtClean="0"/>
                        <a:t>Le secours à personne de façon isolée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Exécute</a:t>
                      </a:r>
                      <a:r>
                        <a:rPr lang="fr-FR" baseline="0" dirty="0" smtClean="0"/>
                        <a:t> l</a:t>
                      </a:r>
                      <a:r>
                        <a:rPr lang="fr-FR" dirty="0" smtClean="0"/>
                        <a:t>es tâches confiées</a:t>
                      </a:r>
                    </a:p>
                    <a:p>
                      <a:r>
                        <a:rPr lang="fr-FR" dirty="0" smtClean="0"/>
                        <a:t>Responsable des gestes accomplis</a:t>
                      </a:r>
                    </a:p>
                    <a:p>
                      <a:r>
                        <a:rPr lang="fr-FR" dirty="0" smtClean="0"/>
                        <a:t>Rend compte à son</a:t>
                      </a:r>
                      <a:r>
                        <a:rPr lang="fr-FR" baseline="0" dirty="0" smtClean="0"/>
                        <a:t> chef</a:t>
                      </a:r>
                      <a:endParaRPr lang="fr-FR" dirty="0"/>
                    </a:p>
                  </a:txBody>
                  <a:tcPr/>
                </a:tc>
              </a:tr>
              <a:tr h="422740">
                <a:tc gridSpan="4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Résultats</a:t>
                      </a:r>
                      <a:r>
                        <a:rPr lang="fr-FR" b="1" baseline="0" dirty="0" smtClean="0"/>
                        <a:t> attendus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22740">
                <a:tc gridSpan="4">
                  <a:txBody>
                    <a:bodyPr/>
                    <a:lstStyle/>
                    <a:p>
                      <a:r>
                        <a:rPr lang="fr-FR" dirty="0" smtClean="0"/>
                        <a:t>Sécurisation,</a:t>
                      </a:r>
                      <a:r>
                        <a:rPr lang="fr-FR" baseline="0" dirty="0" smtClean="0"/>
                        <a:t> prise en charge et évacuation éventuelle de la victime, </a:t>
                      </a:r>
                    </a:p>
                    <a:p>
                      <a:r>
                        <a:rPr lang="fr-FR" baseline="0" dirty="0" smtClean="0"/>
                        <a:t>Reconditionnement des véhicules et du matériel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82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Personnalisé 7">
      <a:dk1>
        <a:srgbClr val="000000"/>
      </a:dk1>
      <a:lt1>
        <a:srgbClr val="FFFFFF"/>
      </a:lt1>
      <a:dk2>
        <a:srgbClr val="FF0000"/>
      </a:dk2>
      <a:lt2>
        <a:srgbClr val="FF0000"/>
      </a:lt2>
      <a:accent1>
        <a:srgbClr val="0578A2"/>
      </a:accent1>
      <a:accent2>
        <a:srgbClr val="FF0000"/>
      </a:accent2>
      <a:accent3>
        <a:srgbClr val="0578A2"/>
      </a:accent3>
      <a:accent4>
        <a:srgbClr val="7C984A"/>
      </a:accent4>
      <a:accent5>
        <a:srgbClr val="0578A2"/>
      </a:accent5>
      <a:accent6>
        <a:srgbClr val="FFFFFF"/>
      </a:accent6>
      <a:hlink>
        <a:srgbClr val="FFFFFF"/>
      </a:hlink>
      <a:folHlink>
        <a:srgbClr val="FFFFFF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2593</TotalTime>
  <Words>4145</Words>
  <Application>Microsoft Office PowerPoint</Application>
  <PresentationFormat>Affichage à l'écran (4:3)</PresentationFormat>
  <Paragraphs>984</Paragraphs>
  <Slides>62</Slides>
  <Notes>41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62</vt:i4>
      </vt:variant>
    </vt:vector>
  </HeadingPairs>
  <TitlesOfParts>
    <vt:vector size="63" baseType="lpstr">
      <vt:lpstr>Angles</vt:lpstr>
      <vt:lpstr>BACCALAUREAT PROFESSIONNEL  MÉTIERS DE LA SÉCURITÉ </vt:lpstr>
      <vt:lpstr>baccalaurÉAT PROFESSIONNEL  métiers de la sécurité</vt:lpstr>
      <vt:lpstr>Présentation PowerPoint</vt:lpstr>
      <vt:lpstr>baccalaurÉAT PROFESSIONNEL  métiers de la sécurité</vt:lpstr>
      <vt:lpstr>baccalaurÉAT PROFESSIONNEL  métiers de la sécurité - RAP</vt:lpstr>
      <vt:lpstr>baccalaurÉAT PROFESSIONNEL  métiers de la sécurité - RAP</vt:lpstr>
      <vt:lpstr>baccalauréat PROFESSIONNEL  métiers de la sécurité - RAP</vt:lpstr>
      <vt:lpstr>baccalauréat PROFESSIONNEL  métiers de la sécurité - RAP</vt:lpstr>
      <vt:lpstr>baccalauréat PROFESSIONNEL  métiers de la sécurité - rap</vt:lpstr>
      <vt:lpstr>baccalauréat PROFESSIONNEL  métiers de la sécurité - rap</vt:lpstr>
      <vt:lpstr>baccalauréat PROFESSIONNEL  métiers de la sécurité - RAP</vt:lpstr>
      <vt:lpstr>baccalauréat PROFESSIONNEL  métiers de la sécurité - RAP</vt:lpstr>
      <vt:lpstr>baccalaurÉAT PROFESSIONNEL  métiers de la sécurité</vt:lpstr>
      <vt:lpstr>Un diplôme de l’ éducation Nationale dont le champ d’activité A trait à la sécurité, à la sûreté et à l’ordre public, à la protection des personnes, des biens et de l’environnement et à la prévention des risques</vt:lpstr>
      <vt:lpstr>     L’objectif :  former les élèves dans quatre fonctions :  la sécurité dans les espaces publics et privés la sécurité incendie le secours À personne la prévention et la protection des personnes DES BIENS ET DE L ENVIRONNEMENT </vt:lpstr>
      <vt:lpstr>Présentation PowerPoint</vt:lpstr>
      <vt:lpstr>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</vt:lpstr>
      <vt:lpstr> </vt:lpstr>
      <vt:lpstr> </vt:lpstr>
      <vt:lpstr> </vt:lpstr>
      <vt:lpstr>baccalaurÉAT PROFESSIONNEL  métiers de la sécurité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baccalaurÉAT PROFESSIONNEL  métiers de la sécurité</vt:lpstr>
      <vt:lpstr> </vt:lpstr>
      <vt:lpstr> </vt:lpstr>
      <vt:lpstr> </vt:lpstr>
      <vt:lpstr>Un calendrier des PFMP élaboré avec les partenaires</vt:lpstr>
      <vt:lpstr>Présentation PowerPoint</vt:lpstr>
      <vt:lpstr>Présentation PowerPoint</vt:lpstr>
      <vt:lpstr>baccalaurÉAT PROFESSIONNEL  métiers de la sécurité</vt:lpstr>
      <vt:lpstr>baccalaurÉAT PROFESSIONNEL  métiers de la sécurité</vt:lpstr>
      <vt:lpstr>baccalaurÉAT PROFESSIONNEL  métiers de la sécurité</vt:lpstr>
      <vt:lpstr>baccalaurÉAT PROFESSIONNEL  métiers de la sécurité</vt:lpstr>
      <vt:lpstr>baccalaurÉAT PROFESSIONNEL  métiers de la sécurité</vt:lpstr>
      <vt:lpstr>baccalaurÉAT PROFESSIONNEL  métiers de la sécurité</vt:lpstr>
      <vt:lpstr>baccalaurÉAT PROFESSIONNEL  métiers de la sécurité</vt:lpstr>
      <vt:lpstr>baccalaurÉAT PROFESSIONNEL  métiers de la sécurité</vt:lpstr>
      <vt:lpstr>baccalaurÉAT PROFESSIONNEL  métiers de la sécurité</vt:lpstr>
      <vt:lpstr>baccalaurÉAT PROFESSIONNEL  métiers de la sécurité</vt:lpstr>
      <vt:lpstr>baccalaurÉAT PROFESSIONNEL  métiers de la sécurité</vt:lpstr>
      <vt:lpstr>baccalaurÉAT PROFESSIONNEL  métiers de la sécurité</vt:lpstr>
      <vt:lpstr>baccalaurÉAT PROFESSIONNEL  métiers de la sécurité</vt:lpstr>
      <vt:lpstr>baccalaurÉAT PROFESSIONNEL  métiers de la sécurité</vt:lpstr>
      <vt:lpstr>baccalaurÉAT PROFESSIONNEL  métiers de la sécurité</vt:lpstr>
      <vt:lpstr>baccalaurÉAT PROFESSIONNEL  métiers de la sécurité</vt:lpstr>
      <vt:lpstr>baccalaurÉAT PROFESSIONNEL  métiers de la sécurité</vt:lpstr>
      <vt:lpstr>baccalaurÉAT PROFESSIONNEL  métiers de la sécurité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Fifi</dc:creator>
  <cp:lastModifiedBy>marie</cp:lastModifiedBy>
  <cp:revision>102</cp:revision>
  <dcterms:created xsi:type="dcterms:W3CDTF">2013-11-15T13:31:29Z</dcterms:created>
  <dcterms:modified xsi:type="dcterms:W3CDTF">2014-06-23T21:45:33Z</dcterms:modified>
</cp:coreProperties>
</file>