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85" r:id="rId2"/>
    <p:sldId id="295" r:id="rId3"/>
    <p:sldId id="294" r:id="rId4"/>
    <p:sldId id="296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SI" initials="jmp" lastIdx="21" clrIdx="0"/>
  <p:cmAuthor id="1" name="Rectorat" initials="R" lastIdx="2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2" autoAdjust="0"/>
    <p:restoredTop sz="75942" autoAdjust="0"/>
  </p:normalViewPr>
  <p:slideViewPr>
    <p:cSldViewPr>
      <p:cViewPr varScale="1">
        <p:scale>
          <a:sx n="70" d="100"/>
          <a:sy n="70" d="100"/>
        </p:scale>
        <p:origin x="183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48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0901D5-C5FC-4A50-BDDC-7636C1B9B121}" type="datetimeFigureOut">
              <a:rPr lang="fr-FR" smtClean="0"/>
              <a:pPr/>
              <a:t>09/06/2016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75E4EC-F6B4-4D4A-9EF3-B1A09CE4610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41924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0C8F35-31DC-4796-8533-2C172E0E5FC2}" type="datetimeFigureOut">
              <a:rPr lang="fr-FR" smtClean="0"/>
              <a:pPr/>
              <a:t>09/06/2016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FC6FAE-3279-4A73-AC10-264F63C4BA1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875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13/06/2016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BTS CG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1E87-D35C-4E55-AE57-ABA6AC50BFD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6101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13/06/2016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BTS CG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1E87-D35C-4E55-AE57-ABA6AC50BFD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4468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13/06/2016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BTS CG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1E87-D35C-4E55-AE57-ABA6AC50BFD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1913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13/06/2016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BTS CG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1E87-D35C-4E55-AE57-ABA6AC50BFD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5754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13/06/2016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BTS CG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1E87-D35C-4E55-AE57-ABA6AC50BFD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414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13/06/2016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BTS CG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1E87-D35C-4E55-AE57-ABA6AC50BFD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7648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13/06/2016</a:t>
            </a: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BTS CG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1E87-D35C-4E55-AE57-ABA6AC50BFD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2683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13/06/2016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BTS CG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1E87-D35C-4E55-AE57-ABA6AC50BFD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0816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13/06/2016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BTS CG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1E87-D35C-4E55-AE57-ABA6AC50BFD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0611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13/06/2016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BTS CG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1E87-D35C-4E55-AE57-ABA6AC50BFD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0776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13/06/2016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BTS CG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1E87-D35C-4E55-AE57-ABA6AC50BFD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9319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6858142" cy="145832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0"/>
                  <a:lumOff val="100000"/>
                </a:schemeClr>
              </a:gs>
              <a:gs pos="100000">
                <a:srgbClr val="8FCAF3"/>
              </a:gs>
              <a:gs pos="10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13/06/2016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 b="1">
                <a:solidFill>
                  <a:schemeClr val="accent6"/>
                </a:solidFill>
              </a:defRPr>
            </a:lvl1pPr>
          </a:lstStyle>
          <a:p>
            <a:r>
              <a:rPr lang="fr-FR" dirty="0" smtClean="0"/>
              <a:t>BTS CG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F1E87-D35C-4E55-AE57-ABA6AC50BFDB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0"/>
            <a:ext cx="2429944" cy="1465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330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accent3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§"/>
        <a:defRPr sz="2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4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6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hyperlink" Target="Obs1.xls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Obs5.xls" TargetMode="External"/><Relationship Id="rId5" Type="http://schemas.openxmlformats.org/officeDocument/2006/relationships/hyperlink" Target="Obs4.xlsx" TargetMode="External"/><Relationship Id="rId4" Type="http://schemas.openxmlformats.org/officeDocument/2006/relationships/hyperlink" Target="Obs3.xls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dirty="0" smtClean="0"/>
              <a:t>Les observables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Des SP à l’observation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13/06/2016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BTS CG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1E87-D35C-4E55-AE57-ABA6AC50BFDB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680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Outils d’observation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fr-FR" dirty="0" smtClean="0">
                <a:hlinkClick r:id="rId2" action="ppaction://hlinkfile"/>
              </a:rPr>
              <a:t>1</a:t>
            </a:r>
            <a:r>
              <a:rPr lang="fr-FR" baseline="30000" dirty="0" smtClean="0">
                <a:hlinkClick r:id="rId2" action="ppaction://hlinkfile"/>
              </a:rPr>
              <a:t>er</a:t>
            </a:r>
            <a:r>
              <a:rPr lang="fr-FR" dirty="0" smtClean="0">
                <a:hlinkClick r:id="rId2" action="ppaction://hlinkfile"/>
              </a:rPr>
              <a:t> exemple </a:t>
            </a:r>
            <a:endParaRPr lang="fr-FR" dirty="0" smtClean="0"/>
          </a:p>
          <a:p>
            <a:pPr algn="ctr">
              <a:lnSpc>
                <a:spcPct val="150000"/>
              </a:lnSpc>
            </a:pPr>
            <a:r>
              <a:rPr lang="fr-FR" dirty="0" smtClean="0">
                <a:solidFill>
                  <a:schemeClr val="accent1"/>
                </a:solidFill>
                <a:hlinkClick r:id="rId3" action="ppaction://hlinksldjump"/>
              </a:rPr>
              <a:t>2</a:t>
            </a:r>
            <a:r>
              <a:rPr lang="fr-FR" baseline="30000" dirty="0" smtClean="0">
                <a:solidFill>
                  <a:schemeClr val="accent1"/>
                </a:solidFill>
                <a:hlinkClick r:id="rId3" action="ppaction://hlinksldjump"/>
              </a:rPr>
              <a:t>ème</a:t>
            </a:r>
            <a:r>
              <a:rPr lang="fr-FR" dirty="0" smtClean="0">
                <a:solidFill>
                  <a:schemeClr val="accent1"/>
                </a:solidFill>
                <a:hlinkClick r:id="rId3" action="ppaction://hlinksldjump"/>
              </a:rPr>
              <a:t> exemple </a:t>
            </a:r>
            <a:endParaRPr lang="fr-FR" dirty="0" smtClean="0">
              <a:solidFill>
                <a:schemeClr val="accent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fr-FR" dirty="0" smtClean="0">
                <a:solidFill>
                  <a:schemeClr val="accent5"/>
                </a:solidFill>
                <a:hlinkClick r:id="rId4" action="ppaction://hlinkfile"/>
              </a:rPr>
              <a:t>3</a:t>
            </a:r>
            <a:r>
              <a:rPr lang="fr-FR" baseline="30000" dirty="0" smtClean="0">
                <a:solidFill>
                  <a:schemeClr val="accent5"/>
                </a:solidFill>
                <a:hlinkClick r:id="rId4" action="ppaction://hlinkfile"/>
              </a:rPr>
              <a:t>ième</a:t>
            </a:r>
            <a:r>
              <a:rPr lang="fr-FR" dirty="0" smtClean="0">
                <a:solidFill>
                  <a:schemeClr val="accent5"/>
                </a:solidFill>
                <a:hlinkClick r:id="rId4" action="ppaction://hlinkfile"/>
              </a:rPr>
              <a:t> exemple</a:t>
            </a:r>
            <a:endParaRPr lang="fr-FR" dirty="0" smtClean="0">
              <a:solidFill>
                <a:schemeClr val="accent5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fr-FR" dirty="0" smtClean="0">
                <a:solidFill>
                  <a:schemeClr val="accent6"/>
                </a:solidFill>
                <a:hlinkClick r:id="rId5" action="ppaction://hlinkfile"/>
              </a:rPr>
              <a:t>4</a:t>
            </a:r>
            <a:r>
              <a:rPr lang="fr-FR" baseline="30000" dirty="0" smtClean="0">
                <a:solidFill>
                  <a:schemeClr val="accent6"/>
                </a:solidFill>
                <a:hlinkClick r:id="rId5" action="ppaction://hlinkfile"/>
              </a:rPr>
              <a:t>ième</a:t>
            </a:r>
            <a:r>
              <a:rPr lang="fr-FR" dirty="0" smtClean="0">
                <a:solidFill>
                  <a:schemeClr val="accent6"/>
                </a:solidFill>
                <a:hlinkClick r:id="rId5" action="ppaction://hlinkfile"/>
              </a:rPr>
              <a:t> exemple</a:t>
            </a:r>
            <a:endParaRPr lang="fr-FR" dirty="0" smtClean="0">
              <a:solidFill>
                <a:schemeClr val="accent6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fr-FR" dirty="0" smtClean="0">
                <a:solidFill>
                  <a:srgbClr val="C00000"/>
                </a:solidFill>
                <a:hlinkClick r:id="rId6" action="ppaction://hlinkfile"/>
              </a:rPr>
              <a:t>5</a:t>
            </a:r>
            <a:r>
              <a:rPr lang="fr-FR" baseline="30000" dirty="0" smtClean="0">
                <a:solidFill>
                  <a:srgbClr val="C00000"/>
                </a:solidFill>
                <a:hlinkClick r:id="rId6" action="ppaction://hlinkfile"/>
              </a:rPr>
              <a:t>ième</a:t>
            </a:r>
            <a:r>
              <a:rPr lang="fr-FR" dirty="0" smtClean="0">
                <a:solidFill>
                  <a:srgbClr val="C00000"/>
                </a:solidFill>
                <a:hlinkClick r:id="rId6" action="ppaction://hlinkfile"/>
              </a:rPr>
              <a:t> exemple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13/06/2016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BTS CG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1E87-D35C-4E55-AE57-ABA6AC50BFDB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Construction</a:t>
            </a:r>
            <a:br>
              <a:rPr lang="fr-FR" dirty="0" smtClean="0"/>
            </a:br>
            <a:r>
              <a:rPr lang="fr-FR" dirty="0" smtClean="0"/>
              <a:t>d’un outils d’observation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42910" y="1500174"/>
            <a:ext cx="8501090" cy="5000660"/>
          </a:xfrm>
        </p:spPr>
        <p:txBody>
          <a:bodyPr>
            <a:normAutofit lnSpcReduction="10000"/>
          </a:bodyPr>
          <a:lstStyle/>
          <a:p>
            <a:pPr marL="0" indent="0"/>
            <a:r>
              <a:rPr lang="fr-FR" dirty="0" smtClean="0"/>
              <a:t> Incontournables : </a:t>
            </a:r>
          </a:p>
          <a:p>
            <a:pPr marL="400050" lvl="1" indent="0"/>
            <a:r>
              <a:rPr lang="fr-FR" dirty="0" smtClean="0">
                <a:solidFill>
                  <a:srgbClr val="002060"/>
                </a:solidFill>
              </a:rPr>
              <a:t> 1 ou 2 classeurs par étudiants (E42 et/ou E5)</a:t>
            </a:r>
          </a:p>
          <a:p>
            <a:pPr marL="400050" lvl="1" indent="0"/>
            <a:r>
              <a:rPr lang="fr-FR" dirty="0" smtClean="0">
                <a:solidFill>
                  <a:srgbClr val="002060"/>
                </a:solidFill>
              </a:rPr>
              <a:t> Date d’observation</a:t>
            </a:r>
          </a:p>
          <a:p>
            <a:pPr marL="400050" lvl="1" indent="0"/>
            <a:r>
              <a:rPr lang="fr-FR" dirty="0" smtClean="0">
                <a:solidFill>
                  <a:srgbClr val="002060"/>
                </a:solidFill>
              </a:rPr>
              <a:t> Nom de la SP</a:t>
            </a:r>
          </a:p>
          <a:p>
            <a:pPr marL="400050" lvl="1" indent="0"/>
            <a:r>
              <a:rPr lang="fr-FR" dirty="0" smtClean="0">
                <a:solidFill>
                  <a:srgbClr val="002060"/>
                </a:solidFill>
              </a:rPr>
              <a:t> Des points d’observation / Observables</a:t>
            </a:r>
          </a:p>
          <a:p>
            <a:pPr marL="400050" lvl="1" indent="0"/>
            <a:r>
              <a:rPr lang="fr-FR" dirty="0" smtClean="0">
                <a:solidFill>
                  <a:srgbClr val="002060"/>
                </a:solidFill>
              </a:rPr>
              <a:t> Des commentaires qualitatifs</a:t>
            </a:r>
          </a:p>
          <a:p>
            <a:pPr marL="400050" lvl="1" indent="0"/>
            <a:r>
              <a:rPr lang="fr-FR" dirty="0" smtClean="0">
                <a:solidFill>
                  <a:srgbClr val="002060"/>
                </a:solidFill>
              </a:rPr>
              <a:t> Une synthèse (si possible mais non obligatoire)</a:t>
            </a:r>
          </a:p>
          <a:p>
            <a:pPr marL="0" indent="0"/>
            <a:r>
              <a:rPr lang="fr-FR" dirty="0" smtClean="0">
                <a:solidFill>
                  <a:srgbClr val="FF0000"/>
                </a:solidFill>
              </a:rPr>
              <a:t> Pas de notes</a:t>
            </a:r>
          </a:p>
          <a:p>
            <a:pPr marL="0" indent="0"/>
            <a:r>
              <a:rPr lang="fr-FR" dirty="0" smtClean="0">
                <a:solidFill>
                  <a:srgbClr val="FF0000"/>
                </a:solidFill>
              </a:rPr>
              <a:t> Pas d’utilisation des grilles d’évaluation des épreuves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13/06/2016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BTS CG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1E87-D35C-4E55-AE57-ABA6AC50BFDB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7499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7" name="Espace réservé du contenu 6" descr="Obs2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6259" y="1600200"/>
            <a:ext cx="6031481" cy="4525963"/>
          </a:xfrm>
        </p:spPr>
      </p:pic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13/06/2016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BTS CG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1E87-D35C-4E55-AE57-ABA6AC50BFDB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8" name="Flèche gauche 7">
            <a:hlinkClick r:id="rId3" action="ppaction://hlinksldjump"/>
          </p:cNvPr>
          <p:cNvSpPr/>
          <p:nvPr/>
        </p:nvSpPr>
        <p:spPr>
          <a:xfrm>
            <a:off x="7429520" y="5500702"/>
            <a:ext cx="785818" cy="57150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Sillage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2444</TotalTime>
  <Words>90</Words>
  <Application>Microsoft Office PowerPoint</Application>
  <PresentationFormat>Affichage à l'écran (4:3)</PresentationFormat>
  <Paragraphs>30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Arial</vt:lpstr>
      <vt:lpstr>Calibri</vt:lpstr>
      <vt:lpstr>Courier New</vt:lpstr>
      <vt:lpstr>Wingdings</vt:lpstr>
      <vt:lpstr>Thème Office</vt:lpstr>
      <vt:lpstr>Les observables </vt:lpstr>
      <vt:lpstr>Outils d’observation</vt:lpstr>
      <vt:lpstr>Construction d’un outils d’observation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RECTORAT</dc:creator>
  <cp:lastModifiedBy>Daniel Perrin Toinin</cp:lastModifiedBy>
  <cp:revision>226</cp:revision>
  <dcterms:created xsi:type="dcterms:W3CDTF">2014-10-30T17:49:11Z</dcterms:created>
  <dcterms:modified xsi:type="dcterms:W3CDTF">2016-06-09T16:52:59Z</dcterms:modified>
</cp:coreProperties>
</file>