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2" r:id="rId3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39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07E87-8B99-4A2B-AE88-5A4D7C906F0F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08E81-FEFA-4052-8DF3-9C5828BC2E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B542C-CEC8-4E72-B99A-C3A16CE81BCB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6ED36-0DE5-4D61-8E33-DAE3678F52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6ED36-0DE5-4D61-8E33-DAE3678F52C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C29A-5B11-4489-BA2A-7129783E38D6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41EEF-CB29-4B68-ACD3-71B817348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C29A-5B11-4489-BA2A-7129783E38D6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1EEF-CB29-4B68-ACD3-71B817348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C29A-5B11-4489-BA2A-7129783E38D6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1EEF-CB29-4B68-ACD3-71B817348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71C29A-5B11-4489-BA2A-7129783E38D6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841EEF-CB29-4B68-ACD3-71B817348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C29A-5B11-4489-BA2A-7129783E38D6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1EEF-CB29-4B68-ACD3-71B817348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C29A-5B11-4489-BA2A-7129783E38D6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1EEF-CB29-4B68-ACD3-71B817348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1EEF-CB29-4B68-ACD3-71B817348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C29A-5B11-4489-BA2A-7129783E38D6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C29A-5B11-4489-BA2A-7129783E38D6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1EEF-CB29-4B68-ACD3-71B817348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C29A-5B11-4489-BA2A-7129783E38D6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1EEF-CB29-4B68-ACD3-71B817348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71C29A-5B11-4489-BA2A-7129783E38D6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841EEF-CB29-4B68-ACD3-71B817348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C29A-5B11-4489-BA2A-7129783E38D6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41EEF-CB29-4B68-ACD3-71B817348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71C29A-5B11-4489-BA2A-7129783E38D6}" type="datetimeFigureOut">
              <a:rPr lang="fr-FR" smtClean="0"/>
              <a:pPr/>
              <a:t>21/03/2016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4841EEF-CB29-4B68-ACD3-71B817348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200" dirty="0" smtClean="0">
                <a:solidFill>
                  <a:srgbClr val="FFFF00"/>
                </a:solidFill>
              </a:rPr>
              <a:t>LP Guynemer – Grenoble</a:t>
            </a:r>
          </a:p>
          <a:p>
            <a:r>
              <a:rPr lang="fr-FR" sz="3200" dirty="0" smtClean="0">
                <a:solidFill>
                  <a:srgbClr val="FFFF00"/>
                </a:solidFill>
              </a:rPr>
              <a:t>TSP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9600" dirty="0" smtClean="0">
                <a:solidFill>
                  <a:srgbClr val="FFFF00"/>
                </a:solidFill>
              </a:rPr>
              <a:t>EGLS</a:t>
            </a:r>
            <a:endParaRPr lang="fr-FR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428596" y="500042"/>
            <a:ext cx="8229600" cy="571979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Organisation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:</a:t>
            </a:r>
          </a:p>
          <a:p>
            <a:pPr lvl="0" algn="just">
              <a:spcBef>
                <a:spcPct val="0"/>
              </a:spcBef>
            </a:pP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Chaque thème proposé se travaille sur une heure de cours.</a:t>
            </a:r>
          </a:p>
          <a:p>
            <a:pPr lvl="0" algn="just">
              <a:spcBef>
                <a:spcPct val="0"/>
              </a:spcBef>
            </a:pP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Tx/>
              <a:buChar char="-"/>
            </a:pP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Les élèves disposent de 20 minutes de recherches personnelles  sur internet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lvl="0" algn="just">
              <a:spcBef>
                <a:spcPct val="0"/>
              </a:spcBef>
              <a:buFontTx/>
              <a:buChar char="-"/>
            </a:pP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Tx/>
              <a:buChar char="-"/>
            </a:pPr>
            <a:r>
              <a:rPr kumimoji="0" lang="fr-FR" sz="28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QCM sur le thème</a:t>
            </a:r>
          </a:p>
          <a:p>
            <a:pPr lvl="0" algn="just">
              <a:spcBef>
                <a:spcPct val="0"/>
              </a:spcBef>
              <a:buFontTx/>
              <a:buChar char="-"/>
            </a:pPr>
            <a:endParaRPr kumimoji="0" lang="fr-FR" sz="2800" b="1" i="0" u="none" strike="noStrike" kern="1200" cap="none" spc="-100" normalizeH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Tx/>
              <a:buChar char="-"/>
            </a:pPr>
            <a:r>
              <a:rPr lang="fr-FR" sz="2800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Correction croisée avec apport de compléments</a:t>
            </a:r>
          </a:p>
          <a:p>
            <a:pPr lvl="0" algn="just">
              <a:spcBef>
                <a:spcPct val="0"/>
              </a:spcBef>
              <a:buFontTx/>
              <a:buChar char="-"/>
            </a:pPr>
            <a:endParaRPr lang="fr-FR" sz="2800" b="1" spc="-100" baseline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Tx/>
              <a:buChar char="-"/>
            </a:pPr>
            <a:r>
              <a:rPr kumimoji="0" lang="fr-FR" sz="28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Synthèse</a:t>
            </a:r>
            <a:endParaRPr kumimoji="0" lang="fr-FR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71472" y="1214422"/>
            <a:ext cx="8229600" cy="407672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Trois </a:t>
            </a:r>
            <a:r>
              <a:rPr kumimoji="0" lang="fr-FR" sz="2800" b="1" i="0" u="sng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thématiques  sont  abordées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:</a:t>
            </a:r>
          </a:p>
          <a:p>
            <a:pPr lvl="0" algn="just">
              <a:spcBef>
                <a:spcPct val="0"/>
              </a:spcBef>
            </a:pP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Tx/>
              <a:buChar char="-"/>
            </a:pP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Vie civique et Droit</a:t>
            </a: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Tx/>
              <a:buChar char="-"/>
            </a:pP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Tx/>
              <a:buChar char="-"/>
            </a:pPr>
            <a:r>
              <a:rPr kumimoji="0" lang="fr-FR" sz="28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Histoire, Géographie, Economie</a:t>
            </a:r>
          </a:p>
          <a:p>
            <a:pPr lvl="0" algn="just">
              <a:spcBef>
                <a:spcPct val="0"/>
              </a:spcBef>
              <a:buFontTx/>
              <a:buChar char="-"/>
            </a:pPr>
            <a:endParaRPr kumimoji="0" lang="fr-FR" sz="2800" b="1" i="0" u="none" strike="noStrike" kern="1200" cap="none" spc="-100" normalizeH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Tx/>
              <a:buChar char="-"/>
            </a:pPr>
            <a:r>
              <a:rPr lang="fr-FR" sz="2800" b="1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Arts, Sciences et Inventions</a:t>
            </a:r>
          </a:p>
          <a:p>
            <a:pPr lvl="0" algn="just">
              <a:spcBef>
                <a:spcPct val="0"/>
              </a:spcBef>
              <a:buFontTx/>
              <a:buChar char="-"/>
            </a:pPr>
            <a:endParaRPr lang="fr-FR" sz="2800" b="1" spc="-100" baseline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71472" y="571480"/>
            <a:ext cx="8229600" cy="50482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Voici quelques idées de thèmes abordés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: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714348" y="1285860"/>
          <a:ext cx="7643866" cy="4929225"/>
        </p:xfrm>
        <a:graphic>
          <a:graphicData uri="http://schemas.openxmlformats.org/drawingml/2006/table">
            <a:tbl>
              <a:tblPr/>
              <a:tblGrid>
                <a:gridCol w="7643866"/>
              </a:tblGrid>
              <a:tr h="328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Vie civique et Droit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Institutions Internationales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Institutions Européennes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Institutions françaises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Organisation territoriale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Histoire, Géographie, Economie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Economie : Lexique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Histoire de France entre 1944 et 2002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La France : géographie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Art, Sciences et Inventions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Peinture, Sculpture, Musique, Architecture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Littérature française, mythologie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Théâtre et Cinéma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Calibri"/>
                          <a:cs typeface="Times New Roman"/>
                        </a:rPr>
                        <a:t>Sciences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Calibri"/>
                          <a:cs typeface="Times New Roman"/>
                        </a:rPr>
                        <a:t>Inventions et inventeurs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71472" y="571480"/>
            <a:ext cx="8229600" cy="50482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Inventions et inventeurs 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rcRect l="38249" t="19417" r="9567" b="11580"/>
          <a:stretch>
            <a:fillRect/>
          </a:stretch>
        </p:blipFill>
        <p:spPr bwMode="auto">
          <a:xfrm>
            <a:off x="428596" y="1071546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71472" y="571480"/>
            <a:ext cx="8229600" cy="50482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Complément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Inventions et inventeurs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714480" y="1071546"/>
            <a:ext cx="5786478" cy="5643602"/>
            <a:chOff x="1714480" y="1071546"/>
            <a:chExt cx="5786478" cy="5643602"/>
          </a:xfrm>
        </p:grpSpPr>
        <p:pic>
          <p:nvPicPr>
            <p:cNvPr id="6" name="Image 5"/>
            <p:cNvPicPr/>
            <p:nvPr/>
          </p:nvPicPr>
          <p:blipFill>
            <a:blip r:embed="rId2"/>
            <a:srcRect l="8716" t="19440" r="69984" b="11548"/>
            <a:stretch>
              <a:fillRect/>
            </a:stretch>
          </p:blipFill>
          <p:spPr bwMode="auto">
            <a:xfrm>
              <a:off x="1714480" y="1071546"/>
              <a:ext cx="5786478" cy="56436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929190" y="2143116"/>
              <a:ext cx="2428892" cy="714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Deuxième  partie : Les épreuves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500034" y="2643182"/>
            <a:ext cx="8229600" cy="143351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Cette</a:t>
            </a:r>
            <a:r>
              <a:rPr kumimoji="0" lang="fr-FR" sz="28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deuxième partie a pour objectif de faire passer aux élèves un concours dans les conditions les plus proche possible du réel.</a:t>
            </a:r>
            <a:endParaRPr kumimoji="0" lang="fr-FR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642918"/>
            <a:ext cx="8229600" cy="5762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</a:t>
            </a:r>
          </a:p>
        </p:txBody>
      </p:sp>
      <p:pic>
        <p:nvPicPr>
          <p:cNvPr id="3" name="Image 2"/>
          <p:cNvPicPr/>
          <p:nvPr/>
        </p:nvPicPr>
        <p:blipFill>
          <a:blip r:embed="rId2"/>
          <a:srcRect l="11845" t="19809" r="51755" b="34030"/>
          <a:stretch>
            <a:fillRect/>
          </a:stretch>
        </p:blipFill>
        <p:spPr bwMode="auto">
          <a:xfrm>
            <a:off x="428596" y="1214422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642918"/>
            <a:ext cx="8229600" cy="57625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rcRect l="52162" t="19809" r="11952" b="33406"/>
          <a:stretch>
            <a:fillRect/>
          </a:stretch>
        </p:blipFill>
        <p:spPr bwMode="auto">
          <a:xfrm>
            <a:off x="357158" y="1285860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0"/>
            <a:ext cx="8229600" cy="9286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 - Conditions d’accès</a:t>
            </a:r>
          </a:p>
        </p:txBody>
      </p:sp>
      <p:pic>
        <p:nvPicPr>
          <p:cNvPr id="6" name="Image 5"/>
          <p:cNvPicPr/>
          <p:nvPr/>
        </p:nvPicPr>
        <p:blipFill>
          <a:blip r:embed="rId2"/>
          <a:srcRect l="12863" t="20000" r="63125" b="18224"/>
          <a:stretch>
            <a:fillRect/>
          </a:stretch>
        </p:blipFill>
        <p:spPr bwMode="auto">
          <a:xfrm>
            <a:off x="1643042" y="928670"/>
            <a:ext cx="528641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0"/>
            <a:ext cx="8229600" cy="9286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 - Dossier d’inscription</a:t>
            </a:r>
          </a:p>
        </p:txBody>
      </p:sp>
      <p:pic>
        <p:nvPicPr>
          <p:cNvPr id="7" name="Image 6"/>
          <p:cNvPicPr/>
          <p:nvPr/>
        </p:nvPicPr>
        <p:blipFill>
          <a:blip r:embed="rId2"/>
          <a:srcRect l="10929" t="952" r="11282" b="-32"/>
          <a:stretch>
            <a:fillRect/>
          </a:stretch>
        </p:blipFill>
        <p:spPr bwMode="auto">
          <a:xfrm>
            <a:off x="500034" y="951702"/>
            <a:ext cx="8143931" cy="562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Présentation générale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428596" y="1643050"/>
            <a:ext cx="8229600" cy="243364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fr-FR" sz="2800" b="1" dirty="0" smtClean="0">
                <a:solidFill>
                  <a:srgbClr val="FFFF00"/>
                </a:solidFill>
              </a:rPr>
              <a:t>Un diplôme professionnel doit favoriser  l’insertion professionnelle  mais également  la poursuite d’études, il est donc nécessaire d’y incorporer une part importante d'enseignement général. </a:t>
            </a:r>
            <a:endParaRPr kumimoji="0" lang="fr-FR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500034" y="4500570"/>
            <a:ext cx="8229600" cy="157639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fr-FR" sz="2800" b="1" dirty="0" smtClean="0">
                <a:solidFill>
                  <a:srgbClr val="FFFF00"/>
                </a:solidFill>
              </a:rPr>
              <a:t>Le choix du lycée a été de répondre à une demande des élèves : pouvoir passer plus de temps sur la </a:t>
            </a:r>
            <a:r>
              <a:rPr lang="fr-FR" sz="2800" b="1" dirty="0" smtClean="0">
                <a:solidFill>
                  <a:srgbClr val="FF0000"/>
                </a:solidFill>
              </a:rPr>
              <a:t>préparation des concours.</a:t>
            </a:r>
            <a:endParaRPr kumimoji="0" lang="fr-FR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/>
          <a:srcRect l="11143" t="1333" r="11068" b="1873"/>
          <a:stretch>
            <a:fillRect/>
          </a:stretch>
        </p:blipFill>
        <p:spPr bwMode="auto">
          <a:xfrm>
            <a:off x="428596" y="214290"/>
            <a:ext cx="8358246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0"/>
            <a:ext cx="8229600" cy="9286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 - Lettre de motivation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rcRect l="12537" t="19614" r="62553" b="17941"/>
          <a:stretch>
            <a:fillRect/>
          </a:stretch>
        </p:blipFill>
        <p:spPr bwMode="auto">
          <a:xfrm>
            <a:off x="2143108" y="928670"/>
            <a:ext cx="49292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0"/>
            <a:ext cx="8229600" cy="9286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 - </a:t>
            </a:r>
            <a:r>
              <a:rPr kumimoji="0" lang="fr-FR" sz="28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Photolangage</a:t>
            </a: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/>
          <p:cNvPicPr/>
          <p:nvPr/>
        </p:nvPicPr>
        <p:blipFill>
          <a:blip r:embed="rId2"/>
          <a:srcRect l="12873" t="20000" r="50652" b="8824"/>
          <a:stretch>
            <a:fillRect/>
          </a:stretch>
        </p:blipFill>
        <p:spPr bwMode="auto">
          <a:xfrm>
            <a:off x="2143108" y="1071546"/>
            <a:ext cx="485778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0"/>
            <a:ext cx="8229600" cy="9286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 - </a:t>
            </a:r>
            <a:r>
              <a:rPr kumimoji="0" lang="fr-FR" sz="28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Photolangage</a:t>
            </a: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rcRect l="4453" t="19706" r="65859" b="6471"/>
          <a:stretch>
            <a:fillRect/>
          </a:stretch>
        </p:blipFill>
        <p:spPr bwMode="auto">
          <a:xfrm>
            <a:off x="1714480" y="928670"/>
            <a:ext cx="542928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0"/>
            <a:ext cx="8229600" cy="9286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 - Tests</a:t>
            </a:r>
            <a:r>
              <a:rPr kumimoji="0" lang="fr-FR" sz="28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psychotechniques</a:t>
            </a: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/>
          <p:cNvPicPr/>
          <p:nvPr/>
        </p:nvPicPr>
        <p:blipFill>
          <a:blip r:embed="rId2"/>
          <a:srcRect l="5785" t="19118" r="6189" b="9118"/>
          <a:stretch>
            <a:fillRect/>
          </a:stretch>
        </p:blipFill>
        <p:spPr bwMode="auto">
          <a:xfrm>
            <a:off x="428596" y="1000108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0"/>
            <a:ext cx="8229600" cy="9286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 - Tests</a:t>
            </a:r>
            <a:r>
              <a:rPr kumimoji="0" lang="fr-FR" sz="28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psychotechniques</a:t>
            </a: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C:\Users\Valérie\Documents\Scan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00108"/>
            <a:ext cx="410382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0"/>
            <a:ext cx="8229600" cy="9286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 - Sport : Isométrie – Luc Léger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rcRect l="50702" t="2941" r="11566"/>
          <a:stretch>
            <a:fillRect/>
          </a:stretch>
        </p:blipFill>
        <p:spPr bwMode="auto">
          <a:xfrm>
            <a:off x="428596" y="1214422"/>
            <a:ext cx="3786213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/>
          <a:srcRect l="12725" t="1471" r="50817"/>
          <a:stretch>
            <a:fillRect/>
          </a:stretch>
        </p:blipFill>
        <p:spPr bwMode="auto">
          <a:xfrm>
            <a:off x="4357686" y="1214422"/>
            <a:ext cx="36433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285728"/>
            <a:ext cx="8229600" cy="9286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 </a:t>
            </a: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 </a:t>
            </a:r>
          </a:p>
          <a:p>
            <a:pPr lvl="0" algn="ctr">
              <a:spcBef>
                <a:spcPct val="0"/>
              </a:spcBef>
            </a:pP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L’entretien</a:t>
            </a: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571472" y="1500174"/>
            <a:ext cx="8229600" cy="464822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Il s’agit plus ici de faire un travail sur le langage non- verbal, que sur </a:t>
            </a: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 contenu du contenu de l’entretien.</a:t>
            </a:r>
          </a:p>
          <a:p>
            <a:pPr lvl="0" algn="just">
              <a:spcBef>
                <a:spcPct val="0"/>
              </a:spcBef>
            </a:pP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J’axe donc le travail autour des thèmes suivant :</a:t>
            </a:r>
          </a:p>
          <a:p>
            <a:pPr lvl="0" algn="just">
              <a:spcBef>
                <a:spcPct val="0"/>
              </a:spcBef>
            </a:pPr>
            <a:endParaRPr lang="fr-FR" sz="28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La voix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Le langage corporel (expression faciale, les gestes, le look, le comportement, la posture, le regard…)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Le déroulement </a:t>
            </a: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d’un </a:t>
            </a: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entretien</a:t>
            </a: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Ce que l’on attend du candidat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fr-FR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285728"/>
            <a:ext cx="8229600" cy="9286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 </a:t>
            </a: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- </a:t>
            </a:r>
          </a:p>
          <a:p>
            <a:pPr lvl="0" algn="ctr">
              <a:spcBef>
                <a:spcPct val="0"/>
              </a:spcBef>
            </a:pP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L’entretien</a:t>
            </a: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Valérie\Documents\Scan0014.jpg"/>
          <p:cNvPicPr>
            <a:picLocks noChangeAspect="1" noChangeArrowheads="1"/>
          </p:cNvPicPr>
          <p:nvPr/>
        </p:nvPicPr>
        <p:blipFill>
          <a:blip r:embed="rId2" cstate="print"/>
          <a:srcRect l="8274" t="4512" r="4853" b="8251"/>
          <a:stretch>
            <a:fillRect/>
          </a:stretch>
        </p:blipFill>
        <p:spPr bwMode="auto">
          <a:xfrm>
            <a:off x="2714612" y="1285860"/>
            <a:ext cx="3672899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 txBox="1">
            <a:spLocks/>
          </p:cNvSpPr>
          <p:nvPr/>
        </p:nvSpPr>
        <p:spPr>
          <a:xfrm>
            <a:off x="500034" y="0"/>
            <a:ext cx="8229600" cy="9286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r-FR" sz="2800" b="1" i="0" u="sng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Exemple </a:t>
            </a: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 Concours « Cadets de la République » - Promulgation des résultats</a:t>
            </a:r>
          </a:p>
        </p:txBody>
      </p:sp>
      <p:pic>
        <p:nvPicPr>
          <p:cNvPr id="7" name="Image 6"/>
          <p:cNvPicPr/>
          <p:nvPr/>
        </p:nvPicPr>
        <p:blipFill>
          <a:blip r:embed="rId2"/>
          <a:srcRect l="11920" t="18824" r="62914" b="17647"/>
          <a:stretch>
            <a:fillRect/>
          </a:stretch>
        </p:blipFill>
        <p:spPr bwMode="auto">
          <a:xfrm>
            <a:off x="2285984" y="1071546"/>
            <a:ext cx="42862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357158" y="428604"/>
            <a:ext cx="8229600" cy="578647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fr-FR" sz="2800" b="1" dirty="0" smtClean="0">
                <a:solidFill>
                  <a:srgbClr val="FFFF00"/>
                </a:solidFill>
              </a:rPr>
              <a:t>Cette demande ne nous a pas paru incompatible avec les objectifs de l’EGLS, puisque dans la plupart des concours « sécurité », il existe des épreuves de : français, mathématiques, culture générale, logique…</a:t>
            </a:r>
          </a:p>
          <a:p>
            <a:pPr lvl="0" algn="just">
              <a:spcBef>
                <a:spcPct val="0"/>
              </a:spcBef>
            </a:pPr>
            <a:endParaRPr lang="fr-FR" sz="2800" b="1" dirty="0" smtClean="0">
              <a:solidFill>
                <a:srgbClr val="FFFF00"/>
              </a:solidFill>
            </a:endParaRPr>
          </a:p>
          <a:p>
            <a:pPr lvl="0" algn="just">
              <a:spcBef>
                <a:spcPct val="0"/>
              </a:spcBef>
            </a:pPr>
            <a:r>
              <a:rPr lang="fr-FR" sz="2800" b="1" dirty="0" smtClean="0">
                <a:solidFill>
                  <a:srgbClr val="FFFF00"/>
                </a:solidFill>
              </a:rPr>
              <a:t>Seul l’attribution des heures au professeur intervenant ne correspond pas au référentiel, puisque dans notre cas, c’est l’enseignant de Sécurité qui intervient et non pas un professeur d’enseignement général.</a:t>
            </a:r>
          </a:p>
          <a:p>
            <a:pPr lvl="0" algn="just">
              <a:spcBef>
                <a:spcPct val="0"/>
              </a:spcBef>
            </a:pPr>
            <a:endParaRPr lang="fr-FR" sz="2800" b="1" dirty="0" smtClean="0">
              <a:solidFill>
                <a:srgbClr val="FFFF00"/>
              </a:solidFill>
            </a:endParaRPr>
          </a:p>
          <a:p>
            <a:pPr lvl="0" algn="just">
              <a:spcBef>
                <a:spcPct val="0"/>
              </a:spcBef>
            </a:pPr>
            <a:r>
              <a:rPr lang="fr-FR" sz="2800" b="1" dirty="0" smtClean="0">
                <a:solidFill>
                  <a:srgbClr val="FFFF00"/>
                </a:solidFill>
              </a:rPr>
              <a:t>Ce choix d’attribution a été mûrement réfléchi.</a:t>
            </a:r>
            <a:endParaRPr kumimoji="0" lang="fr-FR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Modalités d’organisation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357158" y="2143116"/>
            <a:ext cx="8229600" cy="114776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2800" b="1" dirty="0" smtClean="0">
                <a:solidFill>
                  <a:srgbClr val="FF0000"/>
                </a:solidFill>
              </a:rPr>
              <a:t>L’EGLS se déroule en classe entière, une heure par semaine.</a:t>
            </a:r>
            <a:endParaRPr kumimoji="0" lang="fr-FR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428596" y="4214818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fr-FR" sz="2800" b="1" dirty="0" smtClean="0">
                <a:solidFill>
                  <a:srgbClr val="FFFF00"/>
                </a:solidFill>
              </a:rPr>
              <a:t>Voici donc la proposition que j’ai faite aux élèves pour les préparer au mieux, aux divers concours.</a:t>
            </a:r>
            <a:endParaRPr kumimoji="0" lang="fr-FR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2874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Les différent s concours et leur contenu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500034" y="2071678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fr-FR" sz="2800" b="1" dirty="0" smtClean="0">
                <a:solidFill>
                  <a:srgbClr val="FFFF00"/>
                </a:solidFill>
              </a:rPr>
              <a:t>Après avoir sondé les élèves sur les différents concours envisagés, ils ont recherché les contenus concernant l’enseignement général.</a:t>
            </a:r>
            <a:endParaRPr kumimoji="0" lang="fr-FR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928662" y="3643314"/>
          <a:ext cx="7358115" cy="2272674"/>
        </p:xfrm>
        <a:graphic>
          <a:graphicData uri="http://schemas.openxmlformats.org/drawingml/2006/table">
            <a:tbl>
              <a:tblPr/>
              <a:tblGrid>
                <a:gridCol w="2813397"/>
                <a:gridCol w="1136580"/>
                <a:gridCol w="1135779"/>
                <a:gridCol w="1136580"/>
                <a:gridCol w="1135779"/>
              </a:tblGrid>
              <a:tr h="5000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Concours</a:t>
                      </a:r>
                      <a:endParaRPr lang="fr-FR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QCM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français </a:t>
                      </a:r>
                      <a:r>
                        <a:rPr lang="fr-FR" sz="12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et math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QCM </a:t>
                      </a:r>
                      <a:endParaRPr lang="fr-FR" sz="1200" b="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culture </a:t>
                      </a:r>
                      <a:r>
                        <a:rPr lang="fr-FR" sz="12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générale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QCM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2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de logique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QROC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français </a:t>
                      </a:r>
                      <a:r>
                        <a:rPr lang="fr-FR" sz="12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et </a:t>
                      </a:r>
                      <a:r>
                        <a:rPr lang="fr-FR" sz="1200" b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maths</a:t>
                      </a:r>
                      <a:endParaRPr lang="fr-FR" sz="12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Cadets de la République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ADS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Gardien de la Paix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Gendarme Adjoint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Gendarme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SPP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dirty="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428596" y="1643050"/>
            <a:ext cx="8229600" cy="235745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Leurs</a:t>
            </a:r>
            <a:r>
              <a:rPr kumimoji="0" lang="fr-FR" sz="28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besoins se portent essentiellement sur les parties  :  « Culture générale » et « logique » .</a:t>
            </a:r>
          </a:p>
          <a:p>
            <a:pPr lvl="0" algn="just">
              <a:spcBef>
                <a:spcPct val="0"/>
              </a:spcBef>
            </a:pPr>
            <a:endParaRPr lang="fr-FR" sz="2800" b="1" spc="-100" baseline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</a:pPr>
            <a:r>
              <a:rPr kumimoji="0" lang="fr-FR" sz="28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J’ai donc décidé  d’organiser mes heures autour de ces deux pôles.</a:t>
            </a:r>
            <a:endParaRPr kumimoji="0" lang="fr-FR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79070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Introduction : Epreuves de QCM, QROC et autres exercices liés aux concours.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500034" y="3214686"/>
            <a:ext cx="8229600" cy="136207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fr-FR" sz="2800" b="1" dirty="0" smtClean="0">
                <a:solidFill>
                  <a:srgbClr val="FFFF00"/>
                </a:solidFill>
              </a:rPr>
              <a:t>Cette introduction permet aux élèves de se familiariser avec  ce type d’exercice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 txBox="1">
            <a:spLocks/>
          </p:cNvSpPr>
          <p:nvPr/>
        </p:nvSpPr>
        <p:spPr>
          <a:xfrm>
            <a:off x="500034" y="1071546"/>
            <a:ext cx="8229600" cy="457678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endParaRPr lang="fr-FR" sz="2800" b="1" dirty="0" smtClean="0">
              <a:solidFill>
                <a:srgbClr val="FFFF00"/>
              </a:solidFill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Les différents types de QCM et QROC (actifs ou passifs / à deux ou plusieurs réponses / uni- réponse ou multi-réponses / sans bonne réponse  ou mauvaises  réponses  à trouver)</a:t>
            </a:r>
          </a:p>
          <a:p>
            <a:pPr lvl="0" algn="just">
              <a:spcBef>
                <a:spcPct val="0"/>
              </a:spcBef>
            </a:pP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Comment se préparer aux épreuves</a:t>
            </a:r>
          </a:p>
          <a:p>
            <a:pPr lvl="0" algn="just">
              <a:spcBef>
                <a:spcPct val="0"/>
              </a:spcBef>
            </a:pPr>
            <a:endParaRPr kumimoji="0" lang="fr-FR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ü"/>
            </a:pPr>
            <a:r>
              <a:rPr lang="fr-FR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Savoir maîtriser le temps</a:t>
            </a:r>
          </a:p>
          <a:p>
            <a:pPr lvl="0" algn="just">
              <a:spcBef>
                <a:spcPct val="0"/>
              </a:spcBef>
              <a:buFont typeface="Wingdings" pitchFamily="2" charset="2"/>
              <a:buChar char="ü"/>
            </a:pPr>
            <a:endParaRPr lang="fr-FR" sz="28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 lvl="0" algn="just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Les bienfaits de l’entraînement</a:t>
            </a:r>
            <a:endParaRPr kumimoji="0" lang="fr-FR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Première partie : Culture générale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500034" y="2643182"/>
            <a:ext cx="8229600" cy="143351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kumimoji="0" lang="fr-FR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Cette</a:t>
            </a:r>
            <a:r>
              <a:rPr kumimoji="0" lang="fr-FR" sz="2800" b="1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première partie a pour objectif de revoir un certain nombre de notions générales que l’on trouve fréquemment dans les concours.</a:t>
            </a:r>
            <a:endParaRPr kumimoji="0" lang="fr-FR" sz="28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274</TotalTime>
  <Words>575</Words>
  <Application>Microsoft Office PowerPoint</Application>
  <PresentationFormat>Affichage à l'écran (4:3)</PresentationFormat>
  <Paragraphs>124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Papier</vt:lpstr>
      <vt:lpstr>EGLS</vt:lpstr>
      <vt:lpstr>Présentation générale</vt:lpstr>
      <vt:lpstr>Diapositive 3</vt:lpstr>
      <vt:lpstr>Modalités d’organisation</vt:lpstr>
      <vt:lpstr>Les différent s concours et leur contenu</vt:lpstr>
      <vt:lpstr>Diapositive 6</vt:lpstr>
      <vt:lpstr>Introduction : Epreuves de QCM, QROC et autres exercices liés aux concours.</vt:lpstr>
      <vt:lpstr>Diapositive 8</vt:lpstr>
      <vt:lpstr>Première partie : Culture générale</vt:lpstr>
      <vt:lpstr>Diapositive 10</vt:lpstr>
      <vt:lpstr>Diapositive 11</vt:lpstr>
      <vt:lpstr>Diapositive 12</vt:lpstr>
      <vt:lpstr>Diapositive 13</vt:lpstr>
      <vt:lpstr>Diapositive 14</vt:lpstr>
      <vt:lpstr>Deuxième  partie : Les épreuves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Company>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adminh</dc:creator>
  <cp:lastModifiedBy>Valérie</cp:lastModifiedBy>
  <cp:revision>59</cp:revision>
  <dcterms:created xsi:type="dcterms:W3CDTF">2016-03-16T08:58:14Z</dcterms:created>
  <dcterms:modified xsi:type="dcterms:W3CDTF">2016-03-21T06:25:06Z</dcterms:modified>
</cp:coreProperties>
</file>