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57" r:id="rId4"/>
    <p:sldId id="264" r:id="rId5"/>
    <p:sldId id="265" r:id="rId6"/>
    <p:sldId id="258" r:id="rId7"/>
    <p:sldId id="260" r:id="rId8"/>
    <p:sldId id="267" r:id="rId9"/>
    <p:sldId id="266" r:id="rId10"/>
    <p:sldId id="259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36165459527255"/>
          <c:y val="0.200546226719293"/>
          <c:w val="0.677648768610717"/>
          <c:h val="0.72023839893224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du CA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VAE</c:v>
                </c:pt>
                <c:pt idx="1">
                  <c:v>SELF</c:v>
                </c:pt>
                <c:pt idx="2">
                  <c:v>RESTAURANT</c:v>
                </c:pt>
                <c:pt idx="3">
                  <c:v>BOUTIQUES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</c:v>
                </c:pt>
                <c:pt idx="1">
                  <c:v>0.3</c:v>
                </c:pt>
                <c:pt idx="2">
                  <c:v>0.15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001284328515"/>
          <c:y val="0.115218453883395"/>
          <c:w val="0.327237569319607"/>
          <c:h val="0.6810886660184"/>
        </c:manualLayout>
      </c:layout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spPr>
    <a:noFill/>
    <a:ln w="55000" cap="flat" cmpd="thickThin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00653-7A4B-9D43-B6F3-A2CD1664DFA6}" type="datetimeFigureOut">
              <a:rPr lang="fr-FR" smtClean="0"/>
              <a:t>10/07/15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B622B-BB78-7A47-8BEF-30BF04E4F5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239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18F38-E251-984C-BC5C-F3C9B29C78DB}" type="datetimeFigureOut">
              <a:rPr lang="fr-FR" smtClean="0"/>
              <a:t>10/07/15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0A73F-925D-2947-ADC5-8C612C2915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279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857-71D6-A244-8CF6-B3C744CD98AB}" type="datetime1">
              <a:rPr lang="fr-FR" smtClean="0"/>
              <a:t>10/07/15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47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71F9-6497-3542-A83F-B49D48BD1DD5}" type="datetime1">
              <a:rPr lang="fr-FR" smtClean="0"/>
              <a:t>10/07/15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09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43A2-76C1-4940-9908-9C54ACEF40C2}" type="datetime1">
              <a:rPr lang="fr-FR" smtClean="0"/>
              <a:t>10/07/15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33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E35C-93D3-024F-B656-1D36E686156D}" type="datetime1">
              <a:rPr lang="fr-FR" smtClean="0"/>
              <a:t>10/07/15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4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97F6-667F-2A46-8FA3-69FFDE24B61F}" type="datetime1">
              <a:rPr lang="fr-FR" smtClean="0"/>
              <a:t>10/07/15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42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7FA4-7646-344C-BFA6-E3CFE4358CB7}" type="datetime1">
              <a:rPr lang="fr-FR" smtClean="0"/>
              <a:t>10/07/15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CB4A-4744-5E43-B24D-7D477B288729}" type="datetime1">
              <a:rPr lang="fr-FR" smtClean="0"/>
              <a:t>10/07/15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8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739-FF48-1F4E-8EDF-F3D469670C54}" type="datetime1">
              <a:rPr lang="fr-FR" smtClean="0"/>
              <a:t>10/07/15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90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B3E-01AE-274C-B9B2-99A7610A6ABC}" type="datetime1">
              <a:rPr lang="fr-FR" smtClean="0"/>
              <a:t>10/07/15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1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900-80A2-E746-ABFC-19FD8296E6B3}" type="datetime1">
              <a:rPr lang="fr-FR" smtClean="0"/>
              <a:t>10/07/15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09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EE9A-6C5C-0E49-827C-24AFDE3D99D2}" type="datetime1">
              <a:rPr lang="fr-FR" smtClean="0"/>
              <a:t>10/07/15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60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5711-3B9F-5B42-827F-14F6974ACE25}" type="datetime1">
              <a:rPr lang="fr-FR" smtClean="0"/>
              <a:t>10/07/15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Sylvie Rossi Avril 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F737-6409-5A48-8C8C-316B2199A1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40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taurants-altitude.com/societe/serac.php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N3VZOt_0Cc&amp;index=4&amp;list=PLAzau4w86dFzejcp4W28qCtLA96M3JV-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IWNzB5w1HE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amonix.com" TargetMode="Externa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PROPOSITION de SEQUENCE pédagogique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« Les liens entre l’entreprise d’hôtellerie ou de restauration et les acteurs du tourisme » (Thème 2)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89835" y="835260"/>
            <a:ext cx="384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Réforme Bac STHR – Classe de Seconde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98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Capacités « mobilisées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Définir un produit touristique</a:t>
            </a:r>
          </a:p>
          <a:p>
            <a:r>
              <a:rPr lang="fr-FR" sz="4800" dirty="0" smtClean="0"/>
              <a:t>Définir « tourisme » et « touriste »</a:t>
            </a:r>
          </a:p>
          <a:p>
            <a:r>
              <a:rPr lang="fr-FR" sz="4800" dirty="0" smtClean="0"/>
              <a:t>Identifier le rôle de « l’Office de Tourisme de Chamonix »</a:t>
            </a:r>
            <a:endParaRPr lang="fr-FR" sz="4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85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Ouverture » possible...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Création d’un support de vente de la prestation SERAC </a:t>
            </a:r>
            <a:r>
              <a:rPr lang="fr-FR" u="sng" dirty="0" smtClean="0"/>
              <a:t>ou d’une prestation de leur choix</a:t>
            </a:r>
            <a:r>
              <a:rPr lang="fr-FR" dirty="0" smtClean="0"/>
              <a:t> qui pourrait être mis à disposition des touristes au sein d’un Office de Tourisme (à réaliser par exemple dans le cadre d’un module de communication écrite (heures IMP/AP ?)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18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Intérêts pédagogiques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Fournir un objet d’étude attractif (vidéos courtes et pouvant susciter l’intérêt)</a:t>
            </a:r>
          </a:p>
          <a:p>
            <a:r>
              <a:rPr lang="fr-FR" dirty="0" smtClean="0"/>
              <a:t>Permettre des recherches sur Internet (seul ou en binômes)</a:t>
            </a:r>
          </a:p>
          <a:p>
            <a:r>
              <a:rPr lang="fr-FR" dirty="0" smtClean="0"/>
              <a:t>Organiser des synthèses communes</a:t>
            </a:r>
          </a:p>
          <a:p>
            <a:r>
              <a:rPr lang="fr-FR" dirty="0" smtClean="0"/>
              <a:t>« Eveiller le bon sens » pour susciter la réflexion et l’analyse autour d’un cas concret</a:t>
            </a:r>
          </a:p>
          <a:p>
            <a:r>
              <a:rPr lang="fr-FR" dirty="0" smtClean="0"/>
              <a:t>Promouvoir la créativité de l’élève si l’ouverture est mise en œuvre (création d’un support de communication)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72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erac_fondblan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4090" y="692696"/>
            <a:ext cx="6308270" cy="1802744"/>
          </a:xfrm>
          <a:prstGeom prst="rect">
            <a:avLst/>
          </a:prstGeom>
        </p:spPr>
      </p:pic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351962" y="5517232"/>
            <a:ext cx="7772400" cy="1199704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chemeClr val="bg1"/>
                </a:solidFill>
              </a:rPr>
              <a:t>Service Commercial &amp; Marketing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Marine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89" y="3472116"/>
            <a:ext cx="8993223" cy="853995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88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u"/>
      </p:transition>
    </mc:Choice>
    <mc:Fallback xmlns="">
      <p:transition spd="slow">
        <p:cover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Objet d’étude  </a:t>
            </a:r>
            <a:br>
              <a:rPr lang="fr-FR" dirty="0" smtClean="0"/>
            </a:br>
            <a:r>
              <a:rPr lang="fr-FR" sz="1600" b="1" dirty="0" smtClean="0"/>
              <a:t>(Société d’exploitation des restaurants d’altitude de Chamonix)</a:t>
            </a:r>
            <a:endParaRPr lang="fr-FR" sz="1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générale de la SERAC à partir d’une vidéo </a:t>
            </a:r>
            <a:r>
              <a:rPr lang="fr-FR" sz="1600" dirty="0" smtClean="0">
                <a:hlinkClick r:id="rId2"/>
              </a:rPr>
              <a:t>https://www.youtube.com/watch?v=HN3VZOt_0Cc&amp;index=4&amp;list=PLAzau4w86dFzejcp4W28qCtLA96M3JV-a</a:t>
            </a:r>
            <a:r>
              <a:rPr lang="fr-FR" sz="1600" dirty="0" smtClean="0"/>
              <a:t>) </a:t>
            </a:r>
            <a:r>
              <a:rPr lang="fr-FR" sz="1600" dirty="0" smtClean="0">
                <a:sym typeface="Wingdings"/>
              </a:rPr>
              <a:t> 30 secondes</a:t>
            </a:r>
          </a:p>
          <a:p>
            <a:r>
              <a:rPr lang="fr-FR" dirty="0" smtClean="0">
                <a:sym typeface="Wingdings"/>
              </a:rPr>
              <a:t>Remise d’une fiche signalétique de l’entreprise à compléter (à partir d’une recherche sur le site Internet de la SERAC </a:t>
            </a:r>
            <a:r>
              <a:rPr lang="fr-FR" sz="1600" dirty="0" smtClean="0">
                <a:sym typeface="Wingdings"/>
              </a:rPr>
              <a:t>: </a:t>
            </a:r>
            <a:r>
              <a:rPr lang="fr-FR" sz="1600" dirty="0">
                <a:hlinkClick r:id="rId3"/>
              </a:rPr>
              <a:t>www.restaurants-altitude.com/societe/</a:t>
            </a:r>
            <a:r>
              <a:rPr lang="fr-FR" sz="1600" b="1" dirty="0" smtClean="0">
                <a:hlinkClick r:id="rId3"/>
              </a:rPr>
              <a:t>serac</a:t>
            </a:r>
            <a:r>
              <a:rPr lang="fr-FR" sz="1600" dirty="0" smtClean="0">
                <a:hlinkClick r:id="rId3"/>
              </a:rPr>
              <a:t>.php</a:t>
            </a:r>
            <a:r>
              <a:rPr lang="fr-FR" sz="1600" dirty="0" smtClean="0"/>
              <a:t>) </a:t>
            </a:r>
            <a:r>
              <a:rPr lang="fr-FR" sz="1600" dirty="0" smtClean="0">
                <a:sym typeface="Wingdings"/>
              </a:rPr>
              <a:t> Objectifs :</a:t>
            </a:r>
          </a:p>
          <a:p>
            <a:r>
              <a:rPr lang="fr-FR" sz="1600" dirty="0" smtClean="0">
                <a:sym typeface="Wingdings"/>
              </a:rPr>
              <a:t>1/ Identifier l’offre</a:t>
            </a:r>
          </a:p>
          <a:p>
            <a:r>
              <a:rPr lang="fr-FR" sz="1600" dirty="0" smtClean="0">
                <a:sym typeface="Wingdings"/>
              </a:rPr>
              <a:t>2/ Recenser les contraintes que rencontrent les restaurants d’altitude (SERAC tributaire de la Compagnie du Mont-Blanc pour les télécabines/téléphériques ; aléas climatiques ; activité très saisonnière etc...)</a:t>
            </a:r>
            <a:endParaRPr lang="fr-FR" sz="16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pic>
        <p:nvPicPr>
          <p:cNvPr id="5" name="Image 4" descr="Serac_fondblan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4632" y="566835"/>
            <a:ext cx="1792560" cy="5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2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25142"/>
            <a:ext cx="9180512" cy="647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73" b="12989"/>
          <a:stretch/>
        </p:blipFill>
        <p:spPr bwMode="auto">
          <a:xfrm>
            <a:off x="201580" y="1392163"/>
            <a:ext cx="3290300" cy="3891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3" t="-1" r="37893" b="12988"/>
          <a:stretch/>
        </p:blipFill>
        <p:spPr bwMode="auto">
          <a:xfrm>
            <a:off x="3878560" y="1392162"/>
            <a:ext cx="2133600" cy="3891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45" b="12989"/>
          <a:stretch/>
        </p:blipFill>
        <p:spPr bwMode="auto">
          <a:xfrm>
            <a:off x="6460547" y="1392164"/>
            <a:ext cx="2287917" cy="3891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1580" y="5283345"/>
            <a:ext cx="8546884" cy="8819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</a:rPr>
              <a:t>8 500 000€ TTC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5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u"/>
      </p:transition>
    </mc:Choice>
    <mc:Fallback xmlns="">
      <p:transition spd="slow">
        <p:cover dir="u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51527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 annuel : 8 500 K€ TTC</a:t>
            </a:r>
            <a:endParaRPr lang="fr-F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points de vente</a:t>
            </a:r>
          </a:p>
          <a:p>
            <a:pPr marL="109728" indent="0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Chiffres clés de la société	</a:t>
            </a:r>
            <a:endParaRPr lang="fr-FR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171081542"/>
              </p:ext>
            </p:extLst>
          </p:nvPr>
        </p:nvGraphicFramePr>
        <p:xfrm>
          <a:off x="539552" y="1747157"/>
          <a:ext cx="7992888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724" y="5589240"/>
            <a:ext cx="2843764" cy="812676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u"/>
      </p:transition>
    </mc:Choice>
    <mc:Fallback xmlns="">
      <p:transition spd="slow">
        <p:cover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SERAC : mise en commun des informations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Activité saisonnière (restaurants qui sont pour la plupart accessibles à ski l’hiver)</a:t>
            </a:r>
          </a:p>
          <a:p>
            <a:r>
              <a:rPr lang="fr-FR" dirty="0" smtClean="0"/>
              <a:t>Restauration d’altitude qui n’a pas toujours une bonne image</a:t>
            </a:r>
          </a:p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3718236" y="3787275"/>
            <a:ext cx="1327124" cy="97256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27550" y="5400586"/>
            <a:ext cx="593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Création d’un produit touristique qui réponde à ce constat...</a:t>
            </a:r>
            <a:endParaRPr lang="fr-FR" b="1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09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3163" cy="100685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Produit Touristique créé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4176"/>
          </a:xfrm>
        </p:spPr>
        <p:txBody>
          <a:bodyPr/>
          <a:lstStyle/>
          <a:p>
            <a:r>
              <a:rPr lang="fr-FR" dirty="0" smtClean="0"/>
              <a:t>A partir de la vidéo : </a:t>
            </a:r>
            <a:r>
              <a:rPr lang="fr-FR" dirty="0" smtClean="0">
                <a:hlinkClick r:id="rId2"/>
              </a:rPr>
              <a:t>https://www.youtube.com/watch?v=RIWNzB5w1HE</a:t>
            </a: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3706795" y="3295273"/>
            <a:ext cx="1601702" cy="94967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90261" y="4817048"/>
            <a:ext cx="61737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</a:t>
            </a:r>
            <a:r>
              <a:rPr lang="fr-FR" dirty="0" smtClean="0"/>
              <a:t> De quoi s’agit-il ?</a:t>
            </a:r>
          </a:p>
          <a:p>
            <a:r>
              <a:rPr lang="fr-FR" dirty="0" smtClean="0"/>
              <a:t>* Pour quelle clientèle ?</a:t>
            </a:r>
          </a:p>
          <a:p>
            <a:r>
              <a:rPr lang="fr-FR" dirty="0" smtClean="0"/>
              <a:t>* A quel prix ?</a:t>
            </a:r>
          </a:p>
          <a:p>
            <a:r>
              <a:rPr lang="fr-FR" dirty="0" smtClean="0"/>
              <a:t>* Comment promouvoir ce produit ?</a:t>
            </a:r>
          </a:p>
          <a:p>
            <a:r>
              <a:rPr lang="fr-FR" dirty="0" smtClean="0"/>
              <a:t>* Quel est l’intérêt pour la SERAC de commercialiser ce produit ?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pic>
        <p:nvPicPr>
          <p:cNvPr id="7" name="Image 6" descr="Serac_fondblan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4240" y="436562"/>
            <a:ext cx="1792560" cy="5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2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Promotion du Produit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direct</a:t>
            </a:r>
          </a:p>
          <a:p>
            <a:r>
              <a:rPr lang="fr-FR" dirty="0" smtClean="0"/>
              <a:t>Mais surtout grâce à l’Office de Tourisme de Chamonix  </a:t>
            </a:r>
            <a:r>
              <a:rPr lang="fr-FR" dirty="0" smtClean="0">
                <a:hlinkClick r:id="rId2"/>
              </a:rPr>
              <a:t>http://www.chamonix.com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3409336" y="3501227"/>
            <a:ext cx="1533057" cy="8924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43647" y="5011560"/>
            <a:ext cx="8005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L’élève consultera le site Internet de l’OT </a:t>
            </a:r>
            <a:r>
              <a:rPr lang="fr-FR" dirty="0" smtClean="0">
                <a:sym typeface="Wingdings"/>
              </a:rPr>
              <a:t>afin de répondre  aux questions</a:t>
            </a:r>
          </a:p>
          <a:p>
            <a:r>
              <a:rPr lang="fr-FR" dirty="0">
                <a:sym typeface="Wingdings"/>
              </a:rPr>
              <a:t>s</a:t>
            </a:r>
            <a:r>
              <a:rPr lang="fr-FR" dirty="0" smtClean="0">
                <a:sym typeface="Wingdings"/>
              </a:rPr>
              <a:t>uivantes :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011" y="3422650"/>
            <a:ext cx="22860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3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 flipV="1">
            <a:off x="8686800" y="0"/>
            <a:ext cx="145440" cy="2746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9148"/>
            <a:ext cx="8229600" cy="5497015"/>
          </a:xfrm>
        </p:spPr>
        <p:txBody>
          <a:bodyPr>
            <a:normAutofit/>
          </a:bodyPr>
          <a:lstStyle/>
          <a:p>
            <a:r>
              <a:rPr lang="fr-FR" dirty="0" smtClean="0">
                <a:sym typeface="Wingdings"/>
              </a:rPr>
              <a:t>« Quelles sont les attributions de l’Office de Tourisme ? »</a:t>
            </a:r>
          </a:p>
          <a:p>
            <a:r>
              <a:rPr lang="fr-FR" dirty="0" smtClean="0">
                <a:sym typeface="Wingdings"/>
              </a:rPr>
              <a:t>« En quoi peut-il être un partenaire pour la SERAC ? »</a:t>
            </a:r>
          </a:p>
          <a:p>
            <a:r>
              <a:rPr lang="fr-FR" dirty="0" smtClean="0">
                <a:sym typeface="Wingdings"/>
              </a:rPr>
              <a:t>« Ce partenariat a t-il un coût pour la SERAC ? »</a:t>
            </a:r>
          </a:p>
          <a:p>
            <a:r>
              <a:rPr lang="fr-FR" dirty="0" smtClean="0">
                <a:sym typeface="Wingdings"/>
              </a:rPr>
              <a:t>« Pourquoi la SERAC a t-elle intérêt à s’appuyer sur l’OT dans la commercialisation de « les Nocturnes à la Bergerie de </a:t>
            </a:r>
            <a:r>
              <a:rPr lang="fr-FR" dirty="0" err="1" smtClean="0">
                <a:sym typeface="Wingdings"/>
              </a:rPr>
              <a:t>PlanPraz</a:t>
            </a:r>
            <a:r>
              <a:rPr lang="fr-FR" dirty="0" smtClean="0">
                <a:sym typeface="Wingdings"/>
              </a:rPr>
              <a:t> ? »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Rossi Avril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60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417</Words>
  <Application>Microsoft Macintosh PowerPoint</Application>
  <PresentationFormat>Présentation à l'écran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PROPOSITION de SEQUENCE pédagogique</vt:lpstr>
      <vt:lpstr>Présentation PowerPoint</vt:lpstr>
      <vt:lpstr>Objet d’étude   (Société d’exploitation des restaurants d’altitude de Chamonix)</vt:lpstr>
      <vt:lpstr>Présentation PowerPoint</vt:lpstr>
      <vt:lpstr>Chiffres clés de la société </vt:lpstr>
      <vt:lpstr>SERAC : mise en commun des informations</vt:lpstr>
      <vt:lpstr>Le Produit Touristique créé</vt:lpstr>
      <vt:lpstr>Promotion du Produit</vt:lpstr>
      <vt:lpstr>Présentation PowerPoint</vt:lpstr>
      <vt:lpstr>Capacités « mobilisées »</vt:lpstr>
      <vt:lpstr>« Ouverture » possible...</vt:lpstr>
      <vt:lpstr>Intérêts pédagogiques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de SEQUENCE pédagogique</dc:title>
  <dc:creator>Sylvie ROSSI</dc:creator>
  <cp:lastModifiedBy>Sylvie ROSSI</cp:lastModifiedBy>
  <cp:revision>18</cp:revision>
  <dcterms:created xsi:type="dcterms:W3CDTF">2015-04-16T12:27:15Z</dcterms:created>
  <dcterms:modified xsi:type="dcterms:W3CDTF">2015-07-10T09:07:45Z</dcterms:modified>
</cp:coreProperties>
</file>