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9" r:id="rId3"/>
    <p:sldId id="263" r:id="rId4"/>
    <p:sldId id="261" r:id="rId5"/>
    <p:sldId id="262" r:id="rId6"/>
    <p:sldId id="265" r:id="rId7"/>
  </p:sldIdLst>
  <p:sldSz cx="9144000" cy="6858000" type="screen4x3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9966FF"/>
    <a:srgbClr val="FF6600"/>
    <a:srgbClr val="FF505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266D3-D6CD-4180-B0FE-C6CEBE14FD43}" type="datetimeFigureOut">
              <a:rPr lang="fr-FR" smtClean="0"/>
              <a:t>22/06/2015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8E3C0-A89D-468A-924A-808F24D7EA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719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E1184E-5731-424D-8645-2FC689D5F285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6A8B74-5B9C-4590-99BA-09FC560995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12D95-D4E0-4323-9415-9C3B53EB95AF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C946-7F34-44F1-A058-12D87FBE09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2E04-8F5E-4806-A1AB-0D11202469CE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187A-521F-4D21-831E-34B79DF34F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F6A2-CB64-44DA-96B5-926ADE1C0C1D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7769-2523-4541-859A-E7D2114808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4417-4B21-436F-B399-149A5C207778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2C4E-2C51-4073-9A6B-12E1285893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6B60-D4EC-4A35-8093-732AF9B6712C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54B8-51A2-4DED-BF09-DC4E648E71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CE0C1-C79B-460E-B829-E1D67B49A286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5E7A02-36AE-4DDF-B1C3-79A60CB6B1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B39B77-EABF-453F-8D51-96F21B55DA2F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4BD6DD-43D5-408C-BC41-9C418390BA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A385E7-8B61-485F-97BB-526CCB30541C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A7E2D7-C0FC-4DA4-BA0A-5E7E08CBE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8F02-4D27-41D3-B638-A2C18337F85A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EF38-DAA6-4EB3-BF8B-30427DF7EF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46F1-EC07-4589-8081-8D1D668C4E24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E1123C-9F36-4B3F-960C-2410A178EC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F848-2955-4E5F-B56A-23467FA3AD14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DD770-79E1-47CD-BD2B-BE0CB90795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E30308-D61B-432E-BDDE-18665FB8D171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62C1B9A-EAE7-4782-9842-0DB2B60526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F0FD24-149F-447A-86F6-52573472E415}" type="datetimeFigureOut">
              <a:rPr lang="fr-FR"/>
              <a:pPr>
                <a:defRPr/>
              </a:pPr>
              <a:t>22/06/2015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3146DB8-49C4-4EFB-8D8E-2E132B27C1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8" r:id="rId2"/>
    <p:sldLayoutId id="2147483675" r:id="rId3"/>
    <p:sldLayoutId id="2147483676" r:id="rId4"/>
    <p:sldLayoutId id="2147483677" r:id="rId5"/>
    <p:sldLayoutId id="2147483669" r:id="rId6"/>
    <p:sldLayoutId id="2147483678" r:id="rId7"/>
    <p:sldLayoutId id="2147483670" r:id="rId8"/>
    <p:sldLayoutId id="2147483679" r:id="rId9"/>
    <p:sldLayoutId id="2147483671" r:id="rId10"/>
    <p:sldLayoutId id="2147483680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joe_20150320_00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323850" y="3284538"/>
            <a:ext cx="8493125" cy="2232025"/>
          </a:xfrm>
        </p:spPr>
        <p:txBody>
          <a:bodyPr/>
          <a:lstStyle/>
          <a:p>
            <a:pPr algn="ctr" eaLnBrk="1" hangingPunct="1"/>
            <a:r>
              <a:rPr lang="fr-FR" b="1" cap="none" dirty="0" smtClean="0">
                <a:solidFill>
                  <a:schemeClr val="tx1"/>
                </a:solidFill>
              </a:rPr>
              <a:t>LE CAP OPÉRATEUR / OPÉRATRICE LOGISTIQUE</a:t>
            </a:r>
            <a:r>
              <a:rPr lang="fr-FR" b="1" cap="none" dirty="0" smtClean="0">
                <a:solidFill>
                  <a:srgbClr val="900000"/>
                </a:solidFill>
              </a:rPr>
              <a:t/>
            </a:r>
            <a:br>
              <a:rPr lang="fr-FR" b="1" cap="none" dirty="0" smtClean="0">
                <a:solidFill>
                  <a:srgbClr val="900000"/>
                </a:solidFill>
              </a:rPr>
            </a:br>
            <a:endParaRPr lang="fr-FR" b="1" cap="none" dirty="0" smtClean="0"/>
          </a:p>
        </p:txBody>
      </p:sp>
      <p:sp>
        <p:nvSpPr>
          <p:cNvPr id="15362" name="Sous-titr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fr-FR" sz="4000" b="1" dirty="0" smtClean="0">
                <a:solidFill>
                  <a:srgbClr val="C00000"/>
                </a:solidFill>
              </a:rPr>
              <a:t>Formation académique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4637088" cy="2214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b="1" dirty="0" smtClean="0">
                <a:solidFill>
                  <a:srgbClr val="C00000"/>
                </a:solidFill>
              </a:rPr>
              <a:t>Programme de la journée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55650" y="1700808"/>
            <a:ext cx="7561263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Matin : </a:t>
            </a:r>
            <a:endParaRPr lang="fr-FR" b="1" dirty="0" smtClean="0">
              <a:solidFill>
                <a:srgbClr val="C00000"/>
              </a:solidFill>
            </a:endParaRPr>
          </a:p>
          <a:p>
            <a:endParaRPr lang="fr-FR" sz="900" dirty="0"/>
          </a:p>
          <a:p>
            <a:r>
              <a:rPr lang="fr-FR" dirty="0"/>
              <a:t>9h – </a:t>
            </a:r>
            <a:r>
              <a:rPr lang="fr-FR" dirty="0" smtClean="0"/>
              <a:t> </a:t>
            </a:r>
            <a:r>
              <a:rPr lang="fr-FR" dirty="0"/>
              <a:t>Accueil</a:t>
            </a:r>
          </a:p>
          <a:p>
            <a:r>
              <a:rPr lang="fr-FR" dirty="0" smtClean="0"/>
              <a:t>9h15 – 9h30 </a:t>
            </a:r>
            <a:r>
              <a:rPr lang="fr-FR" dirty="0"/>
              <a:t>Présentation </a:t>
            </a:r>
            <a:r>
              <a:rPr lang="fr-FR" dirty="0" smtClean="0"/>
              <a:t>générale de la rénovation</a:t>
            </a:r>
            <a:endParaRPr lang="fr-FR" dirty="0"/>
          </a:p>
          <a:p>
            <a:r>
              <a:rPr lang="fr-FR" dirty="0" smtClean="0"/>
              <a:t>9h30 – 10 h</a:t>
            </a:r>
            <a:r>
              <a:rPr lang="fr-FR" dirty="0"/>
              <a:t> : Présentation du </a:t>
            </a:r>
            <a:r>
              <a:rPr lang="fr-FR" dirty="0" smtClean="0"/>
              <a:t>RAP et du RC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10 h </a:t>
            </a:r>
            <a:r>
              <a:rPr lang="fr-FR" dirty="0"/>
              <a:t>– </a:t>
            </a:r>
            <a:r>
              <a:rPr lang="fr-FR" dirty="0" smtClean="0"/>
              <a:t>10h45 : </a:t>
            </a:r>
            <a:r>
              <a:rPr lang="fr-FR" dirty="0"/>
              <a:t>Présentation </a:t>
            </a:r>
            <a:r>
              <a:rPr lang="fr-FR" dirty="0" smtClean="0"/>
              <a:t>des </a:t>
            </a:r>
            <a:r>
              <a:rPr lang="fr-FR" dirty="0"/>
              <a:t>épreuves </a:t>
            </a:r>
            <a:r>
              <a:rPr lang="fr-FR" dirty="0" smtClean="0"/>
              <a:t>d'examen</a:t>
            </a:r>
          </a:p>
          <a:p>
            <a:r>
              <a:rPr lang="fr-FR" dirty="0" smtClean="0"/>
              <a:t>10h45 – 11h Pause</a:t>
            </a:r>
          </a:p>
          <a:p>
            <a:r>
              <a:rPr lang="fr-FR" dirty="0" smtClean="0"/>
              <a:t>11h15 – 12 h Présentation de l’élaboration d’un PPF</a:t>
            </a:r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4005064"/>
            <a:ext cx="7561263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Après-midi : </a:t>
            </a:r>
          </a:p>
          <a:p>
            <a:endParaRPr lang="fr-FR" sz="900" dirty="0"/>
          </a:p>
          <a:p>
            <a:r>
              <a:rPr lang="fr-FR" dirty="0" smtClean="0"/>
              <a:t>13h30 – 16h30 </a:t>
            </a:r>
            <a:r>
              <a:rPr lang="fr-FR" dirty="0"/>
              <a:t>Travail sur deux </a:t>
            </a:r>
            <a:r>
              <a:rPr lang="fr-FR" dirty="0" smtClean="0"/>
              <a:t>thématiques </a:t>
            </a:r>
            <a:r>
              <a:rPr lang="fr-FR" dirty="0" smtClean="0"/>
              <a:t>par groupe de deux</a:t>
            </a:r>
          </a:p>
          <a:p>
            <a:r>
              <a:rPr lang="fr-FR" dirty="0" smtClean="0"/>
              <a:t> </a:t>
            </a:r>
          </a:p>
          <a:p>
            <a:r>
              <a:rPr lang="fr-FR" b="1" dirty="0" smtClean="0"/>
              <a:t>Thématique 1</a:t>
            </a:r>
            <a:r>
              <a:rPr lang="fr-FR" dirty="0" smtClean="0"/>
              <a:t> : les deux enseignants en charge du CAP OL à la rentrée dans chaque établissement vont élaborer le PPF qui sera à déposer sur le site académique économie et gestion si possible avant la rentrée</a:t>
            </a:r>
          </a:p>
          <a:p>
            <a:r>
              <a:rPr lang="fr-FR" b="1" dirty="0" smtClean="0"/>
              <a:t>Thématique 2 </a:t>
            </a:r>
            <a:r>
              <a:rPr lang="fr-FR" dirty="0" smtClean="0"/>
              <a:t>: élaboration de scénarii pédagogiques après consultation des documents supports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C00000"/>
                </a:solidFill>
              </a:rPr>
              <a:t>Le contexte de la filière transport-logistique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612775" y="1927373"/>
            <a:ext cx="8153400" cy="4525963"/>
          </a:xfrm>
        </p:spPr>
        <p:txBody>
          <a:bodyPr/>
          <a:lstStyle/>
          <a:p>
            <a:pPr eaLnBrk="1" hangingPunct="1"/>
            <a:r>
              <a:rPr lang="fr-FR" sz="2500" dirty="0" smtClean="0"/>
              <a:t>Des liens étroits avec la profession, et en particulier l’AFT ;</a:t>
            </a:r>
          </a:p>
          <a:p>
            <a:pPr eaLnBrk="1" hangingPunct="1"/>
            <a:r>
              <a:rPr lang="fr-FR" sz="2500" dirty="0" smtClean="0"/>
              <a:t>Une rénovation des principaux diplômes de la filière (Baccalauréat professionnel « transport », Baccalauréat professionnel « logistique », BTS « transport et prestations logistiques ») ;</a:t>
            </a:r>
          </a:p>
          <a:p>
            <a:pPr eaLnBrk="1" hangingPunct="1"/>
            <a:r>
              <a:rPr lang="fr-FR" sz="2500" dirty="0" smtClean="0"/>
              <a:t>Le développement d’une filière de recrutement d’enseignants (CAPLP externe, examen professionnalisé, parcours à l’</a:t>
            </a:r>
            <a:r>
              <a:rPr lang="fr-FR" sz="2500" dirty="0" err="1" smtClean="0"/>
              <a:t>Espé</a:t>
            </a:r>
            <a:r>
              <a:rPr lang="fr-FR" sz="2500" dirty="0" smtClean="0"/>
              <a:t> de Lille) ;</a:t>
            </a:r>
          </a:p>
          <a:p>
            <a:pPr eaLnBrk="1" hangingPunct="1"/>
            <a:r>
              <a:rPr lang="fr-FR" sz="2500" dirty="0" smtClean="0"/>
              <a:t>La volonté de développer la mobilité européenne au niveau 3 (BTS) et au niveau 4 (baccalauréat professionnel).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4000" b="1" dirty="0" smtClean="0">
                <a:solidFill>
                  <a:srgbClr val="C00000"/>
                </a:solidFill>
              </a:rPr>
              <a:t>Le contexte de la rénovation du CAP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12775" y="1927373"/>
            <a:ext cx="8153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Une demande de la profession à la 11</a:t>
            </a:r>
            <a:r>
              <a:rPr lang="fr-FR" baseline="30000" dirty="0" smtClean="0"/>
              <a:t>ème</a:t>
            </a:r>
            <a:r>
              <a:rPr lang="fr-FR" dirty="0" smtClean="0"/>
              <a:t> CPC portée par l’AFT ;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Un véritable diplôme d’insertion professionnelle au niveau V ;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Un outil de lutte contre le décrochage scolaire ;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Mais un diplôme mal connu, avec de faibles effectifs :1614 élèves sous statut scolaire et 174 en apprentissage à la rentrée 2013. 583 élèves et apprentis ont obtenu leur CAP AEM en 2012 ;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Et des épreuves complexes.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b="1" dirty="0" smtClean="0">
                <a:solidFill>
                  <a:srgbClr val="C00000"/>
                </a:solidFill>
              </a:rPr>
              <a:t>Les objectifs de la rénovation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612775" y="2071389"/>
            <a:ext cx="8153400" cy="4525963"/>
          </a:xfrm>
        </p:spPr>
        <p:txBody>
          <a:bodyPr/>
          <a:lstStyle/>
          <a:p>
            <a:pPr eaLnBrk="1" hangingPunct="1"/>
            <a:r>
              <a:rPr lang="fr-FR" dirty="0" smtClean="0"/>
              <a:t>Un diplôme plus simple en termes d’écriture</a:t>
            </a:r>
          </a:p>
          <a:p>
            <a:pPr lvl="1" eaLnBrk="1" hangingPunct="1"/>
            <a:r>
              <a:rPr lang="fr-FR" dirty="0" smtClean="0"/>
              <a:t>Un référentiel des activités professionnelles avec trois grandes activités,</a:t>
            </a:r>
          </a:p>
          <a:p>
            <a:pPr lvl="1" eaLnBrk="1" hangingPunct="1"/>
            <a:r>
              <a:rPr lang="fr-FR" dirty="0" smtClean="0"/>
              <a:t>Un référentiel de certification correspondant,</a:t>
            </a:r>
          </a:p>
          <a:p>
            <a:pPr lvl="1" eaLnBrk="1" hangingPunct="1"/>
            <a:r>
              <a:rPr lang="fr-FR" dirty="0" smtClean="0"/>
              <a:t>Trois épreuves professionnelles,</a:t>
            </a:r>
          </a:p>
          <a:p>
            <a:pPr lvl="1" eaLnBrk="1" hangingPunct="1"/>
            <a:r>
              <a:rPr lang="fr-FR" dirty="0" smtClean="0"/>
              <a:t>Des modalités d’écritures communes à l’ensemble de la filière, du CAP au BTS, compatible avec le cadre européen des certifications (CEC),</a:t>
            </a:r>
          </a:p>
          <a:p>
            <a:pPr lvl="1" eaLnBrk="1" hangingPunct="1"/>
            <a:r>
              <a:rPr lang="fr-FR" dirty="0" smtClean="0"/>
              <a:t>La maintien de la dispense du CACES (1, 3, 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b="1" dirty="0" smtClean="0">
                <a:solidFill>
                  <a:srgbClr val="C00000"/>
                </a:solidFill>
              </a:rPr>
              <a:t>Les grandes étapes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612775" y="1927373"/>
            <a:ext cx="8153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500" dirty="0" smtClean="0"/>
              <a:t>Le CAP AEM a été créé par l’arrêté du 06/07/2000 modifié ensuite par l’arrêté du 29/03/2002, et à nouveau par l’arrêté du 11 avril 2004 ;</a:t>
            </a:r>
          </a:p>
          <a:p>
            <a:pPr eaLnBrk="1" hangingPunct="1">
              <a:lnSpc>
                <a:spcPct val="90000"/>
              </a:lnSpc>
            </a:pPr>
            <a:r>
              <a:rPr lang="fr-FR" sz="2500" dirty="0" smtClean="0"/>
              <a:t>Décision de rénovation du CAP AEM prise par la 11</a:t>
            </a:r>
            <a:r>
              <a:rPr lang="fr-FR" sz="2500" baseline="30000" dirty="0" smtClean="0"/>
              <a:t>ème</a:t>
            </a:r>
            <a:r>
              <a:rPr lang="fr-FR" sz="2500" dirty="0" smtClean="0"/>
              <a:t> CPC au mois d’octobre 2013 ;</a:t>
            </a:r>
          </a:p>
          <a:p>
            <a:pPr eaLnBrk="1" hangingPunct="1">
              <a:lnSpc>
                <a:spcPct val="90000"/>
              </a:lnSpc>
            </a:pPr>
            <a:r>
              <a:rPr lang="fr-FR" sz="2500" dirty="0" smtClean="0"/>
              <a:t>Approbation du nouveau référentiel par le 11</a:t>
            </a:r>
            <a:r>
              <a:rPr lang="fr-FR" sz="2500" baseline="30000" dirty="0" smtClean="0"/>
              <a:t>ème</a:t>
            </a:r>
            <a:r>
              <a:rPr lang="fr-FR" sz="2500" dirty="0" smtClean="0"/>
              <a:t> CPC en janvier 2015 ;</a:t>
            </a:r>
          </a:p>
          <a:p>
            <a:pPr eaLnBrk="1" hangingPunct="1">
              <a:lnSpc>
                <a:spcPct val="90000"/>
              </a:lnSpc>
            </a:pPr>
            <a:r>
              <a:rPr lang="fr-FR" sz="2500" dirty="0" smtClean="0">
                <a:hlinkClick r:id="rId2" action="ppaction://hlinkfile"/>
              </a:rPr>
              <a:t>Publication au journal officiel du 20 mars 2015, et au BOEN au 23 avril 2015</a:t>
            </a:r>
            <a:endParaRPr lang="fr-FR" sz="2500" dirty="0" smtClean="0"/>
          </a:p>
          <a:p>
            <a:pPr eaLnBrk="1" hangingPunct="1">
              <a:lnSpc>
                <a:spcPct val="90000"/>
              </a:lnSpc>
            </a:pPr>
            <a:r>
              <a:rPr lang="fr-FR" sz="2500" dirty="0" smtClean="0"/>
              <a:t>Mise en œuvre du CAP OL en septembre 2015 pour une première session en juin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C00000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1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C00000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354</TotalTime>
  <Words>364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Médian</vt:lpstr>
      <vt:lpstr>LE CAP OPÉRATEUR / OPÉRATRICE LOGISTIQUE </vt:lpstr>
      <vt:lpstr>Programme de la journée</vt:lpstr>
      <vt:lpstr>Le contexte de la filière transport-logistique</vt:lpstr>
      <vt:lpstr>Le contexte de la rénovation du CAP</vt:lpstr>
      <vt:lpstr>Les objectifs de la rénovation</vt:lpstr>
      <vt:lpstr>Les grandes étapes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CAP OPERATEUR/OPERATRICE LOGISTIQUE</dc:title>
  <dc:creator>L.MOULAS</dc:creator>
  <cp:lastModifiedBy>L.MOULAS</cp:lastModifiedBy>
  <cp:revision>44</cp:revision>
  <cp:lastPrinted>2015-06-22T06:45:45Z</cp:lastPrinted>
  <dcterms:created xsi:type="dcterms:W3CDTF">2015-03-17T09:31:05Z</dcterms:created>
  <dcterms:modified xsi:type="dcterms:W3CDTF">2015-06-22T06:46:37Z</dcterms:modified>
</cp:coreProperties>
</file>