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06" autoAdjust="0"/>
  </p:normalViewPr>
  <p:slideViewPr>
    <p:cSldViewPr>
      <p:cViewPr varScale="1">
        <p:scale>
          <a:sx n="45" d="100"/>
          <a:sy n="45" d="100"/>
        </p:scale>
        <p:origin x="-139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A25085-73C4-4D5F-8D1F-9B784F8D28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37096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D600A-52A7-494C-AB1B-A8E29D3BF7EF}" type="slidenum">
              <a:rPr lang="fr-FR"/>
              <a:pPr/>
              <a:t>1</a:t>
            </a:fld>
            <a:endParaRPr lang="fr-FR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smtClean="0"/>
              <a:t>Nouveau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40E7F-BA74-4D5F-8C96-640B88B840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28171-E0C4-4245-8A84-877AED220E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D48F6-C58A-481D-882C-A3AB551ECC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39187-D934-4E5C-B194-7541ADE09D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5D08-3832-4331-8B12-D1DFCB6DFE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C43D-65D2-4956-9BCE-795C3735F2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9B3C-3815-40D7-AC79-2F77E5F3CE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B72EF-D2FE-47A2-AB13-52CB4963A8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A782C-04C7-49E5-9A85-02FB38F38E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3CD1-DE69-49AE-AFFF-DDA0E73A3E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9F23-A247-46D2-BC13-F14E4AFD8E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08E8-1A16-47ED-A1ED-65461F0D2B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4597D-AD73-4E3D-B887-8DBAE1FB3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51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  <p:sp>
              <p:nvSpPr>
                <p:cNvPr id="51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fr-FR"/>
                </a:p>
              </p:txBody>
            </p:sp>
          </p:grp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5028A3-0E67-46F6-8E68-E24119D99D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nisep.fr/Ressources/Univers-Lycee/Lycees/Rhone-Alpes/Drome/Lycee-professionnel-Montplaisir" TargetMode="External"/><Relationship Id="rId13" Type="http://schemas.openxmlformats.org/officeDocument/2006/relationships/hyperlink" Target="http://www.onisep.fr/Ressources/Univers-Lycee/Lycees/Rhone-Alpes/Ardeche/Lycee-professionnel-prive-Presentation-de-Marie" TargetMode="External"/><Relationship Id="rId18" Type="http://schemas.openxmlformats.org/officeDocument/2006/relationships/hyperlink" Target="http://www.onisep.fr/Ressources/Univers-Lycee/Lycees/Rhone-Alpes/Isere/Section-d-enseignement-professionnel-du-lycee-Edouard-Herriot" TargetMode="External"/><Relationship Id="rId3" Type="http://schemas.openxmlformats.org/officeDocument/2006/relationships/hyperlink" Target="http://www.onisep.fr/Ressources/Univers-Lycee/Lycees/Rhone-Alpes/Isere/CFA-IMT-institut-des-metiers-et-techniques" TargetMode="External"/><Relationship Id="rId21" Type="http://schemas.openxmlformats.org/officeDocument/2006/relationships/hyperlink" Target="http://www.onisep.fr/Ressources/Univers-Lycee/Lycees/Rhone-Alpes/Isere/Section-d-enseignement-professionnel-du-lycee-La-Saulaie" TargetMode="External"/><Relationship Id="rId7" Type="http://schemas.openxmlformats.org/officeDocument/2006/relationships/hyperlink" Target="http://www.onisep.fr/Ressources/Univers-Lycee/Lycees/Rhone-Alpes/Isere/Lycee-professionnel-Jean-Jaures" TargetMode="External"/><Relationship Id="rId12" Type="http://schemas.openxmlformats.org/officeDocument/2006/relationships/hyperlink" Target="http://www.onisep.fr/Ressources/Univers-Lycee/Lycees/Rhone-Alpes/Ardeche/Lycee-professionnel-prive-Marc-Seguin" TargetMode="External"/><Relationship Id="rId17" Type="http://schemas.openxmlformats.org/officeDocument/2006/relationships/hyperlink" Target="http://www.onisep.fr/Ressources/Univers-Lycee/Lycees/Rhone-Alpes/Drome/Section-d-enseignement-professionnel-du-lycee-du-Dauphine" TargetMode="External"/><Relationship Id="rId2" Type="http://schemas.openxmlformats.org/officeDocument/2006/relationships/hyperlink" Target="http://www.onisep.fr/Ressources/Univers-Lycee/Lycees/Rhone-Alpes/Isere/CFA-Espace-formation-des-metiers-de-l-artisanat" TargetMode="External"/><Relationship Id="rId16" Type="http://schemas.openxmlformats.org/officeDocument/2006/relationships/hyperlink" Target="http://www.onisep.fr/Ressources/Univers-Lycee/Lycees/Rhone-Alpes/Haute-Savoie/Maison-familiale-rurale-Le-Belvedere" TargetMode="External"/><Relationship Id="rId20" Type="http://schemas.openxmlformats.org/officeDocument/2006/relationships/hyperlink" Target="http://www.onisep.fr/Ressources/Univers-Lycee/Lycees/Rhone-Alpes/Drome/Section-d-enseignement-professionnel-du-lycee-G.-Jaum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onisep.fr/Ressources/Univers-Lycee/Lycees/Rhone-Alpes/Rhone/Lycee-professionnel-Camille-Claudel" TargetMode="External"/><Relationship Id="rId11" Type="http://schemas.openxmlformats.org/officeDocument/2006/relationships/hyperlink" Target="http://www.onisep.fr/Ressources/Univers-Lycee/Lycees/Rhone-Alpes/Ardeche/Lycee-professionnel-prive-Jules-Froment" TargetMode="External"/><Relationship Id="rId24" Type="http://schemas.openxmlformats.org/officeDocument/2006/relationships/hyperlink" Target="http://www.onisep.fr/Ressources/Univers-Lycee/Lycees/Rhone-Alpes/Haute-Savoie/Section-d-enseignement-professionnel-du-lycee-prive-Saint-Jean-Bosco-les-Cordeliers" TargetMode="External"/><Relationship Id="rId5" Type="http://schemas.openxmlformats.org/officeDocument/2006/relationships/hyperlink" Target="http://www.onisep.fr/Ressources/Univers-Lycee/Lycees/Rhone-Alpes/Drome/Lycee-professionnel-Amblard" TargetMode="External"/><Relationship Id="rId15" Type="http://schemas.openxmlformats.org/officeDocument/2006/relationships/hyperlink" Target="http://www.onisep.fr/Ressources/Univers-Lycee/Lycees/Rhone-Alpes/Haute-Savoie/Maison-familiale-rurale-de-Vulbens-antenne-du-CFA-regional-des-MFR" TargetMode="External"/><Relationship Id="rId23" Type="http://schemas.openxmlformats.org/officeDocument/2006/relationships/hyperlink" Target="http://www.onisep.fr/Ressources/Univers-Lycee/Lycees/Rhone-Alpes/Isere/Section-d-enseignement-professionnel-du-lycee-Pravaz" TargetMode="External"/><Relationship Id="rId10" Type="http://schemas.openxmlformats.org/officeDocument/2006/relationships/hyperlink" Target="http://www.onisep.fr/Ressources/Univers-Lycee/Lycees/Rhone-Alpes/Savoie/Lycee-professionnel-prive-Jeanne-d-Arc" TargetMode="External"/><Relationship Id="rId19" Type="http://schemas.openxmlformats.org/officeDocument/2006/relationships/hyperlink" Target="http://www.onisep.fr/Ressources/Univers-Lycee/Lycees/Rhone-Alpes/Isere/Section-d-enseignement-professionnel-du-lycee-Ella-Fitzgerald" TargetMode="External"/><Relationship Id="rId4" Type="http://schemas.openxmlformats.org/officeDocument/2006/relationships/hyperlink" Target="http://www.onisep.fr/Ressources/Univers-Lycee/Lycees/Rhone-Alpes/Isere/ENILV-antenne-Pont-de-Claix-du-CFPPA-de-La-Roche-sur-Foron" TargetMode="External"/><Relationship Id="rId9" Type="http://schemas.openxmlformats.org/officeDocument/2006/relationships/hyperlink" Target="http://www.onisep.fr/Ressources/Univers-Lycee/Lycees/Rhone-Alpes/Isere/Lycee-professionnel-Portes-de-l-Oisans" TargetMode="External"/><Relationship Id="rId14" Type="http://schemas.openxmlformats.org/officeDocument/2006/relationships/hyperlink" Target="http://www.onisep.fr/Ressources/Univers-Lycee/Lycees/Rhone-Alpes/Drome/Maison-familiale-rurale-d-Anneyron" TargetMode="External"/><Relationship Id="rId22" Type="http://schemas.openxmlformats.org/officeDocument/2006/relationships/hyperlink" Target="http://www.onisep.fr/Ressources/Univers-Lycee/Lycees/Rhone-Alpes/Isere/Section-d-enseignement-professionnel-du-lycee-Leonard-de-Vinci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908720"/>
            <a:ext cx="7772400" cy="1736725"/>
          </a:xfrm>
        </p:spPr>
        <p:txBody>
          <a:bodyPr/>
          <a:lstStyle/>
          <a:p>
            <a:pPr eaLnBrk="1" hangingPunct="1"/>
            <a:r>
              <a:rPr lang="fr-FR" sz="4800" b="1" i="1" dirty="0" smtClean="0">
                <a:effectLst/>
              </a:rPr>
              <a:t>Champ professionnel</a:t>
            </a:r>
            <a:br>
              <a:rPr lang="fr-FR" sz="4800" b="1" i="1" dirty="0" smtClean="0">
                <a:effectLst/>
              </a:rPr>
            </a:br>
            <a:r>
              <a:rPr lang="fr-FR" sz="4800" b="1" i="1" dirty="0" smtClean="0">
                <a:effectLst/>
              </a:rPr>
              <a:t>Vente Distribution </a:t>
            </a:r>
            <a:r>
              <a:rPr lang="fr-FR" sz="4800" b="1" i="1" dirty="0" smtClean="0">
                <a:effectLst/>
              </a:rPr>
              <a:t>Magasinage</a:t>
            </a:r>
            <a:endParaRPr lang="fr-FR" sz="4800" b="1" i="1" dirty="0" smtClean="0">
              <a:effectLst/>
            </a:endParaRPr>
          </a:p>
        </p:txBody>
      </p:sp>
      <p:sp>
        <p:nvSpPr>
          <p:cNvPr id="4" name="Rectangle avec flèche vers le bas 3"/>
          <p:cNvSpPr/>
          <p:nvPr/>
        </p:nvSpPr>
        <p:spPr>
          <a:xfrm>
            <a:off x="1331640" y="3212976"/>
            <a:ext cx="6696744" cy="3024336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</a:rPr>
              <a:t>S’orienter après la 3</a:t>
            </a:r>
            <a:r>
              <a:rPr lang="fr-FR" sz="2800" b="1" baseline="30000" dirty="0" smtClean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2800" b="1" dirty="0" smtClean="0">
                <a:solidFill>
                  <a:schemeClr val="bg1">
                    <a:lumMod val="50000"/>
                  </a:schemeClr>
                </a:solidFill>
              </a:rPr>
              <a:t> SEGPA dans les métiers liés au champ V.D.M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8686800" cy="1711325"/>
          </a:xfrm>
        </p:spPr>
        <p:txBody>
          <a:bodyPr/>
          <a:lstStyle/>
          <a:p>
            <a:pPr eaLnBrk="1" hangingPunct="1"/>
            <a:r>
              <a:rPr lang="fr-FR" smtClean="0">
                <a:effectLst/>
              </a:rPr>
              <a:t>Deux domaines complémentaires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3702050"/>
          </a:xfrm>
        </p:spPr>
        <p:txBody>
          <a:bodyPr/>
          <a:lstStyle/>
          <a:p>
            <a:pPr eaLnBrk="1" hangingPunct="1"/>
            <a:r>
              <a:rPr lang="fr-FR" dirty="0" smtClean="0">
                <a:solidFill>
                  <a:srgbClr val="FF0000"/>
                </a:solidFill>
                <a:effectLst/>
              </a:rPr>
              <a:t> </a:t>
            </a:r>
            <a:r>
              <a:rPr lang="fr-FR" sz="3600" dirty="0" smtClean="0">
                <a:solidFill>
                  <a:srgbClr val="FF0000"/>
                </a:solidFill>
                <a:effectLst/>
              </a:rPr>
              <a:t>La vente </a:t>
            </a:r>
            <a:r>
              <a:rPr lang="fr-FR" sz="3600" dirty="0" smtClean="0">
                <a:effectLst/>
              </a:rPr>
              <a:t>: tenue et présentation marchande de linéaire ; activités liées à la vente ; tenue du poste « caisse »</a:t>
            </a:r>
          </a:p>
          <a:p>
            <a:pPr eaLnBrk="1" hangingPunct="1"/>
            <a:r>
              <a:rPr lang="fr-FR" sz="3600" dirty="0" smtClean="0">
                <a:effectLst/>
              </a:rPr>
              <a:t> Le Magasinage/Logistique : réception, stockage, préparation des commandes et expédition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638" y="0"/>
            <a:ext cx="6964362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Line 8"/>
          <p:cNvSpPr>
            <a:spLocks noChangeShapeType="1"/>
          </p:cNvSpPr>
          <p:nvPr/>
        </p:nvSpPr>
        <p:spPr bwMode="auto">
          <a:xfrm>
            <a:off x="323850" y="1628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4" name="Line 9"/>
          <p:cNvSpPr>
            <a:spLocks noChangeShapeType="1"/>
          </p:cNvSpPr>
          <p:nvPr/>
        </p:nvSpPr>
        <p:spPr bwMode="auto">
          <a:xfrm>
            <a:off x="1619250" y="1268413"/>
            <a:ext cx="172878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50825" y="1125538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METIERS</a:t>
            </a:r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>
            <a:off x="1476375" y="3573463"/>
            <a:ext cx="1871663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0" y="3357563"/>
            <a:ext cx="1692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/>
              <a:t>ACTIVITES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3200" smtClean="0"/>
              <a:t>Le domaine professionnel de la</a:t>
            </a:r>
            <a:r>
              <a:rPr lang="fr-FR" sz="4000" smtClean="0"/>
              <a:t>        </a:t>
            </a:r>
            <a:r>
              <a:rPr lang="fr-FR" sz="4800" smtClean="0"/>
              <a:t>vente : les formations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916363"/>
          </a:xfrm>
        </p:spPr>
        <p:txBody>
          <a:bodyPr/>
          <a:lstStyle/>
          <a:p>
            <a:pPr eaLnBrk="1" hangingPunct="1"/>
            <a:r>
              <a:rPr lang="fr-FR" smtClean="0">
                <a:effectLst/>
              </a:rPr>
              <a:t>CAP Employé de vente spécialisée -option A (produits alimentaires),</a:t>
            </a:r>
          </a:p>
          <a:p>
            <a:pPr eaLnBrk="1" hangingPunct="1"/>
            <a:r>
              <a:rPr lang="fr-FR" smtClean="0">
                <a:effectLst/>
              </a:rPr>
              <a:t>CAP Employé de vente spécialisée - option B (produits d’équipement courant),</a:t>
            </a:r>
          </a:p>
          <a:p>
            <a:pPr eaLnBrk="1" hangingPunct="1"/>
            <a:r>
              <a:rPr lang="fr-FR" smtClean="0">
                <a:effectLst/>
              </a:rPr>
              <a:t>CAP Employé de commerce multi spécialités.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/>
            <a:r>
              <a:rPr lang="fr-FR" sz="3600" dirty="0" smtClean="0">
                <a:effectLst/>
              </a:rPr>
              <a:t>CAP Employé de vente spécialisé </a:t>
            </a:r>
          </a:p>
        </p:txBody>
      </p:sp>
      <p:graphicFrame>
        <p:nvGraphicFramePr>
          <p:cNvPr id="12529" name="Group 241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8642350" cy="5062855"/>
        </p:xfrm>
        <a:graphic>
          <a:graphicData uri="http://schemas.openxmlformats.org/drawingml/2006/table">
            <a:tbl>
              <a:tblPr/>
              <a:tblGrid>
                <a:gridCol w="8120063"/>
                <a:gridCol w="522287"/>
              </a:tblGrid>
              <a:tr h="460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 EVS A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Ardèche Méridionale - 07200 - LANAS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Ardèche Nord - Sepr - 07100 - ANNONAY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Dauphiné force commerciale - 26010 - VALENCE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Espace formation des métiers de l'artisanat (EFMA) - 38308 - BOURGOIN-JALLIEU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IMT institut des métiers et techniques - 38029 - GRENOBLE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de la coiffure et des métiers de la vente - 73020 - CHAMBÉRY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J et E de Montgolfier - 07100 - ANNONAY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Paul Héroult - 73302 - SAINT-JEAN-DE-MAURIENNE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Victor Hugo - 26021 - VALENCE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hôtelier Challes les Eaux - 73190 - CHALLES-LES-EAUX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privé les Gorges - 38500 - VOIRON 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Maison familiale rurale le Belvédère - 74700 - SALLANCHES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Maison familiale rurale de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Vulbens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- 74520 - VULBENS 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69" name="Group 209"/>
          <p:cNvGraphicFramePr>
            <a:graphicFrameLocks noGrp="1"/>
          </p:cNvGraphicFramePr>
          <p:nvPr>
            <p:ph idx="1"/>
          </p:nvPr>
        </p:nvGraphicFramePr>
        <p:xfrm>
          <a:off x="250825" y="-159687"/>
          <a:ext cx="8569647" cy="6934200"/>
        </p:xfrm>
        <a:graphic>
          <a:graphicData uri="http://schemas.openxmlformats.org/drawingml/2006/table">
            <a:tbl>
              <a:tblPr/>
              <a:tblGrid>
                <a:gridCol w="7849567"/>
                <a:gridCol w="720080"/>
              </a:tblGrid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 Employé de vente spécialisée - option B (produits d’équipement courant)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Ardèche Méridionale - 07200 - LANAS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Ardèche Nord -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Sepr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- 07100 - ANNONAY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Dauphiné force commerciale - 26010 - VALENCE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Espace formation des métiers de l'artisanat (EFMA) - 38308 - BOURGOIN-JALLIEU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IMT institut des métiers et techniques - 38029 - GRENOBLE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CFA de la coiffure et des métiers de la vente - 73020 - CHAMBÉRY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Gambetta - 38309 - BOURGOIN-JALLIEU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Jean Jaurès - 38000 - GRENOBLE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Léonard de Vinci - 26702 - PIERRELATTE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Victor Hugo - 26021 - VALENCE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l'Odyssée - 38232 - PONT-DE-CHÉRUY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la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Cardinière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- 73017 - CHAMBÉRY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les Carillons - 74962 - CRAN-GEVRIER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d'enseignement professionnel du lycée Guillaume Fichet - 74136 - BONNEVILLE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d'enseignement professionnel du lycée  H. Berlioz – 38 260 – LA COTE ST ANDRE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d'enseignement professionnel du lycée Pravaz - 38480 - PONT-DE-BEAUVOISIN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d'enseignement professionnel du lycée de La Mure - 38350 - MURE (LA)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d'enseignement professionnel du lycée de St Romain en Gal - 38200 - VIENNE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privé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Jeanne-d'Arc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- 74207 - THONON-LES-BAINS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privé La Fontaine - 74210 - FAVERGES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privé Sainte-Geneviève - 73000 - CHAMBÉRY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Lycée professionnel privé Les Gorges – 38500 - VOIRON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privé les Charmilles - 38000 - GRENOBLE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8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Maison familiale d'éducation et d'orientation le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Belvedère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- 74700 - SALLANCHES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2987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Maison familiale rurale de </a:t>
                      </a:r>
                      <a:r>
                        <a:rPr kumimoji="0" lang="fr-F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Vulbens</a:t>
                      </a:r>
                      <a:r>
                        <a:rPr kumimoji="0" lang="fr-F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- 74520 - VULBENS </a:t>
                      </a:r>
                      <a:endParaRPr kumimoji="0" lang="fr-F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0"/>
            <a:ext cx="6912768" cy="404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CAP Employé de Commerce Multi-spécialités</a:t>
            </a:r>
            <a:endParaRPr lang="fr-FR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5" y="260642"/>
          <a:ext cx="8424934" cy="6597358"/>
        </p:xfrm>
        <a:graphic>
          <a:graphicData uri="http://schemas.openxmlformats.org/drawingml/2006/table">
            <a:tbl>
              <a:tblPr/>
              <a:tblGrid>
                <a:gridCol w="5378553"/>
                <a:gridCol w="2049233"/>
                <a:gridCol w="997148"/>
              </a:tblGrid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"/>
                        </a:rPr>
                        <a:t>CFA Espace formation des métiers de l'artisanat </a:t>
                      </a:r>
                      <a:endParaRPr lang="fr-FR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Bourgoin-Jallieu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38308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3"/>
                        </a:rPr>
                        <a:t>CFA IMT institut des métiers et techniques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Grenoble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38029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4"/>
                        </a:rPr>
                        <a:t>ENILV - Pont-de-Claix CFPPA de La Roche sur Foron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Pont-de-Claix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38800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5"/>
                        </a:rPr>
                        <a:t>Lycée professionnel Amblard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Valence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6"/>
                        </a:rPr>
                        <a:t>Lycée professionnel Camille Claudel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Lyon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69004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7"/>
                        </a:rPr>
                        <a:t>Lycée professionnel Jean Jaurès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Grenoble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38000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8"/>
                        </a:rPr>
                        <a:t>Lycée professionnel Montplaisir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Valence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26000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9"/>
                        </a:rPr>
                        <a:t>Lycée professionnel Portes de l'Oisans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Vizille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38220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0"/>
                        </a:rPr>
                        <a:t>Lycée professionnel privé Jeanne d'Arc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Albertville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73203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1"/>
                        </a:rPr>
                        <a:t>Lycée professionnel privé Jules Froment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Aubenas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07201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2"/>
                        </a:rPr>
                        <a:t>Lycée professionnel privé Marc Seguin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Annonay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07100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3"/>
                        </a:rPr>
                        <a:t>Lycée professionnel privé Présentation de Marie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Bourg-Saint-Andéol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07700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4"/>
                        </a:rPr>
                        <a:t>Maison familiale rurale d'Anneyron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Anneyron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26140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5"/>
                        </a:rPr>
                        <a:t>Maison familiale rurale de Vulbens, antenne du CFA régional des MFR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Vulbens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74520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strike="noStrike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6"/>
                        </a:rPr>
                        <a:t>Maison familiale rurale Le Belvedère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Sallanches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74700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7"/>
                        </a:rPr>
                        <a:t>Section d'enseignement professionnel du lycée du Dauphiné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Romans-sur-Isère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26103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8"/>
                        </a:rPr>
                        <a:t>Section d'enseignement professionnel du lycée Edouard Herriot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Voiron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38506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19"/>
                        </a:rPr>
                        <a:t>Section d'enseignement professionnel du lycée Ella Fitzgerald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Vienne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38200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0"/>
                        </a:rPr>
                        <a:t>Section d'enseignement professionnel du lycée G. Jaume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Pierrelatte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26700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1"/>
                        </a:rPr>
                        <a:t>Section d'enseignement professionnel du lycée La Saulaie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Saint-Marcellin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38162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2"/>
                        </a:rPr>
                        <a:t>Section d'enseignement professionnel du lycée Léonard de Vinci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Villefontaine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38091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8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3"/>
                        </a:rPr>
                        <a:t>Section d'enseignement professionnel du lycée Pravaz 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 Pont-de-Beauvoisin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38480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u="sng" dirty="0">
                          <a:solidFill>
                            <a:srgbClr val="0000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  <a:hlinkClick r:id="rId24"/>
                        </a:rPr>
                        <a:t>Section d'enseignement professionnel du lycée privé Saint Jean Bosco les Cordeliers </a:t>
                      </a:r>
                      <a:endParaRPr lang="fr-FR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Cluses</a:t>
                      </a:r>
                      <a:endParaRPr lang="fr-FR" sz="105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74301</a:t>
                      </a:r>
                      <a:endParaRPr lang="fr-FR" sz="10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768" marR="4768" marT="4768" marB="476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36687"/>
          </a:xfrm>
        </p:spPr>
        <p:txBody>
          <a:bodyPr/>
          <a:lstStyle/>
          <a:p>
            <a:pPr eaLnBrk="1" hangingPunct="1">
              <a:defRPr/>
            </a:pPr>
            <a:r>
              <a:rPr lang="fr-FR" sz="3200" dirty="0" smtClean="0"/>
              <a:t>Le domaine professionnel de la</a:t>
            </a:r>
            <a:r>
              <a:rPr lang="fr-FR" sz="4000" dirty="0" smtClean="0"/>
              <a:t>        </a:t>
            </a:r>
            <a:r>
              <a:rPr lang="fr-FR" sz="4800" dirty="0" smtClean="0"/>
              <a:t>LOGISTIQUE : les formations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3916363"/>
          </a:xfrm>
        </p:spPr>
        <p:txBody>
          <a:bodyPr anchor="ctr"/>
          <a:lstStyle/>
          <a:p>
            <a:pPr eaLnBrk="1" hangingPunct="1"/>
            <a:r>
              <a:rPr lang="fr-FR" smtClean="0">
                <a:effectLst/>
              </a:rPr>
              <a:t>CAP Agent d’Entreposage et de Messagerie, </a:t>
            </a:r>
          </a:p>
          <a:p>
            <a:pPr eaLnBrk="1" hangingPunct="1"/>
            <a:endParaRPr lang="fr-FR" smtClean="0">
              <a:effectLst/>
            </a:endParaRPr>
          </a:p>
          <a:p>
            <a:pPr eaLnBrk="1" hangingPunct="1"/>
            <a:r>
              <a:rPr lang="fr-FR" smtClean="0">
                <a:effectLst/>
              </a:rPr>
              <a:t>CAP Vendeur Magasinier Pièces de Rechanges Automobile.</a:t>
            </a:r>
          </a:p>
          <a:p>
            <a:pPr eaLnBrk="1" hangingPunct="1">
              <a:buFont typeface="Wingdings" pitchFamily="2" charset="2"/>
              <a:buNone/>
            </a:pPr>
            <a:endParaRPr lang="fr-FR" b="1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93" name="Group 185"/>
          <p:cNvGraphicFramePr>
            <a:graphicFrameLocks noGrp="1"/>
          </p:cNvGraphicFramePr>
          <p:nvPr>
            <p:ph/>
          </p:nvPr>
        </p:nvGraphicFramePr>
        <p:xfrm>
          <a:off x="323850" y="0"/>
          <a:ext cx="8229600" cy="2609020"/>
        </p:xfrm>
        <a:graphic>
          <a:graphicData uri="http://schemas.openxmlformats.org/drawingml/2006/table">
            <a:tbl>
              <a:tblPr/>
              <a:tblGrid>
                <a:gridCol w="7731125"/>
                <a:gridCol w="498475"/>
              </a:tblGrid>
              <a:tr h="6056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 Agent d’Entreposage et de Messagerie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 Les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Catalins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MONTELIMAR 26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Section d’enseignement professionnel du lycée Philibert Delorme  - L’ISLE D’ABEAU 38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65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la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Cardinière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-  CHAMBÉRY  73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056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Lycée Professionnel Privé Marc Seguin St Charles  - ANNONAY 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" name="Group 185"/>
          <p:cNvGraphicFramePr>
            <a:graphicFrameLocks/>
          </p:cNvGraphicFramePr>
          <p:nvPr/>
        </p:nvGraphicFramePr>
        <p:xfrm>
          <a:off x="285750" y="3929063"/>
          <a:ext cx="8229600" cy="1571623"/>
        </p:xfrm>
        <a:graphic>
          <a:graphicData uri="http://schemas.openxmlformats.org/drawingml/2006/table">
            <a:tbl>
              <a:tblPr/>
              <a:tblGrid>
                <a:gridCol w="7731125"/>
                <a:gridCol w="498475"/>
              </a:tblGrid>
              <a:tr h="6191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CAP Vendeur Magasinier Pièces de rechange Automobile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Lycée Professionnel  Les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Catalins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MONTELIMAR 26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4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CFA  Centre de Formation </a:t>
                      </a:r>
                      <a:r>
                        <a:rPr kumimoji="0" lang="fr-F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Multipro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Drôme-Ardèche  - LIVRON SUR DROME 26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dulation">
  <a:themeElements>
    <a:clrScheme name="Ondulation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Ondul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dulation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dulation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dulation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215</TotalTime>
  <Words>800</Words>
  <Application>Microsoft Office PowerPoint</Application>
  <PresentationFormat>Affichage à l'écran (4:3)</PresentationFormat>
  <Paragraphs>150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Ondulation</vt:lpstr>
      <vt:lpstr>Champ professionnel Vente Distribution Magasinage</vt:lpstr>
      <vt:lpstr>Deux domaines complémentaires</vt:lpstr>
      <vt:lpstr>Diapositive 3</vt:lpstr>
      <vt:lpstr>Le domaine professionnel de la        vente : les formations</vt:lpstr>
      <vt:lpstr>CAP Employé de vente spécialisé </vt:lpstr>
      <vt:lpstr>Diapositive 6</vt:lpstr>
      <vt:lpstr>Diapositive 7</vt:lpstr>
      <vt:lpstr>Le domaine professionnel de la        LOGISTIQUE : les formations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 professionnel Vente Distribution Magasinage</dc:title>
  <dc:creator>PMartin</dc:creator>
  <cp:lastModifiedBy>Vente</cp:lastModifiedBy>
  <cp:revision>13</cp:revision>
  <dcterms:created xsi:type="dcterms:W3CDTF">2009-09-12T06:53:05Z</dcterms:created>
  <dcterms:modified xsi:type="dcterms:W3CDTF">2015-04-08T14:08:23Z</dcterms:modified>
</cp:coreProperties>
</file>