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4" r:id="rId2"/>
  </p:sldMasterIdLst>
  <p:notesMasterIdLst>
    <p:notesMasterId r:id="rId25"/>
  </p:notesMasterIdLst>
  <p:sldIdLst>
    <p:sldId id="256" r:id="rId3"/>
    <p:sldId id="257" r:id="rId4"/>
    <p:sldId id="258" r:id="rId5"/>
    <p:sldId id="262" r:id="rId6"/>
    <p:sldId id="263" r:id="rId7"/>
    <p:sldId id="264" r:id="rId8"/>
    <p:sldId id="265" r:id="rId9"/>
    <p:sldId id="277" r:id="rId10"/>
    <p:sldId id="278" r:id="rId11"/>
    <p:sldId id="279" r:id="rId12"/>
    <p:sldId id="280" r:id="rId13"/>
    <p:sldId id="282" r:id="rId14"/>
    <p:sldId id="259" r:id="rId15"/>
    <p:sldId id="266" r:id="rId16"/>
    <p:sldId id="268" r:id="rId17"/>
    <p:sldId id="269" r:id="rId18"/>
    <p:sldId id="260" r:id="rId19"/>
    <p:sldId id="270" r:id="rId20"/>
    <p:sldId id="26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eu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57024A-6117-4BA7-A752-651509888FA4}" type="datetimeFigureOut">
              <a:rPr lang="fr-FR"/>
              <a:pPr>
                <a:defRPr/>
              </a:pPr>
              <a:t>18/11/2012</a:t>
            </a:fld>
            <a:endParaRPr lang="fr-FR"/>
          </a:p>
        </p:txBody>
      </p:sp>
      <p:sp>
        <p:nvSpPr>
          <p:cNvPr id="22532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9368FC-E5C3-4E84-A709-9419B489B3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defTabSz="449263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2FFB7AED-8525-44AB-A94B-28D19CC13C93}" type="slidenum">
              <a:rPr lang="fr-FR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defTabSz="449263">
                <a:buSzPct val="100000"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8</a:t>
            </a:fld>
            <a:endParaRPr lang="fr-FR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90000" tIns="46800" rIns="90000" bIns="46800" anchor="ctr"/>
          <a:lstStyle/>
          <a:p>
            <a:pPr eaLnBrk="1" hangingPunct="1"/>
            <a:r>
              <a:rPr lang="fr-FR" smtClean="0"/>
              <a:t>OBJET DU MESSAGE: Rappel de consignes de sécurité, de comportement</a:t>
            </a:r>
          </a:p>
          <a:p>
            <a:pPr eaLnBrk="1" hangingPunct="1"/>
            <a:r>
              <a:rPr lang="fr-FR" smtClean="0"/>
              <a:t>DOMAINE – CONTEXTE: Prévention Sécurité</a:t>
            </a:r>
          </a:p>
          <a:p>
            <a:pPr eaLnBrk="1" hangingPunct="1"/>
            <a:r>
              <a:rPr lang="fr-FR" smtClean="0"/>
              <a:t>EMETTEUR: EDF</a:t>
            </a:r>
          </a:p>
          <a:p>
            <a:pPr eaLnBrk="1" hangingPunct="1"/>
            <a:r>
              <a:rPr lang="fr-FR" smtClean="0"/>
              <a:t>VISÉE: Personnels de l’entreprise et visiteurs</a:t>
            </a:r>
          </a:p>
          <a:p>
            <a:pPr eaLnBrk="1" hangingPunct="1"/>
            <a:r>
              <a:rPr lang="fr-FR" smtClean="0"/>
              <a:t>COMPOSITION – PRÉSENTATION: En deux parties </a:t>
            </a:r>
          </a:p>
          <a:p>
            <a:pPr eaLnBrk="1" hangingPunct="1"/>
            <a:r>
              <a:rPr lang="fr-FR" smtClean="0"/>
              <a:t>1)ANALYSE IMAGE: LIEU ET PERSONNES</a:t>
            </a:r>
          </a:p>
          <a:p>
            <a:pPr eaLnBrk="1" hangingPunct="1"/>
            <a:r>
              <a:rPr lang="fr-FR" smtClean="0"/>
              <a:t>2) LE TEXTE: phrases simples, juxtaposées. Sous forme de procédure, de mode d’emploi.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0000" tIns="46800" rIns="90000" bIns="46800"/>
          <a:lstStyle/>
          <a:p>
            <a:pPr marL="95250" indent="-95250" defTabSz="449263" eaLnBrk="1" hangingPunct="1"/>
            <a:r>
              <a:rPr lang="fr-FR" smtClean="0"/>
              <a:t>Un texte construit et rythmé par la syntaxe</a:t>
            </a:r>
          </a:p>
          <a:p>
            <a:pPr marL="95250" indent="-95250" defTabSz="449263" eaLnBrk="1" hangingPunct="1"/>
            <a:r>
              <a:rPr lang="fr-FR" smtClean="0"/>
              <a:t>- Une suite de phrases simples et courtes proches de formules, de slogans faciles à retenir et à mettre en applicatio</a:t>
            </a:r>
          </a:p>
          <a:p>
            <a:pPr marL="95250" indent="-95250" defTabSz="449263" eaLnBrk="1" hangingPunct="1"/>
            <a:r>
              <a:rPr lang="fr-FR" smtClean="0"/>
              <a:t>- Des types de phrases : exclamative,  déclarative</a:t>
            </a:r>
          </a:p>
          <a:p>
            <a:pPr marL="95250" indent="-95250" defTabSz="449263" eaLnBrk="1" hangingPunct="1"/>
            <a:r>
              <a:rPr lang="fr-FR" smtClean="0"/>
              <a:t>- Une alternance des phrases déclaratives affirmatives et négatives (ordres à connotation de « commandements ») et un positionnement spécifique</a:t>
            </a:r>
          </a:p>
          <a:p>
            <a:pPr marL="95250" indent="-95250" defTabSz="449263" eaLnBrk="1" hangingPunct="1"/>
            <a:r>
              <a:rPr lang="fr-FR" smtClean="0"/>
              <a:t>- sujet, verbe=caractère injonctif du message.</a:t>
            </a:r>
          </a:p>
          <a:p>
            <a:pPr marL="95250" indent="-95250" defTabSz="449263" eaLnBrk="1" hangingPunct="1"/>
            <a:endParaRPr lang="fr-FR" smtClean="0"/>
          </a:p>
          <a:p>
            <a:pPr marL="95250" indent="-95250" defTabSz="449263" eaLnBrk="1" hangingPunct="1"/>
            <a:r>
              <a:rPr lang="fr-FR" smtClean="0"/>
              <a:t>Un emploi récurrent de la première personne </a:t>
            </a:r>
          </a:p>
          <a:p>
            <a:pPr marL="95250" indent="-95250" defTabSz="449263" eaLnBrk="1" hangingPunct="1"/>
            <a:r>
              <a:rPr lang="fr-FR" smtClean="0"/>
              <a:t>- Une situation d’énonciation complexe : qui est « Je » ? </a:t>
            </a:r>
          </a:p>
          <a:p>
            <a:pPr marL="95250" indent="-95250" defTabSz="449263" eaLnBrk="1" hangingPunct="1"/>
            <a:r>
              <a:rPr lang="fr-FR" smtClean="0"/>
              <a:t>- Un emploi répétitif du « Je »</a:t>
            </a:r>
          </a:p>
          <a:p>
            <a:pPr marL="95250" indent="-95250" defTabSz="449263" eaLnBrk="1" hangingPunct="1">
              <a:buFontTx/>
              <a:buChar char="-"/>
            </a:pPr>
            <a:r>
              <a:rPr lang="fr-FR" smtClean="0"/>
              <a:t>L’engagement de la responsabilité personnelle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Les verbes :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- Une succession de verbes d’action 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- Une conjugaison au présent de l’indicatif 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Une simultanéité des actions à bannir (le gérondif est contré par une négation)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- Un ordonnancement des actions et des injonctions 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- Une contribution au climat de sérénité et à la responsabilisation 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= Une application « maintenant, ici, par tous »  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Un lexique ciblé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- Un vocabulaire simple dont le sens est compris par tous.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Une écriture spécifique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- Une tonalité légère voire humoristique (jeu de mots, jeu sur les sons)</a:t>
            </a:r>
          </a:p>
          <a:p>
            <a:pPr marL="95250" indent="-95250" defTabSz="449263" eaLnBrk="1" hangingPunct="1">
              <a:lnSpc>
                <a:spcPct val="80000"/>
              </a:lnSpc>
              <a:buFontTx/>
              <a:buChar char="-"/>
            </a:pPr>
            <a:r>
              <a:rPr lang="fr-FR" smtClean="0"/>
              <a:t>Une mise en relief de mots (majuscules, emplacement) dont le rappel de l’enjeu du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  message (derniers mots « J’agis en sécurité ») </a:t>
            </a:r>
          </a:p>
          <a:p>
            <a:pPr marL="95250" indent="-95250" defTabSz="449263" eaLnBrk="1" hangingPunct="1">
              <a:lnSpc>
                <a:spcPct val="80000"/>
              </a:lnSpc>
            </a:pPr>
            <a:r>
              <a:rPr lang="fr-FR" smtClean="0"/>
              <a:t>= Une incitation à agir</a:t>
            </a:r>
          </a:p>
          <a:p>
            <a:pPr marL="95250" indent="-95250" defTabSz="449263" eaLnBrk="1" hangingPunct="1"/>
            <a:endParaRPr lang="fr-FR" smtClean="0"/>
          </a:p>
          <a:p>
            <a:pPr marL="95250" indent="-95250" defTabSz="449263" eaLnBrk="1" hangingPunct="1"/>
            <a:endParaRPr lang="fr-FR" smtClean="0"/>
          </a:p>
        </p:txBody>
      </p:sp>
      <p:sp>
        <p:nvSpPr>
          <p:cNvPr id="33795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defTabSz="449263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AAC75E9F-B029-458A-80E5-1A6ABAD16B6C}" type="slidenum">
              <a:rPr lang="fr-FR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defTabSz="449263">
                <a:buSzPct val="100000"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9</a:t>
            </a:fld>
            <a:endParaRPr lang="fr-FR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defTabSz="449263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53DA9C31-090E-4A2C-BD42-F7B6019D71E2}" type="slidenum">
              <a:rPr lang="fr-FR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defTabSz="449263">
                <a:buSzPct val="100000"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11</a:t>
            </a:fld>
            <a:endParaRPr lang="fr-FR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90000" tIns="46800" rIns="90000" bIns="46800" anchor="ctr"/>
          <a:lstStyle/>
          <a:p>
            <a:pPr defTabSz="449263" eaLnBrk="1" hangingPunct="1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mtClean="0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581E36E-C47F-4B3C-AE15-467A6E0EEEE9}" type="slidenum">
              <a:rPr lang="fr-FR" sz="120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pPr algn="r" defTabSz="449263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fr-FR" sz="120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A483B-29AA-4261-9567-56CF641DB522}" type="datetime2">
              <a:rPr lang="en-US"/>
              <a:pPr>
                <a:defRPr/>
              </a:pPr>
              <a:t>Sunday, November 18,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C64020-1808-40EC-8F20-1780D3B21F5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DD004-44AE-4EB8-A052-F24A568D88E3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7088E-C8A0-4003-AD50-A1E141BDCC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290E-0BF1-4083-967C-BABCEFDC7254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9AE28-49C2-44B1-9C81-D393169F39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5B70-AAFC-48A4-8BEF-45E4D7A8BC0A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02E41-6A0B-4445-90B4-0124C57F19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B4EB1-D446-4BF4-B094-3ECCECEF250B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2B4FB-E8D3-493A-8266-71AC8062E9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C493C-AABE-490D-8BD3-B27AA37D5676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81F3-2323-49D5-905C-03EB992E67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DF66-3771-4F6E-A69F-D31E45F69446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932C9-85F4-489A-8C7C-34DBB05F45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11A2B-C3F4-49F7-AC0A-FFE24E703C94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6CD0F-92C5-4E90-965D-BF543F72B8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9FE43-A577-4267-AF9B-E1928DBD9EC3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624E4-4E5C-4ACA-BD80-5477080208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69B85-CD1E-4248-A057-12C1A2469880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8C03-473E-4B56-B7A3-4887E1AA83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94A49-CD09-4548-9EE7-84FB50B24FFF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E2D2B-D8EB-4BC2-BD66-510C8D01BC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5216-F49B-43B8-886D-CA7D6C64C8FF}" type="datetime2">
              <a:rPr lang="en-US"/>
              <a:pPr>
                <a:defRPr/>
              </a:pPr>
              <a:t>Sunday, November 18, 2012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D208B07-DFAC-4A6D-AE14-2C3D90988BC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112E-2795-4425-822F-5A44BC6C11F1}" type="datetime2">
              <a:rPr lang="en-US"/>
              <a:pPr>
                <a:defRPr/>
              </a:pPr>
              <a:t>Sunday, November 18,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4824B9-62E2-4A0B-8E29-B250E791757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DDBE-258E-4454-82C2-C9068D3131BE}" type="datetime2">
              <a:rPr lang="en-US"/>
              <a:pPr>
                <a:defRPr/>
              </a:pPr>
              <a:t>Sunday, November 18,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8A5020-D7AA-41E5-B5F4-65CF16F42DF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E20AB-A50C-4F51-85EB-2ACAE0AE31CF}" type="datetime2">
              <a:rPr lang="en-US"/>
              <a:pPr>
                <a:defRPr/>
              </a:pPr>
              <a:t>Sunday, November 18, 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CBEF06-7169-451C-8C4A-FAF6758F549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A1F4F-25F6-4384-A237-1059DB8F1A99}" type="datetime2">
              <a:rPr lang="en-US"/>
              <a:pPr>
                <a:defRPr/>
              </a:pPr>
              <a:t>Sunday, November 18,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DDA2B49-4905-4C93-A06D-8729537692A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4F789-1EE2-4D10-8DF1-C77E06A2D192}" type="datetime2">
              <a:rPr lang="en-US"/>
              <a:pPr>
                <a:defRPr/>
              </a:pPr>
              <a:t>Sunday, November 18,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32D4DF-8EB0-42FB-B53B-3DF5A627F03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07E1-B154-4EDA-BCD7-19661468ED0E}" type="datetime2">
              <a:rPr lang="en-US"/>
              <a:pPr>
                <a:defRPr/>
              </a:pPr>
              <a:t>Sunday, November 18,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9AACAE2-83CC-4CE1-A2CF-5B1ACA9147C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pic>
        <p:nvPicPr>
          <p:cNvPr id="13" name="Imag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66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392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A89AD-8522-40AA-B53F-A9E92EB0BDF6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CFAF-0EEC-47F4-A953-907FBE38F1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6529388"/>
            <a:ext cx="2895600" cy="328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7F170F9-DD65-41D8-8DFE-8100EC0D1374}" type="datetime2">
              <a:rPr lang="en-US"/>
              <a:pPr>
                <a:defRPr/>
              </a:pPr>
              <a:t>Sunday, November 18,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1225" y="6529388"/>
            <a:ext cx="4114800" cy="328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Image 8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1366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38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10251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382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382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4859227F-2EA5-4420-A896-FF7617A80FE5}" type="datetime2">
              <a:rPr lang="en-US"/>
              <a:pPr>
                <a:defRPr/>
              </a:pPr>
              <a:t>Sunday, November 18, 2012</a:t>
            </a:fld>
            <a:endParaRPr lang="fr-FR"/>
          </a:p>
        </p:txBody>
      </p:sp>
      <p:sp>
        <p:nvSpPr>
          <p:cNvPr id="138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8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B84AAD4-08FF-433B-A297-9D06F2B036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382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10249" name="Image 8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1366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3" r:id="rId2"/>
    <p:sldLayoutId id="2147483992" r:id="rId3"/>
    <p:sldLayoutId id="2147483991" r:id="rId4"/>
    <p:sldLayoutId id="2147483990" r:id="rId5"/>
    <p:sldLayoutId id="2147483989" r:id="rId6"/>
    <p:sldLayoutId id="2147483988" r:id="rId7"/>
    <p:sldLayoutId id="2147483987" r:id="rId8"/>
    <p:sldLayoutId id="2147483986" r:id="rId9"/>
    <p:sldLayoutId id="2147483985" r:id="rId10"/>
    <p:sldLayoutId id="21474839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ctrTitle" idx="4294967295"/>
          </p:nvPr>
        </p:nvSpPr>
        <p:spPr>
          <a:xfrm>
            <a:off x="539750" y="2133600"/>
            <a:ext cx="8604250" cy="1927225"/>
          </a:xfrm>
        </p:spPr>
        <p:txBody>
          <a:bodyPr anchor="b"/>
          <a:lstStyle/>
          <a:p>
            <a:pPr algn="ctr" eaLnBrk="1" hangingPunct="1"/>
            <a:r>
              <a:rPr lang="fr-FR" sz="3600" b="1" smtClean="0">
                <a:solidFill>
                  <a:schemeClr val="hlink"/>
                </a:solidFill>
              </a:rPr>
              <a:t>BACCALAUREAT PROFESSIONNEL </a:t>
            </a:r>
            <a:br>
              <a:rPr lang="fr-FR" sz="3600" b="1" smtClean="0">
                <a:solidFill>
                  <a:schemeClr val="hlink"/>
                </a:solidFill>
              </a:rPr>
            </a:br>
            <a:r>
              <a:rPr lang="fr-FR" sz="3600" b="1" smtClean="0">
                <a:solidFill>
                  <a:schemeClr val="hlink"/>
                </a:solidFill>
              </a:rPr>
              <a:t>GESTION-DMINISTRATION</a:t>
            </a:r>
          </a:p>
        </p:txBody>
      </p:sp>
      <p:pic>
        <p:nvPicPr>
          <p:cNvPr id="23554" name="Picture 4" descr="D:\Mes Documents\dossiers professionnels\Dossier TICE\Salles\St Jo auxerre\lp22008 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22725"/>
            <a:ext cx="37798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D:\Mes Documents\dossiers professionnels\Dossier TICE\Salles\St Jo auxerre\lp22008 0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0"/>
            <a:ext cx="3563937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09588"/>
            <a:ext cx="7772400" cy="911225"/>
          </a:xfrm>
          <a:solidFill>
            <a:schemeClr val="accent2">
              <a:lumMod val="20000"/>
              <a:lumOff val="80000"/>
            </a:schemeClr>
          </a:solidFill>
        </p:spPr>
        <p:txBody>
          <a:bodyPr lIns="90000" tIns="46800" rIns="90000" bIns="46800"/>
          <a:lstStyle/>
          <a:p>
            <a:pPr algn="ctr" eaLnBrk="1" hangingPunct="1">
              <a:defRPr/>
            </a:pPr>
            <a:r>
              <a:rPr lang="fr-FR" sz="3300">
                <a:solidFill>
                  <a:schemeClr val="hlink"/>
                </a:solidFill>
                <a:latin typeface="Calibri" pitchFamily="34" charset="0"/>
              </a:rPr>
              <a:t>FORME, CONTENU et ENJEUX DU MESSAGE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96975" y="1692275"/>
            <a:ext cx="7100888" cy="4038600"/>
          </a:xfrm>
        </p:spPr>
        <p:txBody>
          <a:bodyPr lIns="90000" tIns="46800" rIns="90000" bIns="46800"/>
          <a:lstStyle/>
          <a:p>
            <a:pPr eaLnBrk="1" hangingPunct="1">
              <a:buFont typeface="Wingdings" pitchFamily="2" charset="2"/>
              <a:buNone/>
            </a:pPr>
            <a:r>
              <a:rPr lang="fr-FR" sz="2400" smtClean="0">
                <a:latin typeface="Calibri" pitchFamily="34" charset="0"/>
              </a:rPr>
              <a:t>Comment traduire son intention et atteindre sa cible ?</a:t>
            </a:r>
          </a:p>
          <a:p>
            <a:pPr eaLnBrk="1" hangingPunct="1">
              <a:buFont typeface="Wingdings" pitchFamily="2" charset="2"/>
              <a:buNone/>
            </a:pPr>
            <a:endParaRPr lang="fr-FR" sz="24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FR" sz="2400" b="1" smtClean="0">
                <a:latin typeface="Calibri" pitchFamily="34" charset="0"/>
              </a:rPr>
              <a:t>Le choix 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b="1" smtClean="0">
                <a:latin typeface="Calibri" pitchFamily="34" charset="0"/>
              </a:rPr>
              <a:t>-     des mots</a:t>
            </a:r>
          </a:p>
          <a:p>
            <a:pPr eaLnBrk="1" hangingPunct="1">
              <a:buFontTx/>
              <a:buChar char="-"/>
            </a:pPr>
            <a:r>
              <a:rPr lang="fr-FR" sz="2400" b="1" smtClean="0">
                <a:latin typeface="Calibri" pitchFamily="34" charset="0"/>
              </a:rPr>
              <a:t>des types de phrases et de leur articulation </a:t>
            </a:r>
          </a:p>
          <a:p>
            <a:pPr eaLnBrk="1" hangingPunct="1">
              <a:buFontTx/>
              <a:buChar char="-"/>
            </a:pPr>
            <a:r>
              <a:rPr lang="fr-FR" sz="2400" b="1" smtClean="0">
                <a:latin typeface="Calibri" pitchFamily="34" charset="0"/>
              </a:rPr>
              <a:t>des temps et modes des verbes </a:t>
            </a:r>
          </a:p>
          <a:p>
            <a:pPr eaLnBrk="1" hangingPunct="1">
              <a:buFontTx/>
              <a:buChar char="-"/>
            </a:pPr>
            <a:r>
              <a:rPr lang="fr-FR" sz="2400" b="1" smtClean="0">
                <a:latin typeface="Calibri" pitchFamily="34" charset="0"/>
              </a:rPr>
              <a:t>des illustrations</a:t>
            </a:r>
          </a:p>
          <a:p>
            <a:pPr eaLnBrk="1" hangingPunct="1">
              <a:buFontTx/>
              <a:buChar char="-"/>
            </a:pPr>
            <a:r>
              <a:rPr lang="fr-FR" sz="2400" b="1" smtClean="0">
                <a:latin typeface="Calibri" pitchFamily="34" charset="0"/>
              </a:rPr>
              <a:t>de la mise en page </a:t>
            </a:r>
          </a:p>
          <a:p>
            <a:pPr eaLnBrk="1" hangingPunct="1">
              <a:buFontTx/>
              <a:buChar char="-"/>
            </a:pPr>
            <a:endParaRPr lang="fr-FR" sz="2400" b="1" smtClean="0"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r>
              <a:rPr lang="fr-FR" sz="2000" smtClean="0">
                <a:latin typeface="Calibri" pitchFamily="34" charset="0"/>
              </a:rPr>
              <a:t>amène à produire un message pertinent et cohérent avec les supports et la cible, ce qui implique une bonne connaissance du lexique et de la syntaxe à construire.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07950" y="-280988"/>
            <a:ext cx="892810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600">
                <a:solidFill>
                  <a:srgbClr val="C00000"/>
                </a:solidFill>
                <a:latin typeface="Franklin Gothic Medium" pitchFamily="34" charset="0"/>
                <a:ea typeface="Microsoft YaHei"/>
                <a:cs typeface="Microsoft YaHei"/>
              </a:rPr>
              <a:t/>
            </a:r>
            <a:br>
              <a:rPr lang="fr-FR" sz="3600">
                <a:solidFill>
                  <a:srgbClr val="C00000"/>
                </a:solidFill>
                <a:latin typeface="Franklin Gothic Medium" pitchFamily="34" charset="0"/>
                <a:ea typeface="Microsoft YaHei"/>
                <a:cs typeface="Microsoft YaHei"/>
              </a:rPr>
            </a:br>
            <a:r>
              <a:rPr lang="fr-FR" sz="2800">
                <a:solidFill>
                  <a:srgbClr val="C00000"/>
                </a:solidFill>
                <a:latin typeface="Franklin Gothic Medium" pitchFamily="34" charset="0"/>
                <a:ea typeface="Microsoft YaHei"/>
                <a:cs typeface="Microsoft YaHei"/>
              </a:rPr>
              <a:t> </a:t>
            </a:r>
            <a:r>
              <a:rPr lang="fr-FR" sz="2800">
                <a:solidFill>
                  <a:schemeClr val="hlink"/>
                </a:solidFill>
                <a:latin typeface="Franklin Gothic Medium" pitchFamily="34" charset="0"/>
                <a:ea typeface="Microsoft YaHei"/>
                <a:cs typeface="Microsoft YaHei"/>
              </a:rPr>
              <a:t>Trois propositions d’activités pédagogiques</a:t>
            </a:r>
            <a:br>
              <a:rPr lang="fr-FR" sz="2800">
                <a:solidFill>
                  <a:schemeClr val="hlink"/>
                </a:solidFill>
                <a:latin typeface="Franklin Gothic Medium" pitchFamily="34" charset="0"/>
                <a:ea typeface="Microsoft YaHei"/>
                <a:cs typeface="Microsoft YaHei"/>
              </a:rPr>
            </a:br>
            <a:r>
              <a:rPr lang="fr-FR" sz="3600">
                <a:solidFill>
                  <a:srgbClr val="C00000"/>
                </a:solidFill>
                <a:latin typeface="Franklin Gothic Medium" pitchFamily="34" charset="0"/>
                <a:ea typeface="Microsoft YaHei"/>
                <a:cs typeface="Microsoft YaHei"/>
              </a:rPr>
              <a:t/>
            </a:r>
            <a:br>
              <a:rPr lang="fr-FR" sz="3600">
                <a:solidFill>
                  <a:srgbClr val="C00000"/>
                </a:solidFill>
                <a:latin typeface="Franklin Gothic Medium" pitchFamily="34" charset="0"/>
                <a:ea typeface="Microsoft YaHei"/>
                <a:cs typeface="Microsoft YaHei"/>
              </a:rPr>
            </a:br>
            <a:endParaRPr lang="fr-FR" sz="3600">
              <a:solidFill>
                <a:srgbClr val="C00000"/>
              </a:solidFill>
              <a:latin typeface="Franklin Gothic Medium" pitchFamily="34" charset="0"/>
              <a:ea typeface="Microsoft YaHei"/>
              <a:cs typeface="Microsoft YaHei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288" y="1196975"/>
            <a:ext cx="2592387" cy="30464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2400">
                <a:solidFill>
                  <a:schemeClr val="tx1"/>
                </a:solidFill>
                <a:latin typeface="Franklin Gothic Book" pitchFamily="34" charset="0"/>
                <a:ea typeface="Microsoft YaHei"/>
                <a:cs typeface="Microsoft YaHei"/>
              </a:rPr>
              <a:t>1- Atelier d’observation et d’analyse du réel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2400">
              <a:solidFill>
                <a:schemeClr val="tx1"/>
              </a:solidFill>
              <a:latin typeface="Franklin Gothic Book" pitchFamily="34" charset="0"/>
              <a:ea typeface="Microsoft YaHei"/>
              <a:cs typeface="Microsoft YaHei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2400">
                <a:solidFill>
                  <a:schemeClr val="tx1"/>
                </a:solidFill>
                <a:latin typeface="Franklin Gothic Book" pitchFamily="34" charset="0"/>
                <a:ea typeface="Microsoft YaHei"/>
                <a:cs typeface="Microsoft YaHei"/>
              </a:rPr>
              <a:t>Ex: observer et analyser les diapositives pour la sécurité à EDF</a:t>
            </a:r>
            <a:endParaRPr lang="fr-FR" sz="2400">
              <a:solidFill>
                <a:srgbClr val="000000"/>
              </a:solidFill>
              <a:latin typeface="Franklin Gothic Book" pitchFamily="34" charset="0"/>
              <a:ea typeface="Microsoft YaHei"/>
              <a:cs typeface="Microsoft YaHe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7763" y="1196975"/>
            <a:ext cx="2808287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2400">
                <a:solidFill>
                  <a:schemeClr val="tx1"/>
                </a:solidFill>
                <a:latin typeface="Franklin Gothic Book" pitchFamily="34" charset="0"/>
                <a:ea typeface="Microsoft YaHei"/>
                <a:cs typeface="Microsoft YaHei"/>
              </a:rPr>
              <a:t>3- atelier de transposition rédactionnelle en situation réelle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2400">
              <a:solidFill>
                <a:schemeClr val="tx1"/>
              </a:solidFill>
              <a:latin typeface="Franklin Gothic Book" pitchFamily="34" charset="0"/>
              <a:ea typeface="Microsoft YaHei"/>
              <a:cs typeface="Microsoft YaHei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2400">
                <a:solidFill>
                  <a:schemeClr val="tx1"/>
                </a:solidFill>
                <a:latin typeface="Franklin Gothic Book" pitchFamily="34" charset="0"/>
                <a:ea typeface="Microsoft YaHei"/>
                <a:cs typeface="Microsoft YaHei"/>
              </a:rPr>
              <a:t>Ex: produire des messages d’information et les diffuser par affichage dynamique au sein du LP.</a:t>
            </a:r>
            <a:endParaRPr lang="fr-FR" sz="2400">
              <a:solidFill>
                <a:srgbClr val="000000"/>
              </a:solidFill>
              <a:latin typeface="Franklin Gothic Book" pitchFamily="34" charset="0"/>
              <a:ea typeface="Microsoft YaHei"/>
              <a:cs typeface="Microsoft YaHei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32138" y="1196975"/>
            <a:ext cx="2879725" cy="41544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2400">
                <a:solidFill>
                  <a:schemeClr val="tx1"/>
                </a:solidFill>
                <a:latin typeface="Franklin Gothic Book" pitchFamily="34" charset="0"/>
                <a:ea typeface="Microsoft YaHei"/>
                <a:cs typeface="Microsoft YaHei"/>
              </a:rPr>
              <a:t>2-Atelier de transposition rédactionnelle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2400">
              <a:solidFill>
                <a:schemeClr val="tx1"/>
              </a:solidFill>
              <a:latin typeface="Franklin Gothic Book" pitchFamily="34" charset="0"/>
              <a:ea typeface="Microsoft YaHei"/>
              <a:cs typeface="Microsoft YaHei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2400">
                <a:solidFill>
                  <a:schemeClr val="tx1"/>
                </a:solidFill>
                <a:latin typeface="Franklin Gothic Book" pitchFamily="34" charset="0"/>
                <a:ea typeface="Microsoft YaHei"/>
                <a:cs typeface="Microsoft YaHei"/>
              </a:rPr>
              <a:t>Ex: réinvestir les apprentissages de l’atelier 1 dans la production de messages professionnels contextualisés.</a:t>
            </a:r>
            <a:endParaRPr lang="fr-FR" sz="2400">
              <a:solidFill>
                <a:srgbClr val="000000"/>
              </a:solidFill>
              <a:latin typeface="Franklin Gothic Book" pitchFamily="34" charset="0"/>
              <a:ea typeface="Microsoft YaHei"/>
              <a:cs typeface="Microsoft YaHe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681596" y="1483265"/>
          <a:ext cx="8001000" cy="4911725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Données de la situation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</a:txBody>
                  <a:tcPr marL="41619" marR="41619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Savoirs associés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</a:txBody>
                  <a:tcPr marL="41619" marR="41619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Performance attendue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</a:txBody>
                  <a:tcPr marL="41619" marR="41619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06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</a:t>
                      </a: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La documentation juridique et sociale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Les comptes rendus des instances représentatives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L’extrait de bilan social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Les extraits d’indicateurs sociaux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Le recensement des habilitations et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autorisations nécessaires à l’exercice de l’emploi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</a:t>
                      </a:r>
                      <a:r>
                        <a:rPr kumimoji="0" lang="fr-F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La mise en place et l’organisation d’actions collectives de sensibilisation à la sécurité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Les procédures et consignes de santé - sécurité à transmettre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Le choix de supports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Les consignes, de rédaction, de diffusion des supports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Les règles de confidentialité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- Un environnement numérique de travail de type PGI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</a:txBody>
                  <a:tcPr marL="41619" marR="41619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Savoirs de gestion, savoirs technologiques</a:t>
                      </a: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fr-F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Les risques au travail 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L’ergonomie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Les caractéristiques des postes de travail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L’organisation de la sécurité dans les locaux de l’entreprise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 Les notions de danger et de risque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Les techniques de présentation d’un document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Savoirs juridiques et économiques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La réglementation en matière de sécurité et d’amélioration des conditions de travail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spc="0" normalizeH="0" baseline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" charset="0"/>
                          <a:ea typeface="Cambria" pitchFamily="18" charset="0"/>
                          <a:cs typeface="Cambria" pitchFamily="18" charset="0"/>
                        </a:rPr>
                        <a:t>Savoirs rédactionnels</a:t>
                      </a:r>
                      <a:endParaRPr kumimoji="0" lang="fr-FR" sz="1000" b="1" i="0" u="none" strike="noStrike" cap="none" spc="0" normalizeH="0" baseline="0" dirty="0" smtClean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  <a:ea typeface="Cambria" pitchFamily="18" charset="0"/>
                        <a:cs typeface="Cambr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spc="0" normalizeH="0" baseline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" charset="0"/>
                          <a:cs typeface="Times New Roman" pitchFamily="18" charset="0"/>
                        </a:rPr>
                        <a:t>- Lecture et écriture d’un genre </a:t>
                      </a:r>
                      <a:endParaRPr kumimoji="0" lang="fr-FR" sz="1000" b="1" i="0" u="none" strike="noStrike" cap="none" spc="0" normalizeH="0" baseline="0" dirty="0" smtClean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spc="0" normalizeH="0" baseline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" charset="0"/>
                          <a:cs typeface="Times New Roman" pitchFamily="18" charset="0"/>
                        </a:rPr>
                        <a:t>Les consignes de santé et de sécurité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spc="0" normalizeH="0" baseline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" charset="0"/>
                          <a:cs typeface="Times New Roman" pitchFamily="18" charset="0"/>
                        </a:rPr>
                        <a:t>- Procédés d’écriture</a:t>
                      </a:r>
                      <a:endParaRPr kumimoji="0" lang="fr-FR" sz="1000" b="1" i="0" u="none" strike="noStrike" cap="none" spc="0" normalizeH="0" baseline="0" dirty="0" smtClean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spc="0" normalizeH="0" baseline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" charset="0"/>
                          <a:cs typeface="Times New Roman" pitchFamily="18" charset="0"/>
                        </a:rPr>
                        <a:t>• L’injonction, la prescription, la recommandation et les locutions associées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spc="0" normalizeH="0" baseline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" charset="0"/>
                          <a:cs typeface="Times New Roman" pitchFamily="18" charset="0"/>
                        </a:rPr>
                        <a:t>• Les renvois légaux et réglementaires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spc="0" normalizeH="0" baseline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" charset="0"/>
                          <a:cs typeface="Times New Roman" pitchFamily="18" charset="0"/>
                        </a:rPr>
                        <a:t>• Le lexique propre à la santé et à la sécurité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spc="0" normalizeH="0" baseline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" charset="0"/>
                          <a:cs typeface="Times New Roman" pitchFamily="18" charset="0"/>
                        </a:rPr>
                        <a:t>• La disposition du texte : énumération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spc="0" normalizeH="0" baseline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" charset="0"/>
                          <a:cs typeface="Times New Roman" pitchFamily="18" charset="0"/>
                        </a:rPr>
                        <a:t>• Le temps des verbes : impératif et infinitif</a:t>
                      </a:r>
                    </a:p>
                  </a:txBody>
                  <a:tcPr marL="41619" marR="41619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Complexité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Mise à jour ou amélioration des documents internes relatifs à la santé et à la sécurité,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Repérage des fonctions professionnelles nécessitant des habilitations, des autorisations spécifiques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Technicité du contenu du support : références ergonomiques, médicales, règlementaires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Veille règlementaire sur des postes ciblés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</a:txBody>
                  <a:tcPr marL="41619" marR="41619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3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Aléas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Support inadapté aux consignes de diffusion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Obligation de modification de postes de travail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- Erreurs ou imprécisions de contenus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</a:txBody>
                  <a:tcPr marL="41619" marR="41619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Compétences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</a:txBody>
                  <a:tcPr marL="41619" marR="41619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Critère d’évaluation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</a:txBody>
                  <a:tcPr marL="41619" marR="41619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Résultats attendus 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Les supports associés aux procédures santé - sécurité sont mis en forme, publiés et diffusés.</a:t>
                      </a:r>
                    </a:p>
                  </a:txBody>
                  <a:tcPr marL="41619" marR="41619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Produire des supports associés aux procédures santé - sécurité</a:t>
                      </a:r>
                    </a:p>
                  </a:txBody>
                  <a:tcPr marL="41619" marR="4161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Narrow" pitchFamily="34" charset="0"/>
                        </a:rPr>
                        <a:t>Cohérence et lisibilité des supports</a:t>
                      </a:r>
                    </a:p>
                  </a:txBody>
                  <a:tcPr marL="41619" marR="4161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2339975" y="476250"/>
            <a:ext cx="556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solidFill>
                  <a:schemeClr val="hlink"/>
                </a:solidFill>
              </a:rPr>
              <a:t>Liens avec le référentiel de formation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 Passeport Professionnel</a:t>
            </a:r>
          </a:p>
        </p:txBody>
      </p:sp>
      <p:sp>
        <p:nvSpPr>
          <p:cNvPr id="38914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3600" smtClean="0"/>
              <a:t>Le rôle du Passeport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smtClean="0"/>
          </a:p>
          <a:p>
            <a:pPr algn="ctr" eaLnBrk="1" hangingPunct="1">
              <a:buFont typeface="Wingdings" pitchFamily="2" charset="2"/>
              <a:buNone/>
            </a:pPr>
            <a:r>
              <a:rPr lang="fr-FR" smtClean="0"/>
              <a:t>Un outil de pilotage de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smtClean="0"/>
              <a:t>la </a:t>
            </a:r>
            <a:r>
              <a:rPr lang="fr-FR" b="1" smtClean="0"/>
              <a:t>FORMATION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sz="3200" b="1" smtClean="0"/>
              <a:t>+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smtClean="0"/>
              <a:t>Un outil de pilotage de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r-FR" smtClean="0"/>
              <a:t>la </a:t>
            </a:r>
            <a:r>
              <a:rPr lang="fr-FR" b="1" smtClean="0"/>
              <a:t>CERTIFICATION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 Passeport Professionnel</a:t>
            </a:r>
          </a:p>
        </p:txBody>
      </p:sp>
      <p:sp>
        <p:nvSpPr>
          <p:cNvPr id="39938" name="Espace réservé du contenu 2"/>
          <p:cNvSpPr>
            <a:spLocks noGrp="1"/>
          </p:cNvSpPr>
          <p:nvPr>
            <p:ph idx="4294967295"/>
          </p:nvPr>
        </p:nvSpPr>
        <p:spPr>
          <a:xfrm>
            <a:off x="900113" y="1412875"/>
            <a:ext cx="7772400" cy="4530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>
                <a:solidFill>
                  <a:schemeClr val="hlink"/>
                </a:solidFill>
              </a:rPr>
              <a:t>Le rôle du Passeport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fr-FR" sz="2400" smtClean="0"/>
              <a:t>une traçabilité des situations professionnelles traversées tout au long de la formation par les scenarii pédagogiques,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400" smtClean="0"/>
          </a:p>
          <a:p>
            <a:pPr marL="0" indent="0" eaLnBrk="1" hangingPunct="1">
              <a:lnSpc>
                <a:spcPct val="90000"/>
              </a:lnSpc>
            </a:pPr>
            <a:r>
              <a:rPr lang="fr-FR" sz="2400" smtClean="0"/>
              <a:t>un recueil des situations vécues en entreprise à réinvestir en formation,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400" smtClean="0"/>
          </a:p>
          <a:p>
            <a:pPr marL="0" indent="0" eaLnBrk="1" hangingPunct="1">
              <a:lnSpc>
                <a:spcPct val="90000"/>
              </a:lnSpc>
            </a:pPr>
            <a:r>
              <a:rPr lang="fr-FR" sz="2400" smtClean="0"/>
              <a:t>une aide à la construction de la compétence,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400" smtClean="0"/>
          </a:p>
          <a:p>
            <a:pPr marL="0" indent="0" eaLnBrk="1" hangingPunct="1">
              <a:lnSpc>
                <a:spcPct val="90000"/>
              </a:lnSpc>
            </a:pPr>
            <a:r>
              <a:rPr lang="fr-FR" sz="2400" smtClean="0"/>
              <a:t>un support de certification pour l’épreuve E3,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400" smtClean="0"/>
          </a:p>
          <a:p>
            <a:pPr marL="0" indent="0" eaLnBrk="1" hangingPunct="1">
              <a:lnSpc>
                <a:spcPct val="90000"/>
              </a:lnSpc>
            </a:pPr>
            <a:r>
              <a:rPr lang="fr-FR" sz="2400" smtClean="0"/>
              <a:t>un portefeuille de compétences validées pour faciliter l’insertion professionnelle.</a:t>
            </a:r>
          </a:p>
          <a:p>
            <a:pPr marL="0" indent="0" eaLnBrk="1" hangingPunct="1">
              <a:lnSpc>
                <a:spcPct val="90000"/>
              </a:lnSpc>
            </a:pPr>
            <a:endParaRPr lang="fr-F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 Passeport Professionnel</a:t>
            </a:r>
          </a:p>
        </p:txBody>
      </p:sp>
      <p:sp>
        <p:nvSpPr>
          <p:cNvPr id="4198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r-FR" sz="2400" smtClean="0"/>
              <a:t>Un accès élève et un accès prof 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r-FR" sz="2400" smtClean="0">
                <a:solidFill>
                  <a:schemeClr val="hlink"/>
                </a:solidFill>
              </a:rPr>
              <a:t>Elève</a:t>
            </a:r>
            <a:r>
              <a:rPr lang="fr-FR" sz="2400" smtClean="0"/>
              <a:t> </a:t>
            </a:r>
            <a:r>
              <a:rPr lang="fr-FR" sz="2400" smtClean="0">
                <a:solidFill>
                  <a:schemeClr val="hlink"/>
                </a:solidFill>
              </a:rPr>
              <a:t>: </a:t>
            </a:r>
          </a:p>
          <a:p>
            <a:pPr marL="0" indent="0" eaLnBrk="1" hangingPunct="1"/>
            <a:r>
              <a:rPr lang="fr-FR" sz="2400" smtClean="0"/>
              <a:t>Crée une ou plusieurs situations par scenario</a:t>
            </a:r>
          </a:p>
          <a:p>
            <a:pPr marL="0" indent="0" eaLnBrk="1" hangingPunct="1"/>
            <a:r>
              <a:rPr lang="fr-FR" sz="2400" smtClean="0"/>
              <a:t>Complète la ou les situations</a:t>
            </a:r>
          </a:p>
          <a:p>
            <a:pPr marL="0" indent="0" eaLnBrk="1" hangingPunct="1"/>
            <a:r>
              <a:rPr lang="fr-FR" sz="2400" smtClean="0"/>
              <a:t>Visualise les évaluations de compétences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r-FR" sz="2400" smtClean="0">
                <a:solidFill>
                  <a:schemeClr val="hlink"/>
                </a:solidFill>
              </a:rPr>
              <a:t>Prof</a:t>
            </a:r>
            <a:r>
              <a:rPr lang="fr-FR" sz="2400" smtClean="0"/>
              <a:t> </a:t>
            </a:r>
            <a:r>
              <a:rPr lang="fr-FR" sz="2400" smtClean="0">
                <a:solidFill>
                  <a:schemeClr val="hlink"/>
                </a:solidFill>
              </a:rPr>
              <a:t>:</a:t>
            </a:r>
          </a:p>
          <a:p>
            <a:pPr marL="0" indent="0" eaLnBrk="1" hangingPunct="1"/>
            <a:r>
              <a:rPr lang="fr-FR" sz="2400" smtClean="0"/>
              <a:t>Visualise l’activité de l’élève</a:t>
            </a:r>
          </a:p>
          <a:p>
            <a:pPr marL="0" indent="0" eaLnBrk="1" hangingPunct="1"/>
            <a:r>
              <a:rPr lang="fr-FR" sz="2400" smtClean="0"/>
              <a:t>Evalue les compétences et savoirs associés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 Passeport Professionnel</a:t>
            </a:r>
          </a:p>
        </p:txBody>
      </p:sp>
      <p:sp>
        <p:nvSpPr>
          <p:cNvPr id="43010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chemeClr val="hlink"/>
                </a:solidFill>
              </a:rPr>
              <a:t>Aspects techniques 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r-FR" sz="3200" smtClean="0"/>
              <a:t>Importation des élèves depuis base élève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r-FR" sz="3200" smtClean="0"/>
              <a:t>Application web simple, sécurisée et maintenue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r-FR" sz="3200" smtClean="0"/>
              <a:t>Accessible par tous et partout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Espaces Pédagogiques</a:t>
            </a:r>
          </a:p>
        </p:txBody>
      </p:sp>
      <p:sp>
        <p:nvSpPr>
          <p:cNvPr id="44034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r-FR" sz="3600" smtClean="0"/>
              <a:t>Objectifs :</a:t>
            </a:r>
          </a:p>
          <a:p>
            <a:pPr marL="0" indent="0" eaLnBrk="1" hangingPunct="1"/>
            <a:r>
              <a:rPr lang="fr-FR" sz="2000" smtClean="0"/>
              <a:t>Renforcer l’identité du bac pro Gestion Administration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fr-FR" sz="2000" smtClean="0"/>
          </a:p>
          <a:p>
            <a:pPr marL="0" indent="0" eaLnBrk="1" hangingPunct="1"/>
            <a:r>
              <a:rPr lang="fr-FR" sz="2000" smtClean="0"/>
              <a:t>Créer une rupture pédagogique avec les enseignements du collège</a:t>
            </a:r>
          </a:p>
          <a:p>
            <a:pPr marL="0" indent="0" eaLnBrk="1" hangingPunct="1"/>
            <a:endParaRPr lang="fr-FR" sz="2000" smtClean="0"/>
          </a:p>
          <a:p>
            <a:pPr marL="0" indent="0" eaLnBrk="1" hangingPunct="1"/>
            <a:r>
              <a:rPr lang="fr-FR" sz="2000" smtClean="0"/>
              <a:t>Donner un sens plus fort à nos enseignements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fr-FR" sz="2000" smtClean="0"/>
          </a:p>
          <a:p>
            <a:pPr marL="0" indent="0" eaLnBrk="1" hangingPunct="1"/>
            <a:r>
              <a:rPr lang="fr-FR" sz="2000" smtClean="0"/>
              <a:t>Mettre les élèves en situation professionnelle proche de celle des lieux d’accueil en PFMP</a:t>
            </a:r>
          </a:p>
          <a:p>
            <a:pPr marL="0" indent="0" eaLnBrk="1" hangingPunct="1"/>
            <a:endParaRPr lang="fr-FR" sz="2000" smtClean="0"/>
          </a:p>
          <a:p>
            <a:pPr marL="0" indent="0" eaLnBrk="1" hangingPunct="1"/>
            <a:r>
              <a:rPr lang="fr-FR" sz="2000" smtClean="0"/>
              <a:t>Rendre opérationnelle la mise en œuvre des scenarii pédagogiques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Espaces Pédagogiques</a:t>
            </a:r>
          </a:p>
        </p:txBody>
      </p:sp>
      <p:sp>
        <p:nvSpPr>
          <p:cNvPr id="45058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chemeClr val="hlink"/>
                </a:solidFill>
              </a:rPr>
              <a:t>Les éléments :</a:t>
            </a:r>
          </a:p>
          <a:p>
            <a:pPr marL="0" indent="0" eaLnBrk="1" hangingPunct="1"/>
            <a:r>
              <a:rPr lang="fr-FR" sz="2400" smtClean="0"/>
              <a:t>Un accueil en face à face ou téléphonique : banque d’accueil</a:t>
            </a:r>
          </a:p>
          <a:p>
            <a:pPr marL="0" indent="0" eaLnBrk="1" hangingPunct="1"/>
            <a:r>
              <a:rPr lang="fr-FR" sz="2400" smtClean="0"/>
              <a:t>Un espace attente/accueil : table et chaises basses, porte manteau</a:t>
            </a:r>
          </a:p>
          <a:p>
            <a:pPr marL="0" indent="0" eaLnBrk="1" hangingPunct="1"/>
            <a:r>
              <a:rPr lang="fr-FR" sz="2400" smtClean="0"/>
              <a:t>Un espace avec poste de travail individuel : tables en ilots ou marguerites</a:t>
            </a:r>
          </a:p>
          <a:p>
            <a:pPr marL="0" indent="0" eaLnBrk="1" hangingPunct="1"/>
            <a:r>
              <a:rPr lang="fr-FR" sz="2400" smtClean="0"/>
              <a:t>Un espace pour le travail collectif : salle de réunion</a:t>
            </a:r>
          </a:p>
          <a:p>
            <a:pPr marL="0" indent="0" eaLnBrk="1" hangingPunct="1"/>
            <a:r>
              <a:rPr lang="fr-FR" sz="2400" smtClean="0"/>
              <a:t>Des espaces pour la recherche documentaire, le classement : les armoires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Scenarii Pédagogiques</a:t>
            </a:r>
          </a:p>
        </p:txBody>
      </p:sp>
      <p:sp>
        <p:nvSpPr>
          <p:cNvPr id="46082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chemeClr val="hlink"/>
                </a:solidFill>
              </a:rPr>
              <a:t>Objectifs :</a:t>
            </a:r>
          </a:p>
          <a:p>
            <a:pPr marL="0" indent="0" eaLnBrk="1" hangingPunct="1"/>
            <a:r>
              <a:rPr lang="fr-FR" smtClean="0"/>
              <a:t>Il facilite l’adhésion des élèves par un ancrage dans la réalité professionnelle</a:t>
            </a:r>
          </a:p>
          <a:p>
            <a:pPr marL="0" indent="0" eaLnBrk="1" hangingPunct="1"/>
            <a:r>
              <a:rPr lang="fr-FR" smtClean="0"/>
              <a:t>Il contribue à donner un sens aux enseignements</a:t>
            </a:r>
          </a:p>
          <a:p>
            <a:pPr marL="0" indent="0" eaLnBrk="1" hangingPunct="1"/>
            <a:r>
              <a:rPr lang="fr-FR" smtClean="0"/>
              <a:t>Il permet la construction individualisée des apprentissages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enjeux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4294967295"/>
          </p:nvPr>
        </p:nvSpPr>
        <p:spPr>
          <a:xfrm>
            <a:off x="1258888" y="1844675"/>
            <a:ext cx="8075612" cy="5013325"/>
          </a:xfrm>
        </p:spPr>
        <p:txBody>
          <a:bodyPr/>
          <a:lstStyle/>
          <a:p>
            <a:pPr eaLnBrk="1" hangingPunct="1"/>
            <a:r>
              <a:rPr lang="fr-FR" sz="2000" b="1" smtClean="0">
                <a:solidFill>
                  <a:schemeClr val="hlink"/>
                </a:solidFill>
              </a:rPr>
              <a:t>Augmenter l’attractivité de la filière</a:t>
            </a:r>
          </a:p>
          <a:p>
            <a:pPr lvl="1" eaLnBrk="1" hangingPunct="1"/>
            <a:r>
              <a:rPr lang="fr-FR" sz="2200" smtClean="0"/>
              <a:t>Changer l’image des métiers du tertiaire administratif</a:t>
            </a:r>
          </a:p>
          <a:p>
            <a:pPr lvl="1" eaLnBrk="1" hangingPunct="1"/>
            <a:r>
              <a:rPr lang="fr-FR" sz="2200" smtClean="0"/>
              <a:t>Communiquer auprès des élèves, des familles, des organisations</a:t>
            </a:r>
          </a:p>
          <a:p>
            <a:pPr eaLnBrk="1" hangingPunct="1"/>
            <a:r>
              <a:rPr lang="fr-FR" sz="2000" b="1" smtClean="0">
                <a:solidFill>
                  <a:schemeClr val="hlink"/>
                </a:solidFill>
              </a:rPr>
              <a:t>Professionnaliser la filière</a:t>
            </a:r>
          </a:p>
          <a:p>
            <a:pPr lvl="1" eaLnBrk="1" hangingPunct="1"/>
            <a:r>
              <a:rPr lang="fr-FR" sz="2200" smtClean="0"/>
              <a:t>Ancrer la démarche pédagogique dans un contexte professionnel</a:t>
            </a:r>
          </a:p>
          <a:p>
            <a:pPr lvl="1" eaLnBrk="1" hangingPunct="1"/>
            <a:r>
              <a:rPr lang="fr-FR" sz="2200" smtClean="0"/>
              <a:t>Travailler en équipe </a:t>
            </a:r>
          </a:p>
          <a:p>
            <a:pPr lvl="1" eaLnBrk="1" hangingPunct="1"/>
            <a:r>
              <a:rPr lang="fr-FR" sz="2200" smtClean="0"/>
              <a:t>Evoluer dans des espaces pédagogiques adaptés</a:t>
            </a:r>
          </a:p>
          <a:p>
            <a:pPr lvl="1" eaLnBrk="1" hangingPunct="1"/>
            <a:r>
              <a:rPr lang="fr-FR" sz="2200" smtClean="0"/>
              <a:t>Resserrer les liens avec les organisations</a:t>
            </a:r>
          </a:p>
          <a:p>
            <a:pPr lvl="1" eaLnBrk="1" hangingPunct="1"/>
            <a:r>
              <a:rPr lang="fr-FR" sz="2200" smtClean="0"/>
              <a:t>Relancer la dynamique de projets</a:t>
            </a:r>
          </a:p>
          <a:p>
            <a:pPr lvl="1" eaLnBrk="1" hangingPunct="1"/>
            <a:endParaRPr lang="fr-FR" sz="2200" smtClean="0"/>
          </a:p>
          <a:p>
            <a:pPr lvl="1" eaLnBrk="1" hangingPunct="1"/>
            <a:endParaRPr lang="fr-FR" sz="220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Scenarii Pédagogiques</a:t>
            </a:r>
          </a:p>
        </p:txBody>
      </p:sp>
      <p:sp>
        <p:nvSpPr>
          <p:cNvPr id="4710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chemeClr val="hlink"/>
                </a:solidFill>
              </a:rPr>
              <a:t>La construction :</a:t>
            </a:r>
          </a:p>
          <a:p>
            <a:pPr marL="0" indent="0" eaLnBrk="1" hangingPunct="1"/>
            <a:r>
              <a:rPr lang="fr-FR" smtClean="0"/>
              <a:t>Il s’organise autour d’activités variées de l’organisation</a:t>
            </a:r>
          </a:p>
          <a:p>
            <a:pPr marL="0" indent="0" eaLnBrk="1" hangingPunct="1"/>
            <a:r>
              <a:rPr lang="fr-FR" smtClean="0"/>
              <a:t>Il traverse des situations professionnelles de plusieurs pôles</a:t>
            </a:r>
          </a:p>
          <a:p>
            <a:pPr marL="0" indent="0" eaLnBrk="1" hangingPunct="1"/>
            <a:r>
              <a:rPr lang="fr-FR" smtClean="0"/>
              <a:t>Il intègre le programme d’économie droit</a:t>
            </a:r>
          </a:p>
          <a:p>
            <a:pPr marL="0" indent="0" eaLnBrk="1" hangingPunct="1"/>
            <a:r>
              <a:rPr lang="fr-FR" smtClean="0"/>
              <a:t>Il intègre ou non de la complexité et des aléas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Scenarii Pédagogiques</a:t>
            </a:r>
          </a:p>
        </p:txBody>
      </p:sp>
      <p:sp>
        <p:nvSpPr>
          <p:cNvPr id="48130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chemeClr val="hlink"/>
                </a:solidFill>
              </a:rPr>
              <a:t>La progression pédagogique :</a:t>
            </a:r>
          </a:p>
          <a:p>
            <a:pPr marL="0" indent="0" eaLnBrk="1" hangingPunct="1"/>
            <a:endParaRPr lang="fr-FR" smtClean="0"/>
          </a:p>
          <a:p>
            <a:pPr marL="0" indent="0" eaLnBrk="1" hangingPunct="1"/>
            <a:r>
              <a:rPr lang="fr-FR" smtClean="0"/>
              <a:t>Elle peut se construire autour des scenarii à partir du croisement des scenarii académiques et des compétences du référentiel</a:t>
            </a:r>
          </a:p>
          <a:p>
            <a:pPr marL="0" indent="0" eaLnBrk="1" hangingPunct="1"/>
            <a:r>
              <a:rPr lang="fr-FR" smtClean="0"/>
              <a:t>Elle intègre le référentiel du BEP MSA</a:t>
            </a:r>
          </a:p>
          <a:p>
            <a:pPr marL="0" indent="0" eaLnBrk="1" hangingPunct="1"/>
            <a:r>
              <a:rPr lang="fr-FR" smtClean="0"/>
              <a:t>Elle permet de prévoir plusieurs scenarii susceptibles d’être support de l’évaluation certificative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Scenarii Pédagogiques</a:t>
            </a:r>
          </a:p>
        </p:txBody>
      </p:sp>
      <p:sp>
        <p:nvSpPr>
          <p:cNvPr id="49154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chemeClr val="hlink"/>
                </a:solidFill>
              </a:rPr>
              <a:t>La mise en œuvre 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r-FR" smtClean="0"/>
              <a:t>L’enseignant anime la séance et adapte le scenario en fonction :</a:t>
            </a:r>
          </a:p>
          <a:p>
            <a:pPr marL="0" indent="0" eaLnBrk="1" hangingPunct="1"/>
            <a:r>
              <a:rPr lang="fr-FR" smtClean="0"/>
              <a:t>Des élèves</a:t>
            </a:r>
          </a:p>
          <a:p>
            <a:pPr marL="0" indent="0" eaLnBrk="1" hangingPunct="1"/>
            <a:r>
              <a:rPr lang="fr-FR" smtClean="0"/>
              <a:t>De la présence ou non d’autres enseignants</a:t>
            </a:r>
          </a:p>
          <a:p>
            <a:pPr marL="0" indent="0" eaLnBrk="1" hangingPunct="1"/>
            <a:r>
              <a:rPr lang="fr-FR" smtClean="0"/>
              <a:t>De l’environnement : espaces pédagogiques, effectif…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Ateliers Rédactionnels</a:t>
            </a:r>
          </a:p>
        </p:txBody>
      </p:sp>
      <p:sp>
        <p:nvSpPr>
          <p:cNvPr id="25602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000" smtClean="0"/>
              <a:t>Les ateliers rédactionnels ont pour objectif de développer les compétences langagières et rédactionnelles</a:t>
            </a:r>
          </a:p>
          <a:p>
            <a:pPr eaLnBrk="1" hangingPunct="1">
              <a:lnSpc>
                <a:spcPct val="90000"/>
              </a:lnSpc>
            </a:pPr>
            <a:endParaRPr lang="fr-FR" sz="2000" smtClean="0"/>
          </a:p>
          <a:p>
            <a:pPr eaLnBrk="1" hangingPunct="1">
              <a:lnSpc>
                <a:spcPct val="90000"/>
              </a:lnSpc>
            </a:pPr>
            <a:r>
              <a:rPr lang="fr-FR" sz="2000" smtClean="0"/>
              <a:t>Les savoirs rédactionnels sont centrés sur la production écrite en situation professionnelle </a:t>
            </a:r>
          </a:p>
          <a:p>
            <a:pPr eaLnBrk="1" hangingPunct="1">
              <a:lnSpc>
                <a:spcPct val="90000"/>
              </a:lnSpc>
            </a:pPr>
            <a:endParaRPr lang="fr-FR" sz="2000" smtClean="0"/>
          </a:p>
          <a:p>
            <a:pPr eaLnBrk="1" hangingPunct="1">
              <a:lnSpc>
                <a:spcPct val="90000"/>
              </a:lnSpc>
            </a:pPr>
            <a:r>
              <a:rPr lang="fr-FR" sz="2000" smtClean="0"/>
              <a:t>Des savoirs rédactionnels sont présents dans 17 situations professionnelles sur les 55 du référentiel</a:t>
            </a:r>
          </a:p>
          <a:p>
            <a:pPr eaLnBrk="1" hangingPunct="1">
              <a:lnSpc>
                <a:spcPct val="90000"/>
              </a:lnSpc>
            </a:pPr>
            <a:endParaRPr lang="fr-F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 smtClean="0"/>
              <a:t>Les ateliers rédactionnels nécessitent une intervention commune des professeurs d’économie gestion et des professeurs de lettres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 smtClean="0"/>
              <a:t>	- co animation pédagogique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 smtClean="0"/>
              <a:t>	- concertation et création d’une stratégie de formation </a:t>
            </a:r>
          </a:p>
          <a:p>
            <a:pPr eaLnBrk="1" hangingPunct="1">
              <a:lnSpc>
                <a:spcPct val="90000"/>
              </a:lnSpc>
            </a:pPr>
            <a:endParaRPr lang="fr-FR" sz="200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/>
              <a:t>Les Ateliers Rédactionnels</a:t>
            </a:r>
          </a:p>
        </p:txBody>
      </p:sp>
      <p:sp>
        <p:nvSpPr>
          <p:cNvPr id="26626" name="Espace réservé du contenu 2"/>
          <p:cNvSpPr>
            <a:spLocks noGrp="1"/>
          </p:cNvSpPr>
          <p:nvPr>
            <p:ph idx="4294967295"/>
          </p:nvPr>
        </p:nvSpPr>
        <p:spPr>
          <a:xfrm>
            <a:off x="468313" y="836613"/>
            <a:ext cx="8229600" cy="4603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fr-FR" smtClean="0"/>
              <a:t>17 situations concernées sur les 55 du référentiel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fr-FR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2008" y="1772816"/>
          <a:ext cx="9036496" cy="493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970143"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Pôle 1 GA </a:t>
                      </a:r>
                    </a:p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 relations externes </a:t>
                      </a:r>
                    </a:p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situations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Pôle 2 GA </a:t>
                      </a:r>
                    </a:p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 relations avec le personnel</a:t>
                      </a:r>
                    </a:p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situations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Pôle 3 GA</a:t>
                      </a:r>
                    </a:p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interne</a:t>
                      </a:r>
                    </a:p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 situations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Pôle 4 GA </a:t>
                      </a:r>
                    </a:p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 projets</a:t>
                      </a:r>
                    </a:p>
                    <a:p>
                      <a:pPr marL="228600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situations</a:t>
                      </a:r>
                    </a:p>
                  </a:txBody>
                  <a:tcPr horzOverflow="overflow"/>
                </a:tc>
              </a:tr>
              <a:tr h="3782385"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CL1.1 Gestion administrative des relations avec les fournisseurs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1.1.5- Gestion des règlements et traitement des litiges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CL1.2 Gestion administrative des relations avec les clients et les usagers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1.2.5 Traitement des règlements et suivi des litiges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CL1.3 Gestion administrative des relations avec les autres partenaires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1.3.3 Traitement des formalités administratives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CL2.1 Gestion administrative courante du personnel 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2.1.4 - Transmission d’informations à destination du personnel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CL2.2 Gestion administrative des ressources humaines 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2.2.1 - Participation au recrutement des salariés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2.2.2 - Participation à la mise en œuvre d'un programme d'accueil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Arial" charset="0"/>
                          <a:cs typeface="Arial" charset="0"/>
                        </a:rPr>
                        <a:t>CL2.4 Gestion administrative des relations sociales 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2.4.3 - Participation à la mise en œuvre de procédures relevant de la santé et la sécurité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2.4.4 - Participation à la mise en place d’activités sociales et culturelles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28600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CL3.1 Gestion des informations 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3.1.1 - Collecte et recherche d’informations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3.1.2 - Production d’informations structurées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CL3.2 Gestion des modes de travail 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3.2.1 - Organisation et suivi de réunions</a:t>
                      </a:r>
                    </a:p>
                    <a:p>
                      <a:pPr marL="228600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46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CL4.1 Suivi opérationnel du projet </a:t>
                      </a:r>
                    </a:p>
                    <a:p>
                      <a:pPr marL="0" marR="0" lvl="0" indent="46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4.1.1- Mise en forme et diffusion du descriptif du projet</a:t>
                      </a:r>
                    </a:p>
                    <a:p>
                      <a:pPr marL="0" marR="0" lvl="0" indent="46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4.1.4 - Traitement des formalités et autorisations</a:t>
                      </a:r>
                    </a:p>
                    <a:p>
                      <a:pPr marL="0" marR="0" lvl="0" indent="46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4.1.5 - Suivi du planning de réalisation du projet</a:t>
                      </a:r>
                    </a:p>
                    <a:p>
                      <a:pPr marL="0" marR="0" lvl="0" indent="46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4.1.9 - Signalement et suivi des dysfonctionnements du projet</a:t>
                      </a:r>
                    </a:p>
                    <a:p>
                      <a:pPr marL="0" marR="0" lvl="0" indent="46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CL4.2 Évaluation du projet</a:t>
                      </a:r>
                    </a:p>
                    <a:p>
                      <a:pPr marL="0" marR="0" lvl="0" indent="46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4.2.1 - Participation à l’élaboration des documents de synthèse</a:t>
                      </a:r>
                    </a:p>
                    <a:p>
                      <a:pPr marL="0" marR="0" lvl="0" indent="460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4.2.2 - Participation au rapport d’évaluation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Ateliers Rédactionnels</a:t>
            </a:r>
          </a:p>
        </p:txBody>
      </p:sp>
      <p:sp>
        <p:nvSpPr>
          <p:cNvPr id="27650" name="Espace réservé du contenu 2"/>
          <p:cNvSpPr>
            <a:spLocks noGrp="1"/>
          </p:cNvSpPr>
          <p:nvPr>
            <p:ph idx="4294967295"/>
          </p:nvPr>
        </p:nvSpPr>
        <p:spPr>
          <a:xfrm>
            <a:off x="900113" y="1484313"/>
            <a:ext cx="77724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r-FR" smtClean="0"/>
              <a:t>Quelques pistes de travail</a:t>
            </a:r>
          </a:p>
          <a:p>
            <a:pPr marL="0" indent="0" eaLnBrk="1" hangingPunct="1"/>
            <a:endParaRPr lang="fr-FR" smtClean="0"/>
          </a:p>
          <a:p>
            <a:pPr marL="0" indent="0" eaLnBrk="1" hangingPunct="1">
              <a:spcBef>
                <a:spcPts val="800"/>
              </a:spcBef>
              <a:buSzPct val="100000"/>
            </a:pPr>
            <a:r>
              <a:rPr lang="fr-FR" sz="2000" b="1" smtClean="0">
                <a:solidFill>
                  <a:srgbClr val="28374A"/>
                </a:solidFill>
                <a:latin typeface="Franklin Gothic Book" pitchFamily="34" charset="0"/>
                <a:ea typeface="SimSun"/>
                <a:cs typeface="SimSun"/>
              </a:rPr>
              <a:t>Le courrier d’un partenaire ou à un partenaire </a:t>
            </a:r>
            <a:br>
              <a:rPr lang="fr-FR" sz="2000" b="1" smtClean="0">
                <a:solidFill>
                  <a:srgbClr val="28374A"/>
                </a:solidFill>
                <a:latin typeface="Franklin Gothic Book" pitchFamily="34" charset="0"/>
                <a:ea typeface="SimSun"/>
                <a:cs typeface="SimSun"/>
              </a:rPr>
            </a:br>
            <a:r>
              <a:rPr lang="fr-FR" sz="2000" b="1" smtClean="0">
                <a:solidFill>
                  <a:srgbClr val="28374A"/>
                </a:solidFill>
                <a:latin typeface="Franklin Gothic Book" pitchFamily="34" charset="0"/>
                <a:ea typeface="SimSun"/>
                <a:cs typeface="SimSun"/>
              </a:rPr>
              <a:t>(réclamation à un fournisseur, relance client, sollicitation auprès d’une administration etc.)</a:t>
            </a:r>
          </a:p>
          <a:p>
            <a:pPr marL="0" indent="0" eaLnBrk="1" hangingPunct="1">
              <a:spcBef>
                <a:spcPts val="800"/>
              </a:spcBef>
              <a:buSzPct val="100000"/>
            </a:pPr>
            <a:r>
              <a:rPr lang="fr-FR" sz="2000" b="1" smtClean="0">
                <a:solidFill>
                  <a:srgbClr val="28374A"/>
                </a:solidFill>
                <a:latin typeface="Franklin Gothic Book" pitchFamily="34" charset="0"/>
                <a:ea typeface="SimSun"/>
                <a:cs typeface="SimSun"/>
              </a:rPr>
              <a:t>Les consignes de sécurité 	- Les documents d’accueil </a:t>
            </a:r>
          </a:p>
          <a:p>
            <a:pPr marL="0" indent="0" eaLnBrk="1" hangingPunct="1">
              <a:spcBef>
                <a:spcPts val="800"/>
              </a:spcBef>
              <a:buSzPct val="100000"/>
            </a:pPr>
            <a:r>
              <a:rPr lang="fr-FR" sz="2000" b="1" smtClean="0">
                <a:solidFill>
                  <a:srgbClr val="28374A"/>
                </a:solidFill>
                <a:latin typeface="Franklin Gothic Book" pitchFamily="34" charset="0"/>
                <a:ea typeface="SimSun"/>
                <a:cs typeface="SimSun"/>
              </a:rPr>
              <a:t>Le courrier à un salarié		- Le discours </a:t>
            </a:r>
          </a:p>
          <a:p>
            <a:pPr marL="0" indent="0" eaLnBrk="1" hangingPunct="1">
              <a:spcBef>
                <a:spcPts val="800"/>
              </a:spcBef>
              <a:buSzPct val="100000"/>
            </a:pPr>
            <a:r>
              <a:rPr lang="fr-FR" sz="2000" b="1" smtClean="0">
                <a:solidFill>
                  <a:srgbClr val="28374A"/>
                </a:solidFill>
                <a:latin typeface="Franklin Gothic Book" pitchFamily="34" charset="0"/>
                <a:ea typeface="SimSun"/>
                <a:cs typeface="SimSun"/>
              </a:rPr>
              <a:t>L’annonce 			- Le compte rendu de réunion </a:t>
            </a:r>
          </a:p>
          <a:p>
            <a:pPr marL="0" indent="0" eaLnBrk="1" hangingPunct="1">
              <a:spcBef>
                <a:spcPts val="800"/>
              </a:spcBef>
              <a:buSzPct val="100000"/>
            </a:pPr>
            <a:r>
              <a:rPr lang="fr-FR" sz="2000" b="1" smtClean="0">
                <a:solidFill>
                  <a:srgbClr val="28374A"/>
                </a:solidFill>
                <a:latin typeface="Franklin Gothic Book" pitchFamily="34" charset="0"/>
                <a:ea typeface="SimSun"/>
                <a:cs typeface="SimSun"/>
              </a:rPr>
              <a:t>La fiche de synthèse 		- Le descriptif d’un projet </a:t>
            </a:r>
          </a:p>
          <a:p>
            <a:pPr marL="0" indent="0" eaLnBrk="1" hangingPunct="1">
              <a:spcBef>
                <a:spcPts val="800"/>
              </a:spcBef>
              <a:buSzPct val="100000"/>
            </a:pPr>
            <a:r>
              <a:rPr lang="fr-FR" sz="2000" b="1" smtClean="0">
                <a:solidFill>
                  <a:srgbClr val="28374A"/>
                </a:solidFill>
                <a:latin typeface="Franklin Gothic Book" pitchFamily="34" charset="0"/>
                <a:ea typeface="SimSun"/>
                <a:cs typeface="SimSun"/>
              </a:rPr>
              <a:t>Le rapport d’étape d’un projet etc.</a:t>
            </a:r>
          </a:p>
          <a:p>
            <a:pPr marL="0" indent="0" eaLnBrk="1" hangingPunct="1"/>
            <a:endParaRPr lang="fr-FR" sz="2000" b="1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Ateliers Rédactionnels</a:t>
            </a:r>
          </a:p>
        </p:txBody>
      </p:sp>
      <p:sp>
        <p:nvSpPr>
          <p:cNvPr id="28674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 smtClean="0"/>
              <a:t>Conditions de mise en œuvre</a:t>
            </a:r>
          </a:p>
          <a:p>
            <a:pPr marL="0" indent="0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fr-FR" sz="2000" smtClean="0"/>
              <a:t>Co-initiative, d’une co-construction et, éventuellement, d’une co-animation.</a:t>
            </a:r>
          </a:p>
          <a:p>
            <a:pPr marL="0" indent="0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fr-FR" sz="2000" smtClean="0"/>
              <a:t>Le projet se conçoit à partir du référentiel.</a:t>
            </a:r>
          </a:p>
          <a:p>
            <a:pPr marL="0" indent="0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fr-FR" sz="2000" smtClean="0"/>
              <a:t>On met en regard en amont les compétences professionnelles et les capacités du programme de français. </a:t>
            </a:r>
          </a:p>
          <a:p>
            <a:pPr marL="0" indent="0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fr-FR" sz="2000" smtClean="0"/>
              <a:t>L’atelier se déroule avant tout sur les horaires d’EGLS.</a:t>
            </a:r>
          </a:p>
          <a:p>
            <a:pPr marL="0" indent="0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fr-FR" sz="2000" smtClean="0"/>
              <a:t>L’atelier prend appui sur les PFMP (avant, pendant, après)</a:t>
            </a:r>
          </a:p>
          <a:p>
            <a:pPr marL="0" indent="0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fr-FR" sz="2000" smtClean="0"/>
              <a:t>L’atelier est un moment de prise de distance de l’élève par rapport à sa formation professionnelle.</a:t>
            </a:r>
          </a:p>
          <a:p>
            <a:pPr marL="0" indent="0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fr-FR" sz="2000" smtClean="0"/>
              <a:t>Le placement de l’intervention du professeur de français doit avoir de la souplesse. Elle doit être prévue, voire ajustée, en fonction du projet et des besoins des élèves.</a:t>
            </a:r>
          </a:p>
          <a:p>
            <a:pPr marL="0" indent="0" eaLnBrk="1" hangingPunct="1">
              <a:lnSpc>
                <a:spcPct val="90000"/>
              </a:lnSpc>
            </a:pPr>
            <a:endParaRPr lang="fr-FR" sz="2000" smtClean="0"/>
          </a:p>
          <a:p>
            <a:pPr marL="0" indent="0" eaLnBrk="1" hangingPunct="1">
              <a:lnSpc>
                <a:spcPct val="90000"/>
              </a:lnSpc>
            </a:pPr>
            <a:endParaRPr lang="fr-FR" sz="200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Les Ateliers Rédactionnels</a:t>
            </a:r>
          </a:p>
        </p:txBody>
      </p:sp>
      <p:sp>
        <p:nvSpPr>
          <p:cNvPr id="29698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fr-FR" sz="2400" b="1" smtClean="0"/>
              <a:t>Une collaboration souhaitée et formalisée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fr-FR" sz="2400" smtClean="0"/>
              <a:t>Les savoirs rédactionnels apparaissent dans le référentiel comme une condition d’acquisition de la maîtrise de la langue française, gage de réussite dans tout type de métier.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fr-FR" sz="2400" smtClean="0"/>
          </a:p>
          <a:p>
            <a:pPr marL="0" indent="0" eaLnBrk="1" hangingPunct="1"/>
            <a:r>
              <a:rPr lang="fr-FR" sz="2400" smtClean="0">
                <a:solidFill>
                  <a:srgbClr val="C1150E"/>
                </a:solidFill>
                <a:cs typeface="Arial" charset="0"/>
              </a:rPr>
              <a:t>Un support d’intervention commun</a:t>
            </a:r>
          </a:p>
          <a:p>
            <a:pPr marL="0" indent="0" eaLnBrk="1" hangingPunct="1"/>
            <a:endParaRPr lang="fr-FR" sz="2400" smtClean="0">
              <a:solidFill>
                <a:srgbClr val="C1150E"/>
              </a:solidFill>
              <a:cs typeface="Arial" charset="0"/>
            </a:endParaRPr>
          </a:p>
          <a:p>
            <a:pPr marL="0" indent="0" eaLnBrk="1" hangingPunct="1"/>
            <a:endParaRPr lang="fr-FR" sz="2400" smtClean="0">
              <a:solidFill>
                <a:srgbClr val="C1150E"/>
              </a:solidFill>
              <a:cs typeface="Arial" charset="0"/>
            </a:endParaRPr>
          </a:p>
          <a:p>
            <a:pPr marL="0" indent="0" eaLnBrk="1" hangingPunct="1"/>
            <a:r>
              <a:rPr lang="fr-FR" sz="2400" smtClean="0">
                <a:solidFill>
                  <a:srgbClr val="C1150E"/>
                </a:solidFill>
                <a:cs typeface="Arial" charset="0"/>
              </a:rPr>
              <a:t>Une support d’évaluation commun</a:t>
            </a:r>
          </a:p>
          <a:p>
            <a:pPr marL="0" indent="0" eaLnBrk="1" hangingPunct="1"/>
            <a:endParaRPr lang="fr-FR" sz="2400" smtClean="0"/>
          </a:p>
        </p:txBody>
      </p:sp>
      <p:sp>
        <p:nvSpPr>
          <p:cNvPr id="29699" name="Oval 7"/>
          <p:cNvSpPr>
            <a:spLocks noChangeArrowheads="1"/>
          </p:cNvSpPr>
          <p:nvPr/>
        </p:nvSpPr>
        <p:spPr bwMode="auto">
          <a:xfrm>
            <a:off x="5435600" y="4508500"/>
            <a:ext cx="3311525" cy="9366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400">
                <a:cs typeface="Arial" charset="0"/>
              </a:rPr>
              <a:t>Situations de travail</a:t>
            </a:r>
            <a:br>
              <a:rPr lang="fr-FR" sz="2400">
                <a:cs typeface="Arial" charset="0"/>
              </a:rPr>
            </a:br>
            <a:r>
              <a:rPr lang="fr-FR" sz="2400">
                <a:cs typeface="Arial" charset="0"/>
              </a:rPr>
              <a:t>PFMP</a:t>
            </a:r>
          </a:p>
        </p:txBody>
      </p:sp>
      <p:sp>
        <p:nvSpPr>
          <p:cNvPr id="29700" name="Oval 8"/>
          <p:cNvSpPr>
            <a:spLocks noChangeArrowheads="1"/>
          </p:cNvSpPr>
          <p:nvPr/>
        </p:nvSpPr>
        <p:spPr bwMode="auto">
          <a:xfrm>
            <a:off x="5508625" y="5734050"/>
            <a:ext cx="3309938" cy="11239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400">
                <a:cs typeface="Arial" charset="0"/>
              </a:rPr>
              <a:t>Passeport professionnel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827088" y="260350"/>
            <a:ext cx="7521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3200">
              <a:solidFill>
                <a:srgbClr val="C00000"/>
              </a:solidFill>
              <a:latin typeface="Franklin Gothic Medium" pitchFamily="34" charset="0"/>
              <a:ea typeface="Microsoft YaHei"/>
              <a:cs typeface="Microsoft YaHei"/>
            </a:endParaRPr>
          </a:p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200">
                <a:solidFill>
                  <a:schemeClr val="hlink"/>
                </a:solidFill>
                <a:latin typeface="Franklin Gothic Medium" pitchFamily="34" charset="0"/>
                <a:ea typeface="Microsoft YaHei"/>
                <a:cs typeface="Microsoft YaHei"/>
              </a:rPr>
              <a:t>EXTRAIT DU DIAPORAMA </a:t>
            </a:r>
          </a:p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200">
                <a:solidFill>
                  <a:schemeClr val="hlink"/>
                </a:solidFill>
                <a:latin typeface="Franklin Gothic Medium" pitchFamily="34" charset="0"/>
                <a:ea typeface="Microsoft YaHei"/>
                <a:cs typeface="Microsoft YaHei"/>
              </a:rPr>
              <a:t>EDF</a:t>
            </a:r>
            <a:br>
              <a:rPr lang="fr-FR" sz="3200">
                <a:solidFill>
                  <a:schemeClr val="hlink"/>
                </a:solidFill>
                <a:latin typeface="Franklin Gothic Medium" pitchFamily="34" charset="0"/>
                <a:ea typeface="Microsoft YaHei"/>
                <a:cs typeface="Microsoft YaHei"/>
              </a:rPr>
            </a:br>
            <a:endParaRPr lang="fr-FR" sz="2800">
              <a:solidFill>
                <a:schemeClr val="hlink"/>
              </a:solidFill>
              <a:latin typeface="Franklin Gothic Medium" pitchFamily="34" charset="0"/>
              <a:ea typeface="Microsoft YaHei"/>
              <a:cs typeface="Microsoft YaHei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773238"/>
            <a:ext cx="8064500" cy="4433887"/>
          </a:xfrm>
          <a:prstGeom prst="rect">
            <a:avLst/>
          </a:prstGeom>
          <a:noFill/>
          <a:ln w="9360">
            <a:solidFill>
              <a:srgbClr val="797B7E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/>
          <p:cNvPicPr>
            <a:picLocks noChangeAspect="1" noChangeArrowheads="1"/>
          </p:cNvPicPr>
          <p:nvPr/>
        </p:nvPicPr>
        <p:blipFill>
          <a:blip r:embed="rId3"/>
          <a:srcRect l="48141"/>
          <a:stretch>
            <a:fillRect/>
          </a:stretch>
        </p:blipFill>
        <p:spPr bwMode="auto">
          <a:xfrm>
            <a:off x="2124075" y="1438275"/>
            <a:ext cx="5113338" cy="5419725"/>
          </a:xfrm>
          <a:prstGeom prst="rect">
            <a:avLst/>
          </a:prstGeom>
          <a:noFill/>
          <a:ln w="9360">
            <a:solidFill>
              <a:srgbClr val="797B7E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uches">
  <a:themeElements>
    <a:clrScheme name="Couche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ouch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che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</TotalTime>
  <Words>1102</Words>
  <Application>Microsoft Office PowerPoint</Application>
  <PresentationFormat>Affichage à l'écran (4:3)</PresentationFormat>
  <Paragraphs>185</Paragraphs>
  <Slides>22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Modèle de conception</vt:lpstr>
      </vt:variant>
      <vt:variant>
        <vt:i4>11</vt:i4>
      </vt:variant>
      <vt:variant>
        <vt:lpstr>Titres des diapositives</vt:lpstr>
      </vt:variant>
      <vt:variant>
        <vt:i4>22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Franklin Gothic Book</vt:lpstr>
      <vt:lpstr>SimSun</vt:lpstr>
      <vt:lpstr>Franklin Gothic Medium</vt:lpstr>
      <vt:lpstr>Microsoft YaHei</vt:lpstr>
      <vt:lpstr>Arial Unicode MS</vt:lpstr>
      <vt:lpstr>Clarté</vt:lpstr>
      <vt:lpstr>Couches</vt:lpstr>
      <vt:lpstr>Clarté</vt:lpstr>
      <vt:lpstr>Clarté</vt:lpstr>
      <vt:lpstr>Clarté</vt:lpstr>
      <vt:lpstr>Clarté</vt:lpstr>
      <vt:lpstr>Clarté</vt:lpstr>
      <vt:lpstr>Clarté</vt:lpstr>
      <vt:lpstr>Clarté</vt:lpstr>
      <vt:lpstr>Clarté</vt:lpstr>
      <vt:lpstr>Couches</vt:lpstr>
      <vt:lpstr>BACCALAUREAT PROFESSIONNEL  GESTION-DMINISTRATION</vt:lpstr>
      <vt:lpstr>Les enjeux</vt:lpstr>
      <vt:lpstr>Les Ateliers Rédactionnels</vt:lpstr>
      <vt:lpstr>Les Ateliers Rédactionnels</vt:lpstr>
      <vt:lpstr>Les Ateliers Rédactionnels</vt:lpstr>
      <vt:lpstr>Les Ateliers Rédactionnels</vt:lpstr>
      <vt:lpstr>Les Ateliers Rédactionnels</vt:lpstr>
      <vt:lpstr>Diapositive 8</vt:lpstr>
      <vt:lpstr>Diapositive 9</vt:lpstr>
      <vt:lpstr>FORME, CONTENU et ENJEUX DU MESSAGE</vt:lpstr>
      <vt:lpstr>Diapositive 11</vt:lpstr>
      <vt:lpstr>Diapositive 12</vt:lpstr>
      <vt:lpstr>Le Passeport Professionnel</vt:lpstr>
      <vt:lpstr>Le Passeport Professionnel</vt:lpstr>
      <vt:lpstr>Le Passeport Professionnel</vt:lpstr>
      <vt:lpstr>Le Passeport Professionnel</vt:lpstr>
      <vt:lpstr>Les Espaces Pédagogiques</vt:lpstr>
      <vt:lpstr>Les Espaces Pédagogiques</vt:lpstr>
      <vt:lpstr>Les Scenarii Pédagogiques</vt:lpstr>
      <vt:lpstr>Les Scenarii Pédagogiques</vt:lpstr>
      <vt:lpstr>Les Scenarii Pédagogiques</vt:lpstr>
      <vt:lpstr>Les Scenarii Pédagogiques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Baccalureat professionnel Gestion-administration</dc:title>
  <dc:creator>guest2</dc:creator>
  <cp:lastModifiedBy>Administrateur</cp:lastModifiedBy>
  <cp:revision>29</cp:revision>
  <dcterms:created xsi:type="dcterms:W3CDTF">2012-10-25T06:20:41Z</dcterms:created>
  <dcterms:modified xsi:type="dcterms:W3CDTF">2012-11-18T10:33:24Z</dcterms:modified>
</cp:coreProperties>
</file>