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57" r:id="rId6"/>
    <p:sldId id="258" r:id="rId7"/>
    <p:sldId id="259" r:id="rId8"/>
    <p:sldId id="260" r:id="rId9"/>
    <p:sldId id="262" r:id="rId10"/>
    <p:sldId id="263" r:id="rId11"/>
    <p:sldId id="264" r:id="rId12"/>
    <p:sldId id="265" r:id="rId13"/>
    <p:sldId id="266" r:id="rId14"/>
    <p:sldId id="267" r:id="rId15"/>
    <p:sldId id="268" r:id="rId16"/>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567" autoAdjust="0"/>
  </p:normalViewPr>
  <p:slideViewPr>
    <p:cSldViewPr snapToGrid="0" showGuides="1">
      <p:cViewPr varScale="1">
        <p:scale>
          <a:sx n="89" d="100"/>
          <a:sy n="89" d="100"/>
        </p:scale>
        <p:origin x="-738"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59" d="100"/>
          <a:sy n="59" d="100"/>
        </p:scale>
        <p:origin x="2790"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3DEC388-69C3-41CE-836D-8CADE66F758F}" type="datetime1">
              <a:rPr lang="fr-FR" smtClean="0"/>
              <a:pPr algn="r" rtl="0"/>
              <a:t>23/01/2021</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E31375A4-56A4-47D6-9801-1991572033F7}" type="slidenum">
              <a:rPr lang="fr-FR"/>
              <a:pPr algn="r"/>
              <a:t>‹N°›</a:t>
            </a:fld>
            <a:endParaRPr lang="fr-FR" dirty="0"/>
          </a:p>
        </p:txBody>
      </p:sp>
    </p:spTree>
    <p:extLst>
      <p:ext uri="{BB962C8B-B14F-4D97-AF65-F5344CB8AC3E}">
        <p14:creationId xmlns:p14="http://schemas.microsoft.com/office/powerpoint/2010/main" xmlns=""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3CF334A0-7817-44BF-BE74-0C1D60A40209}" type="datetime1">
              <a:rPr lang="fr-FR" smtClean="0"/>
              <a:pPr/>
              <a:t>23/01/2021</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31375A4-56A4-47D6-9801-1991572033F7}" type="slidenum">
              <a:rPr lang="fr-FR"/>
              <a:pPr/>
              <a:t>1</a:t>
            </a:fld>
            <a:endParaRPr lang="fr-FR" dirty="0"/>
          </a:p>
        </p:txBody>
      </p:sp>
    </p:spTree>
    <p:extLst>
      <p:ext uri="{BB962C8B-B14F-4D97-AF65-F5344CB8AC3E}">
        <p14:creationId xmlns:p14="http://schemas.microsoft.com/office/powerpoint/2010/main" xmlns="" val="3585061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a:t>
            </a:r>
            <a:r>
              <a:rPr lang="fr-FR" baseline="30000" dirty="0"/>
              <a:t>ère</a:t>
            </a:r>
            <a:r>
              <a:rPr lang="fr-FR" dirty="0"/>
              <a:t> question</a:t>
            </a:r>
          </a:p>
          <a:p>
            <a:r>
              <a:rPr lang="fr-FR" dirty="0"/>
              <a:t>La capacité du programme évaluée par cette question, à savoir qualifier juridiquement une situation de fait, implique que le candidat mobilise un vocabulaire juridique précis. Il s’agit ici, pour le candidat, de déterminer les éléments de faits à caractériser et de choisir la qualification juridique en adéquation</a:t>
            </a:r>
          </a:p>
          <a:p>
            <a:endParaRPr lang="fr-FR" dirty="0"/>
          </a:p>
          <a:p>
            <a:r>
              <a:rPr lang="fr-FR" dirty="0"/>
              <a:t>2</a:t>
            </a:r>
            <a:r>
              <a:rPr lang="fr-FR" baseline="30000" dirty="0"/>
              <a:t>ème</a:t>
            </a:r>
            <a:r>
              <a:rPr lang="fr-FR" dirty="0"/>
              <a:t> et 3</a:t>
            </a:r>
            <a:r>
              <a:rPr lang="fr-FR" baseline="30000" dirty="0"/>
              <a:t>ème</a:t>
            </a:r>
            <a:r>
              <a:rPr lang="fr-FR" dirty="0"/>
              <a:t> question</a:t>
            </a:r>
          </a:p>
          <a:p>
            <a:r>
              <a:rPr lang="fr-FR" dirty="0"/>
              <a:t>Le raisonnement tenu par le candidat qui ne suivrait pas la méthode du syllogisme juridique est accepté dès l’instant où celui-ci contient des arguments juridiques cohérents en lien avec la qualification des faits retenue.</a:t>
            </a:r>
          </a:p>
          <a:p>
            <a:endParaRPr lang="fr-FR" dirty="0"/>
          </a:p>
          <a:p>
            <a:r>
              <a:rPr lang="fr-FR" dirty="0"/>
              <a:t>4</a:t>
            </a:r>
            <a:r>
              <a:rPr lang="fr-FR" baseline="30000" dirty="0"/>
              <a:t>ème</a:t>
            </a:r>
            <a:r>
              <a:rPr lang="fr-FR" dirty="0"/>
              <a:t> question</a:t>
            </a:r>
          </a:p>
          <a:p>
            <a:r>
              <a:rPr lang="fr-FR" dirty="0"/>
              <a:t>La question de réflexion permet d’amener le candidat à réfléchir au sens de la règle ou aux enjeux de celle-ci. Toute réponse argumentée doit être acceptée dès l’instant où elle répond à la question. Il est attendu ici du candidat qu’il explique pourquoi il est juste que le poids de la réparation ne pèse pas sur l’auteur d’un dommage dès lors que des causes extérieures sont intervenues. Plusieurs réponses pertinentes peuvent être admises.</a:t>
            </a:r>
          </a:p>
          <a:p>
            <a:endParaRPr lang="fr-FR" dirty="0"/>
          </a:p>
        </p:txBody>
      </p:sp>
      <p:sp>
        <p:nvSpPr>
          <p:cNvPr id="4" name="Espace réservé du numéro de diapositive 3"/>
          <p:cNvSpPr>
            <a:spLocks noGrp="1"/>
          </p:cNvSpPr>
          <p:nvPr>
            <p:ph type="sldNum" sz="quarter" idx="5"/>
          </p:nvPr>
        </p:nvSpPr>
        <p:spPr/>
        <p:txBody>
          <a:bodyPr/>
          <a:lstStyle/>
          <a:p>
            <a:fld id="{E31375A4-56A4-47D6-9801-1991572033F7}" type="slidenum">
              <a:rPr lang="fr-FR" smtClean="0"/>
              <a:pPr/>
              <a:t>6</a:t>
            </a:fld>
            <a:endParaRPr lang="fr-FR" dirty="0"/>
          </a:p>
        </p:txBody>
      </p:sp>
    </p:spTree>
    <p:extLst>
      <p:ext uri="{BB962C8B-B14F-4D97-AF65-F5344CB8AC3E}">
        <p14:creationId xmlns:p14="http://schemas.microsoft.com/office/powerpoint/2010/main" xmlns="" val="306568508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fr-FR" noProof="0"/>
              <a:t>Modifiez le style du titre</a:t>
            </a:r>
            <a:endParaRPr lang="fr-FR" noProof="0" dirty="0"/>
          </a:p>
        </p:txBody>
      </p:sp>
      <p:sp>
        <p:nvSpPr>
          <p:cNvPr id="3" name="Sous-titre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a:t>Modifiez le style des sous-titres du masque</a:t>
            </a:r>
            <a:endParaRPr lang="fr-FR" noProof="0" dirty="0"/>
          </a:p>
        </p:txBody>
      </p:sp>
      <p:sp>
        <p:nvSpPr>
          <p:cNvPr id="4" name="Espace réservé de la date 3"/>
          <p:cNvSpPr>
            <a:spLocks noGrp="1"/>
          </p:cNvSpPr>
          <p:nvPr>
            <p:ph type="dt" sz="half" idx="10"/>
          </p:nvPr>
        </p:nvSpPr>
        <p:spPr/>
        <p:txBody>
          <a:bodyPr rtlCol="0"/>
          <a:lstStyle>
            <a:lvl1pPr>
              <a:defRPr/>
            </a:lvl1pPr>
          </a:lstStyle>
          <a:p>
            <a:fld id="{A246D5B3-DC03-4937-BAE3-DC7B7B6FE484}" type="datetime1">
              <a:rPr lang="fr-FR" smtClean="0"/>
              <a:pPr/>
              <a:t>23/01/2021</a:t>
            </a:fld>
            <a:endParaRPr lang="fr-FR" dirty="0"/>
          </a:p>
        </p:txBody>
      </p:sp>
      <p:sp>
        <p:nvSpPr>
          <p:cNvPr id="5" name="Espace réservé du pied de page 4"/>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pic>
        <p:nvPicPr>
          <p:cNvPr id="11" name="Imag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xmlns="" val="16597565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a:t>Modifiez le style du titre</a:t>
            </a:r>
            <a:endParaRPr lang="fr-FR" noProof="0" dirty="0"/>
          </a:p>
        </p:txBody>
      </p:sp>
      <p:sp>
        <p:nvSpPr>
          <p:cNvPr id="3" name="Espace réservé d’image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a:t>Cliquez pour modifier les styles du texte du masque</a:t>
            </a:r>
          </a:p>
        </p:txBody>
      </p:sp>
      <p:sp>
        <p:nvSpPr>
          <p:cNvPr id="5" name="Espace réservé de la date 4"/>
          <p:cNvSpPr>
            <a:spLocks noGrp="1"/>
          </p:cNvSpPr>
          <p:nvPr>
            <p:ph type="dt" sz="half" idx="10"/>
          </p:nvPr>
        </p:nvSpPr>
        <p:spPr/>
        <p:txBody>
          <a:bodyPr rtlCol="0"/>
          <a:lstStyle>
            <a:lvl1pPr>
              <a:defRPr/>
            </a:lvl1pPr>
          </a:lstStyle>
          <a:p>
            <a:fld id="{680E03B2-6342-4DA5-ADBB-7818DD96F558}" type="datetime1">
              <a:rPr lang="fr-FR" smtClean="0"/>
              <a:pPr/>
              <a:t>23/01/2021</a:t>
            </a:fld>
            <a:endParaRPr lang="fr-FR" dirty="0"/>
          </a:p>
        </p:txBody>
      </p:sp>
      <p:sp>
        <p:nvSpPr>
          <p:cNvPr id="6" name="Espace réservé du pied de page 5"/>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769637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p:txBody>
          <a:bodyPr vert="eaVert"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7018ED38-3FE5-4E74-9207-A9391F2E6F7C}" type="datetime1">
              <a:rPr lang="fr-FR" smtClean="0"/>
              <a:pPr/>
              <a:t>23/01/2021</a:t>
            </a:fld>
            <a:endParaRPr lang="fr-FR" dirty="0"/>
          </a:p>
        </p:txBody>
      </p:sp>
      <p:sp>
        <p:nvSpPr>
          <p:cNvPr id="5" name="Espace réservé du pied de page 4"/>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2012076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372600" y="365125"/>
            <a:ext cx="1714500" cy="5811838"/>
          </a:xfrm>
        </p:spPr>
        <p:txBody>
          <a:bodyPr vert="eaVert"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a:xfrm>
            <a:off x="1104900" y="365125"/>
            <a:ext cx="8098896" cy="5811838"/>
          </a:xfrm>
        </p:spPr>
        <p:txBody>
          <a:bodyPr vert="eaVert"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F7EABFFE-270B-4BEA-B858-A36EB2FF7612}" type="datetime1">
              <a:rPr lang="fr-FR" smtClean="0"/>
              <a:pPr/>
              <a:t>23/01/2021</a:t>
            </a:fld>
            <a:endParaRPr lang="fr-FR" dirty="0"/>
          </a:p>
        </p:txBody>
      </p:sp>
      <p:sp>
        <p:nvSpPr>
          <p:cNvPr id="5" name="Espace réservé du pied de page 4"/>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grpSp>
        <p:nvGrpSpPr>
          <p:cNvPr id="7" name="Groupe 6"/>
          <p:cNvGrpSpPr/>
          <p:nvPr/>
        </p:nvGrpSpPr>
        <p:grpSpPr>
          <a:xfrm rot="5400000">
            <a:off x="6514047" y="3228843"/>
            <a:ext cx="5632704" cy="84403"/>
            <a:chOff x="1073150" y="1219201"/>
            <a:chExt cx="10058400" cy="63125"/>
          </a:xfrm>
        </p:grpSpPr>
        <p:cxnSp>
          <p:nvCxnSpPr>
            <p:cNvPr id="8" name="Connecteur droit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45927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idx="1"/>
          </p:nvPr>
        </p:nvSpPr>
        <p:spPr/>
        <p:txBody>
          <a:bodyPr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2B02859C-2580-42A4-A15E-48F412F9BD21}" type="datetime1">
              <a:rPr lang="fr-FR" smtClean="0"/>
              <a:pPr/>
              <a:t>23/01/2021</a:t>
            </a:fld>
            <a:endParaRPr lang="fr-FR" dirty="0"/>
          </a:p>
        </p:txBody>
      </p:sp>
      <p:sp>
        <p:nvSpPr>
          <p:cNvPr id="5" name="Espace réservé du pied de page 4"/>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3786876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grpSp>
        <p:nvGrpSpPr>
          <p:cNvPr id="13" name="Groupe 12"/>
          <p:cNvGrpSpPr/>
          <p:nvPr/>
        </p:nvGrpSpPr>
        <p:grpSpPr>
          <a:xfrm rot="10800000">
            <a:off x="0" y="5645510"/>
            <a:ext cx="12192000" cy="63125"/>
            <a:chOff x="507492" y="1501519"/>
            <a:chExt cx="8129016" cy="63125"/>
          </a:xfrm>
        </p:grpSpPr>
        <p:cxnSp>
          <p:nvCxnSpPr>
            <p:cNvPr id="17" name="Connecteur droit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e 13"/>
          <p:cNvGrpSpPr/>
          <p:nvPr/>
        </p:nvGrpSpPr>
        <p:grpSpPr>
          <a:xfrm>
            <a:off x="0" y="1143000"/>
            <a:ext cx="12192000" cy="63125"/>
            <a:chOff x="507492" y="1501519"/>
            <a:chExt cx="8129016" cy="63125"/>
          </a:xfrm>
        </p:grpSpPr>
        <p:cxnSp>
          <p:nvCxnSpPr>
            <p:cNvPr id="15" name="Connecteur droit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fr-FR" noProof="0"/>
              <a:t>Modifiez le style du titre</a:t>
            </a:r>
            <a:endParaRPr lang="fr-FR" noProof="0" dirty="0"/>
          </a:p>
        </p:txBody>
      </p:sp>
      <p:sp>
        <p:nvSpPr>
          <p:cNvPr id="3" name="Sous-titre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a:t>Modifiez le style des sous-titres du masque</a:t>
            </a:r>
            <a:endParaRPr lang="fr-FR" noProof="0" dirty="0"/>
          </a:p>
        </p:txBody>
      </p:sp>
      <p:pic>
        <p:nvPicPr>
          <p:cNvPr id="10" name="Imag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1325880" y="0"/>
            <a:ext cx="1747524" cy="2292094"/>
          </a:xfrm>
          <a:prstGeom prst="rect">
            <a:avLst/>
          </a:prstGeom>
        </p:spPr>
      </p:pic>
      <p:sp>
        <p:nvSpPr>
          <p:cNvPr id="11" name="Espace réservé d’image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fr-FR" noProof="0"/>
              <a:t>Cliquez sur l'icône pour ajouter une image</a:t>
            </a:r>
            <a:endParaRPr lang="fr-FR" noProof="0" dirty="0"/>
          </a:p>
        </p:txBody>
      </p:sp>
      <p:sp>
        <p:nvSpPr>
          <p:cNvPr id="19" name="Texte d’instructions"/>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fr-FR" sz="1200" b="1" i="1" noProof="0" dirty="0">
                <a:latin typeface="Arial" pitchFamily="34" charset="0"/>
                <a:cs typeface="Arial" pitchFamily="34" charset="0"/>
              </a:rPr>
              <a:t>REMARQUE :</a:t>
            </a:r>
          </a:p>
          <a:p>
            <a:pPr rtl="0"/>
            <a:r>
              <a:rPr lang="fr-FR" sz="1200" i="1" noProof="0" dirty="0">
                <a:latin typeface="Arial" pitchFamily="34" charset="0"/>
                <a:cs typeface="Arial" pitchFamily="34" charset="0"/>
              </a:rPr>
              <a:t>Pour remplacer l’image sur cette diapositive, sélectionnez-la et supprimez-la. Cliquez ensuite sur l’icône Images dans l’espace réservé pour insérer votre image.</a:t>
            </a:r>
          </a:p>
        </p:txBody>
      </p:sp>
    </p:spTree>
    <p:extLst>
      <p:ext uri="{BB962C8B-B14F-4D97-AF65-F5344CB8AC3E}">
        <p14:creationId xmlns:p14="http://schemas.microsoft.com/office/powerpoint/2010/main" xmlns="" val="2673943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e 7"/>
          <p:cNvGrpSpPr/>
          <p:nvPr/>
        </p:nvGrpSpPr>
        <p:grpSpPr>
          <a:xfrm>
            <a:off x="0" y="2514600"/>
            <a:ext cx="12192000" cy="3194035"/>
            <a:chOff x="647402" y="2514600"/>
            <a:chExt cx="10838688" cy="3194035"/>
          </a:xfrm>
        </p:grpSpPr>
        <p:grpSp>
          <p:nvGrpSpPr>
            <p:cNvPr id="9" name="Groupe 8"/>
            <p:cNvGrpSpPr/>
            <p:nvPr/>
          </p:nvGrpSpPr>
          <p:grpSpPr>
            <a:xfrm>
              <a:off x="647402" y="2514600"/>
              <a:ext cx="10838688" cy="63125"/>
              <a:chOff x="507492" y="1501519"/>
              <a:chExt cx="8129016" cy="63125"/>
            </a:xfrm>
          </p:grpSpPr>
          <p:cxnSp>
            <p:nvCxnSpPr>
              <p:cNvPr id="14" name="Connecteur droit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nvGrpSpPr>
            <p:cNvPr id="11" name="Groupe 10"/>
            <p:cNvGrpSpPr/>
            <p:nvPr/>
          </p:nvGrpSpPr>
          <p:grpSpPr>
            <a:xfrm rot="10800000">
              <a:off x="647402" y="5645510"/>
              <a:ext cx="10838688" cy="63125"/>
              <a:chOff x="507492" y="1501519"/>
              <a:chExt cx="8129016" cy="63125"/>
            </a:xfrm>
          </p:grpSpPr>
          <p:cxnSp>
            <p:nvCxnSpPr>
              <p:cNvPr id="12" name="Connecteur droit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re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fr-FR" noProof="0"/>
              <a:t>Cliquez pour modifier les styles du texte du masque</a:t>
            </a:r>
          </a:p>
        </p:txBody>
      </p:sp>
      <p:sp>
        <p:nvSpPr>
          <p:cNvPr id="4" name="Espace réservé de la date 3"/>
          <p:cNvSpPr>
            <a:spLocks noGrp="1"/>
          </p:cNvSpPr>
          <p:nvPr>
            <p:ph type="dt" sz="half" idx="10"/>
          </p:nvPr>
        </p:nvSpPr>
        <p:spPr/>
        <p:txBody>
          <a:bodyPr rtlCol="0"/>
          <a:lstStyle/>
          <a:p>
            <a:r>
              <a:rPr lang="fr-FR"/>
              <a:t>​</a:t>
            </a:r>
            <a:fld id="{D1B738FD-0C07-40EA-8132-4082A96D1CA0}" type="datetime1">
              <a:rPr lang="fr-FR" smtClean="0"/>
              <a:pPr/>
              <a:t>23/01/2021</a:t>
            </a:fld>
            <a:r>
              <a:rPr lang="fr-FR"/>
              <a:t>​</a:t>
            </a:r>
            <a:endParaRPr lang="fr-FR" dirty="0"/>
          </a:p>
        </p:txBody>
      </p:sp>
      <p:sp>
        <p:nvSpPr>
          <p:cNvPr id="5" name="Espace réservé du pied de page 4"/>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pic>
        <p:nvPicPr>
          <p:cNvPr id="7" name="Imag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xmlns="" val="3602678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e la date 4"/>
          <p:cNvSpPr>
            <a:spLocks noGrp="1"/>
          </p:cNvSpPr>
          <p:nvPr>
            <p:ph type="dt" sz="half" idx="10"/>
          </p:nvPr>
        </p:nvSpPr>
        <p:spPr/>
        <p:txBody>
          <a:bodyPr rtlCol="0"/>
          <a:lstStyle>
            <a:lvl1pPr>
              <a:defRPr/>
            </a:lvl1pPr>
          </a:lstStyle>
          <a:p>
            <a:fld id="{A4277F55-D847-42D6-8161-31EDD24E77B4}" type="datetime1">
              <a:rPr lang="fr-FR" smtClean="0"/>
              <a:pPr/>
              <a:t>23/01/2021</a:t>
            </a:fld>
            <a:endParaRPr lang="fr-FR" dirty="0"/>
          </a:p>
        </p:txBody>
      </p:sp>
      <p:sp>
        <p:nvSpPr>
          <p:cNvPr id="6" name="Espace réservé du pied de page 5"/>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3527791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a:t>Cliquez pour modifier les styles du texte du masque</a:t>
            </a:r>
          </a:p>
        </p:txBody>
      </p:sp>
      <p:sp>
        <p:nvSpPr>
          <p:cNvPr id="4" name="Espace réservé du contenu 3"/>
          <p:cNvSpPr>
            <a:spLocks noGrp="1"/>
          </p:cNvSpPr>
          <p:nvPr>
            <p:ph sz="half" idx="2"/>
          </p:nvPr>
        </p:nvSpPr>
        <p:spPr>
          <a:xfrm>
            <a:off x="1104900" y="2424112"/>
            <a:ext cx="4919472" cy="3748088"/>
          </a:xfrm>
        </p:spPr>
        <p:txBody>
          <a:bodyPr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a:t>Cliquez pour modifier les styles du texte du masque</a:t>
            </a:r>
          </a:p>
        </p:txBody>
      </p:sp>
      <p:sp>
        <p:nvSpPr>
          <p:cNvPr id="6" name="Espace réservé du contenu 5"/>
          <p:cNvSpPr>
            <a:spLocks noGrp="1"/>
          </p:cNvSpPr>
          <p:nvPr>
            <p:ph sz="quarter" idx="4"/>
          </p:nvPr>
        </p:nvSpPr>
        <p:spPr>
          <a:xfrm>
            <a:off x="6166110" y="2424112"/>
            <a:ext cx="4919472" cy="3748088"/>
          </a:xfrm>
        </p:spPr>
        <p:txBody>
          <a:bodyPr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7" name="Espace réservé de la date 6"/>
          <p:cNvSpPr>
            <a:spLocks noGrp="1"/>
          </p:cNvSpPr>
          <p:nvPr>
            <p:ph type="dt" sz="half" idx="10"/>
          </p:nvPr>
        </p:nvSpPr>
        <p:spPr/>
        <p:txBody>
          <a:bodyPr rtlCol="0"/>
          <a:lstStyle>
            <a:lvl1pPr>
              <a:defRPr/>
            </a:lvl1pPr>
          </a:lstStyle>
          <a:p>
            <a:fld id="{469A0C77-1216-4998-BD53-6A8F7C5BC1D5}" type="datetime1">
              <a:rPr lang="fr-FR" smtClean="0"/>
              <a:pPr/>
              <a:t>23/01/2021</a:t>
            </a:fld>
            <a:endParaRPr lang="fr-FR" dirty="0"/>
          </a:p>
        </p:txBody>
      </p:sp>
      <p:sp>
        <p:nvSpPr>
          <p:cNvPr id="8" name="Espace réservé du pied de page 7"/>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9" name="Espace réservé du numéro de diapositive 8"/>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39710161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e la date 2"/>
          <p:cNvSpPr>
            <a:spLocks noGrp="1"/>
          </p:cNvSpPr>
          <p:nvPr>
            <p:ph type="dt" sz="half" idx="10"/>
          </p:nvPr>
        </p:nvSpPr>
        <p:spPr/>
        <p:txBody>
          <a:bodyPr rtlCol="0"/>
          <a:lstStyle>
            <a:lvl1pPr>
              <a:defRPr/>
            </a:lvl1pPr>
          </a:lstStyle>
          <a:p>
            <a:fld id="{B6376F81-DFEC-4227-AF08-9AF840B39702}" type="datetime1">
              <a:rPr lang="fr-FR" smtClean="0"/>
              <a:pPr/>
              <a:t>23/01/2021</a:t>
            </a:fld>
            <a:endParaRPr lang="fr-FR" dirty="0"/>
          </a:p>
        </p:txBody>
      </p:sp>
      <p:sp>
        <p:nvSpPr>
          <p:cNvPr id="4" name="Espace réservé du pied de page 3"/>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5" name="Espace réservé du numéro de diapositive 4"/>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17581115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lvl1pPr>
          </a:lstStyle>
          <a:p>
            <a:fld id="{2BE1F023-F4EC-4962-ADDA-791AA3DEA1EF}" type="datetime1">
              <a:rPr lang="fr-FR" smtClean="0"/>
              <a:pPr/>
              <a:t>23/01/2021</a:t>
            </a:fld>
            <a:endParaRPr lang="fr-FR" dirty="0"/>
          </a:p>
        </p:txBody>
      </p:sp>
      <p:sp>
        <p:nvSpPr>
          <p:cNvPr id="3" name="Espace réservé du pied de page 2"/>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4" name="Espace réservé du numéro de diapositive 3"/>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3024169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a:t>Modifiez le style du titre</a:t>
            </a:r>
            <a:endParaRPr lang="fr-FR" noProof="0" dirty="0"/>
          </a:p>
        </p:txBody>
      </p:sp>
      <p:sp>
        <p:nvSpPr>
          <p:cNvPr id="3" name="Espace réservé du contenu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texte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a:t>Cliquez pour modifier les styles du texte du masque</a:t>
            </a:r>
          </a:p>
        </p:txBody>
      </p:sp>
      <p:sp>
        <p:nvSpPr>
          <p:cNvPr id="5" name="Espace réservé de la date 4"/>
          <p:cNvSpPr>
            <a:spLocks noGrp="1"/>
          </p:cNvSpPr>
          <p:nvPr>
            <p:ph type="dt" sz="half" idx="10"/>
          </p:nvPr>
        </p:nvSpPr>
        <p:spPr/>
        <p:txBody>
          <a:bodyPr rtlCol="0"/>
          <a:lstStyle>
            <a:lvl1pPr>
              <a:defRPr/>
            </a:lvl1pPr>
          </a:lstStyle>
          <a:p>
            <a:fld id="{1AC94FD1-BDD3-47A6-B7AA-D1D09023ACEA}" type="datetime1">
              <a:rPr lang="fr-FR" smtClean="0"/>
              <a:pPr/>
              <a:t>23/01/2021</a:t>
            </a:fld>
            <a:endParaRPr lang="fr-FR" dirty="0"/>
          </a:p>
        </p:txBody>
      </p:sp>
      <p:sp>
        <p:nvSpPr>
          <p:cNvPr id="6" name="Espace réservé du pied de page 5"/>
          <p:cNvSpPr>
            <a:spLocks noGrp="1"/>
          </p:cNvSpPr>
          <p:nvPr>
            <p:ph type="ftr" sz="quarter" idx="11"/>
          </p:nvPr>
        </p:nvSpPr>
        <p:spPr/>
        <p:txBody>
          <a:bodyPr rtlCol="0"/>
          <a:lstStyle/>
          <a:p>
            <a:pPr rtl="0"/>
            <a:r>
              <a:rPr lang="fr-FR" noProof="0"/>
              <a:t>JDI - Formation Droit Economie - STMG - Janvier 2021</a:t>
            </a:r>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xmlns="" val="37697646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a:p>
            <a:pPr lvl="5" rtl="0"/>
            <a:r>
              <a:rPr lang="fr-FR" noProof="0" dirty="0"/>
              <a:t>Sixième niveau</a:t>
            </a:r>
          </a:p>
          <a:p>
            <a:pPr lvl="6" rtl="0"/>
            <a:r>
              <a:rPr lang="fr-FR" noProof="0" dirty="0"/>
              <a:t>Septième niveau</a:t>
            </a:r>
          </a:p>
          <a:p>
            <a:pPr lvl="7" rtl="0"/>
            <a:r>
              <a:rPr lang="fr-FR" noProof="0" dirty="0"/>
              <a:t>Huitième niveau</a:t>
            </a:r>
          </a:p>
          <a:p>
            <a:pPr lvl="8" rtl="0"/>
            <a:r>
              <a:rPr lang="fr-FR" noProof="0" dirty="0"/>
              <a:t>Neuvième niveau</a:t>
            </a:r>
          </a:p>
        </p:txBody>
      </p:sp>
      <p:sp>
        <p:nvSpPr>
          <p:cNvPr id="4" name="Espace réservé de la date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r>
              <a:rPr lang="fr-FR"/>
              <a:t>​</a:t>
            </a:r>
            <a:fld id="{F250555A-6B02-43A5-B79F-801E51A8B7AE}" type="datetime1">
              <a:rPr lang="fr-FR" smtClean="0"/>
              <a:pPr/>
              <a:t>23/01/2021</a:t>
            </a:fld>
            <a:r>
              <a:rPr lang="fr-FR"/>
              <a:t>​</a:t>
            </a:r>
            <a:endParaRPr lang="fr-FR" dirty="0"/>
          </a:p>
        </p:txBody>
      </p:sp>
      <p:sp>
        <p:nvSpPr>
          <p:cNvPr id="5" name="Espace réservé du pied de page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r>
              <a:rPr lang="fr-FR" noProof="0"/>
              <a:t>JDI - Formation Droit Economie - STMG - Janvier 2021</a:t>
            </a:r>
            <a:endParaRPr lang="fr-FR" noProof="0" dirty="0"/>
          </a:p>
        </p:txBody>
      </p:sp>
      <p:sp>
        <p:nvSpPr>
          <p:cNvPr id="6" name="Espace réservé du numéro de diapositiv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E31375A4-56A4-47D6-9801-1991572033F7}" type="slidenum">
              <a:rPr lang="fr-FR" smtClean="0"/>
              <a:pPr/>
              <a:t>‹N°›</a:t>
            </a:fld>
            <a:endParaRPr lang="fr-FR" dirty="0"/>
          </a:p>
        </p:txBody>
      </p:sp>
      <p:grpSp>
        <p:nvGrpSpPr>
          <p:cNvPr id="15" name="Groupe 14"/>
          <p:cNvGrpSpPr/>
          <p:nvPr/>
        </p:nvGrpSpPr>
        <p:grpSpPr>
          <a:xfrm>
            <a:off x="1103376" y="1219201"/>
            <a:ext cx="9985248" cy="84403"/>
            <a:chOff x="1073150" y="1219201"/>
            <a:chExt cx="10058400" cy="63125"/>
          </a:xfrm>
        </p:grpSpPr>
        <p:cxnSp>
          <p:nvCxnSpPr>
            <p:cNvPr id="13" name="Connecteur droit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pixabay.com/fr/illustrations/ic%C3%B4ne-lien-connexion-1728549/" TargetMode="External"/><Relationship Id="rId3" Type="http://schemas.openxmlformats.org/officeDocument/2006/relationships/slide" Target="slide10.xml"/><Relationship Id="rId7"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8.xml"/><Relationship Id="rId6" Type="http://schemas.openxmlformats.org/officeDocument/2006/relationships/hyperlink" Target="httphttps://www.education.gouv.fr/bo/20/Special2/MENE2002781N.htm" TargetMode="External"/><Relationship Id="rId5" Type="http://schemas.openxmlformats.org/officeDocument/2006/relationships/slide" Target="slide12.xml"/><Relationship Id="rId4" Type="http://schemas.openxmlformats.org/officeDocument/2006/relationships/slide" Target="slide11.xml"/><Relationship Id="rId9" Type="http://schemas.openxmlformats.org/officeDocument/2006/relationships/hyperlink" Target="https://eduscol.education.fr/media/3896/download"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pixabay.com/fr/illustrations/ic%C3%B4ne-lien-connexion-1728549/" TargetMode="External"/><Relationship Id="rId3" Type="http://schemas.openxmlformats.org/officeDocument/2006/relationships/slide" Target="slide10.xml"/><Relationship Id="rId7"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8.xml"/><Relationship Id="rId6" Type="http://schemas.openxmlformats.org/officeDocument/2006/relationships/hyperlink" Target="https://cache.media.education.gouv.fr/file/SPE8_MENJ_25_7_2019/13/9/spe262_annexe1_1159139.pdf" TargetMode="External"/><Relationship Id="rId5" Type="http://schemas.openxmlformats.org/officeDocument/2006/relationships/slide" Target="slide12.xml"/><Relationship Id="rId10" Type="http://schemas.openxmlformats.org/officeDocument/2006/relationships/hyperlink" Target="https://cache.media.eduscol.education.fr/file/RS2020-Documents_pedagogiques/12/7/Rentree2020_conditions_reprise_STMG_1315127.pdf" TargetMode="External"/><Relationship Id="rId4" Type="http://schemas.openxmlformats.org/officeDocument/2006/relationships/slide" Target="slide11.xml"/><Relationship Id="rId9" Type="http://schemas.openxmlformats.org/officeDocument/2006/relationships/hyperlink" Target="https://cache.media.education.gouv.fr/file/SP1-MEN-22-1-2019/86/8/spe646_annexe1_22-1_1063868.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duscol.education.fr/1742/programmes-et-ressources-en-serie-stmg" TargetMode="External"/><Relationship Id="rId13" Type="http://schemas.openxmlformats.org/officeDocument/2006/relationships/image" Target="../media/image8.png"/><Relationship Id="rId3" Type="http://schemas.openxmlformats.org/officeDocument/2006/relationships/slide" Target="slide10.xml"/><Relationship Id="rId7" Type="http://schemas.openxmlformats.org/officeDocument/2006/relationships/image" Target="../media/image6.png"/><Relationship Id="rId12" Type="http://schemas.openxmlformats.org/officeDocument/2006/relationships/hyperlink" Target="https://www.viaeduc.fr/group/19964" TargetMode="External"/><Relationship Id="rId2" Type="http://schemas.openxmlformats.org/officeDocument/2006/relationships/slide" Target="slide3.xml"/><Relationship Id="rId1" Type="http://schemas.openxmlformats.org/officeDocument/2006/relationships/slideLayout" Target="../slideLayouts/slideLayout8.xml"/><Relationship Id="rId6" Type="http://schemas.openxmlformats.org/officeDocument/2006/relationships/hyperlink" Target="https://www.lumni.fr/lycee/terminale/specialites/droit-et-economie-stmg" TargetMode="External"/><Relationship Id="rId11" Type="http://schemas.openxmlformats.org/officeDocument/2006/relationships/image" Target="../media/image2.png"/><Relationship Id="rId5" Type="http://schemas.openxmlformats.org/officeDocument/2006/relationships/slide" Target="slide12.xml"/><Relationship Id="rId10" Type="http://schemas.openxmlformats.org/officeDocument/2006/relationships/hyperlink" Target="http://ecogest.ac-grenoble.fr/index.php?tg=topusr&amp;cat=104" TargetMode="External"/><Relationship Id="rId4" Type="http://schemas.openxmlformats.org/officeDocument/2006/relationships/slide" Target="slide11.xm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8.xml"/><Relationship Id="rId5" Type="http://schemas.openxmlformats.org/officeDocument/2006/relationships/slide" Target="slide12.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hyperlink" Target="https://cache.media.education.gouv.fr/file/SP1-MEN-22-1-2019/86/8/spe646_annexe1_22-1_1063868.pdf" TargetMode="External"/><Relationship Id="rId3" Type="http://schemas.openxmlformats.org/officeDocument/2006/relationships/image" Target="../media/image3.jpeg"/><Relationship Id="rId7" Type="http://schemas.openxmlformats.org/officeDocument/2006/relationships/slide" Target="slide3.xml"/><Relationship Id="rId12" Type="http://schemas.openxmlformats.org/officeDocument/2006/relationships/image" Target="../media/image4.jpeg"/><Relationship Id="rId2" Type="http://schemas.openxmlformats.org/officeDocument/2006/relationships/hyperlink" Target="https://www.education.gouv.fr/bo/20/Special2/MENE2001095N.htm" TargetMode="External"/><Relationship Id="rId1" Type="http://schemas.openxmlformats.org/officeDocument/2006/relationships/slideLayout" Target="../slideLayouts/slideLayout8.xml"/><Relationship Id="rId6" Type="http://schemas.openxmlformats.org/officeDocument/2006/relationships/slide" Target="slide7.xml"/><Relationship Id="rId11" Type="http://schemas.openxmlformats.org/officeDocument/2006/relationships/hyperlink" Target="https://cache.media.education.gouv.fr/file/SPE8_MENJ_25_7_2019/13/9/spe262_annexe1_1159139.pdf" TargetMode="External"/><Relationship Id="rId5" Type="http://schemas.openxmlformats.org/officeDocument/2006/relationships/slide" Target="slide4.xml"/><Relationship Id="rId10" Type="http://schemas.openxmlformats.org/officeDocument/2006/relationships/slide" Target="slide12.xml"/><Relationship Id="rId4" Type="http://schemas.openxmlformats.org/officeDocument/2006/relationships/hyperlink" Target="https://pixabay.com/fr/illustrations/ic%C3%B4ne-lien-connexion-1728549/" TargetMode="External"/><Relationship Id="rId9" Type="http://schemas.openxmlformats.org/officeDocument/2006/relationships/slide" Target="slide11.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magistere.education.fr/ac-grenoble/course/view.php?id=14369&amp;section=1" TargetMode="External"/><Relationship Id="rId3" Type="http://schemas.openxmlformats.org/officeDocument/2006/relationships/image" Target="../media/image4.jpeg"/><Relationship Id="rId7" Type="http://schemas.openxmlformats.org/officeDocument/2006/relationships/slide" Target="slide6.xml"/><Relationship Id="rId12" Type="http://schemas.openxmlformats.org/officeDocument/2006/relationships/slide" Target="slide12.xml"/><Relationship Id="rId2" Type="http://schemas.openxmlformats.org/officeDocument/2006/relationships/hyperlink" Target="https://eduscol.education.fr/media/3979/download" TargetMode="External"/><Relationship Id="rId1" Type="http://schemas.openxmlformats.org/officeDocument/2006/relationships/slideLayout" Target="../slideLayouts/slideLayout8.xml"/><Relationship Id="rId6" Type="http://schemas.openxmlformats.org/officeDocument/2006/relationships/slide" Target="slide5.xml"/><Relationship Id="rId11" Type="http://schemas.openxmlformats.org/officeDocument/2006/relationships/slide" Target="slide11.xml"/><Relationship Id="rId5" Type="http://schemas.openxmlformats.org/officeDocument/2006/relationships/hyperlink" Target="https://eduscol.education.fr/media/3982/download" TargetMode="External"/><Relationship Id="rId10" Type="http://schemas.openxmlformats.org/officeDocument/2006/relationships/slide" Target="slide10.xml"/><Relationship Id="rId4" Type="http://schemas.openxmlformats.org/officeDocument/2006/relationships/hyperlink" Target="https://pixabay.com/fr/illustrations/ic%C3%B4ne-lien-connexion-1728549/" TargetMode="External"/><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image" Target="../media/image4.jpeg"/><Relationship Id="rId7" Type="http://schemas.openxmlformats.org/officeDocument/2006/relationships/slide" Target="slide3.xml"/><Relationship Id="rId2" Type="http://schemas.openxmlformats.org/officeDocument/2006/relationships/hyperlink" Target="https://eduscol.education.fr/media/3979/download" TargetMode="External"/><Relationship Id="rId1" Type="http://schemas.openxmlformats.org/officeDocument/2006/relationships/slideLayout" Target="../slideLayouts/slideLayout8.xml"/><Relationship Id="rId6" Type="http://schemas.openxmlformats.org/officeDocument/2006/relationships/slide" Target="slide6.xml"/><Relationship Id="rId5" Type="http://schemas.openxmlformats.org/officeDocument/2006/relationships/hyperlink" Target="https://eduscol.education.fr/media/3982/download" TargetMode="External"/><Relationship Id="rId10" Type="http://schemas.openxmlformats.org/officeDocument/2006/relationships/slide" Target="slide12.xml"/><Relationship Id="rId4" Type="http://schemas.openxmlformats.org/officeDocument/2006/relationships/hyperlink" Target="https://pixabay.com/fr/illustrations/ic%C3%B4ne-lien-connexion-1728549/" TargetMode="External"/><Relationship Id="rId9" Type="http://schemas.openxmlformats.org/officeDocument/2006/relationships/slide" Target="slide11.xml"/></Relationships>
</file>

<file path=ppt/slides/_rels/slide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hyperlink" Target="https://eduscol.education.fr/media/3979/download" TargetMode="External"/><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eduscol.education.fr/media/3982/download" TargetMode="External"/><Relationship Id="rId11" Type="http://schemas.openxmlformats.org/officeDocument/2006/relationships/slide" Target="slide12.xml"/><Relationship Id="rId5" Type="http://schemas.openxmlformats.org/officeDocument/2006/relationships/hyperlink" Target="https://pixabay.com/fr/illustrations/ic%C3%B4ne-lien-connexion-1728549/" TargetMode="External"/><Relationship Id="rId10" Type="http://schemas.openxmlformats.org/officeDocument/2006/relationships/slide" Target="slide11.xml"/><Relationship Id="rId4" Type="http://schemas.openxmlformats.org/officeDocument/2006/relationships/image" Target="../media/image4.jpeg"/><Relationship Id="rId9" Type="http://schemas.openxmlformats.org/officeDocument/2006/relationships/slide" Target="slide10.xml"/></Relationships>
</file>

<file path=ppt/slides/_rels/slide7.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jpeg"/><Relationship Id="rId7" Type="http://schemas.openxmlformats.org/officeDocument/2006/relationships/slide" Target="slide9.xml"/><Relationship Id="rId2" Type="http://schemas.openxmlformats.org/officeDocument/2006/relationships/hyperlink" Target="https://eduscol.education.fr/media/3979/download" TargetMode="External"/><Relationship Id="rId1" Type="http://schemas.openxmlformats.org/officeDocument/2006/relationships/slideLayout" Target="../slideLayouts/slideLayout8.xml"/><Relationship Id="rId6" Type="http://schemas.openxmlformats.org/officeDocument/2006/relationships/slide" Target="slide8.xml"/><Relationship Id="rId11" Type="http://schemas.openxmlformats.org/officeDocument/2006/relationships/slide" Target="slide12.xml"/><Relationship Id="rId5" Type="http://schemas.openxmlformats.org/officeDocument/2006/relationships/hyperlink" Target="https://eduscol.education.fr/media/3982/download" TargetMode="External"/><Relationship Id="rId10" Type="http://schemas.openxmlformats.org/officeDocument/2006/relationships/slide" Target="slide11.xml"/><Relationship Id="rId4" Type="http://schemas.openxmlformats.org/officeDocument/2006/relationships/hyperlink" Target="https://pixabay.com/fr/illustrations/ic%C3%B4ne-lien-connexion-1728549/" TargetMode="External"/><Relationship Id="rId9" Type="http://schemas.openxmlformats.org/officeDocument/2006/relationships/slide" Target="slide10.xml"/></Relationships>
</file>

<file path=ppt/slides/_rels/slide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jpeg"/><Relationship Id="rId7" Type="http://schemas.openxmlformats.org/officeDocument/2006/relationships/slide" Target="slide9.xml"/><Relationship Id="rId2" Type="http://schemas.openxmlformats.org/officeDocument/2006/relationships/hyperlink" Target="https://eduscol.education.fr/media/3979/download" TargetMode="External"/><Relationship Id="rId1" Type="http://schemas.openxmlformats.org/officeDocument/2006/relationships/slideLayout" Target="../slideLayouts/slideLayout8.xml"/><Relationship Id="rId6" Type="http://schemas.openxmlformats.org/officeDocument/2006/relationships/slide" Target="slide8.xml"/><Relationship Id="rId11" Type="http://schemas.openxmlformats.org/officeDocument/2006/relationships/slide" Target="slide12.xml"/><Relationship Id="rId5" Type="http://schemas.openxmlformats.org/officeDocument/2006/relationships/hyperlink" Target="https://eduscol.education.fr/media/3982/download" TargetMode="External"/><Relationship Id="rId10" Type="http://schemas.openxmlformats.org/officeDocument/2006/relationships/slide" Target="slide11.xml"/><Relationship Id="rId4" Type="http://schemas.openxmlformats.org/officeDocument/2006/relationships/hyperlink" Target="https://pixabay.com/fr/illustrations/ic%C3%B4ne-lien-connexion-1728549/" TargetMode="External"/><Relationship Id="rId9" Type="http://schemas.openxmlformats.org/officeDocument/2006/relationships/slide" Target="slide10.xml"/></Relationships>
</file>

<file path=ppt/slides/_rels/slide9.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4.jpeg"/><Relationship Id="rId7" Type="http://schemas.openxmlformats.org/officeDocument/2006/relationships/slide" Target="slide9.xml"/><Relationship Id="rId2" Type="http://schemas.openxmlformats.org/officeDocument/2006/relationships/hyperlink" Target="https://eduscol.education.fr/media/3979/download" TargetMode="External"/><Relationship Id="rId1" Type="http://schemas.openxmlformats.org/officeDocument/2006/relationships/slideLayout" Target="../slideLayouts/slideLayout8.xml"/><Relationship Id="rId6" Type="http://schemas.openxmlformats.org/officeDocument/2006/relationships/slide" Target="slide8.xml"/><Relationship Id="rId11" Type="http://schemas.openxmlformats.org/officeDocument/2006/relationships/slide" Target="slide12.xml"/><Relationship Id="rId5" Type="http://schemas.openxmlformats.org/officeDocument/2006/relationships/hyperlink" Target="https://eduscol.education.fr/media/3982/download" TargetMode="External"/><Relationship Id="rId10" Type="http://schemas.openxmlformats.org/officeDocument/2006/relationships/slide" Target="slide11.xml"/><Relationship Id="rId4" Type="http://schemas.openxmlformats.org/officeDocument/2006/relationships/hyperlink" Target="https://pixabay.com/fr/illustrations/ic%C3%B4ne-lien-connexion-1728549/" TargetMode="External"/><Relationship Id="rId9"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104900" y="2292094"/>
            <a:ext cx="5734050" cy="2219691"/>
          </a:xfrm>
        </p:spPr>
        <p:txBody>
          <a:bodyPr rtlCol="0" anchor="ctr"/>
          <a:lstStyle/>
          <a:p>
            <a:pPr rtl="0"/>
            <a:r>
              <a:rPr lang="fr-FR" dirty="0"/>
              <a:t>Formation Droit Economie - STMG</a:t>
            </a:r>
          </a:p>
        </p:txBody>
      </p:sp>
      <p:sp>
        <p:nvSpPr>
          <p:cNvPr id="7" name="Sous-titre 6"/>
          <p:cNvSpPr>
            <a:spLocks noGrp="1"/>
          </p:cNvSpPr>
          <p:nvPr>
            <p:ph type="subTitle" idx="1"/>
          </p:nvPr>
        </p:nvSpPr>
        <p:spPr/>
        <p:txBody>
          <a:bodyPr rtlCol="0"/>
          <a:lstStyle/>
          <a:p>
            <a:pPr rtl="0"/>
            <a:r>
              <a:rPr lang="fr-FR" dirty="0"/>
              <a:t>En distanciel – Les 21 et 22 janvier 2021</a:t>
            </a:r>
          </a:p>
        </p:txBody>
      </p:sp>
      <p:pic>
        <p:nvPicPr>
          <p:cNvPr id="8" name="Espace réservé pour une image  7">
            <a:extLst>
              <a:ext uri="{FF2B5EF4-FFF2-40B4-BE49-F238E27FC236}">
                <a16:creationId xmlns:a16="http://schemas.microsoft.com/office/drawing/2014/main" xmlns="" id="{654A02D9-E061-454F-A49C-DBBFAF24EB91}"/>
              </a:ext>
            </a:extLst>
          </p:cNvPr>
          <p:cNvPicPr>
            <a:picLocks noGrp="1" noChangeAspect="1"/>
          </p:cNvPicPr>
          <p:nvPr>
            <p:ph type="pic" sz="quarter" idx="13"/>
          </p:nvPr>
        </p:nvPicPr>
        <p:blipFill>
          <a:blip r:embed="rId3" cstate="print">
            <a:extLst>
              <a:ext uri="{28A0092B-C50C-407E-A947-70E740481C1C}">
                <a14:useLocalDpi xmlns:a14="http://schemas.microsoft.com/office/drawing/2010/main" xmlns="" val="0"/>
              </a:ext>
            </a:extLst>
          </a:blip>
          <a:srcRect l="1568" r="1568"/>
          <a:stretch>
            <a:fillRect/>
          </a:stretch>
        </p:blipFill>
        <p:spPr>
          <a:xfrm>
            <a:off x="8491677" y="2292094"/>
            <a:ext cx="2595423" cy="2096189"/>
          </a:xfrm>
        </p:spPr>
      </p:pic>
      <p:sp>
        <p:nvSpPr>
          <p:cNvPr id="9" name="ZoneTexte 8">
            <a:extLst>
              <a:ext uri="{FF2B5EF4-FFF2-40B4-BE49-F238E27FC236}">
                <a16:creationId xmlns:a16="http://schemas.microsoft.com/office/drawing/2014/main" xmlns="" id="{57393661-BEBC-4F66-9973-B0DEA2BFABC5}"/>
              </a:ext>
            </a:extLst>
          </p:cNvPr>
          <p:cNvSpPr txBox="1"/>
          <p:nvPr/>
        </p:nvSpPr>
        <p:spPr>
          <a:xfrm>
            <a:off x="9789388" y="5858670"/>
            <a:ext cx="1925976" cy="830997"/>
          </a:xfrm>
          <a:prstGeom prst="rect">
            <a:avLst/>
          </a:prstGeom>
          <a:noFill/>
        </p:spPr>
        <p:txBody>
          <a:bodyPr wrap="none" rtlCol="0">
            <a:spAutoFit/>
          </a:bodyPr>
          <a:lstStyle/>
          <a:p>
            <a:r>
              <a:rPr lang="fr-FR" sz="1600" dirty="0">
                <a:solidFill>
                  <a:schemeClr val="bg1"/>
                </a:solidFill>
              </a:rPr>
              <a:t>Intervenants :</a:t>
            </a:r>
          </a:p>
          <a:p>
            <a:r>
              <a:rPr lang="fr-FR" sz="1600" dirty="0">
                <a:solidFill>
                  <a:schemeClr val="bg1"/>
                </a:solidFill>
              </a:rPr>
              <a:t>Philippe Idelovici</a:t>
            </a:r>
          </a:p>
          <a:p>
            <a:r>
              <a:rPr lang="fr-FR" sz="1600" dirty="0">
                <a:solidFill>
                  <a:schemeClr val="bg1"/>
                </a:solidFill>
              </a:rPr>
              <a:t>Stéphanie Da Silva</a:t>
            </a:r>
          </a:p>
        </p:txBody>
      </p:sp>
    </p:spTree>
    <p:extLst>
      <p:ext uri="{BB962C8B-B14F-4D97-AF65-F5344CB8AC3E}">
        <p14:creationId xmlns:p14="http://schemas.microsoft.com/office/powerpoint/2010/main" xmlns="" val="16521339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10</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2991683" y="136524"/>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hlinkClick r:id="rId2" action="ppaction://hlinksldjump"/>
            <a:extLst>
              <a:ext uri="{FF2B5EF4-FFF2-40B4-BE49-F238E27FC236}">
                <a16:creationId xmlns:a16="http://schemas.microsoft.com/office/drawing/2014/main" xmlns="" id="{971091FA-92EF-43B8-82BD-CCA97571F818}"/>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3" name="ZoneTexte 22">
            <a:hlinkClick r:id="rId3" action="ppaction://hlinksldjump"/>
            <a:extLst>
              <a:ext uri="{FF2B5EF4-FFF2-40B4-BE49-F238E27FC236}">
                <a16:creationId xmlns:a16="http://schemas.microsoft.com/office/drawing/2014/main" xmlns="" id="{79B205CB-5EE4-4D3D-BC18-A4DBA0CD709E}"/>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4" name="ZoneTexte 23">
            <a:hlinkClick r:id="rId4" action="ppaction://hlinksldjump"/>
            <a:extLst>
              <a:ext uri="{FF2B5EF4-FFF2-40B4-BE49-F238E27FC236}">
                <a16:creationId xmlns:a16="http://schemas.microsoft.com/office/drawing/2014/main" xmlns="" id="{4835392D-4D53-43CD-BB11-B69162700AAE}"/>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5" name="ZoneTexte 24">
            <a:hlinkClick r:id="rId5" action="ppaction://hlinksldjump"/>
            <a:extLst>
              <a:ext uri="{FF2B5EF4-FFF2-40B4-BE49-F238E27FC236}">
                <a16:creationId xmlns:a16="http://schemas.microsoft.com/office/drawing/2014/main" xmlns="" id="{F9C12949-FB20-40AA-8297-765E2BCCE957}"/>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
        <p:nvSpPr>
          <p:cNvPr id="27" name="ZoneTexte 26">
            <a:extLst>
              <a:ext uri="{FF2B5EF4-FFF2-40B4-BE49-F238E27FC236}">
                <a16:creationId xmlns:a16="http://schemas.microsoft.com/office/drawing/2014/main" xmlns="" id="{E726336E-4DD6-491C-9747-CC1EFF1BBFFD}"/>
              </a:ext>
            </a:extLst>
          </p:cNvPr>
          <p:cNvSpPr txBox="1"/>
          <p:nvPr/>
        </p:nvSpPr>
        <p:spPr>
          <a:xfrm>
            <a:off x="6654563" y="1519425"/>
            <a:ext cx="4651402" cy="338554"/>
          </a:xfrm>
          <a:prstGeom prst="rect">
            <a:avLst/>
          </a:prstGeom>
          <a:noFill/>
        </p:spPr>
        <p:txBody>
          <a:bodyPr wrap="none" rtlCol="0">
            <a:spAutoFit/>
          </a:bodyPr>
          <a:lstStyle/>
          <a:p>
            <a:r>
              <a:rPr lang="fr-FR" sz="1600" dirty="0"/>
              <a:t>Note de service n° 2020-037 du 11 février 2020</a:t>
            </a:r>
          </a:p>
        </p:txBody>
      </p:sp>
      <p:pic>
        <p:nvPicPr>
          <p:cNvPr id="28" name="Image 27">
            <a:hlinkClick r:id="rId6"/>
            <a:extLst>
              <a:ext uri="{FF2B5EF4-FFF2-40B4-BE49-F238E27FC236}">
                <a16:creationId xmlns:a16="http://schemas.microsoft.com/office/drawing/2014/main" xmlns="" id="{8F6D8D30-3E02-46E9-B86F-4C0836DE3125}"/>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11305965" y="1445136"/>
            <a:ext cx="412843" cy="412843"/>
          </a:xfrm>
          <a:prstGeom prst="rect">
            <a:avLst/>
          </a:prstGeom>
        </p:spPr>
      </p:pic>
      <p:sp>
        <p:nvSpPr>
          <p:cNvPr id="18" name="ZoneTexte 17">
            <a:extLst>
              <a:ext uri="{FF2B5EF4-FFF2-40B4-BE49-F238E27FC236}">
                <a16:creationId xmlns:a16="http://schemas.microsoft.com/office/drawing/2014/main" xmlns="" id="{55CD1763-DCF0-46D6-BDF0-2971EA784220}"/>
              </a:ext>
            </a:extLst>
          </p:cNvPr>
          <p:cNvSpPr txBox="1"/>
          <p:nvPr/>
        </p:nvSpPr>
        <p:spPr>
          <a:xfrm>
            <a:off x="358347" y="1396314"/>
            <a:ext cx="2762872" cy="923330"/>
          </a:xfrm>
          <a:prstGeom prst="rect">
            <a:avLst/>
          </a:prstGeom>
          <a:noFill/>
        </p:spPr>
        <p:txBody>
          <a:bodyPr wrap="none" rtlCol="0">
            <a:spAutoFit/>
          </a:bodyPr>
          <a:lstStyle/>
          <a:p>
            <a:r>
              <a:rPr lang="fr-FR" dirty="0"/>
              <a:t>Durée : 20 minutes</a:t>
            </a:r>
          </a:p>
          <a:p>
            <a:r>
              <a:rPr lang="fr-FR" dirty="0"/>
              <a:t>Préparation : 20 minutes</a:t>
            </a:r>
          </a:p>
          <a:p>
            <a:r>
              <a:rPr lang="fr-FR" dirty="0"/>
              <a:t>Coefficient : 14</a:t>
            </a:r>
          </a:p>
        </p:txBody>
      </p:sp>
      <p:sp>
        <p:nvSpPr>
          <p:cNvPr id="29" name="ZoneTexte 28">
            <a:extLst>
              <a:ext uri="{FF2B5EF4-FFF2-40B4-BE49-F238E27FC236}">
                <a16:creationId xmlns:a16="http://schemas.microsoft.com/office/drawing/2014/main" xmlns="" id="{1B48893B-E112-4C47-A73C-5D9A93FD4053}"/>
              </a:ext>
            </a:extLst>
          </p:cNvPr>
          <p:cNvSpPr txBox="1"/>
          <p:nvPr/>
        </p:nvSpPr>
        <p:spPr>
          <a:xfrm>
            <a:off x="6654563" y="2006557"/>
            <a:ext cx="4118563" cy="338554"/>
          </a:xfrm>
          <a:prstGeom prst="rect">
            <a:avLst/>
          </a:prstGeom>
          <a:noFill/>
        </p:spPr>
        <p:txBody>
          <a:bodyPr wrap="none" rtlCol="0">
            <a:spAutoFit/>
          </a:bodyPr>
          <a:lstStyle/>
          <a:p>
            <a:r>
              <a:rPr lang="fr-FR" sz="1600" dirty="0"/>
              <a:t>Document ressource de l’IGESR (pp.22-26)</a:t>
            </a:r>
          </a:p>
        </p:txBody>
      </p:sp>
      <p:pic>
        <p:nvPicPr>
          <p:cNvPr id="30" name="Image 29">
            <a:hlinkClick r:id="rId9"/>
            <a:extLst>
              <a:ext uri="{FF2B5EF4-FFF2-40B4-BE49-F238E27FC236}">
                <a16:creationId xmlns:a16="http://schemas.microsoft.com/office/drawing/2014/main" xmlns="" id="{9999CF69-D427-42AC-981B-148B2795B1B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11305965" y="1932268"/>
            <a:ext cx="412843" cy="412843"/>
          </a:xfrm>
          <a:prstGeom prst="rect">
            <a:avLst/>
          </a:prstGeom>
        </p:spPr>
      </p:pic>
      <p:sp>
        <p:nvSpPr>
          <p:cNvPr id="3" name="ZoneTexte 2"/>
          <p:cNvSpPr txBox="1"/>
          <p:nvPr/>
        </p:nvSpPr>
        <p:spPr>
          <a:xfrm>
            <a:off x="2590800" y="2971800"/>
            <a:ext cx="7147560" cy="2308324"/>
          </a:xfrm>
          <a:prstGeom prst="rect">
            <a:avLst/>
          </a:prstGeom>
          <a:noFill/>
        </p:spPr>
        <p:txBody>
          <a:bodyPr wrap="square" rtlCol="0">
            <a:spAutoFit/>
          </a:bodyPr>
          <a:lstStyle/>
          <a:p>
            <a:pPr marL="285750" indent="-285750">
              <a:buFontTx/>
              <a:buChar char="-"/>
            </a:pPr>
            <a:r>
              <a:rPr lang="fr-FR" dirty="0"/>
              <a:t>Les aspects juridiques et économiques sont + ou – utiles suivants les questions posées</a:t>
            </a:r>
          </a:p>
          <a:p>
            <a:pPr marL="285750" indent="-285750">
              <a:buFontTx/>
              <a:buChar char="-"/>
            </a:pPr>
            <a:r>
              <a:rPr lang="fr-FR" dirty="0"/>
              <a:t>Dans les 10 minutes d’échanges, le jury peut élargir sont questionnement à tous les enseignements de spécialité.</a:t>
            </a:r>
          </a:p>
          <a:p>
            <a:pPr marL="285750" indent="-285750">
              <a:buFontTx/>
              <a:buChar char="-"/>
            </a:pPr>
            <a:r>
              <a:rPr lang="fr-FR" dirty="0"/>
              <a:t>Les enseignants de Droit éco : </a:t>
            </a:r>
          </a:p>
          <a:p>
            <a:pPr marL="742950" lvl="1" indent="-285750">
              <a:buFontTx/>
              <a:buChar char="-"/>
            </a:pPr>
            <a:r>
              <a:rPr lang="fr-FR" dirty="0"/>
              <a:t>Doivent finir leur programme</a:t>
            </a:r>
          </a:p>
          <a:p>
            <a:pPr marL="742950" lvl="1" indent="-285750">
              <a:buFontTx/>
              <a:buChar char="-"/>
            </a:pPr>
            <a:r>
              <a:rPr lang="fr-FR" dirty="0"/>
              <a:t>Peuvent accompagner les élèves à préciser la dimension juridique et/ économique des questions posées</a:t>
            </a:r>
          </a:p>
        </p:txBody>
      </p:sp>
    </p:spTree>
    <p:extLst>
      <p:ext uri="{BB962C8B-B14F-4D97-AF65-F5344CB8AC3E}">
        <p14:creationId xmlns:p14="http://schemas.microsoft.com/office/powerpoint/2010/main" xmlns="" val="39149858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11</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5980669" y="117388"/>
            <a:ext cx="2852898"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hlinkClick r:id="rId2" action="ppaction://hlinksldjump"/>
            <a:extLst>
              <a:ext uri="{FF2B5EF4-FFF2-40B4-BE49-F238E27FC236}">
                <a16:creationId xmlns:a16="http://schemas.microsoft.com/office/drawing/2014/main" xmlns="" id="{F21515A0-4A91-4228-8B4A-EFF8525233F6}"/>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12" name="ZoneTexte 11">
            <a:hlinkClick r:id="rId3" action="ppaction://hlinksldjump"/>
            <a:extLst>
              <a:ext uri="{FF2B5EF4-FFF2-40B4-BE49-F238E27FC236}">
                <a16:creationId xmlns:a16="http://schemas.microsoft.com/office/drawing/2014/main" xmlns="" id="{4F9A8E1A-D0E5-4835-9CFC-3CF4F4783A10}"/>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13" name="ZoneTexte 12">
            <a:hlinkClick r:id="rId4" action="ppaction://hlinksldjump"/>
            <a:extLst>
              <a:ext uri="{FF2B5EF4-FFF2-40B4-BE49-F238E27FC236}">
                <a16:creationId xmlns:a16="http://schemas.microsoft.com/office/drawing/2014/main" xmlns="" id="{869DB3A7-4D2C-4038-94A6-EE932F32F37A}"/>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14" name="ZoneTexte 13">
            <a:hlinkClick r:id="rId5" action="ppaction://hlinksldjump"/>
            <a:extLst>
              <a:ext uri="{FF2B5EF4-FFF2-40B4-BE49-F238E27FC236}">
                <a16:creationId xmlns:a16="http://schemas.microsoft.com/office/drawing/2014/main" xmlns="" id="{01BCD88A-5ECD-41DE-8CC4-B8F7D7CA2640}"/>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
        <p:nvSpPr>
          <p:cNvPr id="10" name="ZoneTexte 9">
            <a:extLst>
              <a:ext uri="{FF2B5EF4-FFF2-40B4-BE49-F238E27FC236}">
                <a16:creationId xmlns:a16="http://schemas.microsoft.com/office/drawing/2014/main" xmlns="" id="{1EAF6494-B62C-4C2F-B46A-FD0AA729AAC4}"/>
              </a:ext>
            </a:extLst>
          </p:cNvPr>
          <p:cNvSpPr txBox="1"/>
          <p:nvPr/>
        </p:nvSpPr>
        <p:spPr>
          <a:xfrm>
            <a:off x="8608810" y="1847728"/>
            <a:ext cx="2776016" cy="369332"/>
          </a:xfrm>
          <a:prstGeom prst="rect">
            <a:avLst/>
          </a:prstGeom>
          <a:noFill/>
        </p:spPr>
        <p:txBody>
          <a:bodyPr wrap="none" rtlCol="0">
            <a:spAutoFit/>
          </a:bodyPr>
          <a:lstStyle/>
          <a:p>
            <a:r>
              <a:rPr lang="fr-FR" dirty="0"/>
              <a:t>Programme de terminale</a:t>
            </a:r>
          </a:p>
        </p:txBody>
      </p:sp>
      <p:pic>
        <p:nvPicPr>
          <p:cNvPr id="16" name="Image 15">
            <a:hlinkClick r:id="rId6"/>
            <a:extLst>
              <a:ext uri="{FF2B5EF4-FFF2-40B4-BE49-F238E27FC236}">
                <a16:creationId xmlns:a16="http://schemas.microsoft.com/office/drawing/2014/main" xmlns="" id="{EC67DDDF-236A-4B81-BD47-1A12D709991A}"/>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11477730" y="1804217"/>
            <a:ext cx="412843" cy="412843"/>
          </a:xfrm>
          <a:prstGeom prst="rect">
            <a:avLst/>
          </a:prstGeom>
        </p:spPr>
      </p:pic>
      <p:sp>
        <p:nvSpPr>
          <p:cNvPr id="17" name="ZoneTexte 16">
            <a:extLst>
              <a:ext uri="{FF2B5EF4-FFF2-40B4-BE49-F238E27FC236}">
                <a16:creationId xmlns:a16="http://schemas.microsoft.com/office/drawing/2014/main" xmlns="" id="{CA4BEED8-8035-4F17-9A3A-A5185FE85935}"/>
              </a:ext>
            </a:extLst>
          </p:cNvPr>
          <p:cNvSpPr txBox="1"/>
          <p:nvPr/>
        </p:nvSpPr>
        <p:spPr>
          <a:xfrm>
            <a:off x="8608810" y="1341655"/>
            <a:ext cx="2702535" cy="369332"/>
          </a:xfrm>
          <a:prstGeom prst="rect">
            <a:avLst/>
          </a:prstGeom>
          <a:noFill/>
        </p:spPr>
        <p:txBody>
          <a:bodyPr wrap="none" rtlCol="0">
            <a:spAutoFit/>
          </a:bodyPr>
          <a:lstStyle/>
          <a:p>
            <a:r>
              <a:rPr lang="fr-FR" dirty="0"/>
              <a:t>Programme de première</a:t>
            </a:r>
          </a:p>
        </p:txBody>
      </p:sp>
      <p:pic>
        <p:nvPicPr>
          <p:cNvPr id="18" name="Image 17">
            <a:hlinkClick r:id="rId9"/>
            <a:extLst>
              <a:ext uri="{FF2B5EF4-FFF2-40B4-BE49-F238E27FC236}">
                <a16:creationId xmlns:a16="http://schemas.microsoft.com/office/drawing/2014/main" xmlns="" id="{937B1181-0C61-4802-81E9-2290AC1AFEE0}"/>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11477730" y="1298144"/>
            <a:ext cx="412843" cy="412843"/>
          </a:xfrm>
          <a:prstGeom prst="rect">
            <a:avLst/>
          </a:prstGeom>
        </p:spPr>
      </p:pic>
      <p:sp>
        <p:nvSpPr>
          <p:cNvPr id="3" name="ZoneTexte 2">
            <a:extLst>
              <a:ext uri="{FF2B5EF4-FFF2-40B4-BE49-F238E27FC236}">
                <a16:creationId xmlns:a16="http://schemas.microsoft.com/office/drawing/2014/main" xmlns="" id="{22F0011A-73E3-4472-BAB1-D665F6BF9C6B}"/>
              </a:ext>
            </a:extLst>
          </p:cNvPr>
          <p:cNvSpPr txBox="1"/>
          <p:nvPr/>
        </p:nvSpPr>
        <p:spPr>
          <a:xfrm>
            <a:off x="195215" y="1341655"/>
            <a:ext cx="4148059" cy="369332"/>
          </a:xfrm>
          <a:prstGeom prst="rect">
            <a:avLst/>
          </a:prstGeom>
          <a:noFill/>
        </p:spPr>
        <p:txBody>
          <a:bodyPr wrap="none" rtlCol="0">
            <a:spAutoFit/>
          </a:bodyPr>
          <a:lstStyle/>
          <a:p>
            <a:r>
              <a:rPr lang="fr-FR" dirty="0"/>
              <a:t>Les allègements pour la session 2021</a:t>
            </a:r>
          </a:p>
        </p:txBody>
      </p:sp>
      <p:pic>
        <p:nvPicPr>
          <p:cNvPr id="15" name="Image 14">
            <a:hlinkClick r:id="rId10"/>
            <a:extLst>
              <a:ext uri="{FF2B5EF4-FFF2-40B4-BE49-F238E27FC236}">
                <a16:creationId xmlns:a16="http://schemas.microsoft.com/office/drawing/2014/main" xmlns="" id="{6CABC65C-EFE6-496C-A873-F5B5E578428D}"/>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4281777" y="1319899"/>
            <a:ext cx="412843" cy="412843"/>
          </a:xfrm>
          <a:prstGeom prst="rect">
            <a:avLst/>
          </a:prstGeom>
        </p:spPr>
      </p:pic>
      <p:graphicFrame>
        <p:nvGraphicFramePr>
          <p:cNvPr id="4" name="Tableau 4">
            <a:extLst>
              <a:ext uri="{FF2B5EF4-FFF2-40B4-BE49-F238E27FC236}">
                <a16:creationId xmlns:a16="http://schemas.microsoft.com/office/drawing/2014/main" xmlns="" id="{508ED029-FA0B-43B1-8E7D-178FBB6D7B2C}"/>
              </a:ext>
            </a:extLst>
          </p:cNvPr>
          <p:cNvGraphicFramePr>
            <a:graphicFrameLocks noGrp="1"/>
          </p:cNvGraphicFramePr>
          <p:nvPr>
            <p:extLst>
              <p:ext uri="{D42A27DB-BD31-4B8C-83A1-F6EECF244321}">
                <p14:modId xmlns:p14="http://schemas.microsoft.com/office/powerpoint/2010/main" xmlns="" val="3129361015"/>
              </p:ext>
            </p:extLst>
          </p:nvPr>
        </p:nvGraphicFramePr>
        <p:xfrm>
          <a:off x="1916669" y="3001465"/>
          <a:ext cx="8128000" cy="16560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1001309670"/>
                    </a:ext>
                  </a:extLst>
                </a:gridCol>
                <a:gridCol w="4064000">
                  <a:extLst>
                    <a:ext uri="{9D8B030D-6E8A-4147-A177-3AD203B41FA5}">
                      <a16:colId xmlns:a16="http://schemas.microsoft.com/office/drawing/2014/main" xmlns="" val="931912092"/>
                    </a:ext>
                  </a:extLst>
                </a:gridCol>
              </a:tblGrid>
              <a:tr h="370840">
                <a:tc>
                  <a:txBody>
                    <a:bodyPr/>
                    <a:lstStyle/>
                    <a:p>
                      <a:pPr algn="ctr"/>
                      <a:r>
                        <a:rPr lang="fr-FR" dirty="0"/>
                        <a:t>DROIT</a:t>
                      </a:r>
                    </a:p>
                  </a:txBody>
                  <a:tcPr/>
                </a:tc>
                <a:tc>
                  <a:txBody>
                    <a:bodyPr/>
                    <a:lstStyle/>
                    <a:p>
                      <a:pPr algn="ctr"/>
                      <a:r>
                        <a:rPr lang="fr-FR" dirty="0"/>
                        <a:t>ECONOMIE</a:t>
                      </a:r>
                    </a:p>
                  </a:txBody>
                  <a:tcPr/>
                </a:tc>
                <a:extLst>
                  <a:ext uri="{0D108BD9-81ED-4DB2-BD59-A6C34878D82A}">
                    <a16:rowId xmlns:a16="http://schemas.microsoft.com/office/drawing/2014/main" xmlns="" val="3361691062"/>
                  </a:ext>
                </a:extLst>
              </a:tr>
              <a:tr h="370840">
                <a:tc>
                  <a:txBody>
                    <a:bodyPr/>
                    <a:lstStyle/>
                    <a:p>
                      <a:pPr algn="just"/>
                      <a:r>
                        <a:rPr lang="fr-FR" dirty="0"/>
                        <a:t>Traiter de façon plus légère la dernière partie du thème 7 (les libertés individuelles et collectives)</a:t>
                      </a:r>
                    </a:p>
                  </a:txBody>
                  <a:tcPr/>
                </a:tc>
                <a:tc>
                  <a:txBody>
                    <a:bodyPr/>
                    <a:lstStyle/>
                    <a:p>
                      <a:pPr algn="just"/>
                      <a:r>
                        <a:rPr lang="fr-FR" dirty="0"/>
                        <a:t>Traiter en priorité les thèmes 6 et 8</a:t>
                      </a:r>
                    </a:p>
                    <a:p>
                      <a:pPr algn="just"/>
                      <a:r>
                        <a:rPr lang="fr-FR" dirty="0"/>
                        <a:t>Utiliser le thème 7 comme illustration du thème 6</a:t>
                      </a:r>
                    </a:p>
                  </a:txBody>
                  <a:tcPr/>
                </a:tc>
                <a:extLst>
                  <a:ext uri="{0D108BD9-81ED-4DB2-BD59-A6C34878D82A}">
                    <a16:rowId xmlns:a16="http://schemas.microsoft.com/office/drawing/2014/main" xmlns="" val="3129038858"/>
                  </a:ext>
                </a:extLst>
              </a:tr>
              <a:tr h="370840">
                <a:tc gridSpan="2">
                  <a:txBody>
                    <a:bodyPr/>
                    <a:lstStyle/>
                    <a:p>
                      <a:pPr algn="ctr"/>
                      <a:r>
                        <a:rPr lang="fr-FR" dirty="0"/>
                        <a:t>DEUX sujets au choix en droit comme en économie</a:t>
                      </a:r>
                    </a:p>
                  </a:txBody>
                  <a:tcPr anchor="ctr"/>
                </a:tc>
                <a:tc hMerge="1">
                  <a:txBody>
                    <a:bodyPr/>
                    <a:lstStyle/>
                    <a:p>
                      <a:pPr algn="just"/>
                      <a:endParaRPr lang="fr-FR" dirty="0"/>
                    </a:p>
                  </a:txBody>
                  <a:tcPr/>
                </a:tc>
                <a:extLst>
                  <a:ext uri="{0D108BD9-81ED-4DB2-BD59-A6C34878D82A}">
                    <a16:rowId xmlns:a16="http://schemas.microsoft.com/office/drawing/2014/main" xmlns="" val="1995650609"/>
                  </a:ext>
                </a:extLst>
              </a:tr>
            </a:tbl>
          </a:graphicData>
        </a:graphic>
      </p:graphicFrame>
      <p:sp>
        <p:nvSpPr>
          <p:cNvPr id="5" name="ZoneTexte 4">
            <a:extLst>
              <a:ext uri="{FF2B5EF4-FFF2-40B4-BE49-F238E27FC236}">
                <a16:creationId xmlns:a16="http://schemas.microsoft.com/office/drawing/2014/main" xmlns="" id="{FB2D2CE7-7EC0-4D29-BBDA-F42531389B2C}"/>
              </a:ext>
            </a:extLst>
          </p:cNvPr>
          <p:cNvSpPr txBox="1"/>
          <p:nvPr/>
        </p:nvSpPr>
        <p:spPr>
          <a:xfrm rot="20555207">
            <a:off x="2546925" y="3314351"/>
            <a:ext cx="6335096"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sz="3600" dirty="0"/>
              <a:t>annulé et remplacé par</a:t>
            </a:r>
          </a:p>
        </p:txBody>
      </p:sp>
      <p:sp>
        <p:nvSpPr>
          <p:cNvPr id="6" name="ZoneTexte 5">
            <a:extLst>
              <a:ext uri="{FF2B5EF4-FFF2-40B4-BE49-F238E27FC236}">
                <a16:creationId xmlns:a16="http://schemas.microsoft.com/office/drawing/2014/main" xmlns="" id="{EED6FB28-889A-4784-8FE4-C98829E23A37}"/>
              </a:ext>
            </a:extLst>
          </p:cNvPr>
          <p:cNvSpPr txBox="1"/>
          <p:nvPr/>
        </p:nvSpPr>
        <p:spPr>
          <a:xfrm>
            <a:off x="5457371" y="4908760"/>
            <a:ext cx="5031377" cy="76944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fr-FR" sz="4400" dirty="0"/>
              <a:t>le contrôle continu</a:t>
            </a:r>
          </a:p>
        </p:txBody>
      </p:sp>
    </p:spTree>
    <p:extLst>
      <p:ext uri="{BB962C8B-B14F-4D97-AF65-F5344CB8AC3E}">
        <p14:creationId xmlns:p14="http://schemas.microsoft.com/office/powerpoint/2010/main" xmlns="" val="31229623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12</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10177848"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hlinkClick r:id="rId2" action="ppaction://hlinksldjump"/>
            <a:extLst>
              <a:ext uri="{FF2B5EF4-FFF2-40B4-BE49-F238E27FC236}">
                <a16:creationId xmlns:a16="http://schemas.microsoft.com/office/drawing/2014/main" xmlns="" id="{7A9292EE-6A5E-4EF0-B770-F4BF717B1729}"/>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12" name="ZoneTexte 11">
            <a:hlinkClick r:id="rId3" action="ppaction://hlinksldjump"/>
            <a:extLst>
              <a:ext uri="{FF2B5EF4-FFF2-40B4-BE49-F238E27FC236}">
                <a16:creationId xmlns:a16="http://schemas.microsoft.com/office/drawing/2014/main" xmlns="" id="{1C5C1E45-71A0-42E5-BA70-B2CFC25DACE3}"/>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13" name="ZoneTexte 12">
            <a:hlinkClick r:id="rId4" action="ppaction://hlinksldjump"/>
            <a:extLst>
              <a:ext uri="{FF2B5EF4-FFF2-40B4-BE49-F238E27FC236}">
                <a16:creationId xmlns:a16="http://schemas.microsoft.com/office/drawing/2014/main" xmlns="" id="{2A739594-7D4F-4643-8690-3E19D5315E4D}"/>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14" name="ZoneTexte 13">
            <a:hlinkClick r:id="rId5" action="ppaction://hlinksldjump"/>
            <a:extLst>
              <a:ext uri="{FF2B5EF4-FFF2-40B4-BE49-F238E27FC236}">
                <a16:creationId xmlns:a16="http://schemas.microsoft.com/office/drawing/2014/main" xmlns="" id="{52CC6777-B3E4-4101-AB43-D80E2A6AEAE2}"/>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pic>
        <p:nvPicPr>
          <p:cNvPr id="17" name="Image 16">
            <a:hlinkClick r:id="rId6"/>
            <a:extLst>
              <a:ext uri="{FF2B5EF4-FFF2-40B4-BE49-F238E27FC236}">
                <a16:creationId xmlns:a16="http://schemas.microsoft.com/office/drawing/2014/main" xmlns="" id="{BEF1A2E3-8120-4C6F-9A12-90DA3779A721}"/>
              </a:ext>
            </a:extLst>
          </p:cNvPr>
          <p:cNvPicPr>
            <a:picLocks noChangeAspect="1"/>
          </p:cNvPicPr>
          <p:nvPr/>
        </p:nvPicPr>
        <p:blipFill rotWithShape="1">
          <a:blip r:embed="rId7" cstate="print">
            <a:extLst>
              <a:ext uri="{28A0092B-C50C-407E-A947-70E740481C1C}">
                <a14:useLocalDpi xmlns:a14="http://schemas.microsoft.com/office/drawing/2010/main" xmlns="" val="0"/>
              </a:ext>
            </a:extLst>
          </a:blip>
          <a:srcRect l="29524" t="12703" r="28372" b="11829"/>
          <a:stretch/>
        </p:blipFill>
        <p:spPr>
          <a:xfrm>
            <a:off x="5094514" y="2117320"/>
            <a:ext cx="2002971" cy="2019451"/>
          </a:xfrm>
          <a:prstGeom prst="rect">
            <a:avLst/>
          </a:prstGeom>
        </p:spPr>
      </p:pic>
      <p:pic>
        <p:nvPicPr>
          <p:cNvPr id="19" name="Image 18">
            <a:hlinkClick r:id="rId8"/>
            <a:extLst>
              <a:ext uri="{FF2B5EF4-FFF2-40B4-BE49-F238E27FC236}">
                <a16:creationId xmlns:a16="http://schemas.microsoft.com/office/drawing/2014/main" xmlns="" id="{ADF215EF-1F1C-4773-BACF-932213715C6C}"/>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8087082" y="3860482"/>
            <a:ext cx="4104918" cy="1618366"/>
          </a:xfrm>
          <a:prstGeom prst="rect">
            <a:avLst/>
          </a:prstGeom>
        </p:spPr>
      </p:pic>
      <p:pic>
        <p:nvPicPr>
          <p:cNvPr id="15" name="Espace réservé pour une image  7">
            <a:hlinkClick r:id="rId10"/>
            <a:extLst>
              <a:ext uri="{FF2B5EF4-FFF2-40B4-BE49-F238E27FC236}">
                <a16:creationId xmlns:a16="http://schemas.microsoft.com/office/drawing/2014/main" xmlns="" id="{D5E2C7DB-E428-45E5-B0BC-A483EC912377}"/>
              </a:ext>
            </a:extLst>
          </p:cNvPr>
          <p:cNvPicPr>
            <a:picLocks noChangeAspect="1"/>
          </p:cNvPicPr>
          <p:nvPr/>
        </p:nvPicPr>
        <p:blipFill>
          <a:blip r:embed="rId11" cstate="print">
            <a:extLst>
              <a:ext uri="{28A0092B-C50C-407E-A947-70E740481C1C}">
                <a14:useLocalDpi xmlns:a14="http://schemas.microsoft.com/office/drawing/2010/main" xmlns="" val="0"/>
              </a:ext>
            </a:extLst>
          </a:blip>
          <a:srcRect l="1568" r="1568"/>
          <a:stretch>
            <a:fillRect/>
          </a:stretch>
        </p:blipFill>
        <p:spPr>
          <a:xfrm>
            <a:off x="920424" y="1469556"/>
            <a:ext cx="2595423" cy="2096189"/>
          </a:xfrm>
          <a:prstGeom prst="rect">
            <a:avLst/>
          </a:prstGeom>
        </p:spPr>
      </p:pic>
      <p:pic>
        <p:nvPicPr>
          <p:cNvPr id="4" name="Image 3">
            <a:hlinkClick r:id="rId12"/>
            <a:extLst>
              <a:ext uri="{FF2B5EF4-FFF2-40B4-BE49-F238E27FC236}">
                <a16:creationId xmlns:a16="http://schemas.microsoft.com/office/drawing/2014/main" xmlns="" id="{250D3221-C4FC-4A45-BAB4-C13F5882504F}"/>
              </a:ext>
            </a:extLst>
          </p:cNvPr>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1479335" y="4609022"/>
            <a:ext cx="3343275" cy="876300"/>
          </a:xfrm>
          <a:prstGeom prst="rect">
            <a:avLst/>
          </a:prstGeom>
        </p:spPr>
      </p:pic>
    </p:spTree>
    <p:extLst>
      <p:ext uri="{BB962C8B-B14F-4D97-AF65-F5344CB8AC3E}">
        <p14:creationId xmlns:p14="http://schemas.microsoft.com/office/powerpoint/2010/main" xmlns="" val="2837999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ZoneTexte 2">
            <a:hlinkClick r:id="rId2" action="ppaction://hlinksldjump"/>
            <a:extLst>
              <a:ext uri="{FF2B5EF4-FFF2-40B4-BE49-F238E27FC236}">
                <a16:creationId xmlns:a16="http://schemas.microsoft.com/office/drawing/2014/main" xmlns="" id="{DB376CB2-B2CE-425A-AD17-09580E4AC0DE}"/>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4" name="ZoneTexte 3">
            <a:hlinkClick r:id="rId3" action="ppaction://hlinksldjump"/>
            <a:extLst>
              <a:ext uri="{FF2B5EF4-FFF2-40B4-BE49-F238E27FC236}">
                <a16:creationId xmlns:a16="http://schemas.microsoft.com/office/drawing/2014/main" xmlns="" id="{346452C7-7641-46B0-818E-1940A92A1B25}"/>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5" name="ZoneTexte 4">
            <a:hlinkClick r:id="rId4" action="ppaction://hlinksldjump"/>
            <a:extLst>
              <a:ext uri="{FF2B5EF4-FFF2-40B4-BE49-F238E27FC236}">
                <a16:creationId xmlns:a16="http://schemas.microsoft.com/office/drawing/2014/main" xmlns="" id="{39E3662C-DF47-46EA-817C-452EED324485}"/>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6" name="ZoneTexte 5">
            <a:hlinkClick r:id="rId5" action="ppaction://hlinksldjump"/>
            <a:extLst>
              <a:ext uri="{FF2B5EF4-FFF2-40B4-BE49-F238E27FC236}">
                <a16:creationId xmlns:a16="http://schemas.microsoft.com/office/drawing/2014/main" xmlns="" id="{824408D1-3076-47F1-A0DF-08B96724EC58}"/>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2</a:t>
            </a:fld>
            <a:endParaRPr lang="fr-FR" dirty="0"/>
          </a:p>
        </p:txBody>
      </p:sp>
    </p:spTree>
    <p:extLst>
      <p:ext uri="{BB962C8B-B14F-4D97-AF65-F5344CB8AC3E}">
        <p14:creationId xmlns:p14="http://schemas.microsoft.com/office/powerpoint/2010/main" xmlns="" val="9307369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a:extLst>
              <a:ext uri="{FF2B5EF4-FFF2-40B4-BE49-F238E27FC236}">
                <a16:creationId xmlns:a16="http://schemas.microsoft.com/office/drawing/2014/main" xmlns="" id="{C2C10444-EA97-4DF6-84B2-31E6779B783E}"/>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pied de page 7">
            <a:extLst>
              <a:ext uri="{FF2B5EF4-FFF2-40B4-BE49-F238E27FC236}">
                <a16:creationId xmlns:a16="http://schemas.microsoft.com/office/drawing/2014/main" xmlns="" id="{63ADE670-3FB8-42BB-BB8E-079A4D0C430E}"/>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9" name="Espace réservé du numéro de diapositive 8">
            <a:extLst>
              <a:ext uri="{FF2B5EF4-FFF2-40B4-BE49-F238E27FC236}">
                <a16:creationId xmlns:a16="http://schemas.microsoft.com/office/drawing/2014/main" xmlns="" id="{72166388-025D-43D7-A59E-79E805B4E387}"/>
              </a:ext>
            </a:extLst>
          </p:cNvPr>
          <p:cNvSpPr>
            <a:spLocks noGrp="1"/>
          </p:cNvSpPr>
          <p:nvPr>
            <p:ph type="sldNum" sz="quarter" idx="12"/>
          </p:nvPr>
        </p:nvSpPr>
        <p:spPr/>
        <p:txBody>
          <a:bodyPr/>
          <a:lstStyle/>
          <a:p>
            <a:fld id="{E31375A4-56A4-47D6-9801-1991572033F7}" type="slidenum">
              <a:rPr lang="fr-FR" smtClean="0"/>
              <a:pPr/>
              <a:t>3</a:t>
            </a:fld>
            <a:endParaRPr lang="fr-FR" dirty="0"/>
          </a:p>
        </p:txBody>
      </p:sp>
      <p:sp>
        <p:nvSpPr>
          <p:cNvPr id="10" name="ZoneTexte 9">
            <a:extLst>
              <a:ext uri="{FF2B5EF4-FFF2-40B4-BE49-F238E27FC236}">
                <a16:creationId xmlns:a16="http://schemas.microsoft.com/office/drawing/2014/main" xmlns="" id="{0695EE37-2916-42E7-826F-B3884A200B07}"/>
              </a:ext>
            </a:extLst>
          </p:cNvPr>
          <p:cNvSpPr txBox="1"/>
          <p:nvPr/>
        </p:nvSpPr>
        <p:spPr>
          <a:xfrm>
            <a:off x="985754" y="1672369"/>
            <a:ext cx="2732543"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L’ÉPREUVE ÉCRITE</a:t>
            </a:r>
          </a:p>
        </p:txBody>
      </p:sp>
      <p:sp>
        <p:nvSpPr>
          <p:cNvPr id="11" name="ZoneTexte 10">
            <a:extLst>
              <a:ext uri="{FF2B5EF4-FFF2-40B4-BE49-F238E27FC236}">
                <a16:creationId xmlns:a16="http://schemas.microsoft.com/office/drawing/2014/main" xmlns="" id="{F4E2E5A1-BB9C-4A8A-B632-AB67E623A259}"/>
              </a:ext>
            </a:extLst>
          </p:cNvPr>
          <p:cNvSpPr txBox="1"/>
          <p:nvPr/>
        </p:nvSpPr>
        <p:spPr>
          <a:xfrm>
            <a:off x="1396443" y="2268069"/>
            <a:ext cx="1911164" cy="646331"/>
          </a:xfrm>
          <a:prstGeom prst="rect">
            <a:avLst/>
          </a:prstGeom>
          <a:noFill/>
        </p:spPr>
        <p:txBody>
          <a:bodyPr wrap="none" rtlCol="0">
            <a:spAutoFit/>
          </a:bodyPr>
          <a:lstStyle/>
          <a:p>
            <a:r>
              <a:rPr lang="fr-FR" dirty="0"/>
              <a:t>Durée : 4 heures</a:t>
            </a:r>
          </a:p>
          <a:p>
            <a:pPr algn="ctr"/>
            <a:r>
              <a:rPr lang="fr-FR" dirty="0"/>
              <a:t>Coeff. : 16</a:t>
            </a:r>
          </a:p>
        </p:txBody>
      </p:sp>
      <p:sp>
        <p:nvSpPr>
          <p:cNvPr id="12" name="ZoneTexte 11">
            <a:extLst>
              <a:ext uri="{FF2B5EF4-FFF2-40B4-BE49-F238E27FC236}">
                <a16:creationId xmlns:a16="http://schemas.microsoft.com/office/drawing/2014/main" xmlns="" id="{DB5B4434-B5FB-46A6-9D40-A5946CC4F096}"/>
              </a:ext>
            </a:extLst>
          </p:cNvPr>
          <p:cNvSpPr txBox="1"/>
          <p:nvPr/>
        </p:nvSpPr>
        <p:spPr>
          <a:xfrm>
            <a:off x="8296875" y="1286379"/>
            <a:ext cx="3064456" cy="584775"/>
          </a:xfrm>
          <a:prstGeom prst="rect">
            <a:avLst/>
          </a:prstGeom>
          <a:noFill/>
        </p:spPr>
        <p:txBody>
          <a:bodyPr wrap="square" rtlCol="0">
            <a:spAutoFit/>
          </a:bodyPr>
          <a:lstStyle/>
          <a:p>
            <a:r>
              <a:rPr lang="fr-FR" sz="1600" dirty="0"/>
              <a:t>Note de service n° 2020-017 du 11 février 2020</a:t>
            </a:r>
          </a:p>
        </p:txBody>
      </p:sp>
      <p:pic>
        <p:nvPicPr>
          <p:cNvPr id="14" name="Image 13">
            <a:hlinkClick r:id="rId2"/>
            <a:extLst>
              <a:ext uri="{FF2B5EF4-FFF2-40B4-BE49-F238E27FC236}">
                <a16:creationId xmlns:a16="http://schemas.microsoft.com/office/drawing/2014/main" xmlns="" id="{3F0886D2-2F15-45ED-8E61-19DFFBCD4503}"/>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1306761" y="1381186"/>
            <a:ext cx="522016" cy="522016"/>
          </a:xfrm>
          <a:prstGeom prst="rect">
            <a:avLst/>
          </a:prstGeom>
        </p:spPr>
      </p:pic>
      <p:graphicFrame>
        <p:nvGraphicFramePr>
          <p:cNvPr id="15" name="Tableau 15">
            <a:extLst>
              <a:ext uri="{FF2B5EF4-FFF2-40B4-BE49-F238E27FC236}">
                <a16:creationId xmlns:a16="http://schemas.microsoft.com/office/drawing/2014/main" xmlns="" id="{119EB76D-7CAD-4AD6-A2A1-8A1A1E0D17A4}"/>
              </a:ext>
            </a:extLst>
          </p:cNvPr>
          <p:cNvGraphicFramePr>
            <a:graphicFrameLocks noGrp="1"/>
          </p:cNvGraphicFramePr>
          <p:nvPr>
            <p:extLst>
              <p:ext uri="{D42A27DB-BD31-4B8C-83A1-F6EECF244321}">
                <p14:modId xmlns:p14="http://schemas.microsoft.com/office/powerpoint/2010/main" xmlns="" val="733735561"/>
              </p:ext>
            </p:extLst>
          </p:nvPr>
        </p:nvGraphicFramePr>
        <p:xfrm>
          <a:off x="4818743" y="2194055"/>
          <a:ext cx="7010034" cy="3876040"/>
        </p:xfrm>
        <a:graphic>
          <a:graphicData uri="http://schemas.openxmlformats.org/drawingml/2006/table">
            <a:tbl>
              <a:tblPr firstRow="1" bandRow="1">
                <a:tableStyleId>{5C22544A-7EE6-4342-B048-85BDC9FD1C3A}</a:tableStyleId>
              </a:tblPr>
              <a:tblGrid>
                <a:gridCol w="3328162">
                  <a:extLst>
                    <a:ext uri="{9D8B030D-6E8A-4147-A177-3AD203B41FA5}">
                      <a16:colId xmlns:a16="http://schemas.microsoft.com/office/drawing/2014/main" xmlns="" val="503454489"/>
                    </a:ext>
                  </a:extLst>
                </a:gridCol>
                <a:gridCol w="3681872">
                  <a:extLst>
                    <a:ext uri="{9D8B030D-6E8A-4147-A177-3AD203B41FA5}">
                      <a16:colId xmlns:a16="http://schemas.microsoft.com/office/drawing/2014/main" xmlns="" val="2315006648"/>
                    </a:ext>
                  </a:extLst>
                </a:gridCol>
              </a:tblGrid>
              <a:tr h="370840">
                <a:tc>
                  <a:txBody>
                    <a:bodyPr/>
                    <a:lstStyle/>
                    <a:p>
                      <a:pPr algn="ctr"/>
                      <a:r>
                        <a:rPr lang="fr-FR" dirty="0"/>
                        <a:t>DROIT</a:t>
                      </a:r>
                    </a:p>
                  </a:txBody>
                  <a:tcPr/>
                </a:tc>
                <a:tc>
                  <a:txBody>
                    <a:bodyPr/>
                    <a:lstStyle/>
                    <a:p>
                      <a:pPr algn="ctr"/>
                      <a:r>
                        <a:rPr lang="fr-FR" dirty="0"/>
                        <a:t>ECONOMIE</a:t>
                      </a:r>
                    </a:p>
                  </a:txBody>
                  <a:tcPr/>
                </a:tc>
                <a:extLst>
                  <a:ext uri="{0D108BD9-81ED-4DB2-BD59-A6C34878D82A}">
                    <a16:rowId xmlns:a16="http://schemas.microsoft.com/office/drawing/2014/main" xmlns="" val="2283882041"/>
                  </a:ext>
                </a:extLst>
              </a:tr>
              <a:tr h="370840">
                <a:tc>
                  <a:txBody>
                    <a:bodyPr/>
                    <a:lstStyle/>
                    <a:p>
                      <a:pPr algn="just"/>
                      <a:r>
                        <a:rPr lang="fr-FR" sz="1600" dirty="0"/>
                        <a:t>- qualifier juridiquement une situation</a:t>
                      </a:r>
                    </a:p>
                    <a:p>
                      <a:pPr algn="just"/>
                      <a:r>
                        <a:rPr lang="fr-FR" sz="1600" dirty="0"/>
                        <a:t>- identifier la ou les règles juridiques applicables en l'espèce</a:t>
                      </a:r>
                    </a:p>
                    <a:p>
                      <a:pPr algn="just"/>
                      <a:r>
                        <a:rPr lang="fr-FR" sz="1600" dirty="0"/>
                        <a:t>- indiquer la ou les solutions juridiques possibles</a:t>
                      </a:r>
                    </a:p>
                    <a:p>
                      <a:pPr algn="just"/>
                      <a:r>
                        <a:rPr lang="fr-FR" sz="1600" dirty="0"/>
                        <a:t>- utiliser un vocabulaire juridique adapté</a:t>
                      </a:r>
                    </a:p>
                    <a:p>
                      <a:pPr algn="just"/>
                      <a:r>
                        <a:rPr lang="fr-FR" sz="1600" dirty="0"/>
                        <a:t>- expliquer le sens d'une règle juridique et de son évolution</a:t>
                      </a:r>
                    </a:p>
                  </a:txBody>
                  <a:tcPr/>
                </a:tc>
                <a:tc>
                  <a:txBody>
                    <a:bodyPr/>
                    <a:lstStyle/>
                    <a:p>
                      <a:pPr algn="just"/>
                      <a:r>
                        <a:rPr lang="fr-FR" sz="1600" dirty="0"/>
                        <a:t>- expliquer les notions et les mécanismes économiques mis en jeu dans le problème considéré à partir de ses connaissances et des informations fournies dans la documentation</a:t>
                      </a:r>
                    </a:p>
                    <a:p>
                      <a:pPr algn="just"/>
                      <a:r>
                        <a:rPr lang="fr-FR" sz="1600" dirty="0"/>
                        <a:t>- interpréter des données économiques de différentes natures et à partir de différents supports</a:t>
                      </a:r>
                    </a:p>
                    <a:p>
                      <a:pPr algn="just"/>
                      <a:r>
                        <a:rPr lang="fr-FR" sz="1600" dirty="0"/>
                        <a:t>- réaliser des calculs économiques en lien avec les notions traités dans le programme</a:t>
                      </a:r>
                    </a:p>
                    <a:p>
                      <a:pPr algn="just"/>
                      <a:r>
                        <a:rPr lang="fr-FR" sz="1600" dirty="0"/>
                        <a:t>- répondre à une question relative à des débats actuels sur l'économie de façon argumentée</a:t>
                      </a:r>
                    </a:p>
                  </a:txBody>
                  <a:tcPr/>
                </a:tc>
                <a:extLst>
                  <a:ext uri="{0D108BD9-81ED-4DB2-BD59-A6C34878D82A}">
                    <a16:rowId xmlns:a16="http://schemas.microsoft.com/office/drawing/2014/main" xmlns="" val="3738039982"/>
                  </a:ext>
                </a:extLst>
              </a:tr>
            </a:tbl>
          </a:graphicData>
        </a:graphic>
      </p:graphicFrame>
      <p:sp>
        <p:nvSpPr>
          <p:cNvPr id="17" name="ZoneTexte 16">
            <a:extLst>
              <a:ext uri="{FF2B5EF4-FFF2-40B4-BE49-F238E27FC236}">
                <a16:creationId xmlns:a16="http://schemas.microsoft.com/office/drawing/2014/main" xmlns="" id="{7F9F89ED-D364-4681-9A93-9DF33D31E9D3}"/>
              </a:ext>
            </a:extLst>
          </p:cNvPr>
          <p:cNvSpPr txBox="1"/>
          <p:nvPr/>
        </p:nvSpPr>
        <p:spPr>
          <a:xfrm>
            <a:off x="1014205" y="4776295"/>
            <a:ext cx="2708498"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L’ÉPREUVE ORALE</a:t>
            </a:r>
          </a:p>
        </p:txBody>
      </p:sp>
      <p:sp>
        <p:nvSpPr>
          <p:cNvPr id="18" name="ZoneTexte 17">
            <a:extLst>
              <a:ext uri="{FF2B5EF4-FFF2-40B4-BE49-F238E27FC236}">
                <a16:creationId xmlns:a16="http://schemas.microsoft.com/office/drawing/2014/main" xmlns="" id="{5DE052D0-87EA-4DF3-A0CC-71FAA6A857BD}"/>
              </a:ext>
            </a:extLst>
          </p:cNvPr>
          <p:cNvSpPr txBox="1"/>
          <p:nvPr/>
        </p:nvSpPr>
        <p:spPr>
          <a:xfrm>
            <a:off x="1282291" y="5371995"/>
            <a:ext cx="2172326" cy="923330"/>
          </a:xfrm>
          <a:prstGeom prst="rect">
            <a:avLst/>
          </a:prstGeom>
          <a:noFill/>
        </p:spPr>
        <p:txBody>
          <a:bodyPr wrap="none" rtlCol="0">
            <a:spAutoFit/>
          </a:bodyPr>
          <a:lstStyle/>
          <a:p>
            <a:r>
              <a:rPr lang="fr-FR" dirty="0"/>
              <a:t>Durée : 20 minutes</a:t>
            </a:r>
          </a:p>
          <a:p>
            <a:r>
              <a:rPr lang="fr-FR" dirty="0"/>
              <a:t>Prépa : 20 minutes</a:t>
            </a:r>
          </a:p>
          <a:p>
            <a:pPr algn="ctr"/>
            <a:r>
              <a:rPr lang="fr-FR" dirty="0"/>
              <a:t>Coeff. : 16</a:t>
            </a:r>
          </a:p>
        </p:txBody>
      </p:sp>
      <p:sp>
        <p:nvSpPr>
          <p:cNvPr id="19" name="Bouton d’action : avant ou précédent 18">
            <a:hlinkClick r:id="rId5" action="ppaction://hlinksldjump" highlightClick="1"/>
            <a:extLst>
              <a:ext uri="{FF2B5EF4-FFF2-40B4-BE49-F238E27FC236}">
                <a16:creationId xmlns:a16="http://schemas.microsoft.com/office/drawing/2014/main" xmlns="" id="{2450E5E6-FF01-4CE3-BAB1-104485A33B00}"/>
              </a:ext>
            </a:extLst>
          </p:cNvPr>
          <p:cNvSpPr/>
          <p:nvPr/>
        </p:nvSpPr>
        <p:spPr>
          <a:xfrm>
            <a:off x="6959773" y="2194054"/>
            <a:ext cx="321276" cy="325796"/>
          </a:xfrm>
          <a:prstGeom prst="actionButtonForwardNex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0" name="Bouton d’action : avant ou précédent 19">
            <a:hlinkClick r:id="rId6" action="ppaction://hlinksldjump" highlightClick="1"/>
            <a:extLst>
              <a:ext uri="{FF2B5EF4-FFF2-40B4-BE49-F238E27FC236}">
                <a16:creationId xmlns:a16="http://schemas.microsoft.com/office/drawing/2014/main" xmlns="" id="{9DB67EB5-1614-4062-BD28-D4DE824B5903}"/>
              </a:ext>
            </a:extLst>
          </p:cNvPr>
          <p:cNvSpPr/>
          <p:nvPr/>
        </p:nvSpPr>
        <p:spPr>
          <a:xfrm>
            <a:off x="10856519" y="2194054"/>
            <a:ext cx="321276" cy="325796"/>
          </a:xfrm>
          <a:prstGeom prst="actionButtonForwardNex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1" name="ZoneTexte 20">
            <a:hlinkClick r:id="rId7" action="ppaction://hlinksldjump"/>
            <a:extLst>
              <a:ext uri="{FF2B5EF4-FFF2-40B4-BE49-F238E27FC236}">
                <a16:creationId xmlns:a16="http://schemas.microsoft.com/office/drawing/2014/main" xmlns="" id="{D900BC7E-4289-4034-81F1-1EFE088EC28A}"/>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2" name="ZoneTexte 21">
            <a:hlinkClick r:id="rId8" action="ppaction://hlinksldjump"/>
            <a:extLst>
              <a:ext uri="{FF2B5EF4-FFF2-40B4-BE49-F238E27FC236}">
                <a16:creationId xmlns:a16="http://schemas.microsoft.com/office/drawing/2014/main" xmlns="" id="{A95BD362-1DD4-4E8D-BED6-6ED24B25572E}"/>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3" name="ZoneTexte 22">
            <a:hlinkClick r:id="rId9" action="ppaction://hlinksldjump"/>
            <a:extLst>
              <a:ext uri="{FF2B5EF4-FFF2-40B4-BE49-F238E27FC236}">
                <a16:creationId xmlns:a16="http://schemas.microsoft.com/office/drawing/2014/main" xmlns="" id="{15C5E549-36D9-418C-80CE-8D25A447D14B}"/>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4" name="ZoneTexte 23">
            <a:hlinkClick r:id="rId10" action="ppaction://hlinksldjump"/>
            <a:extLst>
              <a:ext uri="{FF2B5EF4-FFF2-40B4-BE49-F238E27FC236}">
                <a16:creationId xmlns:a16="http://schemas.microsoft.com/office/drawing/2014/main" xmlns="" id="{E0463001-3996-40B8-A9FA-4935A2867103}"/>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
        <p:nvSpPr>
          <p:cNvPr id="5" name="Rectangle 4">
            <a:extLst>
              <a:ext uri="{FF2B5EF4-FFF2-40B4-BE49-F238E27FC236}">
                <a16:creationId xmlns:a16="http://schemas.microsoft.com/office/drawing/2014/main" xmlns="" id="{E8BF537D-4192-4520-B640-7EA6F3C153EE}"/>
              </a:ext>
            </a:extLst>
          </p:cNvPr>
          <p:cNvSpPr/>
          <p:nvPr/>
        </p:nvSpPr>
        <p:spPr>
          <a:xfrm>
            <a:off x="92521" y="3051429"/>
            <a:ext cx="4395678" cy="141526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dirty="0"/>
              <a:t>/!\ Seuls les thèmes 1 à 7 du programme de droit et les thèmes 1 à 8 en économie sont concernées par les épreuves du mois de mars.</a:t>
            </a:r>
          </a:p>
        </p:txBody>
      </p:sp>
      <p:sp>
        <p:nvSpPr>
          <p:cNvPr id="25" name="ZoneTexte 24">
            <a:extLst>
              <a:ext uri="{FF2B5EF4-FFF2-40B4-BE49-F238E27FC236}">
                <a16:creationId xmlns:a16="http://schemas.microsoft.com/office/drawing/2014/main" xmlns="" id="{09BFF04F-3346-4175-A35D-164BA672FFCA}"/>
              </a:ext>
            </a:extLst>
          </p:cNvPr>
          <p:cNvSpPr txBox="1"/>
          <p:nvPr/>
        </p:nvSpPr>
        <p:spPr>
          <a:xfrm>
            <a:off x="4822689" y="1669921"/>
            <a:ext cx="2776016" cy="369332"/>
          </a:xfrm>
          <a:prstGeom prst="rect">
            <a:avLst/>
          </a:prstGeom>
          <a:noFill/>
        </p:spPr>
        <p:txBody>
          <a:bodyPr wrap="none" rtlCol="0">
            <a:spAutoFit/>
          </a:bodyPr>
          <a:lstStyle/>
          <a:p>
            <a:r>
              <a:rPr lang="fr-FR" dirty="0"/>
              <a:t>Programme de terminale</a:t>
            </a:r>
          </a:p>
        </p:txBody>
      </p:sp>
      <p:pic>
        <p:nvPicPr>
          <p:cNvPr id="26" name="Image 25">
            <a:hlinkClick r:id="rId11"/>
            <a:extLst>
              <a:ext uri="{FF2B5EF4-FFF2-40B4-BE49-F238E27FC236}">
                <a16:creationId xmlns:a16="http://schemas.microsoft.com/office/drawing/2014/main" xmlns="" id="{B98649AC-D3FB-461F-B996-E65BD63FB0AC}"/>
              </a:ext>
            </a:extLst>
          </p:cNvPr>
          <p:cNvPicPr>
            <a:picLocks noChangeAspect="1"/>
          </p:cNvPicPr>
          <p:nvPr/>
        </p:nvPicPr>
        <p:blipFill>
          <a:blip r:embed="rId12"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7623007" y="1682978"/>
            <a:ext cx="412843" cy="412843"/>
          </a:xfrm>
          <a:prstGeom prst="rect">
            <a:avLst/>
          </a:prstGeom>
        </p:spPr>
      </p:pic>
      <p:sp>
        <p:nvSpPr>
          <p:cNvPr id="27" name="ZoneTexte 26">
            <a:extLst>
              <a:ext uri="{FF2B5EF4-FFF2-40B4-BE49-F238E27FC236}">
                <a16:creationId xmlns:a16="http://schemas.microsoft.com/office/drawing/2014/main" xmlns="" id="{E98082CD-3039-4B11-A7F0-13EA28014694}"/>
              </a:ext>
            </a:extLst>
          </p:cNvPr>
          <p:cNvSpPr txBox="1"/>
          <p:nvPr/>
        </p:nvSpPr>
        <p:spPr>
          <a:xfrm>
            <a:off x="4818743" y="1145788"/>
            <a:ext cx="2702535" cy="369332"/>
          </a:xfrm>
          <a:prstGeom prst="rect">
            <a:avLst/>
          </a:prstGeom>
          <a:noFill/>
        </p:spPr>
        <p:txBody>
          <a:bodyPr wrap="none" rtlCol="0">
            <a:spAutoFit/>
          </a:bodyPr>
          <a:lstStyle/>
          <a:p>
            <a:r>
              <a:rPr lang="fr-FR" dirty="0"/>
              <a:t>Programme de première</a:t>
            </a:r>
          </a:p>
        </p:txBody>
      </p:sp>
      <p:pic>
        <p:nvPicPr>
          <p:cNvPr id="28" name="Image 27">
            <a:hlinkClick r:id="rId13"/>
            <a:extLst>
              <a:ext uri="{FF2B5EF4-FFF2-40B4-BE49-F238E27FC236}">
                <a16:creationId xmlns:a16="http://schemas.microsoft.com/office/drawing/2014/main" xmlns="" id="{7C138066-9D18-47BF-88D8-09B1C71149FA}"/>
              </a:ext>
            </a:extLst>
          </p:cNvPr>
          <p:cNvPicPr>
            <a:picLocks noChangeAspect="1"/>
          </p:cNvPicPr>
          <p:nvPr/>
        </p:nvPicPr>
        <p:blipFill>
          <a:blip r:embed="rId12"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7623007" y="1124033"/>
            <a:ext cx="412843" cy="412843"/>
          </a:xfrm>
          <a:prstGeom prst="rect">
            <a:avLst/>
          </a:prstGeom>
        </p:spPr>
      </p:pic>
    </p:spTree>
    <p:extLst>
      <p:ext uri="{BB962C8B-B14F-4D97-AF65-F5344CB8AC3E}">
        <p14:creationId xmlns:p14="http://schemas.microsoft.com/office/powerpoint/2010/main" xmlns="" val="25537933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AEE81859-8345-4F29-9C79-A4C89F35E6A1}"/>
              </a:ext>
            </a:extLst>
          </p:cNvPr>
          <p:cNvSpPr/>
          <p:nvPr/>
        </p:nvSpPr>
        <p:spPr>
          <a:xfrm>
            <a:off x="8833567" y="4800362"/>
            <a:ext cx="2252014" cy="5976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dirty="0"/>
              <a:t>Parcours magistère</a:t>
            </a:r>
          </a:p>
        </p:txBody>
      </p:sp>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4</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xmlns="" id="{20EF5B30-8B59-492F-95E2-7BECD36C079E}"/>
              </a:ext>
            </a:extLst>
          </p:cNvPr>
          <p:cNvSpPr txBox="1"/>
          <p:nvPr/>
        </p:nvSpPr>
        <p:spPr>
          <a:xfrm>
            <a:off x="0" y="1474490"/>
            <a:ext cx="15479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SUJETS 0</a:t>
            </a:r>
          </a:p>
        </p:txBody>
      </p:sp>
      <p:sp>
        <p:nvSpPr>
          <p:cNvPr id="11" name="ZoneTexte 10">
            <a:extLst>
              <a:ext uri="{FF2B5EF4-FFF2-40B4-BE49-F238E27FC236}">
                <a16:creationId xmlns:a16="http://schemas.microsoft.com/office/drawing/2014/main" xmlns="" id="{FCE40BEF-497C-4912-8AB3-3270B7BCA56D}"/>
              </a:ext>
            </a:extLst>
          </p:cNvPr>
          <p:cNvSpPr txBox="1"/>
          <p:nvPr/>
        </p:nvSpPr>
        <p:spPr>
          <a:xfrm>
            <a:off x="9513571" y="1275917"/>
            <a:ext cx="812467" cy="338554"/>
          </a:xfrm>
          <a:prstGeom prst="rect">
            <a:avLst/>
          </a:prstGeom>
          <a:noFill/>
        </p:spPr>
        <p:txBody>
          <a:bodyPr wrap="none" rtlCol="0">
            <a:spAutoFit/>
          </a:bodyPr>
          <a:lstStyle/>
          <a:p>
            <a:r>
              <a:rPr lang="fr-FR" sz="1600" dirty="0"/>
              <a:t>Sujets </a:t>
            </a:r>
          </a:p>
        </p:txBody>
      </p:sp>
      <p:pic>
        <p:nvPicPr>
          <p:cNvPr id="12" name="Image 11">
            <a:hlinkClick r:id="rId2"/>
            <a:extLst>
              <a:ext uri="{FF2B5EF4-FFF2-40B4-BE49-F238E27FC236}">
                <a16:creationId xmlns:a16="http://schemas.microsoft.com/office/drawing/2014/main" xmlns="" id="{1271A16E-8DC5-4C31-98D1-D0142DF19852}"/>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240048"/>
            <a:ext cx="412843" cy="412843"/>
          </a:xfrm>
          <a:prstGeom prst="rect">
            <a:avLst/>
          </a:prstGeom>
        </p:spPr>
      </p:pic>
      <p:sp>
        <p:nvSpPr>
          <p:cNvPr id="13" name="ZoneTexte 12">
            <a:extLst>
              <a:ext uri="{FF2B5EF4-FFF2-40B4-BE49-F238E27FC236}">
                <a16:creationId xmlns:a16="http://schemas.microsoft.com/office/drawing/2014/main" xmlns="" id="{F350CE8C-8D38-4503-9620-2D4322E5652D}"/>
              </a:ext>
            </a:extLst>
          </p:cNvPr>
          <p:cNvSpPr txBox="1"/>
          <p:nvPr/>
        </p:nvSpPr>
        <p:spPr>
          <a:xfrm>
            <a:off x="9513571" y="1921643"/>
            <a:ext cx="929357" cy="338554"/>
          </a:xfrm>
          <a:prstGeom prst="rect">
            <a:avLst/>
          </a:prstGeom>
          <a:noFill/>
        </p:spPr>
        <p:txBody>
          <a:bodyPr wrap="none" rtlCol="0">
            <a:spAutoFit/>
          </a:bodyPr>
          <a:lstStyle/>
          <a:p>
            <a:r>
              <a:rPr lang="fr-FR" sz="1600" dirty="0"/>
              <a:t>Corrigé </a:t>
            </a:r>
          </a:p>
        </p:txBody>
      </p:sp>
      <p:pic>
        <p:nvPicPr>
          <p:cNvPr id="14" name="Image 13">
            <a:hlinkClick r:id="rId5"/>
            <a:extLst>
              <a:ext uri="{FF2B5EF4-FFF2-40B4-BE49-F238E27FC236}">
                <a16:creationId xmlns:a16="http://schemas.microsoft.com/office/drawing/2014/main" xmlns="" id="{9C490D1D-6221-4B9F-8518-4AD879D8B561}"/>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859313"/>
            <a:ext cx="412843" cy="412843"/>
          </a:xfrm>
          <a:prstGeom prst="rect">
            <a:avLst/>
          </a:prstGeom>
        </p:spPr>
      </p:pic>
      <p:sp>
        <p:nvSpPr>
          <p:cNvPr id="15" name="Rectangle 14">
            <a:hlinkClick r:id="rId6" action="ppaction://hlinksldjump"/>
            <a:extLst>
              <a:ext uri="{FF2B5EF4-FFF2-40B4-BE49-F238E27FC236}">
                <a16:creationId xmlns:a16="http://schemas.microsoft.com/office/drawing/2014/main" xmlns="" id="{0F39C886-C808-4A16-99E4-A9B7A5C6FA14}"/>
              </a:ext>
            </a:extLst>
          </p:cNvPr>
          <p:cNvSpPr/>
          <p:nvPr/>
        </p:nvSpPr>
        <p:spPr>
          <a:xfrm>
            <a:off x="2640805" y="1402113"/>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VELOFOOD</a:t>
            </a:r>
          </a:p>
        </p:txBody>
      </p:sp>
      <p:sp>
        <p:nvSpPr>
          <p:cNvPr id="16" name="Rectangle 15">
            <a:hlinkClick r:id="rId7" action="ppaction://hlinksldjump"/>
            <a:extLst>
              <a:ext uri="{FF2B5EF4-FFF2-40B4-BE49-F238E27FC236}">
                <a16:creationId xmlns:a16="http://schemas.microsoft.com/office/drawing/2014/main" xmlns="" id="{6B663965-A09D-44C7-B483-8058E24B25DC}"/>
              </a:ext>
            </a:extLst>
          </p:cNvPr>
          <p:cNvSpPr/>
          <p:nvPr/>
        </p:nvSpPr>
        <p:spPr>
          <a:xfrm>
            <a:off x="6077188" y="1380957"/>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GASTON</a:t>
            </a:r>
          </a:p>
        </p:txBody>
      </p:sp>
      <p:sp>
        <p:nvSpPr>
          <p:cNvPr id="19" name="ZoneTexte 18">
            <a:extLst>
              <a:ext uri="{FF2B5EF4-FFF2-40B4-BE49-F238E27FC236}">
                <a16:creationId xmlns:a16="http://schemas.microsoft.com/office/drawing/2014/main" xmlns="" id="{C5123D61-8321-41FE-A0D6-A5FC24A4B79F}"/>
              </a:ext>
            </a:extLst>
          </p:cNvPr>
          <p:cNvSpPr txBox="1"/>
          <p:nvPr/>
        </p:nvSpPr>
        <p:spPr>
          <a:xfrm>
            <a:off x="1072662" y="3444100"/>
            <a:ext cx="2337803" cy="646331"/>
          </a:xfrm>
          <a:prstGeom prst="rect">
            <a:avLst/>
          </a:prstGeom>
          <a:noFill/>
        </p:spPr>
        <p:txBody>
          <a:bodyPr wrap="square" rtlCol="0">
            <a:spAutoFit/>
          </a:bodyPr>
          <a:lstStyle/>
          <a:p>
            <a:pPr algn="just"/>
            <a:r>
              <a:rPr lang="fr-FR" dirty="0"/>
              <a:t>Rappel des attendus méthodologiques</a:t>
            </a:r>
          </a:p>
        </p:txBody>
      </p:sp>
      <p:cxnSp>
        <p:nvCxnSpPr>
          <p:cNvPr id="21" name="Connecteur : en angle 20">
            <a:extLst>
              <a:ext uri="{FF2B5EF4-FFF2-40B4-BE49-F238E27FC236}">
                <a16:creationId xmlns:a16="http://schemas.microsoft.com/office/drawing/2014/main" xmlns="" id="{57E2F3CF-EB5F-498B-AF23-A399CB76FEE8}"/>
              </a:ext>
            </a:extLst>
          </p:cNvPr>
          <p:cNvCxnSpPr>
            <a:cxnSpLocks/>
            <a:endCxn id="19" idx="1"/>
          </p:cNvCxnSpPr>
          <p:nvPr/>
        </p:nvCxnSpPr>
        <p:spPr>
          <a:xfrm rot="16200000" flipH="1">
            <a:off x="-193444" y="2501160"/>
            <a:ext cx="1836784" cy="69542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24" name="Espace réservé du texte 4">
            <a:extLst>
              <a:ext uri="{FF2B5EF4-FFF2-40B4-BE49-F238E27FC236}">
                <a16:creationId xmlns:a16="http://schemas.microsoft.com/office/drawing/2014/main" xmlns="" id="{596D076A-1CB3-421F-8D29-072062587042}"/>
              </a:ext>
            </a:extLst>
          </p:cNvPr>
          <p:cNvSpPr txBox="1">
            <a:spLocks/>
          </p:cNvSpPr>
          <p:nvPr/>
        </p:nvSpPr>
        <p:spPr>
          <a:xfrm>
            <a:off x="3466149" y="2484925"/>
            <a:ext cx="7881937" cy="324549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buFont typeface="Arial" panose="020B0604020202020204" pitchFamily="34" charset="0"/>
              <a:buChar char="•"/>
            </a:pPr>
            <a:r>
              <a:rPr lang="fr-FR" dirty="0"/>
              <a:t>Résolution de cas pratiques (tâche complexe)</a:t>
            </a:r>
          </a:p>
          <a:p>
            <a:pPr marL="792163" lvl="1" indent="-342900">
              <a:buFont typeface="Arial" panose="020B0604020202020204" pitchFamily="34" charset="0"/>
              <a:buChar char="•"/>
            </a:pPr>
            <a:r>
              <a:rPr lang="fr-FR" dirty="0"/>
              <a:t>Qualification juridique / précision du vocabulaire</a:t>
            </a:r>
          </a:p>
          <a:p>
            <a:pPr marL="792163" lvl="1" indent="-342900">
              <a:buFont typeface="Arial" panose="020B0604020202020204" pitchFamily="34" charset="0"/>
              <a:buChar char="•"/>
            </a:pPr>
            <a:r>
              <a:rPr lang="fr-FR" dirty="0"/>
              <a:t>Lecture de décisions de justice</a:t>
            </a:r>
          </a:p>
          <a:p>
            <a:pPr marL="792163" lvl="1" indent="-342900">
              <a:buFont typeface="Arial" panose="020B0604020202020204" pitchFamily="34" charset="0"/>
              <a:buChar char="•"/>
            </a:pPr>
            <a:r>
              <a:rPr lang="fr-FR" dirty="0"/>
              <a:t>Recherche d’informations / veille informationnelle</a:t>
            </a:r>
          </a:p>
          <a:p>
            <a:pPr marL="792163" lvl="1" indent="-342900">
              <a:buFont typeface="Arial" panose="020B0604020202020204" pitchFamily="34" charset="0"/>
              <a:buChar char="•"/>
            </a:pPr>
            <a:r>
              <a:rPr lang="fr-FR" dirty="0"/>
              <a:t>Analyse de documents</a:t>
            </a:r>
          </a:p>
          <a:p>
            <a:pPr marL="792163" lvl="1" indent="-342900">
              <a:buFont typeface="Arial" panose="020B0604020202020204" pitchFamily="34" charset="0"/>
              <a:buChar char="•"/>
            </a:pPr>
            <a:r>
              <a:rPr lang="fr-FR" dirty="0"/>
              <a:t>Analyse de contrat</a:t>
            </a:r>
          </a:p>
          <a:p>
            <a:pPr marL="792163" lvl="1" indent="-342900">
              <a:buFont typeface="Arial" panose="020B0604020202020204" pitchFamily="34" charset="0"/>
              <a:buChar char="•"/>
            </a:pPr>
            <a:r>
              <a:rPr lang="fr-FR" dirty="0"/>
              <a:t>Argumentation / écrit - oral</a:t>
            </a:r>
          </a:p>
          <a:p>
            <a:pPr marL="342900" indent="-342900">
              <a:buFont typeface="Arial" panose="020B0604020202020204" pitchFamily="34" charset="0"/>
              <a:buChar char="•"/>
            </a:pPr>
            <a:r>
              <a:rPr lang="fr-FR" dirty="0"/>
              <a:t>Questions de réflexion</a:t>
            </a:r>
          </a:p>
          <a:p>
            <a:pPr marL="342900" indent="-342900">
              <a:buFont typeface="Arial" panose="020B0604020202020204" pitchFamily="34" charset="0"/>
              <a:buChar char="•"/>
            </a:pPr>
            <a:r>
              <a:rPr lang="fr-FR" dirty="0"/>
              <a:t>Débats</a:t>
            </a:r>
          </a:p>
        </p:txBody>
      </p:sp>
      <p:pic>
        <p:nvPicPr>
          <p:cNvPr id="25" name="Image 24">
            <a:extLst>
              <a:ext uri="{FF2B5EF4-FFF2-40B4-BE49-F238E27FC236}">
                <a16:creationId xmlns:a16="http://schemas.microsoft.com/office/drawing/2014/main" xmlns="" id="{48F43473-45C3-4286-9469-90E1F2547088}"/>
              </a:ext>
            </a:extLst>
          </p:cNvPr>
          <p:cNvPicPr>
            <a:picLocks noChangeAspect="1"/>
          </p:cNvPicPr>
          <p:nvPr/>
        </p:nvPicPr>
        <p:blipFill>
          <a:blip r:embed="rId8"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1690519" y="4249319"/>
            <a:ext cx="1102087" cy="1102087"/>
          </a:xfrm>
          <a:prstGeom prst="rect">
            <a:avLst/>
          </a:prstGeom>
        </p:spPr>
      </p:pic>
      <p:sp>
        <p:nvSpPr>
          <p:cNvPr id="26" name="ZoneTexte 25">
            <a:extLst>
              <a:ext uri="{FF2B5EF4-FFF2-40B4-BE49-F238E27FC236}">
                <a16:creationId xmlns:a16="http://schemas.microsoft.com/office/drawing/2014/main" xmlns="" id="{4A7543FB-5DC9-49C0-8B58-3CA0B9E39A97}"/>
              </a:ext>
            </a:extLst>
          </p:cNvPr>
          <p:cNvSpPr txBox="1"/>
          <p:nvPr/>
        </p:nvSpPr>
        <p:spPr>
          <a:xfrm>
            <a:off x="0" y="1044235"/>
            <a:ext cx="10695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DROIT</a:t>
            </a:r>
          </a:p>
        </p:txBody>
      </p:sp>
      <p:sp>
        <p:nvSpPr>
          <p:cNvPr id="29" name="ZoneTexte 28">
            <a:hlinkClick r:id="rId9" action="ppaction://hlinksldjump"/>
            <a:extLst>
              <a:ext uri="{FF2B5EF4-FFF2-40B4-BE49-F238E27FC236}">
                <a16:creationId xmlns:a16="http://schemas.microsoft.com/office/drawing/2014/main" xmlns="" id="{6FFE90B5-9E38-4E06-BD77-6130D7906C1A}"/>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30" name="ZoneTexte 29">
            <a:hlinkClick r:id="rId10" action="ppaction://hlinksldjump"/>
            <a:extLst>
              <a:ext uri="{FF2B5EF4-FFF2-40B4-BE49-F238E27FC236}">
                <a16:creationId xmlns:a16="http://schemas.microsoft.com/office/drawing/2014/main" xmlns="" id="{8D296D5C-2DA1-419F-B287-9FDCD7FF7AD9}"/>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31" name="ZoneTexte 30">
            <a:hlinkClick r:id="rId11" action="ppaction://hlinksldjump"/>
            <a:extLst>
              <a:ext uri="{FF2B5EF4-FFF2-40B4-BE49-F238E27FC236}">
                <a16:creationId xmlns:a16="http://schemas.microsoft.com/office/drawing/2014/main" xmlns="" id="{3433E6D8-7587-4B27-A34E-ADCED5FFEE63}"/>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32" name="ZoneTexte 31">
            <a:hlinkClick r:id="rId12" action="ppaction://hlinksldjump"/>
            <a:extLst>
              <a:ext uri="{FF2B5EF4-FFF2-40B4-BE49-F238E27FC236}">
                <a16:creationId xmlns:a16="http://schemas.microsoft.com/office/drawing/2014/main" xmlns="" id="{30BFB18E-04A2-4017-9651-933D115DE600}"/>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cxnSp>
        <p:nvCxnSpPr>
          <p:cNvPr id="5" name="Connecteur droit 4">
            <a:extLst>
              <a:ext uri="{FF2B5EF4-FFF2-40B4-BE49-F238E27FC236}">
                <a16:creationId xmlns:a16="http://schemas.microsoft.com/office/drawing/2014/main" xmlns="" id="{6EA3CAAE-1766-4894-99A2-5CD5A522B562}"/>
              </a:ext>
            </a:extLst>
          </p:cNvPr>
          <p:cNvCxnSpPr/>
          <p:nvPr/>
        </p:nvCxnSpPr>
        <p:spPr>
          <a:xfrm>
            <a:off x="5428343" y="2801257"/>
            <a:ext cx="161108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7" name="Image 26">
            <a:hlinkClick r:id="rId13"/>
            <a:extLst>
              <a:ext uri="{FF2B5EF4-FFF2-40B4-BE49-F238E27FC236}">
                <a16:creationId xmlns:a16="http://schemas.microsoft.com/office/drawing/2014/main" xmlns="" id="{1EE4C3AA-E335-4353-8E3E-444B1BAAD91B}"/>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1167914" y="4800362"/>
            <a:ext cx="551044" cy="551044"/>
          </a:xfrm>
          <a:prstGeom prst="rect">
            <a:avLst/>
          </a:prstGeom>
        </p:spPr>
      </p:pic>
    </p:spTree>
    <p:extLst>
      <p:ext uri="{BB962C8B-B14F-4D97-AF65-F5344CB8AC3E}">
        <p14:creationId xmlns:p14="http://schemas.microsoft.com/office/powerpoint/2010/main" xmlns="" val="39422205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5</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xmlns="" id="{20EF5B30-8B59-492F-95E2-7BECD36C079E}"/>
              </a:ext>
            </a:extLst>
          </p:cNvPr>
          <p:cNvSpPr txBox="1"/>
          <p:nvPr/>
        </p:nvSpPr>
        <p:spPr>
          <a:xfrm>
            <a:off x="0" y="1474490"/>
            <a:ext cx="15479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SUJETS 0</a:t>
            </a:r>
          </a:p>
        </p:txBody>
      </p:sp>
      <p:sp>
        <p:nvSpPr>
          <p:cNvPr id="11" name="ZoneTexte 10">
            <a:extLst>
              <a:ext uri="{FF2B5EF4-FFF2-40B4-BE49-F238E27FC236}">
                <a16:creationId xmlns:a16="http://schemas.microsoft.com/office/drawing/2014/main" xmlns="" id="{FCE40BEF-497C-4912-8AB3-3270B7BCA56D}"/>
              </a:ext>
            </a:extLst>
          </p:cNvPr>
          <p:cNvSpPr txBox="1"/>
          <p:nvPr/>
        </p:nvSpPr>
        <p:spPr>
          <a:xfrm>
            <a:off x="9513571" y="1275917"/>
            <a:ext cx="812467" cy="338554"/>
          </a:xfrm>
          <a:prstGeom prst="rect">
            <a:avLst/>
          </a:prstGeom>
          <a:noFill/>
        </p:spPr>
        <p:txBody>
          <a:bodyPr wrap="none" rtlCol="0">
            <a:spAutoFit/>
          </a:bodyPr>
          <a:lstStyle/>
          <a:p>
            <a:r>
              <a:rPr lang="fr-FR" sz="1600" dirty="0"/>
              <a:t>Sujets </a:t>
            </a:r>
          </a:p>
        </p:txBody>
      </p:sp>
      <p:pic>
        <p:nvPicPr>
          <p:cNvPr id="12" name="Image 11">
            <a:hlinkClick r:id="rId2"/>
            <a:extLst>
              <a:ext uri="{FF2B5EF4-FFF2-40B4-BE49-F238E27FC236}">
                <a16:creationId xmlns:a16="http://schemas.microsoft.com/office/drawing/2014/main" xmlns="" id="{1271A16E-8DC5-4C31-98D1-D0142DF19852}"/>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240048"/>
            <a:ext cx="412843" cy="412843"/>
          </a:xfrm>
          <a:prstGeom prst="rect">
            <a:avLst/>
          </a:prstGeom>
        </p:spPr>
      </p:pic>
      <p:sp>
        <p:nvSpPr>
          <p:cNvPr id="13" name="ZoneTexte 12">
            <a:extLst>
              <a:ext uri="{FF2B5EF4-FFF2-40B4-BE49-F238E27FC236}">
                <a16:creationId xmlns:a16="http://schemas.microsoft.com/office/drawing/2014/main" xmlns="" id="{F350CE8C-8D38-4503-9620-2D4322E5652D}"/>
              </a:ext>
            </a:extLst>
          </p:cNvPr>
          <p:cNvSpPr txBox="1"/>
          <p:nvPr/>
        </p:nvSpPr>
        <p:spPr>
          <a:xfrm>
            <a:off x="9513571" y="1921643"/>
            <a:ext cx="929357" cy="338554"/>
          </a:xfrm>
          <a:prstGeom prst="rect">
            <a:avLst/>
          </a:prstGeom>
          <a:noFill/>
        </p:spPr>
        <p:txBody>
          <a:bodyPr wrap="none" rtlCol="0">
            <a:spAutoFit/>
          </a:bodyPr>
          <a:lstStyle/>
          <a:p>
            <a:r>
              <a:rPr lang="fr-FR" sz="1600" dirty="0"/>
              <a:t>Corrigé </a:t>
            </a:r>
          </a:p>
        </p:txBody>
      </p:sp>
      <p:pic>
        <p:nvPicPr>
          <p:cNvPr id="14" name="Image 13">
            <a:hlinkClick r:id="rId5"/>
            <a:extLst>
              <a:ext uri="{FF2B5EF4-FFF2-40B4-BE49-F238E27FC236}">
                <a16:creationId xmlns:a16="http://schemas.microsoft.com/office/drawing/2014/main" xmlns="" id="{9C490D1D-6221-4B9F-8518-4AD879D8B561}"/>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859313"/>
            <a:ext cx="412843" cy="412843"/>
          </a:xfrm>
          <a:prstGeom prst="rect">
            <a:avLst/>
          </a:prstGeom>
        </p:spPr>
      </p:pic>
      <p:sp>
        <p:nvSpPr>
          <p:cNvPr id="15" name="Rectangle 14">
            <a:extLst>
              <a:ext uri="{FF2B5EF4-FFF2-40B4-BE49-F238E27FC236}">
                <a16:creationId xmlns:a16="http://schemas.microsoft.com/office/drawing/2014/main" xmlns="" id="{0F39C886-C808-4A16-99E4-A9B7A5C6FA14}"/>
              </a:ext>
            </a:extLst>
          </p:cNvPr>
          <p:cNvSpPr/>
          <p:nvPr/>
        </p:nvSpPr>
        <p:spPr>
          <a:xfrm>
            <a:off x="2640805" y="1402113"/>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VELOFOOD</a:t>
            </a:r>
          </a:p>
        </p:txBody>
      </p:sp>
      <p:sp>
        <p:nvSpPr>
          <p:cNvPr id="16" name="Rectangle 15">
            <a:hlinkClick r:id="rId6" action="ppaction://hlinksldjump"/>
            <a:extLst>
              <a:ext uri="{FF2B5EF4-FFF2-40B4-BE49-F238E27FC236}">
                <a16:creationId xmlns:a16="http://schemas.microsoft.com/office/drawing/2014/main" xmlns="" id="{6B663965-A09D-44C7-B483-8058E24B25DC}"/>
              </a:ext>
            </a:extLst>
          </p:cNvPr>
          <p:cNvSpPr/>
          <p:nvPr/>
        </p:nvSpPr>
        <p:spPr>
          <a:xfrm>
            <a:off x="6077188" y="1380957"/>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GASTON</a:t>
            </a:r>
          </a:p>
        </p:txBody>
      </p:sp>
      <p:sp>
        <p:nvSpPr>
          <p:cNvPr id="17" name="Rectangle 16">
            <a:extLst>
              <a:ext uri="{FF2B5EF4-FFF2-40B4-BE49-F238E27FC236}">
                <a16:creationId xmlns:a16="http://schemas.microsoft.com/office/drawing/2014/main" xmlns="" id="{AB5F8C4E-EAB5-4C06-BAF4-E06E52CFD92F}"/>
              </a:ext>
            </a:extLst>
          </p:cNvPr>
          <p:cNvSpPr/>
          <p:nvPr/>
        </p:nvSpPr>
        <p:spPr>
          <a:xfrm>
            <a:off x="2640806" y="1380957"/>
            <a:ext cx="2458994" cy="6698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xmlns="" id="{ADAA8416-90FE-4126-96CB-5627025ED318}"/>
              </a:ext>
            </a:extLst>
          </p:cNvPr>
          <p:cNvSpPr txBox="1"/>
          <p:nvPr/>
        </p:nvSpPr>
        <p:spPr>
          <a:xfrm>
            <a:off x="96693" y="2485440"/>
            <a:ext cx="12095307" cy="2893100"/>
          </a:xfrm>
          <a:prstGeom prst="rect">
            <a:avLst/>
          </a:prstGeom>
          <a:noFill/>
        </p:spPr>
        <p:txBody>
          <a:bodyPr wrap="square" rtlCol="0">
            <a:spAutoFit/>
          </a:bodyPr>
          <a:lstStyle/>
          <a:p>
            <a:pPr algn="just"/>
            <a:r>
              <a:rPr lang="fr-FR" sz="1600" dirty="0"/>
              <a:t>Geoffrey, pour financer ses études de droit, crée sa microentreprise et conclut un contrat de partenariat avec la société VELOFOOD. Cette société gère une flotte de livreurs à vélo au moyen d’une plateforme en ligne.</a:t>
            </a:r>
          </a:p>
          <a:p>
            <a:pPr algn="just"/>
            <a:r>
              <a:rPr lang="fr-FR" sz="1600" dirty="0"/>
              <a:t>Dans le cadre de son contrat, Geoffrey sillonne trois fois par semaine les rues de Rouen pour livrer des repas à domicile. Au cours d’une livraison, Geoffrey chute de son vélo et subit de multiples fractures au bras. Immobilisé, il ne peut plus assurer ses livraisons.</a:t>
            </a:r>
          </a:p>
          <a:p>
            <a:pPr algn="just"/>
            <a:r>
              <a:rPr lang="fr-FR" sz="1600" dirty="0"/>
              <a:t>Deux semaines plus tard, la société VELOFOOD annonce à Geoffrey, par courriel, qu’elle se sépare de lui au motif qu’il ne remplit plus les obligations contractuelles définies à l’article 3 de son contrat. Dans les trois jours qui suivent, une lettre recommandée avec avis de réception lui est envoyée pour confirmer la résiliation du contrat le liant à la société VELOFOOD.</a:t>
            </a:r>
          </a:p>
          <a:p>
            <a:pPr algn="just"/>
            <a:r>
              <a:rPr lang="fr-FR" sz="1600" dirty="0"/>
              <a:t>Geoffrey, sachant qu’il va rencontrer rapidement des difficultés financières, souhaite demander la requalification de son contrat en contrat de travail.</a:t>
            </a:r>
          </a:p>
          <a:p>
            <a:pPr algn="just"/>
            <a:endParaRPr lang="fr-FR" sz="1600" dirty="0"/>
          </a:p>
        </p:txBody>
      </p:sp>
      <p:sp>
        <p:nvSpPr>
          <p:cNvPr id="19" name="ZoneTexte 18">
            <a:extLst>
              <a:ext uri="{FF2B5EF4-FFF2-40B4-BE49-F238E27FC236}">
                <a16:creationId xmlns:a16="http://schemas.microsoft.com/office/drawing/2014/main" xmlns="" id="{846AC25C-8CAF-491E-A3D9-2394C8C378DE}"/>
              </a:ext>
            </a:extLst>
          </p:cNvPr>
          <p:cNvSpPr txBox="1"/>
          <p:nvPr/>
        </p:nvSpPr>
        <p:spPr>
          <a:xfrm>
            <a:off x="92521" y="5032910"/>
            <a:ext cx="11881009" cy="1323439"/>
          </a:xfrm>
          <a:prstGeom prst="rect">
            <a:avLst/>
          </a:prstGeom>
          <a:noFill/>
        </p:spPr>
        <p:txBody>
          <a:bodyPr wrap="none" rtlCol="0">
            <a:spAutoFit/>
          </a:bodyPr>
          <a:lstStyle/>
          <a:p>
            <a:r>
              <a:rPr lang="fr-FR" sz="1600" b="1" dirty="0"/>
              <a:t>1.Résumez les faits en utilisant des qualifications juridiques.</a:t>
            </a:r>
          </a:p>
          <a:p>
            <a:r>
              <a:rPr lang="fr-FR" sz="1600" b="1" dirty="0"/>
              <a:t>2.Développez l’argumentation juridique que Geoffrey peut avancer pour demander la requalification de son contrat de travail.</a:t>
            </a:r>
          </a:p>
          <a:p>
            <a:r>
              <a:rPr lang="fr-FR" sz="1600" b="1" dirty="0"/>
              <a:t>3.Présentez les arguments que la société VELOFOOD peut lui opposer.</a:t>
            </a:r>
          </a:p>
          <a:p>
            <a:r>
              <a:rPr lang="fr-FR" sz="1600" b="1" dirty="0"/>
              <a:t>4.Expliquez les enjeux de l’arrêt du 4 mars 2020 pour les sociétés utilisant des plateformes numériques.</a:t>
            </a:r>
          </a:p>
          <a:p>
            <a:endParaRPr lang="fr-FR" sz="1600" b="1" dirty="0"/>
          </a:p>
        </p:txBody>
      </p:sp>
      <p:sp>
        <p:nvSpPr>
          <p:cNvPr id="23" name="ZoneTexte 22">
            <a:hlinkClick r:id="rId7" action="ppaction://hlinksldjump"/>
            <a:extLst>
              <a:ext uri="{FF2B5EF4-FFF2-40B4-BE49-F238E27FC236}">
                <a16:creationId xmlns:a16="http://schemas.microsoft.com/office/drawing/2014/main" xmlns="" id="{C04AF2B2-74A3-4FEF-ABC3-235889FC8198}"/>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4" name="ZoneTexte 23">
            <a:hlinkClick r:id="rId8" action="ppaction://hlinksldjump"/>
            <a:extLst>
              <a:ext uri="{FF2B5EF4-FFF2-40B4-BE49-F238E27FC236}">
                <a16:creationId xmlns:a16="http://schemas.microsoft.com/office/drawing/2014/main" xmlns="" id="{F41EF960-F3C8-444E-91D9-7B918469130D}"/>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5" name="ZoneTexte 24">
            <a:hlinkClick r:id="rId9" action="ppaction://hlinksldjump"/>
            <a:extLst>
              <a:ext uri="{FF2B5EF4-FFF2-40B4-BE49-F238E27FC236}">
                <a16:creationId xmlns:a16="http://schemas.microsoft.com/office/drawing/2014/main" xmlns="" id="{FBD7B191-485B-413A-A377-68054BDE6D69}"/>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6" name="ZoneTexte 25">
            <a:hlinkClick r:id="rId10" action="ppaction://hlinksldjump"/>
            <a:extLst>
              <a:ext uri="{FF2B5EF4-FFF2-40B4-BE49-F238E27FC236}">
                <a16:creationId xmlns:a16="http://schemas.microsoft.com/office/drawing/2014/main" xmlns="" id="{670C77B6-4F40-4048-B2AA-460F9B756BDA}"/>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Tree>
    <p:extLst>
      <p:ext uri="{BB962C8B-B14F-4D97-AF65-F5344CB8AC3E}">
        <p14:creationId xmlns:p14="http://schemas.microsoft.com/office/powerpoint/2010/main" xmlns="" val="20902429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6</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xmlns="" id="{20EF5B30-8B59-492F-95E2-7BECD36C079E}"/>
              </a:ext>
            </a:extLst>
          </p:cNvPr>
          <p:cNvSpPr txBox="1"/>
          <p:nvPr/>
        </p:nvSpPr>
        <p:spPr>
          <a:xfrm>
            <a:off x="0" y="1474490"/>
            <a:ext cx="15479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SUJETS 0</a:t>
            </a:r>
          </a:p>
        </p:txBody>
      </p:sp>
      <p:sp>
        <p:nvSpPr>
          <p:cNvPr id="11" name="ZoneTexte 10">
            <a:extLst>
              <a:ext uri="{FF2B5EF4-FFF2-40B4-BE49-F238E27FC236}">
                <a16:creationId xmlns:a16="http://schemas.microsoft.com/office/drawing/2014/main" xmlns="" id="{FCE40BEF-497C-4912-8AB3-3270B7BCA56D}"/>
              </a:ext>
            </a:extLst>
          </p:cNvPr>
          <p:cNvSpPr txBox="1"/>
          <p:nvPr/>
        </p:nvSpPr>
        <p:spPr>
          <a:xfrm>
            <a:off x="9513571" y="1275917"/>
            <a:ext cx="812467" cy="338554"/>
          </a:xfrm>
          <a:prstGeom prst="rect">
            <a:avLst/>
          </a:prstGeom>
          <a:noFill/>
        </p:spPr>
        <p:txBody>
          <a:bodyPr wrap="none" rtlCol="0">
            <a:spAutoFit/>
          </a:bodyPr>
          <a:lstStyle/>
          <a:p>
            <a:r>
              <a:rPr lang="fr-FR" sz="1600" dirty="0"/>
              <a:t>Sujets </a:t>
            </a:r>
          </a:p>
        </p:txBody>
      </p:sp>
      <p:pic>
        <p:nvPicPr>
          <p:cNvPr id="12" name="Image 11">
            <a:hlinkClick r:id="rId3"/>
            <a:extLst>
              <a:ext uri="{FF2B5EF4-FFF2-40B4-BE49-F238E27FC236}">
                <a16:creationId xmlns:a16="http://schemas.microsoft.com/office/drawing/2014/main" xmlns="" id="{1271A16E-8DC5-4C31-98D1-D0142DF19852}"/>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5"/>
              </a:ext>
            </a:extLst>
          </a:blip>
          <a:stretch>
            <a:fillRect/>
          </a:stretch>
        </p:blipFill>
        <p:spPr>
          <a:xfrm>
            <a:off x="10375465" y="1240048"/>
            <a:ext cx="412843" cy="412843"/>
          </a:xfrm>
          <a:prstGeom prst="rect">
            <a:avLst/>
          </a:prstGeom>
        </p:spPr>
      </p:pic>
      <p:sp>
        <p:nvSpPr>
          <p:cNvPr id="13" name="ZoneTexte 12">
            <a:extLst>
              <a:ext uri="{FF2B5EF4-FFF2-40B4-BE49-F238E27FC236}">
                <a16:creationId xmlns:a16="http://schemas.microsoft.com/office/drawing/2014/main" xmlns="" id="{F350CE8C-8D38-4503-9620-2D4322E5652D}"/>
              </a:ext>
            </a:extLst>
          </p:cNvPr>
          <p:cNvSpPr txBox="1"/>
          <p:nvPr/>
        </p:nvSpPr>
        <p:spPr>
          <a:xfrm>
            <a:off x="9513571" y="1921643"/>
            <a:ext cx="929357" cy="338554"/>
          </a:xfrm>
          <a:prstGeom prst="rect">
            <a:avLst/>
          </a:prstGeom>
          <a:noFill/>
        </p:spPr>
        <p:txBody>
          <a:bodyPr wrap="none" rtlCol="0">
            <a:spAutoFit/>
          </a:bodyPr>
          <a:lstStyle/>
          <a:p>
            <a:r>
              <a:rPr lang="fr-FR" sz="1600" dirty="0"/>
              <a:t>Corrigé </a:t>
            </a:r>
          </a:p>
        </p:txBody>
      </p:sp>
      <p:pic>
        <p:nvPicPr>
          <p:cNvPr id="14" name="Image 13">
            <a:hlinkClick r:id="rId6"/>
            <a:extLst>
              <a:ext uri="{FF2B5EF4-FFF2-40B4-BE49-F238E27FC236}">
                <a16:creationId xmlns:a16="http://schemas.microsoft.com/office/drawing/2014/main" xmlns="" id="{9C490D1D-6221-4B9F-8518-4AD879D8B561}"/>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5"/>
              </a:ext>
            </a:extLst>
          </a:blip>
          <a:stretch>
            <a:fillRect/>
          </a:stretch>
        </p:blipFill>
        <p:spPr>
          <a:xfrm>
            <a:off x="10375465" y="1859313"/>
            <a:ext cx="412843" cy="412843"/>
          </a:xfrm>
          <a:prstGeom prst="rect">
            <a:avLst/>
          </a:prstGeom>
        </p:spPr>
      </p:pic>
      <p:sp>
        <p:nvSpPr>
          <p:cNvPr id="15" name="Rectangle 14">
            <a:hlinkClick r:id="rId7" action="ppaction://hlinksldjump"/>
            <a:extLst>
              <a:ext uri="{FF2B5EF4-FFF2-40B4-BE49-F238E27FC236}">
                <a16:creationId xmlns:a16="http://schemas.microsoft.com/office/drawing/2014/main" xmlns="" id="{0F39C886-C808-4A16-99E4-A9B7A5C6FA14}"/>
              </a:ext>
            </a:extLst>
          </p:cNvPr>
          <p:cNvSpPr/>
          <p:nvPr/>
        </p:nvSpPr>
        <p:spPr>
          <a:xfrm>
            <a:off x="2640805" y="1402113"/>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VELOFOOD</a:t>
            </a:r>
          </a:p>
        </p:txBody>
      </p:sp>
      <p:sp>
        <p:nvSpPr>
          <p:cNvPr id="16" name="Rectangle 15">
            <a:extLst>
              <a:ext uri="{FF2B5EF4-FFF2-40B4-BE49-F238E27FC236}">
                <a16:creationId xmlns:a16="http://schemas.microsoft.com/office/drawing/2014/main" xmlns="" id="{6B663965-A09D-44C7-B483-8058E24B25DC}"/>
              </a:ext>
            </a:extLst>
          </p:cNvPr>
          <p:cNvSpPr/>
          <p:nvPr/>
        </p:nvSpPr>
        <p:spPr>
          <a:xfrm>
            <a:off x="6077188" y="1380957"/>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GASTON</a:t>
            </a:r>
          </a:p>
        </p:txBody>
      </p:sp>
      <p:sp>
        <p:nvSpPr>
          <p:cNvPr id="17" name="Rectangle 16">
            <a:extLst>
              <a:ext uri="{FF2B5EF4-FFF2-40B4-BE49-F238E27FC236}">
                <a16:creationId xmlns:a16="http://schemas.microsoft.com/office/drawing/2014/main" xmlns="" id="{BB1A1CF5-A324-4F3B-8742-18474C6D573A}"/>
              </a:ext>
            </a:extLst>
          </p:cNvPr>
          <p:cNvSpPr/>
          <p:nvPr/>
        </p:nvSpPr>
        <p:spPr>
          <a:xfrm>
            <a:off x="6077188" y="1370379"/>
            <a:ext cx="2458994" cy="6698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xmlns="" id="{827589B4-BB3B-4F4A-9218-D3236931D38A}"/>
              </a:ext>
            </a:extLst>
          </p:cNvPr>
          <p:cNvSpPr txBox="1"/>
          <p:nvPr/>
        </p:nvSpPr>
        <p:spPr>
          <a:xfrm>
            <a:off x="142103" y="2298439"/>
            <a:ext cx="11677134" cy="2554545"/>
          </a:xfrm>
          <a:prstGeom prst="rect">
            <a:avLst/>
          </a:prstGeom>
          <a:noFill/>
        </p:spPr>
        <p:txBody>
          <a:bodyPr wrap="square" rtlCol="0">
            <a:spAutoFit/>
          </a:bodyPr>
          <a:lstStyle/>
          <a:p>
            <a:pPr algn="just"/>
            <a:r>
              <a:rPr lang="fr-FR" sz="1600" dirty="0"/>
              <a:t>Gaston, 20 ans, écologiste convaincu, utilise le plus souvent possible son vélo à pignon fixe* pour se  déplacer. Ce matin, Gaston roule à vélo en empruntant la piste cyclable. Un casque sur les oreilles lui permet d’écouter sa musique préférée tout en roulant. Au même moment, Maud, en retard, court sur le trottoir « pour attraper son bus » tout en téléphonant à son frère. Elle se rend à un cours de piano. Soudain, Maud aperçoit son bus de l’autre côté de la rue et traverse brusquement. Gaston ne l’entend pas crier et la voit trop tard pour freiner en rétropédalant. Il percute Maud. Suite à l’accident, le téléphone portable de Maud ne fonctionne plus et elle n’a pas pu se rendre à son cours de piano qui lui a été facturé. De plus, elle souffre d’une entorse au poignet qui l’empêchera de participer à une audition importante pour entrer au conservatoire. Elle s’interroge sur la responsabilité de Gaston.</a:t>
            </a:r>
          </a:p>
          <a:p>
            <a:pPr algn="just"/>
            <a:endParaRPr lang="fr-FR" sz="1600" dirty="0"/>
          </a:p>
          <a:p>
            <a:r>
              <a:rPr lang="fr-FR" sz="1600" i="1" dirty="0"/>
              <a:t>*vélo à pignon fixe = vélo sans frein, seul le rétropédalage permet au conducteur de freiner.</a:t>
            </a:r>
          </a:p>
        </p:txBody>
      </p:sp>
      <p:sp>
        <p:nvSpPr>
          <p:cNvPr id="19" name="ZoneTexte 18">
            <a:extLst>
              <a:ext uri="{FF2B5EF4-FFF2-40B4-BE49-F238E27FC236}">
                <a16:creationId xmlns:a16="http://schemas.microsoft.com/office/drawing/2014/main" xmlns="" id="{E77ED1BE-E5CA-47E1-BB3A-DD42C9B7AD7E}"/>
              </a:ext>
            </a:extLst>
          </p:cNvPr>
          <p:cNvSpPr txBox="1"/>
          <p:nvPr/>
        </p:nvSpPr>
        <p:spPr>
          <a:xfrm>
            <a:off x="142103" y="5032910"/>
            <a:ext cx="11677133" cy="1323439"/>
          </a:xfrm>
          <a:prstGeom prst="rect">
            <a:avLst/>
          </a:prstGeom>
          <a:noFill/>
        </p:spPr>
        <p:txBody>
          <a:bodyPr wrap="square" rtlCol="0">
            <a:spAutoFit/>
          </a:bodyPr>
          <a:lstStyle/>
          <a:p>
            <a:r>
              <a:rPr lang="fr-FR" sz="1600" dirty="0"/>
              <a:t>1. Qualifiez juridiquement les faits et les dommages.</a:t>
            </a:r>
          </a:p>
          <a:p>
            <a:r>
              <a:rPr lang="fr-FR" sz="1600" dirty="0"/>
              <a:t>2. Développez l'argumentation juridique que Maud pourrait avancer pour obtenir réparation de ses dommages.</a:t>
            </a:r>
          </a:p>
          <a:p>
            <a:r>
              <a:rPr lang="fr-FR" sz="1600" dirty="0"/>
              <a:t>3. Développez l’argumentation juridique que Gaston pourrait opposer à Maud pour s’exonérer de sa responsabilité.</a:t>
            </a:r>
          </a:p>
          <a:p>
            <a:r>
              <a:rPr lang="fr-FR" sz="1600" dirty="0"/>
              <a:t>4. Dans la plupart des régimes de responsabilité, il existe des moyens d’exonération. Justifiez de leur intérêt pour l’auteur du dommage et pour la victime.</a:t>
            </a:r>
          </a:p>
        </p:txBody>
      </p:sp>
      <p:sp>
        <p:nvSpPr>
          <p:cNvPr id="23" name="ZoneTexte 22">
            <a:hlinkClick r:id="rId8" action="ppaction://hlinksldjump"/>
            <a:extLst>
              <a:ext uri="{FF2B5EF4-FFF2-40B4-BE49-F238E27FC236}">
                <a16:creationId xmlns:a16="http://schemas.microsoft.com/office/drawing/2014/main" xmlns="" id="{04372A30-5C78-406B-9924-4D2D7EAAFE42}"/>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4" name="ZoneTexte 23">
            <a:hlinkClick r:id="rId9" action="ppaction://hlinksldjump"/>
            <a:extLst>
              <a:ext uri="{FF2B5EF4-FFF2-40B4-BE49-F238E27FC236}">
                <a16:creationId xmlns:a16="http://schemas.microsoft.com/office/drawing/2014/main" xmlns="" id="{EEA8111E-C512-482E-8CFD-AEAA4C0B714E}"/>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5" name="ZoneTexte 24">
            <a:hlinkClick r:id="rId10" action="ppaction://hlinksldjump"/>
            <a:extLst>
              <a:ext uri="{FF2B5EF4-FFF2-40B4-BE49-F238E27FC236}">
                <a16:creationId xmlns:a16="http://schemas.microsoft.com/office/drawing/2014/main" xmlns="" id="{F8518184-5950-4463-83AF-C5E54D0A32E1}"/>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6" name="ZoneTexte 25">
            <a:hlinkClick r:id="rId11" action="ppaction://hlinksldjump"/>
            <a:extLst>
              <a:ext uri="{FF2B5EF4-FFF2-40B4-BE49-F238E27FC236}">
                <a16:creationId xmlns:a16="http://schemas.microsoft.com/office/drawing/2014/main" xmlns="" id="{C10B0F36-9A1F-47AF-8F53-DCACDDF394FA}"/>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Tree>
    <p:extLst>
      <p:ext uri="{BB962C8B-B14F-4D97-AF65-F5344CB8AC3E}">
        <p14:creationId xmlns:p14="http://schemas.microsoft.com/office/powerpoint/2010/main" xmlns="" val="4921778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7</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xmlns="" id="{20EF5B30-8B59-492F-95E2-7BECD36C079E}"/>
              </a:ext>
            </a:extLst>
          </p:cNvPr>
          <p:cNvSpPr txBox="1"/>
          <p:nvPr/>
        </p:nvSpPr>
        <p:spPr>
          <a:xfrm>
            <a:off x="0" y="1474490"/>
            <a:ext cx="15479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SUJETS 0</a:t>
            </a:r>
          </a:p>
        </p:txBody>
      </p:sp>
      <p:sp>
        <p:nvSpPr>
          <p:cNvPr id="11" name="ZoneTexte 10">
            <a:extLst>
              <a:ext uri="{FF2B5EF4-FFF2-40B4-BE49-F238E27FC236}">
                <a16:creationId xmlns:a16="http://schemas.microsoft.com/office/drawing/2014/main" xmlns="" id="{FCE40BEF-497C-4912-8AB3-3270B7BCA56D}"/>
              </a:ext>
            </a:extLst>
          </p:cNvPr>
          <p:cNvSpPr txBox="1"/>
          <p:nvPr/>
        </p:nvSpPr>
        <p:spPr>
          <a:xfrm>
            <a:off x="9513571" y="1275917"/>
            <a:ext cx="812467" cy="338554"/>
          </a:xfrm>
          <a:prstGeom prst="rect">
            <a:avLst/>
          </a:prstGeom>
          <a:noFill/>
        </p:spPr>
        <p:txBody>
          <a:bodyPr wrap="none" rtlCol="0">
            <a:spAutoFit/>
          </a:bodyPr>
          <a:lstStyle/>
          <a:p>
            <a:r>
              <a:rPr lang="fr-FR" sz="1600" dirty="0"/>
              <a:t>Sujets </a:t>
            </a:r>
          </a:p>
        </p:txBody>
      </p:sp>
      <p:pic>
        <p:nvPicPr>
          <p:cNvPr id="12" name="Image 11">
            <a:hlinkClick r:id="rId2"/>
            <a:extLst>
              <a:ext uri="{FF2B5EF4-FFF2-40B4-BE49-F238E27FC236}">
                <a16:creationId xmlns:a16="http://schemas.microsoft.com/office/drawing/2014/main" xmlns="" id="{1271A16E-8DC5-4C31-98D1-D0142DF19852}"/>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240048"/>
            <a:ext cx="412843" cy="412843"/>
          </a:xfrm>
          <a:prstGeom prst="rect">
            <a:avLst/>
          </a:prstGeom>
        </p:spPr>
      </p:pic>
      <p:sp>
        <p:nvSpPr>
          <p:cNvPr id="13" name="ZoneTexte 12">
            <a:extLst>
              <a:ext uri="{FF2B5EF4-FFF2-40B4-BE49-F238E27FC236}">
                <a16:creationId xmlns:a16="http://schemas.microsoft.com/office/drawing/2014/main" xmlns="" id="{F350CE8C-8D38-4503-9620-2D4322E5652D}"/>
              </a:ext>
            </a:extLst>
          </p:cNvPr>
          <p:cNvSpPr txBox="1"/>
          <p:nvPr/>
        </p:nvSpPr>
        <p:spPr>
          <a:xfrm>
            <a:off x="9513571" y="1921643"/>
            <a:ext cx="929357" cy="338554"/>
          </a:xfrm>
          <a:prstGeom prst="rect">
            <a:avLst/>
          </a:prstGeom>
          <a:noFill/>
        </p:spPr>
        <p:txBody>
          <a:bodyPr wrap="none" rtlCol="0">
            <a:spAutoFit/>
          </a:bodyPr>
          <a:lstStyle/>
          <a:p>
            <a:r>
              <a:rPr lang="fr-FR" sz="1600" dirty="0"/>
              <a:t>Corrigé </a:t>
            </a:r>
          </a:p>
        </p:txBody>
      </p:sp>
      <p:pic>
        <p:nvPicPr>
          <p:cNvPr id="14" name="Image 13">
            <a:hlinkClick r:id="rId5"/>
            <a:extLst>
              <a:ext uri="{FF2B5EF4-FFF2-40B4-BE49-F238E27FC236}">
                <a16:creationId xmlns:a16="http://schemas.microsoft.com/office/drawing/2014/main" xmlns="" id="{9C490D1D-6221-4B9F-8518-4AD879D8B561}"/>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859313"/>
            <a:ext cx="412843" cy="412843"/>
          </a:xfrm>
          <a:prstGeom prst="rect">
            <a:avLst/>
          </a:prstGeom>
        </p:spPr>
      </p:pic>
      <p:sp>
        <p:nvSpPr>
          <p:cNvPr id="15" name="Rectangle 14">
            <a:hlinkClick r:id="rId6" action="ppaction://hlinksldjump"/>
            <a:extLst>
              <a:ext uri="{FF2B5EF4-FFF2-40B4-BE49-F238E27FC236}">
                <a16:creationId xmlns:a16="http://schemas.microsoft.com/office/drawing/2014/main" xmlns="" id="{0F39C886-C808-4A16-99E4-A9B7A5C6FA14}"/>
              </a:ext>
            </a:extLst>
          </p:cNvPr>
          <p:cNvSpPr/>
          <p:nvPr/>
        </p:nvSpPr>
        <p:spPr>
          <a:xfrm>
            <a:off x="2640805" y="1402113"/>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SUJET 1</a:t>
            </a:r>
          </a:p>
        </p:txBody>
      </p:sp>
      <p:sp>
        <p:nvSpPr>
          <p:cNvPr id="16" name="Rectangle 15">
            <a:hlinkClick r:id="rId7" action="ppaction://hlinksldjump"/>
            <a:extLst>
              <a:ext uri="{FF2B5EF4-FFF2-40B4-BE49-F238E27FC236}">
                <a16:creationId xmlns:a16="http://schemas.microsoft.com/office/drawing/2014/main" xmlns="" id="{6B663965-A09D-44C7-B483-8058E24B25DC}"/>
              </a:ext>
            </a:extLst>
          </p:cNvPr>
          <p:cNvSpPr/>
          <p:nvPr/>
        </p:nvSpPr>
        <p:spPr>
          <a:xfrm>
            <a:off x="6077188" y="1380957"/>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SUJET 2</a:t>
            </a:r>
          </a:p>
        </p:txBody>
      </p:sp>
      <p:sp>
        <p:nvSpPr>
          <p:cNvPr id="26" name="ZoneTexte 25">
            <a:extLst>
              <a:ext uri="{FF2B5EF4-FFF2-40B4-BE49-F238E27FC236}">
                <a16:creationId xmlns:a16="http://schemas.microsoft.com/office/drawing/2014/main" xmlns="" id="{4A7543FB-5DC9-49C0-8B58-3CA0B9E39A97}"/>
              </a:ext>
            </a:extLst>
          </p:cNvPr>
          <p:cNvSpPr txBox="1"/>
          <p:nvPr/>
        </p:nvSpPr>
        <p:spPr>
          <a:xfrm>
            <a:off x="0" y="1044235"/>
            <a:ext cx="1737976"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ECONOMIE</a:t>
            </a:r>
          </a:p>
        </p:txBody>
      </p:sp>
      <p:sp>
        <p:nvSpPr>
          <p:cNvPr id="23" name="ZoneTexte 22">
            <a:hlinkClick r:id="rId8" action="ppaction://hlinksldjump"/>
            <a:extLst>
              <a:ext uri="{FF2B5EF4-FFF2-40B4-BE49-F238E27FC236}">
                <a16:creationId xmlns:a16="http://schemas.microsoft.com/office/drawing/2014/main" xmlns="" id="{C8E44A5B-F26F-4BE4-982C-F3FF58748096}"/>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7" name="ZoneTexte 26">
            <a:hlinkClick r:id="rId9" action="ppaction://hlinksldjump"/>
            <a:extLst>
              <a:ext uri="{FF2B5EF4-FFF2-40B4-BE49-F238E27FC236}">
                <a16:creationId xmlns:a16="http://schemas.microsoft.com/office/drawing/2014/main" xmlns="" id="{B335531E-6C1C-49D1-8E06-A096356216DC}"/>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8" name="ZoneTexte 27">
            <a:hlinkClick r:id="rId10" action="ppaction://hlinksldjump"/>
            <a:extLst>
              <a:ext uri="{FF2B5EF4-FFF2-40B4-BE49-F238E27FC236}">
                <a16:creationId xmlns:a16="http://schemas.microsoft.com/office/drawing/2014/main" xmlns="" id="{FE77056D-267F-40C0-8486-E35F3E34A727}"/>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9" name="ZoneTexte 28">
            <a:hlinkClick r:id="rId11" action="ppaction://hlinksldjump"/>
            <a:extLst>
              <a:ext uri="{FF2B5EF4-FFF2-40B4-BE49-F238E27FC236}">
                <a16:creationId xmlns:a16="http://schemas.microsoft.com/office/drawing/2014/main" xmlns="" id="{57125C31-E541-43F9-A3CC-66679CB85FA3}"/>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
        <p:nvSpPr>
          <p:cNvPr id="3" name="ZoneTexte 2">
            <a:extLst>
              <a:ext uri="{FF2B5EF4-FFF2-40B4-BE49-F238E27FC236}">
                <a16:creationId xmlns:a16="http://schemas.microsoft.com/office/drawing/2014/main" xmlns="" id="{A89589B8-0460-44D5-BBFD-B72F7EE06203}"/>
              </a:ext>
            </a:extLst>
          </p:cNvPr>
          <p:cNvSpPr txBox="1"/>
          <p:nvPr/>
        </p:nvSpPr>
        <p:spPr>
          <a:xfrm>
            <a:off x="2721073" y="2967205"/>
            <a:ext cx="6039923" cy="369332"/>
          </a:xfrm>
          <a:prstGeom prst="rect">
            <a:avLst/>
          </a:prstGeom>
          <a:noFill/>
        </p:spPr>
        <p:txBody>
          <a:bodyPr wrap="none" rtlCol="0">
            <a:spAutoFit/>
          </a:bodyPr>
          <a:lstStyle/>
          <a:p>
            <a:r>
              <a:rPr lang="fr-FR" dirty="0"/>
              <a:t>/!\ Compétence calculatoire = usage de la calculatrice</a:t>
            </a:r>
          </a:p>
        </p:txBody>
      </p:sp>
    </p:spTree>
    <p:extLst>
      <p:ext uri="{BB962C8B-B14F-4D97-AF65-F5344CB8AC3E}">
        <p14:creationId xmlns:p14="http://schemas.microsoft.com/office/powerpoint/2010/main" xmlns="" val="12185749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8</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xmlns="" id="{20EF5B30-8B59-492F-95E2-7BECD36C079E}"/>
              </a:ext>
            </a:extLst>
          </p:cNvPr>
          <p:cNvSpPr txBox="1"/>
          <p:nvPr/>
        </p:nvSpPr>
        <p:spPr>
          <a:xfrm>
            <a:off x="0" y="1474490"/>
            <a:ext cx="15479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SUJETS 0</a:t>
            </a:r>
          </a:p>
        </p:txBody>
      </p:sp>
      <p:sp>
        <p:nvSpPr>
          <p:cNvPr id="11" name="ZoneTexte 10">
            <a:extLst>
              <a:ext uri="{FF2B5EF4-FFF2-40B4-BE49-F238E27FC236}">
                <a16:creationId xmlns:a16="http://schemas.microsoft.com/office/drawing/2014/main" xmlns="" id="{FCE40BEF-497C-4912-8AB3-3270B7BCA56D}"/>
              </a:ext>
            </a:extLst>
          </p:cNvPr>
          <p:cNvSpPr txBox="1"/>
          <p:nvPr/>
        </p:nvSpPr>
        <p:spPr>
          <a:xfrm>
            <a:off x="9513571" y="1275917"/>
            <a:ext cx="812467" cy="338554"/>
          </a:xfrm>
          <a:prstGeom prst="rect">
            <a:avLst/>
          </a:prstGeom>
          <a:noFill/>
        </p:spPr>
        <p:txBody>
          <a:bodyPr wrap="none" rtlCol="0">
            <a:spAutoFit/>
          </a:bodyPr>
          <a:lstStyle/>
          <a:p>
            <a:r>
              <a:rPr lang="fr-FR" sz="1600" dirty="0"/>
              <a:t>Sujets </a:t>
            </a:r>
          </a:p>
        </p:txBody>
      </p:sp>
      <p:pic>
        <p:nvPicPr>
          <p:cNvPr id="12" name="Image 11">
            <a:hlinkClick r:id="rId2"/>
            <a:extLst>
              <a:ext uri="{FF2B5EF4-FFF2-40B4-BE49-F238E27FC236}">
                <a16:creationId xmlns:a16="http://schemas.microsoft.com/office/drawing/2014/main" xmlns="" id="{1271A16E-8DC5-4C31-98D1-D0142DF19852}"/>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240048"/>
            <a:ext cx="412843" cy="412843"/>
          </a:xfrm>
          <a:prstGeom prst="rect">
            <a:avLst/>
          </a:prstGeom>
        </p:spPr>
      </p:pic>
      <p:sp>
        <p:nvSpPr>
          <p:cNvPr id="13" name="ZoneTexte 12">
            <a:extLst>
              <a:ext uri="{FF2B5EF4-FFF2-40B4-BE49-F238E27FC236}">
                <a16:creationId xmlns:a16="http://schemas.microsoft.com/office/drawing/2014/main" xmlns="" id="{F350CE8C-8D38-4503-9620-2D4322E5652D}"/>
              </a:ext>
            </a:extLst>
          </p:cNvPr>
          <p:cNvSpPr txBox="1"/>
          <p:nvPr/>
        </p:nvSpPr>
        <p:spPr>
          <a:xfrm>
            <a:off x="9513571" y="1921643"/>
            <a:ext cx="929357" cy="338554"/>
          </a:xfrm>
          <a:prstGeom prst="rect">
            <a:avLst/>
          </a:prstGeom>
          <a:noFill/>
        </p:spPr>
        <p:txBody>
          <a:bodyPr wrap="none" rtlCol="0">
            <a:spAutoFit/>
          </a:bodyPr>
          <a:lstStyle/>
          <a:p>
            <a:r>
              <a:rPr lang="fr-FR" sz="1600" dirty="0"/>
              <a:t>Corrigé </a:t>
            </a:r>
          </a:p>
        </p:txBody>
      </p:sp>
      <p:pic>
        <p:nvPicPr>
          <p:cNvPr id="14" name="Image 13">
            <a:hlinkClick r:id="rId5"/>
            <a:extLst>
              <a:ext uri="{FF2B5EF4-FFF2-40B4-BE49-F238E27FC236}">
                <a16:creationId xmlns:a16="http://schemas.microsoft.com/office/drawing/2014/main" xmlns="" id="{9C490D1D-6221-4B9F-8518-4AD879D8B561}"/>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859313"/>
            <a:ext cx="412843" cy="412843"/>
          </a:xfrm>
          <a:prstGeom prst="rect">
            <a:avLst/>
          </a:prstGeom>
        </p:spPr>
      </p:pic>
      <p:sp>
        <p:nvSpPr>
          <p:cNvPr id="15" name="Rectangle 14">
            <a:hlinkClick r:id="rId6" action="ppaction://hlinksldjump"/>
            <a:extLst>
              <a:ext uri="{FF2B5EF4-FFF2-40B4-BE49-F238E27FC236}">
                <a16:creationId xmlns:a16="http://schemas.microsoft.com/office/drawing/2014/main" xmlns="" id="{0F39C886-C808-4A16-99E4-A9B7A5C6FA14}"/>
              </a:ext>
            </a:extLst>
          </p:cNvPr>
          <p:cNvSpPr/>
          <p:nvPr/>
        </p:nvSpPr>
        <p:spPr>
          <a:xfrm>
            <a:off x="2640805" y="1402113"/>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SUJET 1</a:t>
            </a:r>
          </a:p>
        </p:txBody>
      </p:sp>
      <p:sp>
        <p:nvSpPr>
          <p:cNvPr id="16" name="Rectangle 15">
            <a:hlinkClick r:id="rId7" action="ppaction://hlinksldjump"/>
            <a:extLst>
              <a:ext uri="{FF2B5EF4-FFF2-40B4-BE49-F238E27FC236}">
                <a16:creationId xmlns:a16="http://schemas.microsoft.com/office/drawing/2014/main" xmlns="" id="{6B663965-A09D-44C7-B483-8058E24B25DC}"/>
              </a:ext>
            </a:extLst>
          </p:cNvPr>
          <p:cNvSpPr/>
          <p:nvPr/>
        </p:nvSpPr>
        <p:spPr>
          <a:xfrm>
            <a:off x="6077188" y="1380957"/>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SUJET 2</a:t>
            </a:r>
          </a:p>
        </p:txBody>
      </p:sp>
      <p:sp>
        <p:nvSpPr>
          <p:cNvPr id="26" name="ZoneTexte 25">
            <a:extLst>
              <a:ext uri="{FF2B5EF4-FFF2-40B4-BE49-F238E27FC236}">
                <a16:creationId xmlns:a16="http://schemas.microsoft.com/office/drawing/2014/main" xmlns="" id="{4A7543FB-5DC9-49C0-8B58-3CA0B9E39A97}"/>
              </a:ext>
            </a:extLst>
          </p:cNvPr>
          <p:cNvSpPr txBox="1"/>
          <p:nvPr/>
        </p:nvSpPr>
        <p:spPr>
          <a:xfrm>
            <a:off x="0" y="1044235"/>
            <a:ext cx="1737976"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ECONOMIE</a:t>
            </a:r>
          </a:p>
        </p:txBody>
      </p:sp>
      <p:sp>
        <p:nvSpPr>
          <p:cNvPr id="18" name="Rectangle 17">
            <a:extLst>
              <a:ext uri="{FF2B5EF4-FFF2-40B4-BE49-F238E27FC236}">
                <a16:creationId xmlns:a16="http://schemas.microsoft.com/office/drawing/2014/main" xmlns="" id="{F8106F34-A54B-4BC3-B31A-DC37E072D90C}"/>
              </a:ext>
            </a:extLst>
          </p:cNvPr>
          <p:cNvSpPr/>
          <p:nvPr/>
        </p:nvSpPr>
        <p:spPr>
          <a:xfrm>
            <a:off x="2640806" y="1380957"/>
            <a:ext cx="2458994" cy="6698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xmlns="" id="{0F879439-99FE-4F7D-9C9B-6457D5E92F76}"/>
              </a:ext>
            </a:extLst>
          </p:cNvPr>
          <p:cNvSpPr txBox="1"/>
          <p:nvPr/>
        </p:nvSpPr>
        <p:spPr>
          <a:xfrm>
            <a:off x="92520" y="2679326"/>
            <a:ext cx="11910793" cy="1754326"/>
          </a:xfrm>
          <a:prstGeom prst="rect">
            <a:avLst/>
          </a:prstGeom>
          <a:noFill/>
        </p:spPr>
        <p:txBody>
          <a:bodyPr wrap="square" rtlCol="0">
            <a:spAutoFit/>
          </a:bodyPr>
          <a:lstStyle/>
          <a:p>
            <a:pPr marL="342900" indent="-342900" algn="just">
              <a:buAutoNum type="arabicPeriod"/>
            </a:pPr>
            <a:r>
              <a:rPr lang="fr-FR" dirty="0"/>
              <a:t>Formulez le calcul de l’indice qui permet de mesurer le degré de concentration du marché des montres connectées. </a:t>
            </a:r>
          </a:p>
          <a:p>
            <a:pPr marL="342900" indent="-342900">
              <a:buAutoNum type="arabicPeriod"/>
            </a:pPr>
            <a:r>
              <a:rPr lang="fr-FR" dirty="0"/>
              <a:t>Caractérisez la structure du marché des montres connectées.</a:t>
            </a:r>
          </a:p>
          <a:p>
            <a:r>
              <a:rPr lang="fr-FR" dirty="0"/>
              <a:t>3. Présentez les stratégies mises en œuvre par les entreprises pour diminuer l’intensité concurrentielle.</a:t>
            </a:r>
          </a:p>
          <a:p>
            <a:r>
              <a:rPr lang="fr-FR" dirty="0"/>
              <a:t>4. Rédigez une argumentation qui vous permette de répondre à la question</a:t>
            </a:r>
          </a:p>
          <a:p>
            <a:r>
              <a:rPr lang="fr-FR" dirty="0"/>
              <a:t>suivante : </a:t>
            </a:r>
            <a:r>
              <a:rPr lang="fr-FR" b="1" dirty="0"/>
              <a:t>La concurrence permet-elle d’améliorer la satisfaction du consommateur ?</a:t>
            </a:r>
          </a:p>
        </p:txBody>
      </p:sp>
      <p:sp>
        <p:nvSpPr>
          <p:cNvPr id="21" name="ZoneTexte 20">
            <a:hlinkClick r:id="rId8" action="ppaction://hlinksldjump"/>
            <a:extLst>
              <a:ext uri="{FF2B5EF4-FFF2-40B4-BE49-F238E27FC236}">
                <a16:creationId xmlns:a16="http://schemas.microsoft.com/office/drawing/2014/main" xmlns="" id="{F7A3ACFA-A5FA-4167-B198-16BDB384A508}"/>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2" name="ZoneTexte 21">
            <a:hlinkClick r:id="rId9" action="ppaction://hlinksldjump"/>
            <a:extLst>
              <a:ext uri="{FF2B5EF4-FFF2-40B4-BE49-F238E27FC236}">
                <a16:creationId xmlns:a16="http://schemas.microsoft.com/office/drawing/2014/main" xmlns="" id="{8DACD41E-8F1F-4500-9ADE-355E3945A546}"/>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3" name="ZoneTexte 22">
            <a:hlinkClick r:id="rId10" action="ppaction://hlinksldjump"/>
            <a:extLst>
              <a:ext uri="{FF2B5EF4-FFF2-40B4-BE49-F238E27FC236}">
                <a16:creationId xmlns:a16="http://schemas.microsoft.com/office/drawing/2014/main" xmlns="" id="{7912939E-1CCE-42C1-82A5-65ADE6295C63}"/>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4" name="ZoneTexte 23">
            <a:hlinkClick r:id="rId11" action="ppaction://hlinksldjump"/>
            <a:extLst>
              <a:ext uri="{FF2B5EF4-FFF2-40B4-BE49-F238E27FC236}">
                <a16:creationId xmlns:a16="http://schemas.microsoft.com/office/drawing/2014/main" xmlns="" id="{E7F39E40-83E5-4947-9956-862C2DBF883F}"/>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Tree>
    <p:extLst>
      <p:ext uri="{BB962C8B-B14F-4D97-AF65-F5344CB8AC3E}">
        <p14:creationId xmlns:p14="http://schemas.microsoft.com/office/powerpoint/2010/main" xmlns="" val="3685320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A22473D-3638-483D-8BA0-C2B5F4BD7416}"/>
              </a:ext>
            </a:extLst>
          </p:cNvPr>
          <p:cNvSpPr/>
          <p:nvPr/>
        </p:nvSpPr>
        <p:spPr>
          <a:xfrm>
            <a:off x="0" y="0"/>
            <a:ext cx="12192000" cy="988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Espace réservé du pied de page 6">
            <a:extLst>
              <a:ext uri="{FF2B5EF4-FFF2-40B4-BE49-F238E27FC236}">
                <a16:creationId xmlns:a16="http://schemas.microsoft.com/office/drawing/2014/main" xmlns="" id="{4CF40316-0A13-45F8-9117-F395BC3F2705}"/>
              </a:ext>
            </a:extLst>
          </p:cNvPr>
          <p:cNvSpPr>
            <a:spLocks noGrp="1"/>
          </p:cNvSpPr>
          <p:nvPr>
            <p:ph type="ftr" sz="quarter" idx="11"/>
          </p:nvPr>
        </p:nvSpPr>
        <p:spPr/>
        <p:txBody>
          <a:bodyPr/>
          <a:lstStyle/>
          <a:p>
            <a:pPr rtl="0"/>
            <a:r>
              <a:rPr lang="fr-FR" noProof="0"/>
              <a:t>JDI - Formation Droit Economie - STMG - Janvier 2021</a:t>
            </a:r>
            <a:endParaRPr lang="fr-FR" noProof="0" dirty="0"/>
          </a:p>
        </p:txBody>
      </p:sp>
      <p:sp>
        <p:nvSpPr>
          <p:cNvPr id="8" name="Espace réservé du numéro de diapositive 7">
            <a:extLst>
              <a:ext uri="{FF2B5EF4-FFF2-40B4-BE49-F238E27FC236}">
                <a16:creationId xmlns:a16="http://schemas.microsoft.com/office/drawing/2014/main" xmlns="" id="{C06DE42E-2341-46FF-8466-017D36F1E92C}"/>
              </a:ext>
            </a:extLst>
          </p:cNvPr>
          <p:cNvSpPr>
            <a:spLocks noGrp="1"/>
          </p:cNvSpPr>
          <p:nvPr>
            <p:ph type="sldNum" sz="quarter" idx="12"/>
          </p:nvPr>
        </p:nvSpPr>
        <p:spPr/>
        <p:txBody>
          <a:bodyPr/>
          <a:lstStyle/>
          <a:p>
            <a:fld id="{E31375A4-56A4-47D6-9801-1991572033F7}" type="slidenum">
              <a:rPr lang="fr-FR" smtClean="0"/>
              <a:pPr/>
              <a:t>9</a:t>
            </a:fld>
            <a:endParaRPr lang="fr-FR" dirty="0"/>
          </a:p>
        </p:txBody>
      </p:sp>
      <p:sp>
        <p:nvSpPr>
          <p:cNvPr id="9" name="Rectangle 8">
            <a:extLst>
              <a:ext uri="{FF2B5EF4-FFF2-40B4-BE49-F238E27FC236}">
                <a16:creationId xmlns:a16="http://schemas.microsoft.com/office/drawing/2014/main" xmlns="" id="{612953DD-4C53-4DC7-A50C-ADE6CC4D02EC}"/>
              </a:ext>
            </a:extLst>
          </p:cNvPr>
          <p:cNvSpPr/>
          <p:nvPr/>
        </p:nvSpPr>
        <p:spPr>
          <a:xfrm>
            <a:off x="92521" y="117388"/>
            <a:ext cx="1655805" cy="75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xmlns="" id="{20EF5B30-8B59-492F-95E2-7BECD36C079E}"/>
              </a:ext>
            </a:extLst>
          </p:cNvPr>
          <p:cNvSpPr txBox="1"/>
          <p:nvPr/>
        </p:nvSpPr>
        <p:spPr>
          <a:xfrm>
            <a:off x="0" y="1474490"/>
            <a:ext cx="1547924"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SUJETS 0</a:t>
            </a:r>
          </a:p>
        </p:txBody>
      </p:sp>
      <p:sp>
        <p:nvSpPr>
          <p:cNvPr id="11" name="ZoneTexte 10">
            <a:extLst>
              <a:ext uri="{FF2B5EF4-FFF2-40B4-BE49-F238E27FC236}">
                <a16:creationId xmlns:a16="http://schemas.microsoft.com/office/drawing/2014/main" xmlns="" id="{FCE40BEF-497C-4912-8AB3-3270B7BCA56D}"/>
              </a:ext>
            </a:extLst>
          </p:cNvPr>
          <p:cNvSpPr txBox="1"/>
          <p:nvPr/>
        </p:nvSpPr>
        <p:spPr>
          <a:xfrm>
            <a:off x="9513571" y="1275917"/>
            <a:ext cx="812467" cy="338554"/>
          </a:xfrm>
          <a:prstGeom prst="rect">
            <a:avLst/>
          </a:prstGeom>
          <a:noFill/>
        </p:spPr>
        <p:txBody>
          <a:bodyPr wrap="none" rtlCol="0">
            <a:spAutoFit/>
          </a:bodyPr>
          <a:lstStyle/>
          <a:p>
            <a:r>
              <a:rPr lang="fr-FR" sz="1600" dirty="0"/>
              <a:t>Sujets </a:t>
            </a:r>
          </a:p>
        </p:txBody>
      </p:sp>
      <p:pic>
        <p:nvPicPr>
          <p:cNvPr id="12" name="Image 11">
            <a:hlinkClick r:id="rId2"/>
            <a:extLst>
              <a:ext uri="{FF2B5EF4-FFF2-40B4-BE49-F238E27FC236}">
                <a16:creationId xmlns:a16="http://schemas.microsoft.com/office/drawing/2014/main" xmlns="" id="{1271A16E-8DC5-4C31-98D1-D0142DF19852}"/>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240048"/>
            <a:ext cx="412843" cy="412843"/>
          </a:xfrm>
          <a:prstGeom prst="rect">
            <a:avLst/>
          </a:prstGeom>
        </p:spPr>
      </p:pic>
      <p:sp>
        <p:nvSpPr>
          <p:cNvPr id="13" name="ZoneTexte 12">
            <a:extLst>
              <a:ext uri="{FF2B5EF4-FFF2-40B4-BE49-F238E27FC236}">
                <a16:creationId xmlns:a16="http://schemas.microsoft.com/office/drawing/2014/main" xmlns="" id="{F350CE8C-8D38-4503-9620-2D4322E5652D}"/>
              </a:ext>
            </a:extLst>
          </p:cNvPr>
          <p:cNvSpPr txBox="1"/>
          <p:nvPr/>
        </p:nvSpPr>
        <p:spPr>
          <a:xfrm>
            <a:off x="9513571" y="1921643"/>
            <a:ext cx="929357" cy="338554"/>
          </a:xfrm>
          <a:prstGeom prst="rect">
            <a:avLst/>
          </a:prstGeom>
          <a:noFill/>
        </p:spPr>
        <p:txBody>
          <a:bodyPr wrap="none" rtlCol="0">
            <a:spAutoFit/>
          </a:bodyPr>
          <a:lstStyle/>
          <a:p>
            <a:r>
              <a:rPr lang="fr-FR" sz="1600" dirty="0"/>
              <a:t>Corrigé </a:t>
            </a:r>
          </a:p>
        </p:txBody>
      </p:sp>
      <p:pic>
        <p:nvPicPr>
          <p:cNvPr id="14" name="Image 13">
            <a:hlinkClick r:id="rId5"/>
            <a:extLst>
              <a:ext uri="{FF2B5EF4-FFF2-40B4-BE49-F238E27FC236}">
                <a16:creationId xmlns:a16="http://schemas.microsoft.com/office/drawing/2014/main" xmlns="" id="{9C490D1D-6221-4B9F-8518-4AD879D8B561}"/>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xmlns="" val="0"/>
              </a:ext>
              <a:ext uri="{837473B0-CC2E-450A-ABE3-18F120FF3D39}">
                <a1611:picAttrSrcUrl xmlns:a1611="http://schemas.microsoft.com/office/drawing/2016/11/main" xmlns="" r:id="rId4"/>
              </a:ext>
            </a:extLst>
          </a:blip>
          <a:stretch>
            <a:fillRect/>
          </a:stretch>
        </p:blipFill>
        <p:spPr>
          <a:xfrm>
            <a:off x="10375465" y="1859313"/>
            <a:ext cx="412843" cy="412843"/>
          </a:xfrm>
          <a:prstGeom prst="rect">
            <a:avLst/>
          </a:prstGeom>
        </p:spPr>
      </p:pic>
      <p:sp>
        <p:nvSpPr>
          <p:cNvPr id="15" name="Rectangle 14">
            <a:hlinkClick r:id="rId6" action="ppaction://hlinksldjump"/>
            <a:extLst>
              <a:ext uri="{FF2B5EF4-FFF2-40B4-BE49-F238E27FC236}">
                <a16:creationId xmlns:a16="http://schemas.microsoft.com/office/drawing/2014/main" xmlns="" id="{0F39C886-C808-4A16-99E4-A9B7A5C6FA14}"/>
              </a:ext>
            </a:extLst>
          </p:cNvPr>
          <p:cNvSpPr/>
          <p:nvPr/>
        </p:nvSpPr>
        <p:spPr>
          <a:xfrm>
            <a:off x="2640805" y="1402113"/>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SUJET 1</a:t>
            </a:r>
          </a:p>
        </p:txBody>
      </p:sp>
      <p:sp>
        <p:nvSpPr>
          <p:cNvPr id="16" name="Rectangle 15">
            <a:hlinkClick r:id="rId7" action="ppaction://hlinksldjump"/>
            <a:extLst>
              <a:ext uri="{FF2B5EF4-FFF2-40B4-BE49-F238E27FC236}">
                <a16:creationId xmlns:a16="http://schemas.microsoft.com/office/drawing/2014/main" xmlns="" id="{6B663965-A09D-44C7-B483-8058E24B25DC}"/>
              </a:ext>
            </a:extLst>
          </p:cNvPr>
          <p:cNvSpPr/>
          <p:nvPr/>
        </p:nvSpPr>
        <p:spPr>
          <a:xfrm>
            <a:off x="6077188" y="1380957"/>
            <a:ext cx="2458995" cy="6487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SUJET 2</a:t>
            </a:r>
          </a:p>
        </p:txBody>
      </p:sp>
      <p:sp>
        <p:nvSpPr>
          <p:cNvPr id="26" name="ZoneTexte 25">
            <a:extLst>
              <a:ext uri="{FF2B5EF4-FFF2-40B4-BE49-F238E27FC236}">
                <a16:creationId xmlns:a16="http://schemas.microsoft.com/office/drawing/2014/main" xmlns="" id="{4A7543FB-5DC9-49C0-8B58-3CA0B9E39A97}"/>
              </a:ext>
            </a:extLst>
          </p:cNvPr>
          <p:cNvSpPr txBox="1"/>
          <p:nvPr/>
        </p:nvSpPr>
        <p:spPr>
          <a:xfrm>
            <a:off x="0" y="1044235"/>
            <a:ext cx="1737976" cy="461665"/>
          </a:xfrm>
          <a:prstGeom prst="rect">
            <a:avLst/>
          </a:prstGeom>
          <a:noFill/>
        </p:spPr>
        <p:txBody>
          <a:bodyPr wrap="none" rtlCol="0">
            <a:spAutoFit/>
          </a:bodyPr>
          <a:lstStyle/>
          <a:p>
            <a:r>
              <a:rPr lang="fr-FR" sz="2400" dirty="0">
                <a:ln w="0"/>
                <a:solidFill>
                  <a:schemeClr val="accent1"/>
                </a:solidFill>
                <a:effectLst>
                  <a:outerShdw blurRad="38100" dist="25400" dir="5400000" algn="ctr" rotWithShape="0">
                    <a:srgbClr val="6E747A">
                      <a:alpha val="43000"/>
                    </a:srgbClr>
                  </a:outerShdw>
                </a:effectLst>
              </a:rPr>
              <a:t>ECONOMIE</a:t>
            </a:r>
          </a:p>
        </p:txBody>
      </p:sp>
      <p:sp>
        <p:nvSpPr>
          <p:cNvPr id="19" name="Rectangle 18">
            <a:extLst>
              <a:ext uri="{FF2B5EF4-FFF2-40B4-BE49-F238E27FC236}">
                <a16:creationId xmlns:a16="http://schemas.microsoft.com/office/drawing/2014/main" xmlns="" id="{EC7FE327-415B-4EE8-AA40-D768654BE464}"/>
              </a:ext>
            </a:extLst>
          </p:cNvPr>
          <p:cNvSpPr/>
          <p:nvPr/>
        </p:nvSpPr>
        <p:spPr>
          <a:xfrm>
            <a:off x="6077188" y="1370379"/>
            <a:ext cx="2458994" cy="66988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xmlns="" id="{719BB713-3C9B-47B9-9FFB-31D5342EB9B8}"/>
              </a:ext>
            </a:extLst>
          </p:cNvPr>
          <p:cNvSpPr txBox="1"/>
          <p:nvPr/>
        </p:nvSpPr>
        <p:spPr>
          <a:xfrm>
            <a:off x="92521" y="2764411"/>
            <a:ext cx="11896279" cy="2031325"/>
          </a:xfrm>
          <a:prstGeom prst="rect">
            <a:avLst/>
          </a:prstGeom>
          <a:noFill/>
        </p:spPr>
        <p:txBody>
          <a:bodyPr wrap="square" rtlCol="0">
            <a:spAutoFit/>
          </a:bodyPr>
          <a:lstStyle/>
          <a:p>
            <a:r>
              <a:rPr lang="fr-FR" dirty="0"/>
              <a:t>1. Analysez l’évolution de la croissance en volume du commerce des</a:t>
            </a:r>
          </a:p>
          <a:p>
            <a:r>
              <a:rPr lang="fr-FR" dirty="0"/>
              <a:t>marchandises et des PIB mondiaux entre 2012 et 2019.</a:t>
            </a:r>
          </a:p>
          <a:p>
            <a:r>
              <a:rPr lang="fr-FR" dirty="0"/>
              <a:t>2. Caractérisez les bienfaits du libre-échange.</a:t>
            </a:r>
          </a:p>
          <a:p>
            <a:r>
              <a:rPr lang="fr-FR" dirty="0"/>
              <a:t>3. Expliquez les mesures protectionnistes de contrôle des échanges.</a:t>
            </a:r>
          </a:p>
          <a:p>
            <a:r>
              <a:rPr lang="fr-FR" dirty="0"/>
              <a:t>4. Présentez les défaillances de marché qui peuvent être générées par le libre échange.</a:t>
            </a:r>
          </a:p>
          <a:p>
            <a:r>
              <a:rPr lang="fr-FR" dirty="0"/>
              <a:t>5. Rédigez une argumentation qui vous permette de répondre à la question</a:t>
            </a:r>
          </a:p>
          <a:p>
            <a:r>
              <a:rPr lang="fr-FR" dirty="0"/>
              <a:t>suivante : </a:t>
            </a:r>
            <a:r>
              <a:rPr lang="fr-FR" b="1" dirty="0"/>
              <a:t>Une politique protectionniste peut-elle être favorable à la croissance ?</a:t>
            </a:r>
          </a:p>
        </p:txBody>
      </p:sp>
      <p:sp>
        <p:nvSpPr>
          <p:cNvPr id="22" name="ZoneTexte 21">
            <a:hlinkClick r:id="rId8" action="ppaction://hlinksldjump"/>
            <a:extLst>
              <a:ext uri="{FF2B5EF4-FFF2-40B4-BE49-F238E27FC236}">
                <a16:creationId xmlns:a16="http://schemas.microsoft.com/office/drawing/2014/main" xmlns="" id="{E2406746-D11E-4207-B34F-E54A7FF9CEA2}"/>
              </a:ext>
            </a:extLst>
          </p:cNvPr>
          <p:cNvSpPr txBox="1"/>
          <p:nvPr/>
        </p:nvSpPr>
        <p:spPr>
          <a:xfrm>
            <a:off x="358347" y="309604"/>
            <a:ext cx="1124154" cy="369332"/>
          </a:xfrm>
          <a:prstGeom prst="rect">
            <a:avLst/>
          </a:prstGeom>
          <a:noFill/>
        </p:spPr>
        <p:txBody>
          <a:bodyPr wrap="none" rtlCol="0">
            <a:spAutoFit/>
          </a:bodyPr>
          <a:lstStyle/>
          <a:p>
            <a:r>
              <a:rPr lang="fr-FR" dirty="0">
                <a:solidFill>
                  <a:schemeClr val="bg1"/>
                </a:solidFill>
              </a:rPr>
              <a:t>Epreuves</a:t>
            </a:r>
          </a:p>
        </p:txBody>
      </p:sp>
      <p:sp>
        <p:nvSpPr>
          <p:cNvPr id="23" name="ZoneTexte 22">
            <a:hlinkClick r:id="rId9" action="ppaction://hlinksldjump"/>
            <a:extLst>
              <a:ext uri="{FF2B5EF4-FFF2-40B4-BE49-F238E27FC236}">
                <a16:creationId xmlns:a16="http://schemas.microsoft.com/office/drawing/2014/main" xmlns="" id="{6CA170FC-5ACC-4D37-B403-39B666E8ABB4}"/>
              </a:ext>
            </a:extLst>
          </p:cNvPr>
          <p:cNvSpPr txBox="1"/>
          <p:nvPr/>
        </p:nvSpPr>
        <p:spPr>
          <a:xfrm>
            <a:off x="3150973" y="309604"/>
            <a:ext cx="1337226" cy="369332"/>
          </a:xfrm>
          <a:prstGeom prst="rect">
            <a:avLst/>
          </a:prstGeom>
          <a:noFill/>
        </p:spPr>
        <p:txBody>
          <a:bodyPr wrap="none" rtlCol="0">
            <a:spAutoFit/>
          </a:bodyPr>
          <a:lstStyle/>
          <a:p>
            <a:r>
              <a:rPr lang="fr-FR" dirty="0">
                <a:solidFill>
                  <a:schemeClr val="bg1"/>
                </a:solidFill>
              </a:rPr>
              <a:t>Grand Oral</a:t>
            </a:r>
          </a:p>
        </p:txBody>
      </p:sp>
      <p:sp>
        <p:nvSpPr>
          <p:cNvPr id="24" name="ZoneTexte 23">
            <a:hlinkClick r:id="rId10" action="ppaction://hlinksldjump"/>
            <a:extLst>
              <a:ext uri="{FF2B5EF4-FFF2-40B4-BE49-F238E27FC236}">
                <a16:creationId xmlns:a16="http://schemas.microsoft.com/office/drawing/2014/main" xmlns="" id="{A92E2131-C0FD-4BF1-AC75-918677C8C412}"/>
              </a:ext>
            </a:extLst>
          </p:cNvPr>
          <p:cNvSpPr txBox="1"/>
          <p:nvPr/>
        </p:nvSpPr>
        <p:spPr>
          <a:xfrm>
            <a:off x="5980670" y="309604"/>
            <a:ext cx="2852897" cy="369332"/>
          </a:xfrm>
          <a:prstGeom prst="rect">
            <a:avLst/>
          </a:prstGeom>
          <a:noFill/>
        </p:spPr>
        <p:txBody>
          <a:bodyPr wrap="none" rtlCol="0">
            <a:spAutoFit/>
          </a:bodyPr>
          <a:lstStyle/>
          <a:p>
            <a:r>
              <a:rPr lang="fr-FR" dirty="0">
                <a:solidFill>
                  <a:schemeClr val="bg1"/>
                </a:solidFill>
              </a:rPr>
              <a:t>Aménagement - Covid-19</a:t>
            </a:r>
          </a:p>
        </p:txBody>
      </p:sp>
      <p:sp>
        <p:nvSpPr>
          <p:cNvPr id="25" name="ZoneTexte 24">
            <a:hlinkClick r:id="rId11" action="ppaction://hlinksldjump"/>
            <a:extLst>
              <a:ext uri="{FF2B5EF4-FFF2-40B4-BE49-F238E27FC236}">
                <a16:creationId xmlns:a16="http://schemas.microsoft.com/office/drawing/2014/main" xmlns="" id="{F548C497-B234-4CF8-9092-06BC2E19DB30}"/>
              </a:ext>
            </a:extLst>
          </p:cNvPr>
          <p:cNvSpPr txBox="1"/>
          <p:nvPr/>
        </p:nvSpPr>
        <p:spPr>
          <a:xfrm>
            <a:off x="10326038" y="309604"/>
            <a:ext cx="1382238" cy="369332"/>
          </a:xfrm>
          <a:prstGeom prst="rect">
            <a:avLst/>
          </a:prstGeom>
          <a:noFill/>
        </p:spPr>
        <p:txBody>
          <a:bodyPr wrap="none" rtlCol="0">
            <a:spAutoFit/>
          </a:bodyPr>
          <a:lstStyle/>
          <a:p>
            <a:r>
              <a:rPr lang="fr-FR" dirty="0">
                <a:solidFill>
                  <a:schemeClr val="bg1"/>
                </a:solidFill>
              </a:rPr>
              <a:t>Ressources</a:t>
            </a:r>
          </a:p>
        </p:txBody>
      </p:sp>
    </p:spTree>
    <p:extLst>
      <p:ext uri="{BB962C8B-B14F-4D97-AF65-F5344CB8AC3E}">
        <p14:creationId xmlns:p14="http://schemas.microsoft.com/office/powerpoint/2010/main" xmlns="" val="617987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Littérature académique 16: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_9411671_TF03431380_TF03431380.potx" id="{3EB80C2F-3DBD-42BA-8FFE-45D13301C271}" vid="{18AA12EE-0616-4C76-8CBB-BEAD487DA71A}"/>
    </a:ext>
  </a:extLst>
</a:theme>
</file>

<file path=ppt/theme/theme2.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4873beb7-5857-4685-be1f-d57550cc96cc"/>
    <ds:schemaRef ds:uri="http://www.w3.org/XML/1998/namespace"/>
    <ds:schemaRef ds:uri="http://purl.org/dc/dcmitype/"/>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Présentation académique avec rayures et ruban (grand écran)</Template>
  <TotalTime>361</TotalTime>
  <Words>1346</Words>
  <Application>Microsoft Office PowerPoint</Application>
  <PresentationFormat>Personnalisé</PresentationFormat>
  <Paragraphs>197</Paragraphs>
  <Slides>12</Slides>
  <Notes>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Littérature académique 16:9</vt:lpstr>
      <vt:lpstr>Formation Droit Economie - STMG</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Droit Economie - STMG</dc:title>
  <dc:creator>Stéphy DS</dc:creator>
  <cp:lastModifiedBy>KB-PI</cp:lastModifiedBy>
  <cp:revision>22</cp:revision>
  <dcterms:created xsi:type="dcterms:W3CDTF">2021-01-17T11:32:15Z</dcterms:created>
  <dcterms:modified xsi:type="dcterms:W3CDTF">2021-01-23T06:16:29Z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