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92" r:id="rId3"/>
    <p:sldId id="257" r:id="rId4"/>
    <p:sldId id="311" r:id="rId5"/>
    <p:sldId id="310" r:id="rId6"/>
    <p:sldId id="305" r:id="rId7"/>
    <p:sldId id="294" r:id="rId8"/>
    <p:sldId id="283" r:id="rId9"/>
    <p:sldId id="276" r:id="rId10"/>
    <p:sldId id="291" r:id="rId11"/>
    <p:sldId id="286" r:id="rId12"/>
    <p:sldId id="301" r:id="rId13"/>
    <p:sldId id="264" r:id="rId14"/>
    <p:sldId id="272" r:id="rId15"/>
    <p:sldId id="266" r:id="rId16"/>
    <p:sldId id="265" r:id="rId17"/>
    <p:sldId id="298" r:id="rId18"/>
    <p:sldId id="309" r:id="rId19"/>
    <p:sldId id="306" r:id="rId20"/>
    <p:sldId id="307" r:id="rId21"/>
    <p:sldId id="308" r:id="rId22"/>
    <p:sldId id="293"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27D7"/>
    <a:srgbClr val="2E20E0"/>
    <a:srgbClr val="FF171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303" autoAdjust="0"/>
    <p:restoredTop sz="94493" autoAdjust="0"/>
  </p:normalViewPr>
  <p:slideViewPr>
    <p:cSldViewPr>
      <p:cViewPr varScale="1">
        <p:scale>
          <a:sx n="82" d="100"/>
          <a:sy n="82" d="100"/>
        </p:scale>
        <p:origin x="-141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F20A47-F030-4D24-9029-6002C0CE2014}" type="datetimeFigureOut">
              <a:rPr lang="fr-FR" smtClean="0"/>
              <a:pPr/>
              <a:t>26/06/2014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50526E-159D-4F0D-9EF6-96C81DAC0CB1}" type="slidenum">
              <a:rPr lang="fr-FR" smtClean="0"/>
              <a:pPr/>
              <a:t>‹N°›</a:t>
            </a:fld>
            <a:endParaRPr lang="fr-FR"/>
          </a:p>
        </p:txBody>
      </p:sp>
    </p:spTree>
    <p:extLst>
      <p:ext uri="{BB962C8B-B14F-4D97-AF65-F5344CB8AC3E}">
        <p14:creationId xmlns="" xmlns:p14="http://schemas.microsoft.com/office/powerpoint/2010/main" val="1325751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solidFill>
                  <a:schemeClr val="bg2">
                    <a:lumMod val="50000"/>
                  </a:schemeClr>
                </a:solidFill>
              </a:rPr>
              <a:t>Certaines marchandises, du fait de leur caractère périssable (denrées alimentaires, fleurs...) nécessitent un transport respectant des consignes de température.</a:t>
            </a:r>
          </a:p>
          <a:p>
            <a:r>
              <a:rPr lang="fr-FR" sz="1200" dirty="0" smtClean="0">
                <a:solidFill>
                  <a:schemeClr val="bg2">
                    <a:lumMod val="50000"/>
                  </a:schemeClr>
                </a:solidFill>
              </a:rPr>
              <a:t>Ces produits doivent constamment être maintenus :</a:t>
            </a:r>
          </a:p>
          <a:p>
            <a:r>
              <a:rPr lang="fr-FR" sz="1200" dirty="0" smtClean="0">
                <a:solidFill>
                  <a:schemeClr val="bg2">
                    <a:lumMod val="50000"/>
                  </a:schemeClr>
                </a:solidFill>
              </a:rPr>
              <a:t>   * en froid négatif (congelés)</a:t>
            </a:r>
          </a:p>
          <a:p>
            <a:r>
              <a:rPr lang="fr-FR" sz="1200" dirty="0" smtClean="0">
                <a:solidFill>
                  <a:schemeClr val="bg2">
                    <a:lumMod val="50000"/>
                  </a:schemeClr>
                </a:solidFill>
              </a:rPr>
              <a:t>   * en froid positif (réfrigérés)</a:t>
            </a:r>
          </a:p>
          <a:p>
            <a:r>
              <a:rPr lang="fr-FR" sz="1200" dirty="0" smtClean="0">
                <a:solidFill>
                  <a:schemeClr val="bg2">
                    <a:lumMod val="50000"/>
                  </a:schemeClr>
                </a:solidFill>
              </a:rPr>
              <a:t>La maîtrise de la chaîne du froid lors du transport, dans le respect des normes en vigueur en matière d’hygiène sanitaire, garantit la sécurité alimentaire de l’intégralité des produits transportés et leurs qualités intrinsèques.</a:t>
            </a:r>
          </a:p>
          <a:p>
            <a:pPr fontAlgn="base"/>
            <a:endParaRPr lang="fr-FR" sz="1200" b="0" i="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2850526E-159D-4F0D-9EF6-96C81DAC0CB1}" type="slidenum">
              <a:rPr lang="fr-FR" smtClean="0"/>
              <a:pPr/>
              <a:t>3</a:t>
            </a:fld>
            <a:endParaRPr lang="fr-FR"/>
          </a:p>
        </p:txBody>
      </p:sp>
    </p:spTree>
    <p:extLst>
      <p:ext uri="{BB962C8B-B14F-4D97-AF65-F5344CB8AC3E}">
        <p14:creationId xmlns="" xmlns:p14="http://schemas.microsoft.com/office/powerpoint/2010/main" val="3853805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Afin de bénéficier de toutes ses qualités un produit surgelé doit être maintenu à -18°C. Ce </a:t>
            </a:r>
            <a:r>
              <a:rPr lang="fr-FR" sz="1200" b="1" kern="1200" dirty="0" smtClean="0">
                <a:solidFill>
                  <a:schemeClr val="tx1"/>
                </a:solidFill>
                <a:effectLst/>
                <a:latin typeface="+mn-lt"/>
                <a:ea typeface="+mn-ea"/>
                <a:cs typeface="+mn-cs"/>
              </a:rPr>
              <a:t>froid négatif </a:t>
            </a:r>
            <a:r>
              <a:rPr lang="fr-FR" dirty="0" smtClean="0"/>
              <a:t>est une contrainte technique (température à laquelle les bactéries ne se reproduisent pas) et règlementaire française et européenne.</a:t>
            </a:r>
          </a:p>
          <a:p>
            <a:endParaRPr lang="fr-FR" dirty="0" smtClean="0"/>
          </a:p>
          <a:p>
            <a:r>
              <a:rPr lang="fr-FR" sz="1200" kern="1200" dirty="0" smtClean="0">
                <a:solidFill>
                  <a:schemeClr val="tx1"/>
                </a:solidFill>
                <a:latin typeface="+mn-lt"/>
                <a:ea typeface="+mn-ea"/>
                <a:cs typeface="+mn-cs"/>
              </a:rPr>
              <a:t>Froid &gt;0 :Température de l'air nécessaire pour la conservation des produits frais. ( généralement entre 0 et 4 degrés) </a:t>
            </a:r>
          </a:p>
          <a:p>
            <a:r>
              <a:rPr lang="fr-FR" sz="1200" kern="1200" dirty="0" smtClean="0">
                <a:solidFill>
                  <a:schemeClr val="tx1"/>
                </a:solidFill>
                <a:latin typeface="+mn-lt"/>
                <a:ea typeface="+mn-ea"/>
                <a:cs typeface="+mn-cs"/>
              </a:rPr>
              <a:t>Froid négatif : Température de l'air des installations de conservation des produits surgelés ( selon les produits ­ 18 ou ­23 degrés) : en dessous de 0°</a:t>
            </a:r>
            <a:r>
              <a:rPr lang="fr-FR" dirty="0" smtClean="0"/>
              <a:t/>
            </a:r>
            <a:br>
              <a:rPr lang="fr-FR" dirty="0" smtClean="0"/>
            </a:b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2850526E-159D-4F0D-9EF6-96C81DAC0CB1}" type="slidenum">
              <a:rPr lang="fr-FR" smtClean="0"/>
              <a:pPr/>
              <a:t>4</a:t>
            </a:fld>
            <a:endParaRPr lang="fr-FR"/>
          </a:p>
        </p:txBody>
      </p:sp>
    </p:spTree>
    <p:extLst>
      <p:ext uri="{BB962C8B-B14F-4D97-AF65-F5344CB8AC3E}">
        <p14:creationId xmlns="" xmlns:p14="http://schemas.microsoft.com/office/powerpoint/2010/main" val="2479081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solidFill>
                  <a:schemeClr val="bg2">
                    <a:lumMod val="50000"/>
                  </a:schemeClr>
                </a:solidFill>
              </a:rPr>
              <a:t>Certaines marchandises, du fait de leur caractère périssable (denrées alimentaires, fleurs...) nécessitent un transport respectant des consignes de température.</a:t>
            </a:r>
          </a:p>
          <a:p>
            <a:r>
              <a:rPr lang="fr-FR" sz="1200" dirty="0" smtClean="0">
                <a:solidFill>
                  <a:schemeClr val="bg2">
                    <a:lumMod val="50000"/>
                  </a:schemeClr>
                </a:solidFill>
              </a:rPr>
              <a:t>Ces produits doivent constamment être maintenus :</a:t>
            </a:r>
          </a:p>
          <a:p>
            <a:r>
              <a:rPr lang="fr-FR" sz="1200" dirty="0" smtClean="0">
                <a:solidFill>
                  <a:schemeClr val="bg2">
                    <a:lumMod val="50000"/>
                  </a:schemeClr>
                </a:solidFill>
              </a:rPr>
              <a:t>   * en froid négatif (congelés)</a:t>
            </a:r>
          </a:p>
          <a:p>
            <a:r>
              <a:rPr lang="fr-FR" sz="1200" dirty="0" smtClean="0">
                <a:solidFill>
                  <a:schemeClr val="bg2">
                    <a:lumMod val="50000"/>
                  </a:schemeClr>
                </a:solidFill>
              </a:rPr>
              <a:t>   * en froid positif (réfrigérés)</a:t>
            </a:r>
          </a:p>
          <a:p>
            <a:r>
              <a:rPr lang="fr-FR" sz="1200" dirty="0" smtClean="0">
                <a:solidFill>
                  <a:schemeClr val="bg2">
                    <a:lumMod val="50000"/>
                  </a:schemeClr>
                </a:solidFill>
              </a:rPr>
              <a:t>La maîtrise de la chaîne du froid lors du transport, dans le respect des normes en vigueur en matière d’hygiène sanitaire, garantit la sécurité alimentaire de l’intégralité des produits transportés et leurs qualités intrinsèques.</a:t>
            </a:r>
          </a:p>
          <a:p>
            <a:pPr fontAlgn="base"/>
            <a:endParaRPr lang="fr-FR" sz="1200" b="0" i="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2850526E-159D-4F0D-9EF6-96C81DAC0CB1}" type="slidenum">
              <a:rPr lang="fr-FR" smtClean="0"/>
              <a:pPr/>
              <a:t>5</a:t>
            </a:fld>
            <a:endParaRPr lang="fr-FR"/>
          </a:p>
        </p:txBody>
      </p:sp>
    </p:spTree>
    <p:extLst>
      <p:ext uri="{BB962C8B-B14F-4D97-AF65-F5344CB8AC3E}">
        <p14:creationId xmlns="" xmlns:p14="http://schemas.microsoft.com/office/powerpoint/2010/main" val="3853805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r>
              <a:rPr lang="fr-FR" sz="1200" b="1" dirty="0" smtClean="0">
                <a:solidFill>
                  <a:schemeClr val="bg2">
                    <a:lumMod val="50000"/>
                  </a:schemeClr>
                </a:solidFill>
              </a:rPr>
              <a:t>La</a:t>
            </a:r>
            <a:r>
              <a:rPr lang="fr-FR" b="1" dirty="0" smtClean="0">
                <a:solidFill>
                  <a:schemeClr val="bg2">
                    <a:lumMod val="50000"/>
                  </a:schemeClr>
                </a:solidFill>
              </a:rPr>
              <a:t> </a:t>
            </a:r>
            <a:r>
              <a:rPr lang="fr-FR" sz="1200" b="1" dirty="0" smtClean="0">
                <a:solidFill>
                  <a:schemeClr val="bg2">
                    <a:lumMod val="50000"/>
                  </a:schemeClr>
                </a:solidFill>
              </a:rPr>
              <a:t>maîtrise</a:t>
            </a:r>
            <a:r>
              <a:rPr lang="fr-FR" b="1" dirty="0" smtClean="0">
                <a:solidFill>
                  <a:schemeClr val="bg2">
                    <a:lumMod val="50000"/>
                  </a:schemeClr>
                </a:solidFill>
              </a:rPr>
              <a:t> </a:t>
            </a:r>
            <a:r>
              <a:rPr lang="fr-FR" sz="1200" b="1" dirty="0" smtClean="0">
                <a:solidFill>
                  <a:schemeClr val="bg2">
                    <a:lumMod val="50000"/>
                  </a:schemeClr>
                </a:solidFill>
              </a:rPr>
              <a:t>de la "</a:t>
            </a:r>
            <a:r>
              <a:rPr lang="fr-FR" sz="1200" b="1" dirty="0" smtClean="0">
                <a:solidFill>
                  <a:schemeClr val="accent2">
                    <a:lumMod val="75000"/>
                  </a:schemeClr>
                </a:solidFill>
                <a:effectLst>
                  <a:outerShdw blurRad="38100" dist="38100" dir="2700000" algn="tl">
                    <a:srgbClr val="000000">
                      <a:alpha val="43137"/>
                    </a:srgbClr>
                  </a:outerShdw>
                </a:effectLst>
              </a:rPr>
              <a:t>chaîne du froid</a:t>
            </a:r>
            <a:r>
              <a:rPr lang="fr-FR" sz="1200" b="1" dirty="0" smtClean="0">
                <a:solidFill>
                  <a:schemeClr val="bg2">
                    <a:lumMod val="50000"/>
                  </a:schemeClr>
                </a:solidFill>
              </a:rPr>
              <a:t>" lors du transport, dans le respect des normes en vigueur en matière d’hygiène sanitaire, garantit la </a:t>
            </a:r>
            <a:r>
              <a:rPr lang="fr-FR" sz="1200" b="1" dirty="0" smtClean="0">
                <a:solidFill>
                  <a:schemeClr val="accent2">
                    <a:lumMod val="75000"/>
                  </a:schemeClr>
                </a:solidFill>
                <a:effectLst>
                  <a:outerShdw blurRad="38100" dist="38100" dir="2700000" algn="tl">
                    <a:srgbClr val="000000">
                      <a:alpha val="43137"/>
                    </a:srgbClr>
                  </a:outerShdw>
                </a:effectLst>
              </a:rPr>
              <a:t>sécurité</a:t>
            </a:r>
            <a:r>
              <a:rPr lang="fr-FR" sz="1200" b="1" dirty="0" smtClean="0">
                <a:solidFill>
                  <a:schemeClr val="bg2">
                    <a:lumMod val="50000"/>
                  </a:schemeClr>
                </a:solidFill>
              </a:rPr>
              <a:t> </a:t>
            </a:r>
            <a:r>
              <a:rPr lang="fr-FR" sz="1200" b="1" dirty="0" smtClean="0">
                <a:solidFill>
                  <a:schemeClr val="accent2">
                    <a:lumMod val="75000"/>
                  </a:schemeClr>
                </a:solidFill>
                <a:effectLst>
                  <a:outerShdw blurRad="38100" dist="38100" dir="2700000" algn="tl">
                    <a:srgbClr val="000000">
                      <a:alpha val="43137"/>
                    </a:srgbClr>
                  </a:outerShdw>
                </a:effectLst>
              </a:rPr>
              <a:t>alimentaire</a:t>
            </a:r>
            <a:r>
              <a:rPr lang="fr-FR" sz="1200" b="1" dirty="0" smtClean="0">
                <a:solidFill>
                  <a:schemeClr val="bg2">
                    <a:lumMod val="50000"/>
                  </a:schemeClr>
                </a:solidFill>
              </a:rPr>
              <a:t> ainsi que </a:t>
            </a:r>
            <a:r>
              <a:rPr lang="fr-FR" sz="1200" b="1" dirty="0" smtClean="0">
                <a:solidFill>
                  <a:schemeClr val="accent2">
                    <a:lumMod val="75000"/>
                  </a:schemeClr>
                </a:solidFill>
                <a:effectLst>
                  <a:outerShdw blurRad="38100" dist="38100" dir="2700000" algn="tl">
                    <a:srgbClr val="000000">
                      <a:alpha val="43137"/>
                    </a:srgbClr>
                  </a:outerShdw>
                </a:effectLst>
              </a:rPr>
              <a:t>l’intégrité</a:t>
            </a:r>
            <a:r>
              <a:rPr lang="fr-FR" sz="1200" b="1" dirty="0" smtClean="0">
                <a:solidFill>
                  <a:schemeClr val="bg2">
                    <a:lumMod val="50000"/>
                  </a:schemeClr>
                </a:solidFill>
              </a:rPr>
              <a:t> des produits transportés et leurs </a:t>
            </a:r>
            <a:r>
              <a:rPr lang="fr-FR" sz="1200" b="1" dirty="0" smtClean="0">
                <a:solidFill>
                  <a:schemeClr val="accent2">
                    <a:lumMod val="75000"/>
                  </a:schemeClr>
                </a:solidFill>
                <a:effectLst>
                  <a:outerShdw blurRad="38100" dist="38100" dir="2700000" algn="tl">
                    <a:srgbClr val="000000">
                      <a:alpha val="43137"/>
                    </a:srgbClr>
                  </a:outerShdw>
                </a:effectLst>
              </a:rPr>
              <a:t>qualités</a:t>
            </a:r>
            <a:r>
              <a:rPr lang="fr-FR" sz="1200" b="1" dirty="0" smtClean="0">
                <a:solidFill>
                  <a:schemeClr val="bg2">
                    <a:lumMod val="50000"/>
                  </a:schemeClr>
                </a:solidFill>
              </a:rPr>
              <a:t> </a:t>
            </a:r>
            <a:r>
              <a:rPr lang="fr-FR" sz="1200" b="1" dirty="0" err="1" smtClean="0">
                <a:solidFill>
                  <a:schemeClr val="bg2">
                    <a:lumMod val="50000"/>
                  </a:schemeClr>
                </a:solidFill>
              </a:rPr>
              <a:t>intrinsèques.</a:t>
            </a:r>
            <a:r>
              <a:rPr lang="fr-FR" dirty="0" err="1" smtClean="0"/>
              <a:t>Intrinsèque</a:t>
            </a:r>
            <a:r>
              <a:rPr lang="fr-FR" dirty="0" smtClean="0"/>
              <a:t> : propre à – inhérent</a:t>
            </a:r>
          </a:p>
          <a:p>
            <a:r>
              <a:rPr lang="fr-FR" dirty="0" smtClean="0"/>
              <a:t>La </a:t>
            </a:r>
            <a:r>
              <a:rPr lang="fr-FR" b="1" dirty="0" smtClean="0"/>
              <a:t>chaîne du froid</a:t>
            </a:r>
            <a:r>
              <a:rPr lang="fr-FR" dirty="0" smtClean="0"/>
              <a:t> ou chaîne frigorifique est l’ensemble des opérations matériels et humaines (transport, manutention, stockage) visant à maintenir un ou des produits le plus souvent des aliments à une température basse pour assurer le maintien de sa qualité.</a:t>
            </a:r>
          </a:p>
          <a:p>
            <a:r>
              <a:rPr lang="fr-FR" dirty="0" smtClean="0"/>
              <a:t>Les germes dangereux pathogènes, liés aux produits alimentaires, commencent à se multiplier au-dessus d’une température de 2°.</a:t>
            </a:r>
            <a:br>
              <a:rPr lang="fr-FR" dirty="0" smtClean="0"/>
            </a:br>
            <a:r>
              <a:rPr lang="fr-FR" dirty="0" smtClean="0"/>
              <a:t>La façon de gérer ses courses et l’entretien de son réfrigérateur sont très important notamment en pleine chaleur.</a:t>
            </a:r>
          </a:p>
          <a:p>
            <a:endParaRPr lang="fr-FR" dirty="0"/>
          </a:p>
        </p:txBody>
      </p:sp>
      <p:sp>
        <p:nvSpPr>
          <p:cNvPr id="4" name="Espace réservé du numéro de diapositive 3"/>
          <p:cNvSpPr>
            <a:spLocks noGrp="1"/>
          </p:cNvSpPr>
          <p:nvPr>
            <p:ph type="sldNum" sz="quarter" idx="10"/>
          </p:nvPr>
        </p:nvSpPr>
        <p:spPr/>
        <p:txBody>
          <a:bodyPr/>
          <a:lstStyle/>
          <a:p>
            <a:fld id="{2850526E-159D-4F0D-9EF6-96C81DAC0CB1}" type="slidenum">
              <a:rPr lang="fr-FR" smtClean="0"/>
              <a:pPr/>
              <a:t>6</a:t>
            </a:fld>
            <a:endParaRPr lang="fr-FR"/>
          </a:p>
        </p:txBody>
      </p:sp>
    </p:spTree>
    <p:extLst>
      <p:ext uri="{BB962C8B-B14F-4D97-AF65-F5344CB8AC3E}">
        <p14:creationId xmlns="" xmlns:p14="http://schemas.microsoft.com/office/powerpoint/2010/main" val="3096890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solidFill>
                  <a:schemeClr val="bg2">
                    <a:lumMod val="75000"/>
                  </a:schemeClr>
                </a:solidFill>
              </a:rPr>
              <a:t>La réglementation pour la vente des denrées périssables (en frais ou en congelé) impose l'utilisation de moyens de transport spécifiques.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Trajet &lt;80 km et sans ouverture de portes, une enceinte isotherme respectant les conditions d'hygiène et de température suffit.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Pour un trajet </a:t>
            </a:r>
            <a:r>
              <a:rPr lang="fr-FR" sz="1200" b="1" dirty="0" smtClean="0">
                <a:solidFill>
                  <a:schemeClr val="bg2">
                    <a:lumMod val="50000"/>
                  </a:schemeClr>
                </a:solidFill>
                <a:effectLst>
                  <a:outerShdw blurRad="38100" dist="38100" dir="2700000" algn="tl">
                    <a:srgbClr val="000000">
                      <a:alpha val="43137"/>
                    </a:srgbClr>
                  </a:outerShdw>
                </a:effectLst>
              </a:rPr>
              <a:t>supérieur à 80 kms </a:t>
            </a:r>
            <a:r>
              <a:rPr lang="fr-FR" sz="1200" dirty="0" smtClean="0"/>
              <a:t>ou lorsqu'il y a ouverture de portes pendant le trajet, le moyen de transport est soumis à la réglementation ATP. Il doit obligatoirement être équipé d'un </a:t>
            </a:r>
            <a:r>
              <a:rPr lang="fr-FR" sz="1200" b="1" dirty="0" smtClean="0">
                <a:solidFill>
                  <a:schemeClr val="bg2">
                    <a:lumMod val="50000"/>
                  </a:schemeClr>
                </a:solidFill>
                <a:effectLst>
                  <a:outerShdw blurRad="38100" dist="38100" dir="2700000" algn="tl">
                    <a:srgbClr val="000000">
                      <a:alpha val="43137"/>
                    </a:srgbClr>
                  </a:outerShdw>
                </a:effectLst>
              </a:rPr>
              <a:t>moyen de réfrigération</a:t>
            </a:r>
            <a:r>
              <a:rPr lang="fr-FR" sz="1200" dirty="0" smtClean="0"/>
              <a:t>. </a:t>
            </a:r>
          </a:p>
          <a:p>
            <a:pPr fontAlgn="ctr"/>
            <a:r>
              <a:rPr lang="fr-FR" sz="1200" dirty="0" smtClean="0"/>
              <a:t>Pour être conforme à la norme ATP , les véhicules doivent être contrôlés afin d'obtenir une </a:t>
            </a:r>
            <a:r>
              <a:rPr lang="fr-FR" sz="1200" b="1" dirty="0" smtClean="0">
                <a:solidFill>
                  <a:schemeClr val="bg2">
                    <a:lumMod val="50000"/>
                  </a:schemeClr>
                </a:solidFill>
                <a:effectLst>
                  <a:outerShdw blurRad="38100" dist="38100" dir="2700000" algn="tl">
                    <a:srgbClr val="000000">
                      <a:alpha val="43137"/>
                    </a:srgbClr>
                  </a:outerShdw>
                </a:effectLst>
              </a:rPr>
              <a:t>attestation de conformité technique. </a:t>
            </a:r>
          </a:p>
          <a:p>
            <a:endParaRPr lang="fr-FR"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dirty="0" smtClean="0">
              <a:solidFill>
                <a:schemeClr val="bg2">
                  <a:lumMod val="75000"/>
                </a:schemeClr>
              </a:solidFill>
            </a:endParaRPr>
          </a:p>
          <a:p>
            <a:endParaRPr lang="fr-FR" dirty="0"/>
          </a:p>
        </p:txBody>
      </p:sp>
      <p:sp>
        <p:nvSpPr>
          <p:cNvPr id="4" name="Espace réservé du numéro de diapositive 3"/>
          <p:cNvSpPr>
            <a:spLocks noGrp="1"/>
          </p:cNvSpPr>
          <p:nvPr>
            <p:ph type="sldNum" sz="quarter" idx="10"/>
          </p:nvPr>
        </p:nvSpPr>
        <p:spPr/>
        <p:txBody>
          <a:bodyPr/>
          <a:lstStyle/>
          <a:p>
            <a:fld id="{2850526E-159D-4F0D-9EF6-96C81DAC0CB1}" type="slidenum">
              <a:rPr lang="fr-FR" smtClean="0"/>
              <a:pPr/>
              <a:t>12</a:t>
            </a:fld>
            <a:endParaRPr lang="fr-FR"/>
          </a:p>
        </p:txBody>
      </p:sp>
    </p:spTree>
    <p:extLst>
      <p:ext uri="{BB962C8B-B14F-4D97-AF65-F5344CB8AC3E}">
        <p14:creationId xmlns="" xmlns:p14="http://schemas.microsoft.com/office/powerpoint/2010/main" val="2130931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Congelé : lent – surgelé</a:t>
            </a:r>
            <a:r>
              <a:rPr lang="fr-FR" baseline="0" dirty="0" smtClean="0"/>
              <a:t> : rapide</a:t>
            </a:r>
            <a:endParaRPr lang="fr-FR" dirty="0"/>
          </a:p>
        </p:txBody>
      </p:sp>
      <p:sp>
        <p:nvSpPr>
          <p:cNvPr id="4" name="Espace réservé du numéro de diapositive 3"/>
          <p:cNvSpPr>
            <a:spLocks noGrp="1"/>
          </p:cNvSpPr>
          <p:nvPr>
            <p:ph type="sldNum" sz="quarter" idx="10"/>
          </p:nvPr>
        </p:nvSpPr>
        <p:spPr/>
        <p:txBody>
          <a:bodyPr/>
          <a:lstStyle/>
          <a:p>
            <a:fld id="{2850526E-159D-4F0D-9EF6-96C81DAC0CB1}" type="slidenum">
              <a:rPr lang="fr-FR" smtClean="0"/>
              <a:pPr/>
              <a:t>17</a:t>
            </a:fld>
            <a:endParaRPr lang="fr-FR"/>
          </a:p>
        </p:txBody>
      </p:sp>
    </p:spTree>
    <p:extLst>
      <p:ext uri="{BB962C8B-B14F-4D97-AF65-F5344CB8AC3E}">
        <p14:creationId xmlns="" xmlns:p14="http://schemas.microsoft.com/office/powerpoint/2010/main" val="2400327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2C45C666-486D-4976-9DE2-9A0418BA5FE0}" type="datetime1">
              <a:rPr lang="fr-FR" smtClean="0"/>
              <a:pPr/>
              <a:t>26/06/2014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DD7E71-01EB-4A76-BC22-7A28811155D2}" type="slidenum">
              <a:rPr lang="fr-FR" smtClean="0"/>
              <a:pPr/>
              <a:t>‹N°›</a:t>
            </a:fld>
            <a:endParaRPr lang="fr-F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fr-FR" smtClean="0"/>
              <a:t>Modifiez le style du titre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B2C14B3A-5930-4164-819A-4E95F8EB95FE}" type="datetime1">
              <a:rPr lang="fr-FR" smtClean="0"/>
              <a:pPr/>
              <a:t>26/06/2014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DD7E71-01EB-4A76-BC22-7A28811155D2}"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fr-FR" smtClean="0"/>
              <a:t>Modifiez le style du titre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6D55CB0-C372-498D-8BDA-A2C0F3C3017A}" type="datetime1">
              <a:rPr lang="fr-FR" smtClean="0"/>
              <a:pPr/>
              <a:t>26/06/2014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DD7E71-01EB-4A76-BC22-7A28811155D2}"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7C8D1CC-3C6A-4E59-AF9A-7802C93534D5}" type="datetime1">
              <a:rPr lang="fr-FR" smtClean="0"/>
              <a:pPr/>
              <a:t>26/06/2014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DD7E71-01EB-4A76-BC22-7A28811155D2}" type="slidenum">
              <a:rPr lang="fr-FR" smtClean="0"/>
              <a:pPr/>
              <a:t>‹N°›</a:t>
            </a:fld>
            <a:endParaRPr lang="fr-FR"/>
          </a:p>
        </p:txBody>
      </p:sp>
      <p:sp>
        <p:nvSpPr>
          <p:cNvPr id="8" name="Title 7"/>
          <p:cNvSpPr>
            <a:spLocks noGrp="1"/>
          </p:cNvSpPr>
          <p:nvPr>
            <p:ph type="title"/>
          </p:nvPr>
        </p:nvSpPr>
        <p:spPr/>
        <p:txBody>
          <a:bodyPr/>
          <a:lstStyle/>
          <a:p>
            <a:r>
              <a:rPr lang="fr-FR" smtClean="0"/>
              <a:t>Modifiez le style du titre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61BFF26-98C5-4909-9177-B6149AEB0C00}" type="datetime1">
              <a:rPr lang="fr-FR" smtClean="0"/>
              <a:pPr/>
              <a:t>26/06/2014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DD7E71-01EB-4A76-BC22-7A28811155D2}"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7242129-0D6E-4824-99B2-3CA9D1B21F03}" type="datetime1">
              <a:rPr lang="fr-FR" smtClean="0"/>
              <a:pPr/>
              <a:t>26/06/2014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ADD7E71-01EB-4A76-BC22-7A28811155D2}" type="slidenum">
              <a:rPr lang="fr-FR" smtClean="0"/>
              <a:pPr/>
              <a:t>‹N°›</a:t>
            </a:fld>
            <a:endParaRPr lang="fr-FR"/>
          </a:p>
        </p:txBody>
      </p:sp>
      <p:sp>
        <p:nvSpPr>
          <p:cNvPr id="8" name="Title 7"/>
          <p:cNvSpPr>
            <a:spLocks noGrp="1"/>
          </p:cNvSpPr>
          <p:nvPr>
            <p:ph type="title"/>
          </p:nvPr>
        </p:nvSpPr>
        <p:spPr/>
        <p:txBody>
          <a:bodyPr/>
          <a:lstStyle/>
          <a:p>
            <a:r>
              <a:rPr lang="fr-FR" smtClean="0"/>
              <a:t>Modifiez le style du titre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fr-FR" smtClean="0"/>
              <a:t>Modifiez les styles du texte du masque</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9680A07-3F51-4870-B62D-61F02F5800C1}" type="datetime1">
              <a:rPr lang="fr-FR" smtClean="0"/>
              <a:pPr/>
              <a:t>26/06/2014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ADD7E71-01EB-4A76-BC22-7A28811155D2}" type="slidenum">
              <a:rPr lang="fr-FR" smtClean="0"/>
              <a:pPr/>
              <a:t>‹N°›</a:t>
            </a:fld>
            <a:endParaRPr lang="fr-FR"/>
          </a:p>
        </p:txBody>
      </p:sp>
      <p:sp>
        <p:nvSpPr>
          <p:cNvPr id="10" name="Title 9"/>
          <p:cNvSpPr>
            <a:spLocks noGrp="1"/>
          </p:cNvSpPr>
          <p:nvPr>
            <p:ph type="title"/>
          </p:nvPr>
        </p:nvSpPr>
        <p:spPr/>
        <p:txBody>
          <a:bodyPr/>
          <a:lstStyle/>
          <a:p>
            <a:r>
              <a:rPr lang="fr-FR" smtClean="0"/>
              <a:t>Modifiez le style du titre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C145A673-570A-4403-A011-160E96AF66AE}" type="datetime1">
              <a:rPr lang="fr-FR" smtClean="0"/>
              <a:pPr/>
              <a:t>26/06/2014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ADD7E71-01EB-4A76-BC22-7A28811155D2}"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4905C-0DB0-4667-BD56-8F17D0F5AE67}" type="datetime1">
              <a:rPr lang="fr-FR" smtClean="0"/>
              <a:pPr/>
              <a:t>26/06/2014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ADD7E71-01EB-4A76-BC22-7A28811155D2}"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fr-FR" smtClean="0"/>
              <a:t>Modifiez le style du titre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BEAE1A5-C0C8-4FF6-958E-25092AE32C07}" type="datetime1">
              <a:rPr lang="fr-FR" smtClean="0"/>
              <a:pPr/>
              <a:t>26/06/2014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ADD7E71-01EB-4A76-BC22-7A28811155D2}"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45E2A91-CDD2-4C42-9FAF-89D025971DCB}" type="datetime1">
              <a:rPr lang="fr-FR" smtClean="0"/>
              <a:pPr/>
              <a:t>26/06/2014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ADD7E71-01EB-4A76-BC22-7A28811155D2}" type="slidenum">
              <a:rPr lang="fr-FR" smtClean="0"/>
              <a:pPr/>
              <a:t>‹N°›</a:t>
            </a:fld>
            <a:endParaRPr lang="fr-F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fr-FR" smtClean="0"/>
              <a:t>Modifiez le style du titre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fr-FR" smtClean="0"/>
              <a:t>Modifiez le style du titre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D635810-3C66-451A-AAA7-926D68D5EF6C}" type="datetime1">
              <a:rPr lang="fr-FR" smtClean="0"/>
              <a:pPr/>
              <a:t>26/06/2014</a:t>
            </a:fld>
            <a:endParaRPr lang="fr-F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fr-F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ADD7E71-01EB-4A76-BC22-7A28811155D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video/chainedufroid.flv"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hyperlink" Target="video/le%20frigo.mp4" TargetMode="External"/><Relationship Id="rId2" Type="http://schemas.openxmlformats.org/officeDocument/2006/relationships/image" Target="../media/image27.wmf"/><Relationship Id="rId1" Type="http://schemas.openxmlformats.org/officeDocument/2006/relationships/slideLayout" Target="../slideLayouts/slideLayout1.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video/BIO007.mp4" TargetMode="External"/><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7.xml"/><Relationship Id="rId3" Type="http://schemas.openxmlformats.org/officeDocument/2006/relationships/slide" Target="slide5.xml"/><Relationship Id="rId7" Type="http://schemas.openxmlformats.org/officeDocument/2006/relationships/slide" Target="slide9.xml"/><Relationship Id="rId12" Type="http://schemas.openxmlformats.org/officeDocument/2006/relationships/slide" Target="slide14.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13.xml"/><Relationship Id="rId5" Type="http://schemas.openxmlformats.org/officeDocument/2006/relationships/slide" Target="slide7.xml"/><Relationship Id="rId10" Type="http://schemas.openxmlformats.org/officeDocument/2006/relationships/slide" Target="slide12.xml"/><Relationship Id="rId4" Type="http://schemas.openxmlformats.org/officeDocument/2006/relationships/slide" Target="slide6.xml"/><Relationship Id="rId9" Type="http://schemas.openxmlformats.org/officeDocument/2006/relationships/slide" Target="slide11.xml"/><Relationship Id="rId14" Type="http://schemas.openxmlformats.org/officeDocument/2006/relationships/slide" Target="slide18.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hyperlink" Target="http://www.cemafroid.fr/" TargetMode="External"/><Relationship Id="rId3" Type="http://schemas.openxmlformats.org/officeDocument/2006/relationships/hyperlink" Target="http://www.conservation-froid.fr/index.php" TargetMode="External"/><Relationship Id="rId7" Type="http://schemas.openxmlformats.org/officeDocument/2006/relationships/slide" Target="slide2.xml"/><Relationship Id="rId2" Type="http://schemas.openxmlformats.org/officeDocument/2006/relationships/hyperlink" Target="http://www.hkcourses.fr/FR/metiers/transport-frigorifique-temperature-dirigee.html" TargetMode="External"/><Relationship Id="rId1" Type="http://schemas.openxmlformats.org/officeDocument/2006/relationships/slideLayout" Target="../slideLayouts/slideLayout7.xml"/><Relationship Id="rId6" Type="http://schemas.openxmlformats.org/officeDocument/2006/relationships/hyperlink" Target="http://www.lesite.tv/" TargetMode="External"/><Relationship Id="rId5" Type="http://schemas.openxmlformats.org/officeDocument/2006/relationships/hyperlink" Target="http://www.rungisinternational.com/fr/bleu/enquetesrungisactu/chainedufroid667.asp" TargetMode="External"/><Relationship Id="rId4" Type="http://schemas.openxmlformats.org/officeDocument/2006/relationships/hyperlink" Target="http://www.camion-frigorifique.fr/reglementation-transport-frigorifiqu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slide" Target="slide2.xm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2" cstate="print">
            <a:extLst>
              <a:ext uri="{28A0092B-C50C-407E-A947-70E740481C1C}">
                <a14:useLocalDpi xmlns="" xmlns:a14="http://schemas.microsoft.com/office/drawing/2010/main" val="0"/>
              </a:ext>
            </a:extLst>
          </a:blip>
          <a:srcRect l="9041"/>
          <a:stretch/>
        </p:blipFill>
        <p:spPr>
          <a:xfrm>
            <a:off x="2195736" y="580708"/>
            <a:ext cx="5069568" cy="3096344"/>
          </a:xfrm>
          <a:prstGeom prst="rect">
            <a:avLst/>
          </a:prstGeom>
          <a:ln w="57150">
            <a:solidFill>
              <a:srgbClr val="00B0F0"/>
            </a:solidFill>
          </a:ln>
        </p:spPr>
      </p:pic>
      <p:sp>
        <p:nvSpPr>
          <p:cNvPr id="3" name="Sous-titre 2"/>
          <p:cNvSpPr>
            <a:spLocks noGrp="1"/>
          </p:cNvSpPr>
          <p:nvPr>
            <p:ph type="subTitle" idx="1"/>
          </p:nvPr>
        </p:nvSpPr>
        <p:spPr>
          <a:xfrm>
            <a:off x="6084168" y="6237312"/>
            <a:ext cx="2808311" cy="464687"/>
          </a:xfrm>
        </p:spPr>
        <p:txBody>
          <a:bodyPr>
            <a:normAutofit/>
          </a:bodyPr>
          <a:lstStyle/>
          <a:p>
            <a:r>
              <a:rPr lang="fr-FR" sz="1600" i="1" dirty="0" smtClean="0">
                <a:solidFill>
                  <a:schemeClr val="accent2">
                    <a:lumMod val="75000"/>
                  </a:schemeClr>
                </a:solidFill>
                <a:effectLst>
                  <a:outerShdw blurRad="38100" dist="38100" dir="2700000" algn="tl">
                    <a:srgbClr val="000000">
                      <a:alpha val="43137"/>
                    </a:srgbClr>
                  </a:outerShdw>
                </a:effectLst>
              </a:rPr>
              <a:t>A. PRONOST – H. LABARTHE</a:t>
            </a:r>
            <a:endParaRPr lang="fr-FR" sz="1600" i="1" dirty="0">
              <a:solidFill>
                <a:schemeClr val="accent2">
                  <a:lumMod val="75000"/>
                </a:schemeClr>
              </a:solidFill>
              <a:effectLst>
                <a:outerShdw blurRad="38100" dist="38100" dir="2700000" algn="tl">
                  <a:srgbClr val="000000">
                    <a:alpha val="43137"/>
                  </a:srgbClr>
                </a:outerShdw>
              </a:effectLst>
            </a:endParaRPr>
          </a:p>
        </p:txBody>
      </p:sp>
      <p:sp>
        <p:nvSpPr>
          <p:cNvPr id="2" name="Titre 1"/>
          <p:cNvSpPr>
            <a:spLocks noGrp="1"/>
          </p:cNvSpPr>
          <p:nvPr>
            <p:ph type="ctrTitle"/>
          </p:nvPr>
        </p:nvSpPr>
        <p:spPr>
          <a:xfrm>
            <a:off x="46892" y="2128880"/>
            <a:ext cx="8856984" cy="1728191"/>
          </a:xfrm>
          <a:effectLst>
            <a:outerShdw blurRad="50800" dist="38100" dir="5400000" algn="t" rotWithShape="0">
              <a:prstClr val="black">
                <a:alpha val="40000"/>
              </a:prstClr>
            </a:outerShdw>
          </a:effectLst>
        </p:spPr>
        <p:txBody>
          <a:bodyPr/>
          <a:lstStyle/>
          <a:p>
            <a:pPr marL="182880" indent="0">
              <a:buNone/>
            </a:pPr>
            <a:r>
              <a:rPr lang="fr-FR" sz="6000" dirty="0" smtClean="0">
                <a:solidFill>
                  <a:schemeClr val="bg2">
                    <a:lumMod val="90000"/>
                  </a:schemeClr>
                </a:solidFill>
                <a:effectLst>
                  <a:outerShdw blurRad="38100" dist="38100" dir="2700000" algn="tl">
                    <a:srgbClr val="000000">
                      <a:alpha val="43137"/>
                    </a:srgbClr>
                  </a:outerShdw>
                  <a:reflection blurRad="6350" stA="55000" endA="300" endPos="45500" dir="5400000" sy="-100000" algn="bl" rotWithShape="0"/>
                </a:effectLst>
              </a:rPr>
              <a:t/>
            </a:r>
            <a:br>
              <a:rPr lang="fr-FR" sz="6000" dirty="0" smtClean="0">
                <a:solidFill>
                  <a:schemeClr val="bg2">
                    <a:lumMod val="90000"/>
                  </a:schemeClr>
                </a:solidFill>
                <a:effectLst>
                  <a:outerShdw blurRad="38100" dist="38100" dir="2700000" algn="tl">
                    <a:srgbClr val="000000">
                      <a:alpha val="43137"/>
                    </a:srgbClr>
                  </a:outerShdw>
                  <a:reflection blurRad="6350" stA="55000" endA="300" endPos="45500" dir="5400000" sy="-100000" algn="bl" rotWithShape="0"/>
                </a:effectLst>
              </a:rPr>
            </a:br>
            <a:r>
              <a:rPr lang="fr-FR" sz="6000" dirty="0" smtClean="0">
                <a:solidFill>
                  <a:schemeClr val="bg2">
                    <a:lumMod val="90000"/>
                  </a:schemeClr>
                </a:solidFill>
                <a:effectLst>
                  <a:outerShdw blurRad="38100" dist="38100" dir="2700000" algn="tl">
                    <a:srgbClr val="000000">
                      <a:alpha val="43137"/>
                    </a:srgbClr>
                  </a:outerShdw>
                  <a:reflection blurRad="6350" stA="55000" endA="300" endPos="45500" dir="5400000" sy="-100000" algn="bl" rotWithShape="0"/>
                </a:effectLst>
              </a:rPr>
              <a:t>LE TRANSPORT SOUS </a:t>
            </a:r>
            <a:r>
              <a:rPr lang="fr-FR" sz="6000" dirty="0">
                <a:solidFill>
                  <a:schemeClr val="bg2">
                    <a:lumMod val="90000"/>
                  </a:schemeClr>
                </a:solidFill>
                <a:effectLst>
                  <a:outerShdw blurRad="38100" dist="38100" dir="2700000" algn="tl">
                    <a:srgbClr val="000000">
                      <a:alpha val="43137"/>
                    </a:srgbClr>
                  </a:outerShdw>
                  <a:reflection blurRad="6350" stA="55000" endA="300" endPos="45500" dir="5400000" sy="-100000" algn="bl" rotWithShape="0"/>
                </a:effectLst>
              </a:rPr>
              <a:t>TEMPERATURE DIRIGEE</a:t>
            </a:r>
          </a:p>
        </p:txBody>
      </p:sp>
      <p:sp>
        <p:nvSpPr>
          <p:cNvPr id="4" name="Espace réservé du numéro de diapositive 3"/>
          <p:cNvSpPr>
            <a:spLocks noGrp="1"/>
          </p:cNvSpPr>
          <p:nvPr>
            <p:ph type="sldNum" sz="quarter" idx="12"/>
          </p:nvPr>
        </p:nvSpPr>
        <p:spPr/>
        <p:txBody>
          <a:bodyPr/>
          <a:lstStyle/>
          <a:p>
            <a:fld id="{2ADD7E71-01EB-4A76-BC22-7A28811155D2}" type="slidenum">
              <a:rPr lang="fr-FR" smtClean="0"/>
              <a:pPr/>
              <a:t>1</a:t>
            </a:fld>
            <a:endParaRPr lang="fr-FR"/>
          </a:p>
        </p:txBody>
      </p:sp>
      <p:sp>
        <p:nvSpPr>
          <p:cNvPr id="5" name="ZoneTexte 4"/>
          <p:cNvSpPr txBox="1"/>
          <p:nvPr/>
        </p:nvSpPr>
        <p:spPr>
          <a:xfrm>
            <a:off x="251520" y="6237312"/>
            <a:ext cx="1656184" cy="338554"/>
          </a:xfrm>
          <a:prstGeom prst="rect">
            <a:avLst/>
          </a:prstGeom>
          <a:noFill/>
        </p:spPr>
        <p:txBody>
          <a:bodyPr wrap="square" rtlCol="0">
            <a:spAutoFit/>
          </a:bodyPr>
          <a:lstStyle/>
          <a:p>
            <a:r>
              <a:rPr lang="fr-FR" sz="1600" b="1" dirty="0" smtClean="0">
                <a:solidFill>
                  <a:schemeClr val="accent2">
                    <a:lumMod val="75000"/>
                  </a:schemeClr>
                </a:solidFill>
                <a:effectLst>
                  <a:outerShdw blurRad="38100" dist="38100" dir="2700000" algn="tl">
                    <a:srgbClr val="000000">
                      <a:alpha val="43137"/>
                    </a:srgbClr>
                  </a:outerShdw>
                </a:effectLst>
              </a:rPr>
              <a:t>Avril 2013</a:t>
            </a:r>
            <a:endParaRPr lang="fr-FR" sz="1600" b="1" dirty="0">
              <a:solidFill>
                <a:schemeClr val="accent2">
                  <a:lumMod val="75000"/>
                </a:schemeClr>
              </a:solidFill>
              <a:effectLst>
                <a:outerShdw blurRad="38100" dist="38100" dir="2700000" algn="tl">
                  <a:srgbClr val="000000">
                    <a:alpha val="43137"/>
                  </a:srgbClr>
                </a:outerShdw>
              </a:effectLst>
            </a:endParaRPr>
          </a:p>
        </p:txBody>
      </p:sp>
      <p:pic>
        <p:nvPicPr>
          <p:cNvPr id="7" name="Image 6"/>
          <p:cNvPicPr>
            <a:picLocks noChangeAspect="1"/>
          </p:cNvPicPr>
          <p:nvPr/>
        </p:nvPicPr>
        <p:blipFill>
          <a:blip r:embed="rId3" cstate="print">
            <a:duotone>
              <a:schemeClr val="accent4">
                <a:shade val="45000"/>
                <a:satMod val="135000"/>
              </a:schemeClr>
              <a:prstClr val="white"/>
            </a:duotone>
            <a:extLst>
              <a:ext uri="{BEBA8EAE-BF5A-486C-A8C5-ECC9F3942E4B}">
                <a14:imgProps xmlns="" xmlns:a14="http://schemas.microsoft.com/office/drawing/2010/main">
                  <a14:imgLayer r:embed="rId4">
                    <a14:imgEffect>
                      <a14:backgroundRemoval t="10000" b="90000" l="10000" r="90000"/>
                    </a14:imgEffect>
                    <a14:imgEffect>
                      <a14:sharpenSoften amount="25000"/>
                    </a14:imgEffect>
                    <a14:imgEffect>
                      <a14:colorTemperature colorTemp="5300"/>
                    </a14:imgEffect>
                    <a14:imgEffect>
                      <a14:saturation sat="235000"/>
                    </a14:imgEffect>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a:off x="7020272" y="2096852"/>
            <a:ext cx="928008" cy="1056117"/>
          </a:xfrm>
          <a:prstGeom prst="rect">
            <a:avLst/>
          </a:prstGeom>
          <a:solidFill>
            <a:schemeClr val="bg2">
              <a:alpha val="0"/>
            </a:schemeClr>
          </a:solidFill>
          <a:ln>
            <a:noFill/>
          </a:ln>
          <a:effectLst>
            <a:glow rad="63500">
              <a:schemeClr val="accent2">
                <a:lumMod val="40000"/>
                <a:lumOff val="60000"/>
                <a:alpha val="40000"/>
              </a:schemeClr>
            </a:glow>
            <a:outerShdw blurRad="1270000" dist="2540000" sx="44000" sy="44000" algn="ctr" rotWithShape="0">
              <a:schemeClr val="bg2"/>
            </a:outerShdw>
            <a:reflection stA="53000" endPos="44000" dir="5400000" sy="-100000" algn="bl" rotWithShape="0"/>
            <a:softEdge rad="31750"/>
          </a:effectLst>
        </p:spPr>
      </p:pic>
      <p:pic>
        <p:nvPicPr>
          <p:cNvPr id="10" name="Image 9"/>
          <p:cNvPicPr>
            <a:picLocks noChangeAspect="1"/>
          </p:cNvPicPr>
          <p:nvPr/>
        </p:nvPicPr>
        <p:blipFill>
          <a:blip r:embed="rId5" cstate="print">
            <a:duotone>
              <a:schemeClr val="accent4">
                <a:shade val="45000"/>
                <a:satMod val="135000"/>
              </a:schemeClr>
              <a:prstClr val="white"/>
            </a:duotone>
            <a:extLst>
              <a:ext uri="{BEBA8EAE-BF5A-486C-A8C5-ECC9F3942E4B}">
                <a14:imgProps xmlns="" xmlns:a14="http://schemas.microsoft.com/office/drawing/2010/main">
                  <a14:imgLayer r:embed="rId6">
                    <a14:imgEffect>
                      <a14:sharpenSoften amount="25000"/>
                    </a14:imgEffect>
                    <a14:imgEffect>
                      <a14:colorTemperature colorTemp="5300"/>
                    </a14:imgEffect>
                    <a14:imgEffect>
                      <a14:saturation sat="235000"/>
                    </a14:imgEffect>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a:off x="395536" y="5157192"/>
            <a:ext cx="779982" cy="887656"/>
          </a:xfrm>
          <a:prstGeom prst="rect">
            <a:avLst/>
          </a:prstGeom>
          <a:solidFill>
            <a:schemeClr val="bg2">
              <a:alpha val="0"/>
            </a:schemeClr>
          </a:solidFill>
          <a:ln>
            <a:noFill/>
          </a:ln>
          <a:effectLst>
            <a:glow rad="63500">
              <a:schemeClr val="accent2">
                <a:lumMod val="40000"/>
                <a:lumOff val="60000"/>
                <a:alpha val="40000"/>
              </a:schemeClr>
            </a:glow>
            <a:outerShdw blurRad="1270000" dist="2540000" sx="44000" sy="44000" algn="ctr" rotWithShape="0">
              <a:schemeClr val="bg2"/>
            </a:outerShdw>
            <a:reflection stA="53000" endPos="44000" dir="5400000" sy="-100000" algn="bl" rotWithShape="0"/>
            <a:softEdge rad="31750"/>
          </a:effectLst>
        </p:spPr>
      </p:pic>
      <p:sp>
        <p:nvSpPr>
          <p:cNvPr id="9" name="ZoneTexte 8"/>
          <p:cNvSpPr txBox="1"/>
          <p:nvPr/>
        </p:nvSpPr>
        <p:spPr>
          <a:xfrm>
            <a:off x="1763688" y="5445224"/>
            <a:ext cx="5976664" cy="1200329"/>
          </a:xfrm>
          <a:prstGeom prst="rect">
            <a:avLst/>
          </a:prstGeom>
          <a:noFill/>
        </p:spPr>
        <p:txBody>
          <a:bodyPr wrap="square" rtlCol="0">
            <a:spAutoFit/>
          </a:bodyPr>
          <a:lstStyle/>
          <a:p>
            <a:r>
              <a:rPr lang="fr-FR" sz="3600" b="1" dirty="0" smtClean="0">
                <a:effectLst>
                  <a:outerShdw blurRad="38100" dist="38100" dir="2700000" algn="tl">
                    <a:srgbClr val="000000">
                      <a:alpha val="43137"/>
                    </a:srgbClr>
                  </a:outerShdw>
                </a:effectLst>
                <a:hlinkClick r:id="rId7" action="ppaction://hlinkfile"/>
              </a:rPr>
              <a:t>Reportage France 2</a:t>
            </a:r>
            <a:r>
              <a:rPr lang="fr-FR" sz="3600" b="1" dirty="0" smtClean="0">
                <a:effectLst>
                  <a:outerShdw blurRad="38100" dist="38100" dir="2700000" algn="tl">
                    <a:srgbClr val="000000">
                      <a:alpha val="43137"/>
                    </a:srgbClr>
                  </a:outerShdw>
                </a:effectLst>
              </a:rPr>
              <a:t> </a:t>
            </a:r>
            <a:r>
              <a:rPr lang="fr-FR" sz="3600" b="1" dirty="0" smtClean="0">
                <a:solidFill>
                  <a:schemeClr val="accent4">
                    <a:lumMod val="75000"/>
                  </a:schemeClr>
                </a:solidFill>
                <a:effectLst>
                  <a:outerShdw blurRad="38100" dist="38100" dir="2700000" algn="tl">
                    <a:srgbClr val="000000">
                      <a:alpha val="43137"/>
                    </a:srgbClr>
                  </a:outerShdw>
                </a:effectLst>
              </a:rPr>
              <a:t>:</a:t>
            </a:r>
            <a:r>
              <a:rPr lang="fr-FR" sz="3600" b="1" dirty="0" smtClean="0">
                <a:effectLst>
                  <a:outerShdw blurRad="38100" dist="38100" dir="2700000" algn="tl">
                    <a:srgbClr val="000000">
                      <a:alpha val="43137"/>
                    </a:srgbClr>
                  </a:outerShdw>
                </a:effectLst>
              </a:rPr>
              <a:t> </a:t>
            </a:r>
          </a:p>
          <a:p>
            <a:r>
              <a:rPr lang="fr-FR" sz="3600" b="1" dirty="0" smtClean="0">
                <a:solidFill>
                  <a:srgbClr val="0070C0"/>
                </a:solidFill>
                <a:effectLst>
                  <a:outerShdw blurRad="38100" dist="38100" dir="2700000" algn="tl">
                    <a:srgbClr val="000000">
                      <a:alpha val="43137"/>
                    </a:srgbClr>
                  </a:outerShdw>
                </a:effectLst>
              </a:rPr>
              <a:t>la chaîne du froid</a:t>
            </a:r>
            <a:endParaRPr lang="fr-FR" sz="36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33798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444208" y="99472"/>
            <a:ext cx="2516912" cy="1467528"/>
          </a:xfrm>
          <a:prstGeom prst="rect">
            <a:avLst/>
          </a:prstGeom>
        </p:spPr>
      </p:pic>
      <p:sp>
        <p:nvSpPr>
          <p:cNvPr id="2" name="Espace réservé du numéro de diapositive 1"/>
          <p:cNvSpPr>
            <a:spLocks noGrp="1"/>
          </p:cNvSpPr>
          <p:nvPr>
            <p:ph type="sldNum" sz="quarter" idx="12"/>
          </p:nvPr>
        </p:nvSpPr>
        <p:spPr>
          <a:xfrm>
            <a:off x="3851920" y="6492875"/>
            <a:ext cx="1828800" cy="365125"/>
          </a:xfrm>
        </p:spPr>
        <p:txBody>
          <a:bodyPr/>
          <a:lstStyle/>
          <a:p>
            <a:fld id="{2ADD7E71-01EB-4A76-BC22-7A28811155D2}" type="slidenum">
              <a:rPr lang="fr-FR" smtClean="0"/>
              <a:pPr/>
              <a:t>10</a:t>
            </a:fld>
            <a:endParaRPr lang="fr-FR"/>
          </a:p>
        </p:txBody>
      </p:sp>
      <p:sp>
        <p:nvSpPr>
          <p:cNvPr id="5" name="Titre 3"/>
          <p:cNvSpPr txBox="1">
            <a:spLocks/>
          </p:cNvSpPr>
          <p:nvPr/>
        </p:nvSpPr>
        <p:spPr>
          <a:xfrm>
            <a:off x="35494" y="-11400"/>
            <a:ext cx="8784977" cy="115212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FR" sz="4400" dirty="0" smtClean="0"/>
              <a:t>EQUIPEMENTS</a:t>
            </a:r>
          </a:p>
          <a:p>
            <a:pPr algn="l">
              <a:buNone/>
            </a:pPr>
            <a:r>
              <a:rPr lang="fr-FR" sz="4400" dirty="0" smtClean="0"/>
              <a:t>	DES CARROSSERIES</a:t>
            </a:r>
            <a:endParaRPr lang="fr-FR" sz="4400" dirty="0"/>
          </a:p>
        </p:txBody>
      </p:sp>
      <p:sp>
        <p:nvSpPr>
          <p:cNvPr id="6" name="ZoneTexte 5"/>
          <p:cNvSpPr txBox="1"/>
          <p:nvPr/>
        </p:nvSpPr>
        <p:spPr>
          <a:xfrm>
            <a:off x="107502" y="1784280"/>
            <a:ext cx="9036498" cy="1638910"/>
          </a:xfrm>
          <a:prstGeom prst="rect">
            <a:avLst/>
          </a:prstGeom>
          <a:noFill/>
        </p:spPr>
        <p:txBody>
          <a:bodyPr wrap="square" rtlCol="0">
            <a:spAutoFit/>
          </a:bodyPr>
          <a:lstStyle/>
          <a:p>
            <a:pPr>
              <a:buFont typeface="Arial" charset="0"/>
              <a:buChar char="•"/>
            </a:pPr>
            <a:r>
              <a:rPr lang="fr-FR" sz="2400" b="1" dirty="0" smtClean="0">
                <a:solidFill>
                  <a:schemeClr val="accent2">
                    <a:lumMod val="75000"/>
                  </a:schemeClr>
                </a:solidFill>
                <a:effectLst>
                  <a:outerShdw blurRad="38100" dist="38100" dir="2700000" algn="tl">
                    <a:srgbClr val="000000">
                      <a:alpha val="43137"/>
                    </a:srgbClr>
                  </a:outerShdw>
                </a:effectLst>
              </a:rPr>
              <a:t> Fourgon isotherme</a:t>
            </a:r>
            <a:r>
              <a:rPr lang="fr-FR" sz="2400" b="1" dirty="0" smtClean="0">
                <a:solidFill>
                  <a:schemeClr val="bg2">
                    <a:lumMod val="50000"/>
                  </a:schemeClr>
                </a:solidFill>
              </a:rPr>
              <a:t> </a:t>
            </a:r>
            <a:r>
              <a:rPr lang="fr-FR" sz="2400" b="1" dirty="0">
                <a:solidFill>
                  <a:schemeClr val="bg2">
                    <a:lumMod val="50000"/>
                  </a:schemeClr>
                </a:solidFill>
              </a:rPr>
              <a:t>: </a:t>
            </a:r>
            <a:endParaRPr lang="fr-FR" sz="2400" b="1" dirty="0" smtClean="0">
              <a:solidFill>
                <a:schemeClr val="bg2">
                  <a:lumMod val="50000"/>
                </a:schemeClr>
              </a:solidFill>
            </a:endParaRPr>
          </a:p>
          <a:p>
            <a:r>
              <a:rPr lang="fr-FR" sz="2400" b="1" dirty="0" smtClean="0">
                <a:solidFill>
                  <a:schemeClr val="bg2">
                    <a:lumMod val="50000"/>
                  </a:schemeClr>
                </a:solidFill>
              </a:rPr>
              <a:t>Carrosserie munie </a:t>
            </a:r>
            <a:r>
              <a:rPr lang="fr-FR" sz="2400" b="1" dirty="0">
                <a:solidFill>
                  <a:schemeClr val="bg2">
                    <a:lumMod val="50000"/>
                  </a:schemeClr>
                </a:solidFill>
              </a:rPr>
              <a:t>de </a:t>
            </a:r>
            <a:r>
              <a:rPr lang="fr-FR" sz="2400" b="1" dirty="0">
                <a:solidFill>
                  <a:schemeClr val="bg2">
                    <a:lumMod val="50000"/>
                  </a:schemeClr>
                </a:solidFill>
                <a:effectLst>
                  <a:outerShdw blurRad="38100" dist="38100" dir="2700000" algn="tl">
                    <a:srgbClr val="000000">
                      <a:alpha val="43137"/>
                    </a:srgbClr>
                  </a:outerShdw>
                </a:effectLst>
              </a:rPr>
              <a:t>parois isolantes </a:t>
            </a:r>
            <a:r>
              <a:rPr lang="fr-FR" sz="2400" b="1" dirty="0">
                <a:solidFill>
                  <a:schemeClr val="bg2">
                    <a:lumMod val="50000"/>
                  </a:schemeClr>
                </a:solidFill>
              </a:rPr>
              <a:t>limitant les échanges de </a:t>
            </a:r>
            <a:r>
              <a:rPr lang="fr-FR" sz="2400" b="1" dirty="0" smtClean="0">
                <a:solidFill>
                  <a:schemeClr val="bg2">
                    <a:lumMod val="50000"/>
                  </a:schemeClr>
                </a:solidFill>
              </a:rPr>
              <a:t>chaleur </a:t>
            </a:r>
            <a:endParaRPr lang="fr-FR" sz="2400" b="1" dirty="0">
              <a:solidFill>
                <a:schemeClr val="bg2">
                  <a:lumMod val="50000"/>
                </a:schemeClr>
              </a:solidFill>
              <a:sym typeface="Wingdings" pitchFamily="2" charset="2"/>
            </a:endParaRPr>
          </a:p>
          <a:p>
            <a:endParaRPr lang="fr-FR" sz="1050" b="1" dirty="0">
              <a:solidFill>
                <a:schemeClr val="bg2">
                  <a:lumMod val="50000"/>
                </a:schemeClr>
              </a:solidFill>
              <a:sym typeface="Wingdings" pitchFamily="2" charset="2"/>
            </a:endParaRPr>
          </a:p>
          <a:p>
            <a:endParaRPr lang="fr-FR" dirty="0"/>
          </a:p>
        </p:txBody>
      </p:sp>
      <p:sp>
        <p:nvSpPr>
          <p:cNvPr id="8" name="Rectangle 7"/>
          <p:cNvSpPr/>
          <p:nvPr/>
        </p:nvSpPr>
        <p:spPr>
          <a:xfrm>
            <a:off x="179512" y="3140968"/>
            <a:ext cx="8964488" cy="1200329"/>
          </a:xfrm>
          <a:prstGeom prst="rect">
            <a:avLst/>
          </a:prstGeom>
        </p:spPr>
        <p:txBody>
          <a:bodyPr wrap="square">
            <a:spAutoFit/>
          </a:bodyPr>
          <a:lstStyle/>
          <a:p>
            <a:pPr>
              <a:buFont typeface="Arial" charset="0"/>
              <a:buChar char="•"/>
            </a:pPr>
            <a:r>
              <a:rPr lang="fr-FR" sz="2400" b="1" dirty="0" smtClean="0">
                <a:solidFill>
                  <a:schemeClr val="accent2">
                    <a:lumMod val="75000"/>
                  </a:schemeClr>
                </a:solidFill>
                <a:effectLst>
                  <a:outerShdw blurRad="38100" dist="38100" dir="2700000" algn="tl">
                    <a:srgbClr val="000000">
                      <a:alpha val="43137"/>
                    </a:srgbClr>
                  </a:outerShdw>
                </a:effectLst>
                <a:sym typeface="Wingdings" pitchFamily="2" charset="2"/>
              </a:rPr>
              <a:t> Fourgon réfrigérant : </a:t>
            </a:r>
          </a:p>
          <a:p>
            <a:r>
              <a:rPr lang="fr-FR" sz="2400" b="1" dirty="0" smtClean="0">
                <a:solidFill>
                  <a:schemeClr val="bg2">
                    <a:lumMod val="50000"/>
                  </a:schemeClr>
                </a:solidFill>
                <a:sym typeface="Wingdings" pitchFamily="2" charset="2"/>
              </a:rPr>
              <a:t>Carrosserie </a:t>
            </a:r>
            <a:r>
              <a:rPr lang="fr-FR" sz="2400" b="1" dirty="0" smtClean="0">
                <a:solidFill>
                  <a:schemeClr val="bg2">
                    <a:lumMod val="50000"/>
                  </a:schemeClr>
                </a:solidFill>
                <a:effectLst>
                  <a:outerShdw blurRad="38100" dist="38100" dir="2700000" algn="tl">
                    <a:srgbClr val="000000">
                      <a:alpha val="43137"/>
                    </a:srgbClr>
                  </a:outerShdw>
                </a:effectLst>
                <a:sym typeface="Wingdings" pitchFamily="2" charset="2"/>
              </a:rPr>
              <a:t>isotherme  munie d’une source de froid non mécanique </a:t>
            </a:r>
            <a:r>
              <a:rPr lang="fr-FR" sz="2400" b="1" dirty="0" smtClean="0">
                <a:solidFill>
                  <a:schemeClr val="bg2">
                    <a:lumMod val="50000"/>
                  </a:schemeClr>
                </a:solidFill>
                <a:sym typeface="Wingdings" pitchFamily="2" charset="2"/>
              </a:rPr>
              <a:t>(glace…)</a:t>
            </a:r>
          </a:p>
        </p:txBody>
      </p:sp>
      <p:sp>
        <p:nvSpPr>
          <p:cNvPr id="9" name="Rectangle 8"/>
          <p:cNvSpPr/>
          <p:nvPr/>
        </p:nvSpPr>
        <p:spPr>
          <a:xfrm>
            <a:off x="179512" y="4725144"/>
            <a:ext cx="8784976" cy="1361911"/>
          </a:xfrm>
          <a:prstGeom prst="rect">
            <a:avLst/>
          </a:prstGeom>
        </p:spPr>
        <p:txBody>
          <a:bodyPr wrap="square">
            <a:spAutoFit/>
          </a:bodyPr>
          <a:lstStyle/>
          <a:p>
            <a:pPr marL="285750" indent="-285750">
              <a:buFontTx/>
              <a:buChar char="-"/>
            </a:pPr>
            <a:endParaRPr lang="fr-FR" sz="1050" b="1" dirty="0" smtClean="0">
              <a:solidFill>
                <a:schemeClr val="bg2">
                  <a:lumMod val="50000"/>
                </a:schemeClr>
              </a:solidFill>
              <a:sym typeface="Wingdings" pitchFamily="2" charset="2"/>
            </a:endParaRPr>
          </a:p>
          <a:p>
            <a:pPr>
              <a:buFont typeface="Arial" charset="0"/>
              <a:buChar char="•"/>
            </a:pPr>
            <a:r>
              <a:rPr lang="fr-FR" b="1" dirty="0" smtClean="0">
                <a:solidFill>
                  <a:schemeClr val="accent2">
                    <a:lumMod val="75000"/>
                  </a:schemeClr>
                </a:solidFill>
                <a:effectLst>
                  <a:outerShdw blurRad="38100" dist="38100" dir="2700000" algn="tl">
                    <a:srgbClr val="000000">
                      <a:alpha val="43137"/>
                    </a:srgbClr>
                  </a:outerShdw>
                </a:effectLst>
                <a:sym typeface="Wingdings" pitchFamily="2" charset="2"/>
              </a:rPr>
              <a:t> </a:t>
            </a:r>
            <a:r>
              <a:rPr lang="fr-FR" sz="2400" b="1" dirty="0" smtClean="0">
                <a:solidFill>
                  <a:schemeClr val="accent2">
                    <a:lumMod val="75000"/>
                  </a:schemeClr>
                </a:solidFill>
                <a:effectLst>
                  <a:outerShdw blurRad="38100" dist="38100" dir="2700000" algn="tl">
                    <a:srgbClr val="000000">
                      <a:alpha val="43137"/>
                    </a:srgbClr>
                  </a:outerShdw>
                </a:effectLst>
                <a:sym typeface="Wingdings" pitchFamily="2" charset="2"/>
              </a:rPr>
              <a:t>Fourgon frigorifique</a:t>
            </a:r>
            <a:r>
              <a:rPr lang="fr-FR" sz="2400" b="1" dirty="0" smtClean="0">
                <a:solidFill>
                  <a:schemeClr val="bg2">
                    <a:lumMod val="50000"/>
                  </a:schemeClr>
                </a:solidFill>
                <a:sym typeface="Wingdings" pitchFamily="2" charset="2"/>
              </a:rPr>
              <a:t> : </a:t>
            </a:r>
          </a:p>
          <a:p>
            <a:r>
              <a:rPr lang="fr-FR" sz="2400" b="1" dirty="0" smtClean="0">
                <a:solidFill>
                  <a:schemeClr val="bg2">
                    <a:lumMod val="50000"/>
                  </a:schemeClr>
                </a:solidFill>
                <a:sym typeface="Wingdings" pitchFamily="2" charset="2"/>
              </a:rPr>
              <a:t>Carrosserie </a:t>
            </a:r>
            <a:r>
              <a:rPr lang="fr-FR" sz="2400" b="1" dirty="0" smtClean="0">
                <a:solidFill>
                  <a:schemeClr val="bg2">
                    <a:lumMod val="50000"/>
                  </a:schemeClr>
                </a:solidFill>
                <a:effectLst>
                  <a:outerShdw blurRad="38100" dist="38100" dir="2700000" algn="tl">
                    <a:srgbClr val="000000">
                      <a:alpha val="43137"/>
                    </a:srgbClr>
                  </a:outerShdw>
                </a:effectLst>
                <a:sym typeface="Wingdings" pitchFamily="2" charset="2"/>
              </a:rPr>
              <a:t>isotherme avec un dispositif de production de froid mécanique</a:t>
            </a:r>
            <a:endParaRPr lang="fr-FR" sz="2400" b="1" dirty="0">
              <a:solidFill>
                <a:schemeClr val="bg2">
                  <a:lumMod val="50000"/>
                </a:schemeClr>
              </a:solidFill>
              <a:effectLst>
                <a:outerShdw blurRad="38100" dist="38100" dir="2700000" algn="tl">
                  <a:srgbClr val="000000">
                    <a:alpha val="43137"/>
                  </a:srgbClr>
                </a:outerShdw>
              </a:effectLst>
              <a:sym typeface="Wingdings" pitchFamily="2" charset="2"/>
            </a:endParaRPr>
          </a:p>
        </p:txBody>
      </p:sp>
      <p:sp>
        <p:nvSpPr>
          <p:cNvPr id="10" name="Bouton d'action : Accueil 9">
            <a:hlinkClick r:id="rId3" action="ppaction://hlinksldjump" highlightClick="1"/>
          </p:cNvPr>
          <p:cNvSpPr/>
          <p:nvPr/>
        </p:nvSpPr>
        <p:spPr>
          <a:xfrm>
            <a:off x="8604448" y="6309320"/>
            <a:ext cx="432048" cy="548680"/>
          </a:xfrm>
          <a:prstGeom prst="actionButtonHom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3645662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ADD7E71-01EB-4A76-BC22-7A28811155D2}" type="slidenum">
              <a:rPr lang="fr-FR" smtClean="0"/>
              <a:pPr/>
              <a:t>11</a:t>
            </a:fld>
            <a:endParaRPr lang="fr-FR"/>
          </a:p>
        </p:txBody>
      </p:sp>
      <p:sp>
        <p:nvSpPr>
          <p:cNvPr id="3" name="Titre 3"/>
          <p:cNvSpPr txBox="1">
            <a:spLocks/>
          </p:cNvSpPr>
          <p:nvPr/>
        </p:nvSpPr>
        <p:spPr>
          <a:xfrm>
            <a:off x="107503" y="116632"/>
            <a:ext cx="8784977" cy="115212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FR" sz="4400" dirty="0" smtClean="0"/>
              <a:t>MARQUAGE des FGTD*</a:t>
            </a:r>
            <a:endParaRPr lang="fr-FR" sz="4400" dirty="0"/>
          </a:p>
        </p:txBody>
      </p:sp>
      <p:sp>
        <p:nvSpPr>
          <p:cNvPr id="4" name="ZoneTexte 3"/>
          <p:cNvSpPr txBox="1"/>
          <p:nvPr/>
        </p:nvSpPr>
        <p:spPr>
          <a:xfrm>
            <a:off x="467544" y="6488668"/>
            <a:ext cx="4176464" cy="369332"/>
          </a:xfrm>
          <a:prstGeom prst="rect">
            <a:avLst/>
          </a:prstGeom>
          <a:noFill/>
        </p:spPr>
        <p:txBody>
          <a:bodyPr wrap="square" rtlCol="0">
            <a:spAutoFit/>
          </a:bodyPr>
          <a:lstStyle/>
          <a:p>
            <a:r>
              <a:rPr lang="fr-FR" dirty="0" smtClean="0"/>
              <a:t>* Fourgon à Température Dirigée</a:t>
            </a:r>
            <a:endParaRPr lang="fr-FR" dirty="0"/>
          </a:p>
        </p:txBody>
      </p:sp>
      <p:sp>
        <p:nvSpPr>
          <p:cNvPr id="5" name="ZoneTexte 4"/>
          <p:cNvSpPr txBox="1"/>
          <p:nvPr/>
        </p:nvSpPr>
        <p:spPr>
          <a:xfrm>
            <a:off x="539552" y="1268760"/>
            <a:ext cx="7920880" cy="646331"/>
          </a:xfrm>
          <a:prstGeom prst="rect">
            <a:avLst/>
          </a:prstGeom>
          <a:noFill/>
        </p:spPr>
        <p:txBody>
          <a:bodyPr wrap="square" rtlCol="0">
            <a:spAutoFit/>
          </a:bodyPr>
          <a:lstStyle/>
          <a:p>
            <a:r>
              <a:rPr lang="fr-FR" dirty="0" smtClean="0"/>
              <a:t>Les véhicules doivent porter le marquage sur les côtés supérieurs avant Exemple :</a:t>
            </a:r>
            <a:endParaRPr lang="fr-FR" dirty="0"/>
          </a:p>
        </p:txBody>
      </p:sp>
      <p:sp>
        <p:nvSpPr>
          <p:cNvPr id="8" name="Bouton d'action : Accueil 7">
            <a:hlinkClick r:id="rId2" action="ppaction://hlinksldjump" highlightClick="1"/>
          </p:cNvPr>
          <p:cNvSpPr/>
          <p:nvPr/>
        </p:nvSpPr>
        <p:spPr>
          <a:xfrm>
            <a:off x="8460432" y="6093296"/>
            <a:ext cx="432048" cy="548680"/>
          </a:xfrm>
          <a:prstGeom prst="actionButtonHom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539552" y="2204864"/>
            <a:ext cx="4176464" cy="3693319"/>
          </a:xfrm>
          <a:prstGeom prst="rect">
            <a:avLst/>
          </a:prstGeom>
          <a:noFill/>
        </p:spPr>
        <p:txBody>
          <a:bodyPr wrap="square" rtlCol="0">
            <a:spAutoFit/>
          </a:bodyPr>
          <a:lstStyle/>
          <a:p>
            <a:r>
              <a:rPr lang="fr-FR" dirty="0" smtClean="0"/>
              <a:t> </a:t>
            </a:r>
            <a:r>
              <a:rPr lang="fr-FR" u="sng" dirty="0" smtClean="0"/>
              <a:t>1</a:t>
            </a:r>
            <a:r>
              <a:rPr lang="fr-FR" u="sng" baseline="30000" dirty="0" smtClean="0"/>
              <a:t>ère</a:t>
            </a:r>
            <a:r>
              <a:rPr lang="fr-FR" u="sng" dirty="0" smtClean="0"/>
              <a:t> lettre </a:t>
            </a:r>
            <a:r>
              <a:rPr lang="fr-FR" dirty="0" smtClean="0"/>
              <a:t>:</a:t>
            </a:r>
          </a:p>
          <a:p>
            <a:pPr>
              <a:buFont typeface="Arial" pitchFamily="34" charset="0"/>
              <a:buChar char="•"/>
            </a:pPr>
            <a:r>
              <a:rPr lang="fr-FR" dirty="0" smtClean="0"/>
              <a:t> I : Isotherme</a:t>
            </a:r>
          </a:p>
          <a:p>
            <a:pPr>
              <a:buFont typeface="Arial" pitchFamily="34" charset="0"/>
              <a:buChar char="•"/>
            </a:pPr>
            <a:r>
              <a:rPr lang="fr-FR" dirty="0" smtClean="0"/>
              <a:t> R : réfrigérant</a:t>
            </a:r>
          </a:p>
          <a:p>
            <a:pPr>
              <a:buFont typeface="Arial" pitchFamily="34" charset="0"/>
              <a:buChar char="•"/>
            </a:pPr>
            <a:r>
              <a:rPr lang="fr-FR" dirty="0" smtClean="0"/>
              <a:t> F : frigorifique</a:t>
            </a:r>
          </a:p>
          <a:p>
            <a:pPr>
              <a:buFont typeface="Arial" pitchFamily="34" charset="0"/>
              <a:buChar char="•"/>
            </a:pPr>
            <a:endParaRPr lang="fr-FR" dirty="0" smtClean="0"/>
          </a:p>
          <a:p>
            <a:r>
              <a:rPr lang="fr-FR" u="sng" dirty="0" smtClean="0"/>
              <a:t>2</a:t>
            </a:r>
            <a:r>
              <a:rPr lang="fr-FR" u="sng" baseline="30000" dirty="0" smtClean="0"/>
              <a:t>ème</a:t>
            </a:r>
            <a:r>
              <a:rPr lang="fr-FR" u="sng" dirty="0" smtClean="0"/>
              <a:t> lettre </a:t>
            </a:r>
            <a:r>
              <a:rPr lang="fr-FR" dirty="0" smtClean="0"/>
              <a:t>:</a:t>
            </a:r>
          </a:p>
          <a:p>
            <a:pPr>
              <a:buFont typeface="Arial" pitchFamily="34" charset="0"/>
              <a:buChar char="•"/>
            </a:pPr>
            <a:r>
              <a:rPr lang="fr-FR" dirty="0" smtClean="0"/>
              <a:t> N : normal</a:t>
            </a:r>
          </a:p>
          <a:p>
            <a:pPr>
              <a:buFont typeface="Arial" pitchFamily="34" charset="0"/>
              <a:buChar char="•"/>
            </a:pPr>
            <a:r>
              <a:rPr lang="fr-FR" dirty="0" smtClean="0"/>
              <a:t> R : renforcé</a:t>
            </a:r>
          </a:p>
          <a:p>
            <a:pPr>
              <a:buFont typeface="Arial" pitchFamily="34" charset="0"/>
              <a:buChar char="•"/>
            </a:pPr>
            <a:endParaRPr lang="fr-FR" dirty="0" smtClean="0"/>
          </a:p>
          <a:p>
            <a:r>
              <a:rPr lang="fr-FR" u="sng" dirty="0" smtClean="0"/>
              <a:t>3</a:t>
            </a:r>
            <a:r>
              <a:rPr lang="fr-FR" u="sng" baseline="30000" dirty="0" smtClean="0"/>
              <a:t>ème</a:t>
            </a:r>
            <a:r>
              <a:rPr lang="fr-FR" u="sng" dirty="0" smtClean="0"/>
              <a:t> lettre </a:t>
            </a:r>
            <a:r>
              <a:rPr lang="fr-FR" dirty="0" smtClean="0"/>
              <a:t>:</a:t>
            </a:r>
          </a:p>
          <a:p>
            <a:r>
              <a:rPr lang="fr-FR" dirty="0" smtClean="0"/>
              <a:t>Correspondant  à une classe</a:t>
            </a:r>
          </a:p>
          <a:p>
            <a:pPr>
              <a:buFont typeface="Arial" pitchFamily="34" charset="0"/>
              <a:buChar char="•"/>
            </a:pPr>
            <a:endParaRPr lang="fr-FR" dirty="0" smtClean="0"/>
          </a:p>
          <a:p>
            <a:endParaRPr lang="fr-FR" dirty="0"/>
          </a:p>
        </p:txBody>
      </p:sp>
      <p:pic>
        <p:nvPicPr>
          <p:cNvPr id="11" name="Image 10" descr="dscn2955.jpg"/>
          <p:cNvPicPr>
            <a:picLocks noChangeAspect="1"/>
          </p:cNvPicPr>
          <p:nvPr/>
        </p:nvPicPr>
        <p:blipFill>
          <a:blip r:embed="rId3" cstate="print"/>
          <a:stretch>
            <a:fillRect/>
          </a:stretch>
        </p:blipFill>
        <p:spPr>
          <a:xfrm>
            <a:off x="4355976" y="2204864"/>
            <a:ext cx="3547832" cy="2470522"/>
          </a:xfrm>
          <a:prstGeom prst="rect">
            <a:avLst/>
          </a:prstGeom>
        </p:spPr>
      </p:pic>
    </p:spTree>
    <p:extLst>
      <p:ext uri="{BB962C8B-B14F-4D97-AF65-F5344CB8AC3E}">
        <p14:creationId xmlns="" xmlns:p14="http://schemas.microsoft.com/office/powerpoint/2010/main" val="2904280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6045"/>
            <a:ext cx="7560840" cy="964683"/>
          </a:xfrm>
        </p:spPr>
        <p:txBody>
          <a:bodyPr/>
          <a:lstStyle/>
          <a:p>
            <a:pPr algn="ctr"/>
            <a:r>
              <a:rPr lang="fr-FR" dirty="0"/>
              <a:t> </a:t>
            </a:r>
            <a:r>
              <a:rPr lang="fr-FR" sz="4400" dirty="0">
                <a:effectLst>
                  <a:reflection blurRad="6350" stA="55000" endA="300" endPos="45500" dir="5400000" sy="-100000" algn="bl" rotWithShape="0"/>
                </a:effectLst>
              </a:rPr>
              <a:t>AGREMENT </a:t>
            </a:r>
            <a:r>
              <a:rPr lang="fr-FR" sz="4400" dirty="0" smtClean="0">
                <a:effectLst>
                  <a:reflection blurRad="6350" stA="55000" endA="300" endPos="45500" dir="5400000" sy="-100000" algn="bl" rotWithShape="0"/>
                </a:effectLst>
              </a:rPr>
              <a:t>A.T.P.</a:t>
            </a:r>
            <a:endParaRPr lang="fr-FR" sz="4400" dirty="0">
              <a:effectLst>
                <a:reflection blurRad="6350" stA="55000" endA="300" endPos="45500" dir="5400000" sy="-100000" algn="bl" rotWithShape="0"/>
              </a:effectLst>
            </a:endParaRPr>
          </a:p>
        </p:txBody>
      </p:sp>
      <p:sp>
        <p:nvSpPr>
          <p:cNvPr id="4" name="Espace réservé du texte 3"/>
          <p:cNvSpPr>
            <a:spLocks noGrp="1"/>
          </p:cNvSpPr>
          <p:nvPr>
            <p:ph type="body" sz="half" idx="2"/>
          </p:nvPr>
        </p:nvSpPr>
        <p:spPr>
          <a:xfrm>
            <a:off x="176144" y="1700808"/>
            <a:ext cx="8856984" cy="4752528"/>
          </a:xfrm>
          <a:ln>
            <a:solidFill>
              <a:schemeClr val="accent3">
                <a:lumMod val="75000"/>
              </a:schemeClr>
            </a:solidFill>
          </a:ln>
        </p:spPr>
        <p:txBody>
          <a:bodyPr>
            <a:normAutofit/>
          </a:bodyPr>
          <a:lstStyle/>
          <a:p>
            <a:pPr fontAlgn="ctr"/>
            <a:r>
              <a:rPr lang="fr-FR" sz="1600" dirty="0"/>
              <a:t> </a:t>
            </a:r>
            <a:endParaRPr lang="fr-FR" sz="1600" dirty="0" smtClean="0"/>
          </a:p>
          <a:p>
            <a:pPr fontAlgn="ctr">
              <a:tabLst>
                <a:tab pos="3943350" algn="l"/>
              </a:tabLst>
            </a:pPr>
            <a:r>
              <a:rPr lang="fr-FR" sz="2400" b="1" dirty="0" smtClean="0">
                <a:solidFill>
                  <a:schemeClr val="bg2">
                    <a:lumMod val="50000"/>
                  </a:schemeClr>
                </a:solidFill>
                <a:effectLst>
                  <a:outerShdw blurRad="38100" dist="38100" dir="2700000" algn="tl">
                    <a:srgbClr val="000000">
                      <a:alpha val="43137"/>
                    </a:srgbClr>
                  </a:outerShdw>
                </a:effectLst>
              </a:rPr>
              <a:t>*   TRAJET </a:t>
            </a:r>
            <a:r>
              <a:rPr lang="fr-FR" sz="2400" b="1" dirty="0">
                <a:solidFill>
                  <a:schemeClr val="bg2">
                    <a:lumMod val="50000"/>
                  </a:schemeClr>
                </a:solidFill>
                <a:effectLst>
                  <a:outerShdw blurRad="38100" dist="38100" dir="2700000" algn="tl">
                    <a:srgbClr val="000000">
                      <a:alpha val="43137"/>
                    </a:srgbClr>
                  </a:outerShdw>
                </a:effectLst>
              </a:rPr>
              <a:t>&lt; 8O </a:t>
            </a:r>
            <a:r>
              <a:rPr lang="fr-FR" sz="2400" b="1" dirty="0" smtClean="0">
                <a:solidFill>
                  <a:schemeClr val="bg2">
                    <a:lumMod val="50000"/>
                  </a:schemeClr>
                </a:solidFill>
                <a:effectLst>
                  <a:outerShdw blurRad="38100" dist="38100" dir="2700000" algn="tl">
                    <a:srgbClr val="000000">
                      <a:alpha val="43137"/>
                    </a:srgbClr>
                  </a:outerShdw>
                </a:effectLst>
              </a:rPr>
              <a:t>km	*    TRAJET &gt; 80 km</a:t>
            </a:r>
          </a:p>
          <a:p>
            <a:pPr fontAlgn="ctr">
              <a:tabLst>
                <a:tab pos="3943350" algn="l"/>
              </a:tabLst>
            </a:pPr>
            <a:r>
              <a:rPr lang="fr-FR" sz="2000" dirty="0" smtClean="0"/>
              <a:t>- Sans ouverture de portes	- Ouverture de portes pendant le trajet</a:t>
            </a:r>
          </a:p>
          <a:p>
            <a:pPr fontAlgn="ctr">
              <a:tabLst>
                <a:tab pos="3943350" algn="l"/>
              </a:tabLst>
            </a:pPr>
            <a:r>
              <a:rPr lang="fr-FR" sz="2000" dirty="0" smtClean="0"/>
              <a:t>- Transport </a:t>
            </a:r>
            <a:r>
              <a:rPr lang="fr-FR" sz="2000" dirty="0"/>
              <a:t>« non ATP » </a:t>
            </a:r>
            <a:r>
              <a:rPr lang="fr-FR" sz="2000" dirty="0" smtClean="0"/>
              <a:t>	- Equipement obligatoire d’un moyen de	réfrigération</a:t>
            </a:r>
            <a:endParaRPr lang="fr-FR" sz="2000" b="1" dirty="0">
              <a:solidFill>
                <a:schemeClr val="bg2">
                  <a:lumMod val="75000"/>
                </a:schemeClr>
              </a:solidFill>
            </a:endParaRPr>
          </a:p>
          <a:p>
            <a:pPr fontAlgn="ctr">
              <a:tabLst>
                <a:tab pos="3943350" algn="l"/>
              </a:tabLst>
            </a:pPr>
            <a:r>
              <a:rPr lang="fr-FR" sz="2000" dirty="0" smtClean="0"/>
              <a:t>   Pas </a:t>
            </a:r>
            <a:r>
              <a:rPr lang="fr-FR" sz="2000" dirty="0"/>
              <a:t>de </a:t>
            </a:r>
            <a:r>
              <a:rPr lang="fr-FR" sz="2000" dirty="0" smtClean="0"/>
              <a:t>réglementation	Règlementation ATP</a:t>
            </a:r>
          </a:p>
          <a:p>
            <a:pPr fontAlgn="ctr">
              <a:tabLst>
                <a:tab pos="3943350" algn="l"/>
              </a:tabLst>
            </a:pPr>
            <a:endParaRPr lang="fr-FR" sz="2000" b="1" dirty="0" smtClean="0">
              <a:solidFill>
                <a:schemeClr val="bg2">
                  <a:lumMod val="50000"/>
                </a:schemeClr>
              </a:solidFill>
              <a:effectLst>
                <a:outerShdw blurRad="38100" dist="38100" dir="2700000" algn="tl">
                  <a:srgbClr val="000000">
                    <a:alpha val="43137"/>
                  </a:srgbClr>
                </a:outerShdw>
              </a:effectLst>
              <a:sym typeface="Wingdings" pitchFamily="2" charset="2"/>
            </a:endParaRPr>
          </a:p>
          <a:p>
            <a:pPr fontAlgn="ctr"/>
            <a:r>
              <a:rPr lang="fr-FR" sz="2000" b="1" dirty="0" smtClean="0">
                <a:solidFill>
                  <a:schemeClr val="bg2">
                    <a:lumMod val="50000"/>
                  </a:schemeClr>
                </a:solidFill>
                <a:effectLst>
                  <a:outerShdw blurRad="38100" dist="38100" dir="2700000" algn="tl">
                    <a:srgbClr val="000000">
                      <a:alpha val="43137"/>
                    </a:srgbClr>
                  </a:outerShdw>
                </a:effectLst>
                <a:sym typeface="Wingdings" pitchFamily="2" charset="2"/>
              </a:rPr>
              <a:t>				Chaque véhicule doit faire l’objet d’une</a:t>
            </a:r>
          </a:p>
          <a:p>
            <a:pPr fontAlgn="ctr">
              <a:tabLst>
                <a:tab pos="3943350" algn="l"/>
              </a:tabLst>
            </a:pPr>
            <a:r>
              <a:rPr lang="fr-FR" sz="2000" b="1" dirty="0" smtClean="0">
                <a:solidFill>
                  <a:schemeClr val="bg2">
                    <a:lumMod val="50000"/>
                  </a:schemeClr>
                </a:solidFill>
                <a:effectLst>
                  <a:outerShdw blurRad="38100" dist="38100" dir="2700000" algn="tl">
                    <a:srgbClr val="000000">
                      <a:alpha val="43137"/>
                    </a:srgbClr>
                  </a:outerShdw>
                </a:effectLst>
                <a:sym typeface="Wingdings" pitchFamily="2" charset="2"/>
              </a:rPr>
              <a:t>	</a:t>
            </a:r>
            <a:r>
              <a:rPr lang="fr-FR" sz="2000" b="1" dirty="0" smtClean="0">
                <a:solidFill>
                  <a:srgbClr val="FF0000"/>
                </a:solidFill>
                <a:effectLst>
                  <a:outerShdw blurRad="38100" dist="38100" dir="2700000" algn="tl">
                    <a:srgbClr val="000000">
                      <a:alpha val="43137"/>
                    </a:srgbClr>
                  </a:outerShdw>
                </a:effectLst>
              </a:rPr>
              <a:t>attestation </a:t>
            </a:r>
            <a:r>
              <a:rPr lang="fr-FR" sz="2000" b="1" dirty="0">
                <a:solidFill>
                  <a:srgbClr val="FF0000"/>
                </a:solidFill>
                <a:effectLst>
                  <a:outerShdw blurRad="38100" dist="38100" dir="2700000" algn="tl">
                    <a:srgbClr val="000000">
                      <a:alpha val="43137"/>
                    </a:srgbClr>
                  </a:outerShdw>
                </a:effectLst>
              </a:rPr>
              <a:t>de conformité technique.</a:t>
            </a:r>
            <a:r>
              <a:rPr lang="fr-FR" sz="1600" b="1" dirty="0">
                <a:solidFill>
                  <a:srgbClr val="FF0000"/>
                </a:solidFill>
                <a:effectLst>
                  <a:outerShdw blurRad="38100" dist="38100" dir="2700000" algn="tl">
                    <a:srgbClr val="000000">
                      <a:alpha val="43137"/>
                    </a:srgbClr>
                  </a:outerShdw>
                </a:effectLst>
              </a:rPr>
              <a:t> </a:t>
            </a:r>
          </a:p>
          <a:p>
            <a:pPr fontAlgn="ctr"/>
            <a:endParaRPr lang="fr-FR" sz="1600" dirty="0" smtClean="0"/>
          </a:p>
          <a:p>
            <a:pPr fontAlgn="ctr"/>
            <a:endParaRPr lang="fr-FR" sz="2400" dirty="0"/>
          </a:p>
        </p:txBody>
      </p:sp>
      <p:sp>
        <p:nvSpPr>
          <p:cNvPr id="5" name="Espace réservé du numéro de diapositive 4"/>
          <p:cNvSpPr>
            <a:spLocks noGrp="1"/>
          </p:cNvSpPr>
          <p:nvPr>
            <p:ph type="sldNum" sz="quarter" idx="12"/>
          </p:nvPr>
        </p:nvSpPr>
        <p:spPr/>
        <p:txBody>
          <a:bodyPr/>
          <a:lstStyle/>
          <a:p>
            <a:fld id="{2ADD7E71-01EB-4A76-BC22-7A28811155D2}" type="slidenum">
              <a:rPr lang="fr-FR" smtClean="0"/>
              <a:pPr/>
              <a:t>12</a:t>
            </a:fld>
            <a:endParaRPr lang="fr-FR"/>
          </a:p>
        </p:txBody>
      </p:sp>
      <p:sp>
        <p:nvSpPr>
          <p:cNvPr id="7" name="Rectangle 6"/>
          <p:cNvSpPr/>
          <p:nvPr/>
        </p:nvSpPr>
        <p:spPr>
          <a:xfrm>
            <a:off x="1691680" y="1224093"/>
            <a:ext cx="5328592" cy="369332"/>
          </a:xfrm>
          <a:prstGeom prst="rect">
            <a:avLst/>
          </a:prstGeom>
        </p:spPr>
        <p:txBody>
          <a:bodyPr wrap="square">
            <a:spAutoFit/>
          </a:bodyPr>
          <a:lstStyle/>
          <a:p>
            <a:pPr algn="ctr"/>
            <a:r>
              <a:rPr lang="fr-FR" b="1" dirty="0">
                <a:solidFill>
                  <a:schemeClr val="bg2">
                    <a:lumMod val="50000"/>
                  </a:schemeClr>
                </a:solidFill>
                <a:effectLst>
                  <a:outerShdw blurRad="38100" dist="38100" dir="2700000" algn="tl">
                    <a:srgbClr val="000000">
                      <a:alpha val="43137"/>
                    </a:srgbClr>
                  </a:outerShdw>
                </a:effectLst>
              </a:rPr>
              <a:t>Accord sur le Transport des produits Périssables</a:t>
            </a:r>
            <a:endParaRPr lang="fr-FR" sz="2400" b="1" dirty="0">
              <a:solidFill>
                <a:schemeClr val="bg2">
                  <a:lumMod val="50000"/>
                </a:schemeClr>
              </a:solidFill>
              <a:effectLst>
                <a:outerShdw blurRad="38100" dist="38100" dir="2700000" algn="tl">
                  <a:srgbClr val="000000">
                    <a:alpha val="43137"/>
                  </a:srgbClr>
                </a:outerShdw>
              </a:effectLst>
            </a:endParaRPr>
          </a:p>
        </p:txBody>
      </p:sp>
      <p:sp>
        <p:nvSpPr>
          <p:cNvPr id="3" name="Flèche vers le bas 2"/>
          <p:cNvSpPr/>
          <p:nvPr/>
        </p:nvSpPr>
        <p:spPr>
          <a:xfrm>
            <a:off x="7092280" y="3789040"/>
            <a:ext cx="216024" cy="43204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cxnSp>
        <p:nvCxnSpPr>
          <p:cNvPr id="8" name="Connecteur droit 7"/>
          <p:cNvCxnSpPr/>
          <p:nvPr/>
        </p:nvCxnSpPr>
        <p:spPr>
          <a:xfrm>
            <a:off x="3707904" y="2204864"/>
            <a:ext cx="0" cy="316835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Flèche droite 9"/>
          <p:cNvSpPr/>
          <p:nvPr/>
        </p:nvSpPr>
        <p:spPr>
          <a:xfrm>
            <a:off x="107504" y="3691880"/>
            <a:ext cx="288032" cy="21602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11" name="Flèche droite 10"/>
          <p:cNvSpPr/>
          <p:nvPr/>
        </p:nvSpPr>
        <p:spPr>
          <a:xfrm>
            <a:off x="3851920" y="3710920"/>
            <a:ext cx="288032" cy="21602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pic>
        <p:nvPicPr>
          <p:cNvPr id="12"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1942" t="44747" r="61509" b="42809"/>
          <a:stretch/>
        </p:blipFill>
        <p:spPr bwMode="auto">
          <a:xfrm>
            <a:off x="5508104" y="5373216"/>
            <a:ext cx="1205790" cy="128877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3" name="Bouton d'action : Accueil 12">
            <a:hlinkClick r:id="rId4" action="ppaction://hlinksldjump" highlightClick="1"/>
          </p:cNvPr>
          <p:cNvSpPr/>
          <p:nvPr/>
        </p:nvSpPr>
        <p:spPr>
          <a:xfrm>
            <a:off x="8532440" y="6309320"/>
            <a:ext cx="432048" cy="548680"/>
          </a:xfrm>
          <a:prstGeom prst="actionButtonHom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86194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ppt_x</p:attrName>
                                        </p:attrNameLst>
                                      </p:cBhvr>
                                      <p:tavLst>
                                        <p:tav tm="0">
                                          <p:val>
                                            <p:strVal val="#ppt_x"/>
                                          </p:val>
                                        </p:tav>
                                        <p:tav tm="100000">
                                          <p:val>
                                            <p:strVal val="#ppt_x"/>
                                          </p:val>
                                        </p:tav>
                                      </p:tavLst>
                                    </p:anim>
                                    <p:anim calcmode="lin" valueType="num">
                                      <p:cBhvr>
                                        <p:cTn id="33" dur="500" fill="hold"/>
                                        <p:tgtEl>
                                          <p:spTgt spid="3"/>
                                        </p:tgtEl>
                                        <p:attrNameLst>
                                          <p:attrName>ppt_y</p:attrName>
                                        </p:attrNameLst>
                                      </p:cBhvr>
                                      <p:tavLst>
                                        <p:tav tm="0">
                                          <p:val>
                                            <p:strVal val="#ppt_y-#ppt_h/2"/>
                                          </p:val>
                                        </p:tav>
                                        <p:tav tm="100000">
                                          <p:val>
                                            <p:strVal val="#ppt_y"/>
                                          </p:val>
                                        </p:tav>
                                      </p:tavLst>
                                    </p:anim>
                                    <p:anim calcmode="lin" valueType="num">
                                      <p:cBhvr>
                                        <p:cTn id="34" dur="500" fill="hold"/>
                                        <p:tgtEl>
                                          <p:spTgt spid="3"/>
                                        </p:tgtEl>
                                        <p:attrNameLst>
                                          <p:attrName>ppt_w</p:attrName>
                                        </p:attrNameLst>
                                      </p:cBhvr>
                                      <p:tavLst>
                                        <p:tav tm="0">
                                          <p:val>
                                            <p:strVal val="#ppt_w"/>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6" fill="hold"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barn(inHorizontal)">
                                      <p:cBhvr>
                                        <p:cTn id="40" dur="500"/>
                                        <p:tgtEl>
                                          <p:spTgt spid="4">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7" presetClass="entr" presetSubtype="0" fill="hold" nodeType="clickEffect">
                                  <p:stCondLst>
                                    <p:cond delay="0"/>
                                  </p:stCondLst>
                                  <p:iterate type="lt">
                                    <p:tmPct val="50000"/>
                                  </p:iterate>
                                  <p:childTnLst>
                                    <p:set>
                                      <p:cBhvr>
                                        <p:cTn id="44" dur="1" fill="hold">
                                          <p:stCondLst>
                                            <p:cond delay="0"/>
                                          </p:stCondLst>
                                        </p:cTn>
                                        <p:tgtEl>
                                          <p:spTgt spid="4">
                                            <p:txEl>
                                              <p:pRg st="7" end="7"/>
                                            </p:txEl>
                                          </p:spTgt>
                                        </p:tgtEl>
                                        <p:attrNameLst>
                                          <p:attrName>style.visibility</p:attrName>
                                        </p:attrNameLst>
                                      </p:cBhvr>
                                      <p:to>
                                        <p:strVal val="visible"/>
                                      </p:to>
                                    </p:set>
                                    <p:anim calcmode="discrete" valueType="clr">
                                      <p:cBhvr override="childStyle">
                                        <p:cTn id="45" dur="80"/>
                                        <p:tgtEl>
                                          <p:spTgt spid="4">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4">
                                            <p:txEl>
                                              <p:pRg st="7" end="7"/>
                                            </p:txEl>
                                          </p:spTgt>
                                        </p:tgtEl>
                                        <p:attrNameLst>
                                          <p:attrName>fillcolor</p:attrName>
                                        </p:attrNameLst>
                                      </p:cBhvr>
                                      <p:tavLst>
                                        <p:tav tm="0">
                                          <p:val>
                                            <p:clrVal>
                                              <a:schemeClr val="accent2"/>
                                            </p:clrVal>
                                          </p:val>
                                        </p:tav>
                                        <p:tav tm="50000">
                                          <p:val>
                                            <p:clrVal>
                                              <a:schemeClr val="hlink"/>
                                            </p:clrVal>
                                          </p:val>
                                        </p:tav>
                                      </p:tavLst>
                                    </p:anim>
                                    <p:set>
                                      <p:cBhvr>
                                        <p:cTn id="47" dur="80"/>
                                        <p:tgtEl>
                                          <p:spTgt spid="4">
                                            <p:txEl>
                                              <p:pRg st="7" end="7"/>
                                            </p:txEl>
                                          </p:spTgt>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5" dur="1000" fill="hold"/>
                                        <p:tgtEl>
                                          <p:spTgt spid="12"/>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707904" y="6381328"/>
            <a:ext cx="1828800" cy="365125"/>
          </a:xfrm>
        </p:spPr>
        <p:txBody>
          <a:bodyPr/>
          <a:lstStyle/>
          <a:p>
            <a:fld id="{2ADD7E71-01EB-4A76-BC22-7A28811155D2}" type="slidenum">
              <a:rPr lang="fr-FR" smtClean="0"/>
              <a:pPr/>
              <a:t>13</a:t>
            </a:fld>
            <a:endParaRPr lang="fr-FR" dirty="0"/>
          </a:p>
        </p:txBody>
      </p:sp>
      <p:sp>
        <p:nvSpPr>
          <p:cNvPr id="4" name="Titre 3"/>
          <p:cNvSpPr>
            <a:spLocks noGrp="1"/>
          </p:cNvSpPr>
          <p:nvPr>
            <p:ph type="ctrTitle"/>
          </p:nvPr>
        </p:nvSpPr>
        <p:spPr>
          <a:xfrm>
            <a:off x="251520" y="188641"/>
            <a:ext cx="8640960" cy="1152128"/>
          </a:xfrm>
        </p:spPr>
        <p:txBody>
          <a:bodyPr/>
          <a:lstStyle/>
          <a:p>
            <a:r>
              <a:rPr lang="fr-FR" sz="4000" dirty="0" smtClean="0"/>
              <a:t>PRINCIPE DE LA REFRIGERATION</a:t>
            </a:r>
            <a:endParaRPr lang="fr-FR" sz="4000" dirty="0"/>
          </a:p>
        </p:txBody>
      </p:sp>
      <p:pic>
        <p:nvPicPr>
          <p:cNvPr id="1027" name="Picture 3" descr="C:\Users\Annie\AppData\Local\Microsoft\Windows\Temporary Internet Files\Content.IE5\5U5FI133\MC900311292[1].wmf"/>
          <p:cNvPicPr>
            <a:picLocks noChangeAspect="1" noChangeArrowheads="1"/>
          </p:cNvPicPr>
          <p:nvPr/>
        </p:nvPicPr>
        <p:blipFill>
          <a:blip r:embed="rId2" cstate="print"/>
          <a:srcRect/>
          <a:stretch>
            <a:fillRect/>
          </a:stretch>
        </p:blipFill>
        <p:spPr bwMode="auto">
          <a:xfrm>
            <a:off x="8215880" y="764704"/>
            <a:ext cx="726613" cy="1008112"/>
          </a:xfrm>
          <a:prstGeom prst="rect">
            <a:avLst/>
          </a:prstGeom>
          <a:noFill/>
        </p:spPr>
      </p:pic>
      <p:sp>
        <p:nvSpPr>
          <p:cNvPr id="12" name="ZoneTexte 11"/>
          <p:cNvSpPr txBox="1"/>
          <p:nvPr/>
        </p:nvSpPr>
        <p:spPr>
          <a:xfrm>
            <a:off x="0" y="1340768"/>
            <a:ext cx="7884368" cy="646331"/>
          </a:xfrm>
          <a:prstGeom prst="rect">
            <a:avLst/>
          </a:prstGeom>
          <a:noFill/>
        </p:spPr>
        <p:txBody>
          <a:bodyPr wrap="square" rtlCol="0">
            <a:spAutoFit/>
          </a:bodyPr>
          <a:lstStyle/>
          <a:p>
            <a:r>
              <a:rPr lang="fr-FR" dirty="0" smtClean="0"/>
              <a:t>Le groupe de froid d’un véhicule routier fonctionne sur le même principe qu’un réfrigérateur.</a:t>
            </a:r>
            <a:endParaRPr lang="fr-FR" dirty="0"/>
          </a:p>
        </p:txBody>
      </p:sp>
      <p:sp>
        <p:nvSpPr>
          <p:cNvPr id="13" name="ZoneTexte 12"/>
          <p:cNvSpPr txBox="1"/>
          <p:nvPr/>
        </p:nvSpPr>
        <p:spPr>
          <a:xfrm>
            <a:off x="3131840" y="1700808"/>
            <a:ext cx="1944216" cy="461665"/>
          </a:xfrm>
          <a:prstGeom prst="rect">
            <a:avLst/>
          </a:prstGeom>
          <a:noFill/>
        </p:spPr>
        <p:txBody>
          <a:bodyPr wrap="square" rtlCol="0">
            <a:spAutoFit/>
          </a:bodyPr>
          <a:lstStyle/>
          <a:p>
            <a:r>
              <a:rPr lang="fr-FR" dirty="0" smtClean="0"/>
              <a:t>Voir la </a:t>
            </a:r>
            <a:r>
              <a:rPr lang="fr-FR" sz="2400" dirty="0" smtClean="0">
                <a:hlinkClick r:id="rId3" action="ppaction://hlinkfile"/>
              </a:rPr>
              <a:t>vidéo</a:t>
            </a:r>
            <a:endParaRPr lang="fr-FR" sz="2400" dirty="0"/>
          </a:p>
        </p:txBody>
      </p:sp>
      <p:sp>
        <p:nvSpPr>
          <p:cNvPr id="15" name="ZoneTexte 14"/>
          <p:cNvSpPr txBox="1"/>
          <p:nvPr/>
        </p:nvSpPr>
        <p:spPr>
          <a:xfrm>
            <a:off x="395536" y="2780929"/>
            <a:ext cx="8568952" cy="3693319"/>
          </a:xfrm>
          <a:prstGeom prst="rect">
            <a:avLst/>
          </a:prstGeom>
          <a:noFill/>
        </p:spPr>
        <p:txBody>
          <a:bodyPr wrap="square" rtlCol="0">
            <a:spAutoFit/>
          </a:bodyPr>
          <a:lstStyle/>
          <a:p>
            <a:pPr marL="342900" indent="-342900" fontAlgn="base">
              <a:buAutoNum type="arabicPeriod"/>
            </a:pPr>
            <a:r>
              <a:rPr lang="fr-FR" dirty="0" smtClean="0"/>
              <a:t>un – froid – réfrigérateur – produit – du :</a:t>
            </a:r>
          </a:p>
          <a:p>
            <a:pPr marL="342900" lvl="0" indent="-342900" algn="ctr" fontAlgn="base"/>
            <a:endParaRPr lang="fr-FR" dirty="0" smtClean="0">
              <a:solidFill>
                <a:schemeClr val="bg1"/>
              </a:solidFill>
            </a:endParaRPr>
          </a:p>
          <a:p>
            <a:pPr fontAlgn="base"/>
            <a:r>
              <a:rPr lang="fr-FR" dirty="0" smtClean="0"/>
              <a:t>2</a:t>
            </a:r>
            <a:r>
              <a:rPr lang="fr-FR" dirty="0" smtClean="0"/>
              <a:t>. pompe – le – actionnée – une – par – compresseur – est – moteur – un</a:t>
            </a:r>
          </a:p>
          <a:p>
            <a:pPr algn="ctr" fontAlgn="base"/>
            <a:endParaRPr lang="fr-FR" dirty="0" smtClean="0">
              <a:solidFill>
                <a:srgbClr val="FF0000"/>
              </a:solidFill>
            </a:endParaRPr>
          </a:p>
          <a:p>
            <a:pPr fontAlgn="base"/>
            <a:r>
              <a:rPr lang="fr-FR" dirty="0" smtClean="0"/>
              <a:t>3</a:t>
            </a:r>
            <a:r>
              <a:rPr lang="fr-FR" dirty="0" smtClean="0"/>
              <a:t>. fluide – dans – circule – un – réfrigérant – tuyau – un</a:t>
            </a:r>
          </a:p>
          <a:p>
            <a:pPr algn="ctr" fontAlgn="base"/>
            <a:endParaRPr lang="fr-FR" dirty="0" smtClean="0">
              <a:solidFill>
                <a:srgbClr val="FF0000"/>
              </a:solidFill>
            </a:endParaRPr>
          </a:p>
          <a:p>
            <a:pPr fontAlgn="base"/>
            <a:r>
              <a:rPr lang="fr-FR" dirty="0" smtClean="0"/>
              <a:t>4</a:t>
            </a:r>
            <a:r>
              <a:rPr lang="fr-FR" dirty="0" smtClean="0"/>
              <a:t>. le – frigo – fluide – gaz – transforme – dans – le – se – en</a:t>
            </a:r>
          </a:p>
          <a:p>
            <a:pPr algn="ctr" fontAlgn="base"/>
            <a:endParaRPr lang="fr-FR" dirty="0" smtClean="0">
              <a:solidFill>
                <a:srgbClr val="FF0000"/>
              </a:solidFill>
            </a:endParaRPr>
          </a:p>
          <a:p>
            <a:pPr fontAlgn="base"/>
            <a:r>
              <a:rPr lang="fr-FR" dirty="0" smtClean="0"/>
              <a:t>5</a:t>
            </a:r>
            <a:r>
              <a:rPr lang="fr-FR" dirty="0" smtClean="0"/>
              <a:t>. absorbe – le – chaleur – qui – frigo – est – la – gaz – dans – le</a:t>
            </a:r>
          </a:p>
          <a:p>
            <a:pPr algn="ctr" fontAlgn="base"/>
            <a:endParaRPr lang="fr-FR" dirty="0" smtClean="0">
              <a:solidFill>
                <a:srgbClr val="FF0000"/>
              </a:solidFill>
            </a:endParaRPr>
          </a:p>
          <a:p>
            <a:pPr fontAlgn="base"/>
            <a:r>
              <a:rPr lang="fr-FR" dirty="0" smtClean="0"/>
              <a:t>6</a:t>
            </a:r>
            <a:r>
              <a:rPr lang="fr-FR" dirty="0" smtClean="0"/>
              <a:t>. à – extérieur – le – redevient – et – perd – liquide – sa – l’ – gaz – chaleur</a:t>
            </a:r>
          </a:p>
          <a:p>
            <a:pPr algn="ctr" fontAlgn="base"/>
            <a:endParaRPr lang="fr-FR" dirty="0" smtClean="0">
              <a:solidFill>
                <a:srgbClr val="FF0000"/>
              </a:solidFill>
            </a:endParaRPr>
          </a:p>
          <a:p>
            <a:endParaRPr lang="fr-FR" dirty="0"/>
          </a:p>
        </p:txBody>
      </p:sp>
      <p:sp>
        <p:nvSpPr>
          <p:cNvPr id="17" name="ZoneTexte 16"/>
          <p:cNvSpPr txBox="1"/>
          <p:nvPr/>
        </p:nvSpPr>
        <p:spPr>
          <a:xfrm>
            <a:off x="0" y="2276872"/>
            <a:ext cx="8820472" cy="646331"/>
          </a:xfrm>
          <a:prstGeom prst="rect">
            <a:avLst/>
          </a:prstGeom>
          <a:noFill/>
        </p:spPr>
        <p:txBody>
          <a:bodyPr wrap="square" rtlCol="0">
            <a:spAutoFit/>
          </a:bodyPr>
          <a:lstStyle/>
          <a:p>
            <a:pPr algn="ctr"/>
            <a:r>
              <a:rPr lang="fr-FR" b="1" u="sng" dirty="0" smtClean="0"/>
              <a:t>Remets ces mots dans le bon ordre pour former des phrases correctes. </a:t>
            </a:r>
          </a:p>
          <a:p>
            <a:endParaRPr lang="fr-FR" b="1" u="sng" dirty="0"/>
          </a:p>
        </p:txBody>
      </p:sp>
      <p:sp>
        <p:nvSpPr>
          <p:cNvPr id="9" name="Bouton d'action : Accueil 8">
            <a:hlinkClick r:id="rId4" action="ppaction://hlinksldjump" highlightClick="1"/>
          </p:cNvPr>
          <p:cNvSpPr/>
          <p:nvPr/>
        </p:nvSpPr>
        <p:spPr>
          <a:xfrm>
            <a:off x="8532440" y="6309320"/>
            <a:ext cx="432048" cy="548680"/>
          </a:xfrm>
          <a:prstGeom prst="actionButtonHom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604249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851920" y="6492875"/>
            <a:ext cx="1828800" cy="365125"/>
          </a:xfrm>
        </p:spPr>
        <p:txBody>
          <a:bodyPr/>
          <a:lstStyle/>
          <a:p>
            <a:fld id="{2ADD7E71-01EB-4A76-BC22-7A28811155D2}" type="slidenum">
              <a:rPr lang="fr-FR" smtClean="0"/>
              <a:pPr/>
              <a:t>14</a:t>
            </a:fld>
            <a:endParaRPr lang="fr-FR" dirty="0"/>
          </a:p>
        </p:txBody>
      </p:sp>
      <p:sp>
        <p:nvSpPr>
          <p:cNvPr id="4" name="Titre 3"/>
          <p:cNvSpPr>
            <a:spLocks noGrp="1"/>
          </p:cNvSpPr>
          <p:nvPr>
            <p:ph type="ctrTitle"/>
          </p:nvPr>
        </p:nvSpPr>
        <p:spPr>
          <a:xfrm>
            <a:off x="271959" y="116632"/>
            <a:ext cx="8640960" cy="1152128"/>
          </a:xfrm>
        </p:spPr>
        <p:txBody>
          <a:bodyPr/>
          <a:lstStyle/>
          <a:p>
            <a:r>
              <a:rPr lang="fr-FR" sz="3600" dirty="0" smtClean="0"/>
              <a:t>CIRCULATION ET TEMPERATURE DE L’AIR A L’INTERIEUR DU VEHICULE</a:t>
            </a:r>
            <a:endParaRPr lang="fr-FR" sz="3600" dirty="0"/>
          </a:p>
        </p:txBody>
      </p:sp>
      <p:pic>
        <p:nvPicPr>
          <p:cNvPr id="2051" name="Picture 3"/>
          <p:cNvPicPr>
            <a:picLocks noChangeAspect="1" noChangeArrowheads="1"/>
          </p:cNvPicPr>
          <p:nvPr/>
        </p:nvPicPr>
        <p:blipFill>
          <a:blip r:embed="rId2" cstate="print"/>
          <a:srcRect/>
          <a:stretch>
            <a:fillRect/>
          </a:stretch>
        </p:blipFill>
        <p:spPr bwMode="auto">
          <a:xfrm>
            <a:off x="539552" y="1844824"/>
            <a:ext cx="8105775" cy="4638675"/>
          </a:xfrm>
          <a:prstGeom prst="rect">
            <a:avLst/>
          </a:prstGeom>
          <a:noFill/>
          <a:ln w="9525">
            <a:noFill/>
            <a:miter lim="800000"/>
            <a:headEnd/>
            <a:tailEnd/>
          </a:ln>
        </p:spPr>
      </p:pic>
      <p:sp>
        <p:nvSpPr>
          <p:cNvPr id="16" name="Rectangle à coins arrondis 15"/>
          <p:cNvSpPr/>
          <p:nvPr/>
        </p:nvSpPr>
        <p:spPr>
          <a:xfrm>
            <a:off x="1862971" y="1857430"/>
            <a:ext cx="2808312"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p:cNvSpPr/>
          <p:nvPr/>
        </p:nvSpPr>
        <p:spPr>
          <a:xfrm>
            <a:off x="5139335" y="1844824"/>
            <a:ext cx="2808312"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à coins arrondis 20"/>
          <p:cNvSpPr/>
          <p:nvPr/>
        </p:nvSpPr>
        <p:spPr>
          <a:xfrm>
            <a:off x="5639365" y="4935701"/>
            <a:ext cx="2808312"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à coins arrondis 24"/>
          <p:cNvSpPr/>
          <p:nvPr/>
        </p:nvSpPr>
        <p:spPr>
          <a:xfrm>
            <a:off x="3267127" y="5876299"/>
            <a:ext cx="374441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à coins arrondis 25"/>
          <p:cNvSpPr/>
          <p:nvPr/>
        </p:nvSpPr>
        <p:spPr>
          <a:xfrm>
            <a:off x="2655059" y="3708137"/>
            <a:ext cx="2088232"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60424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25"/>
                                        </p:tgtEl>
                                      </p:cBhvr>
                                    </p:animEffect>
                                    <p:set>
                                      <p:cBhvr>
                                        <p:cTn id="22" dur="1" fill="hold">
                                          <p:stCondLst>
                                            <p:cond delay="499"/>
                                          </p:stCondLst>
                                        </p:cTn>
                                        <p:tgtEl>
                                          <p:spTgt spid="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26"/>
                                        </p:tgtEl>
                                      </p:cBhvr>
                                    </p:animEffect>
                                    <p:set>
                                      <p:cBhvr>
                                        <p:cTn id="27"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1"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779912" y="6492875"/>
            <a:ext cx="1828800" cy="365125"/>
          </a:xfrm>
        </p:spPr>
        <p:txBody>
          <a:bodyPr/>
          <a:lstStyle/>
          <a:p>
            <a:fld id="{2ADD7E71-01EB-4A76-BC22-7A28811155D2}" type="slidenum">
              <a:rPr lang="fr-FR" smtClean="0"/>
              <a:pPr/>
              <a:t>15</a:t>
            </a:fld>
            <a:endParaRPr lang="fr-FR" dirty="0"/>
          </a:p>
        </p:txBody>
      </p:sp>
      <p:sp>
        <p:nvSpPr>
          <p:cNvPr id="4" name="Titre 3"/>
          <p:cNvSpPr>
            <a:spLocks noGrp="1"/>
          </p:cNvSpPr>
          <p:nvPr>
            <p:ph type="ctrTitle"/>
          </p:nvPr>
        </p:nvSpPr>
        <p:spPr>
          <a:xfrm>
            <a:off x="251520" y="188641"/>
            <a:ext cx="8640960" cy="1152128"/>
          </a:xfrm>
        </p:spPr>
        <p:txBody>
          <a:bodyPr/>
          <a:lstStyle/>
          <a:p>
            <a:pPr>
              <a:buNone/>
            </a:pPr>
            <a:r>
              <a:rPr lang="fr-FR" sz="3600" dirty="0" smtClean="0"/>
              <a:t>	CIRCULATION ET TEMPERATURE DE L’AIR A L’INTERIEUR DU VEHICULE</a:t>
            </a:r>
            <a:endParaRPr lang="fr-FR" sz="3600" dirty="0"/>
          </a:p>
        </p:txBody>
      </p:sp>
      <p:pic>
        <p:nvPicPr>
          <p:cNvPr id="3074" name="Picture 2"/>
          <p:cNvPicPr>
            <a:picLocks noChangeAspect="1" noChangeArrowheads="1"/>
          </p:cNvPicPr>
          <p:nvPr/>
        </p:nvPicPr>
        <p:blipFill>
          <a:blip r:embed="rId2" cstate="print"/>
          <a:srcRect/>
          <a:stretch>
            <a:fillRect/>
          </a:stretch>
        </p:blipFill>
        <p:spPr bwMode="auto">
          <a:xfrm>
            <a:off x="395536" y="1456903"/>
            <a:ext cx="8191500" cy="4924425"/>
          </a:xfrm>
          <a:prstGeom prst="rect">
            <a:avLst/>
          </a:prstGeom>
          <a:noFill/>
          <a:ln w="9525">
            <a:noFill/>
            <a:miter lim="800000"/>
            <a:headEnd/>
            <a:tailEnd/>
          </a:ln>
        </p:spPr>
      </p:pic>
      <p:sp>
        <p:nvSpPr>
          <p:cNvPr id="6" name="Rectangle à coins arrondis 5"/>
          <p:cNvSpPr/>
          <p:nvPr/>
        </p:nvSpPr>
        <p:spPr>
          <a:xfrm>
            <a:off x="1547664" y="1384895"/>
            <a:ext cx="288032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5148064" y="2969071"/>
            <a:ext cx="2808312"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1331640" y="4481239"/>
            <a:ext cx="273630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8"/>
          <p:cNvSpPr/>
          <p:nvPr/>
        </p:nvSpPr>
        <p:spPr>
          <a:xfrm>
            <a:off x="2483768" y="3113087"/>
            <a:ext cx="216024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1979712" y="5417343"/>
            <a:ext cx="662473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5004048" y="1384895"/>
            <a:ext cx="302433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4427984" y="1412776"/>
            <a:ext cx="57606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60424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ADD7E71-01EB-4A76-BC22-7A28811155D2}" type="slidenum">
              <a:rPr lang="fr-FR" smtClean="0"/>
              <a:pPr/>
              <a:t>16</a:t>
            </a:fld>
            <a:endParaRPr lang="fr-FR"/>
          </a:p>
        </p:txBody>
      </p:sp>
      <p:sp>
        <p:nvSpPr>
          <p:cNvPr id="4" name="Titre 3"/>
          <p:cNvSpPr>
            <a:spLocks noGrp="1"/>
          </p:cNvSpPr>
          <p:nvPr>
            <p:ph type="ctrTitle"/>
          </p:nvPr>
        </p:nvSpPr>
        <p:spPr>
          <a:xfrm>
            <a:off x="251520" y="17190"/>
            <a:ext cx="8640960" cy="1152128"/>
          </a:xfrm>
        </p:spPr>
        <p:txBody>
          <a:bodyPr/>
          <a:lstStyle/>
          <a:p>
            <a:pPr>
              <a:buNone/>
            </a:pPr>
            <a:r>
              <a:rPr lang="fr-FR" sz="3600" dirty="0" smtClean="0"/>
              <a:t>	CIRCULATION ET TEMPERATURE DE L’AIR A L’INTERIEUR DU VEHICULE</a:t>
            </a:r>
            <a:endParaRPr lang="fr-FR" sz="3600" dirty="0"/>
          </a:p>
        </p:txBody>
      </p:sp>
      <p:pic>
        <p:nvPicPr>
          <p:cNvPr id="2050" name="Picture 2"/>
          <p:cNvPicPr>
            <a:picLocks noChangeAspect="1" noChangeArrowheads="1"/>
          </p:cNvPicPr>
          <p:nvPr/>
        </p:nvPicPr>
        <p:blipFill>
          <a:blip r:embed="rId2" cstate="print"/>
          <a:srcRect/>
          <a:stretch>
            <a:fillRect/>
          </a:stretch>
        </p:blipFill>
        <p:spPr bwMode="auto">
          <a:xfrm>
            <a:off x="285720" y="1484784"/>
            <a:ext cx="8572560" cy="3752850"/>
          </a:xfrm>
          <a:prstGeom prst="rect">
            <a:avLst/>
          </a:prstGeom>
          <a:noFill/>
          <a:ln w="19050">
            <a:solidFill>
              <a:schemeClr val="tx1"/>
            </a:solidFill>
            <a:miter lim="800000"/>
            <a:headEnd/>
            <a:tailEnd/>
          </a:ln>
        </p:spPr>
      </p:pic>
      <p:sp>
        <p:nvSpPr>
          <p:cNvPr id="12" name="ZoneTexte 11"/>
          <p:cNvSpPr txBox="1"/>
          <p:nvPr/>
        </p:nvSpPr>
        <p:spPr>
          <a:xfrm>
            <a:off x="467544" y="5229200"/>
            <a:ext cx="8208912" cy="1061829"/>
          </a:xfrm>
          <a:prstGeom prst="rect">
            <a:avLst/>
          </a:prstGeom>
          <a:noFill/>
        </p:spPr>
        <p:txBody>
          <a:bodyPr wrap="square" rtlCol="0">
            <a:spAutoFit/>
          </a:bodyPr>
          <a:lstStyle/>
          <a:p>
            <a:pPr algn="ctr"/>
            <a:r>
              <a:rPr lang="fr-FR" dirty="0" smtClean="0"/>
              <a:t>Quand la température affichée est de 2°C</a:t>
            </a:r>
          </a:p>
          <a:p>
            <a:pPr algn="ctr"/>
            <a:endParaRPr lang="fr-FR" dirty="0" smtClean="0"/>
          </a:p>
          <a:p>
            <a:pPr algn="ctr"/>
            <a:r>
              <a:rPr lang="fr-FR" dirty="0" smtClean="0"/>
              <a:t>l’air est soufflé à  -3° C,</a:t>
            </a:r>
          </a:p>
          <a:p>
            <a:pPr algn="ctr"/>
            <a:endParaRPr lang="fr-FR" sz="900" dirty="0" smtClean="0"/>
          </a:p>
        </p:txBody>
      </p:sp>
      <p:sp>
        <p:nvSpPr>
          <p:cNvPr id="15" name="Bouton d'action : Accueil 14">
            <a:hlinkClick r:id="rId3" action="ppaction://hlinksldjump" highlightClick="1"/>
          </p:cNvPr>
          <p:cNvSpPr/>
          <p:nvPr/>
        </p:nvSpPr>
        <p:spPr>
          <a:xfrm>
            <a:off x="8604448" y="6165304"/>
            <a:ext cx="432048" cy="548680"/>
          </a:xfrm>
          <a:prstGeom prst="actionButtonHom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2483768" y="2060848"/>
            <a:ext cx="360040" cy="360040"/>
          </a:xfrm>
          <a:prstGeom prst="ellipse">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avec flèche 10"/>
          <p:cNvCxnSpPr/>
          <p:nvPr/>
        </p:nvCxnSpPr>
        <p:spPr>
          <a:xfrm flipH="1" flipV="1">
            <a:off x="2843808" y="2420888"/>
            <a:ext cx="3024336" cy="3600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H="1" flipV="1">
            <a:off x="3131840" y="3573016"/>
            <a:ext cx="3816424" cy="1872208"/>
          </a:xfrm>
          <a:prstGeom prst="straightConnector1">
            <a:avLst/>
          </a:prstGeom>
          <a:ln w="25400">
            <a:solidFill>
              <a:srgbClr val="EF27D7"/>
            </a:solidFill>
            <a:tailEnd type="arrow"/>
          </a:ln>
        </p:spPr>
        <p:style>
          <a:lnRef idx="1">
            <a:schemeClr val="accent1"/>
          </a:lnRef>
          <a:fillRef idx="0">
            <a:schemeClr val="accent1"/>
          </a:fillRef>
          <a:effectRef idx="0">
            <a:schemeClr val="accent1"/>
          </a:effectRef>
          <a:fontRef idx="minor">
            <a:schemeClr val="tx1"/>
          </a:fontRef>
        </p:style>
      </p:cxnSp>
      <p:sp>
        <p:nvSpPr>
          <p:cNvPr id="20" name="Ellipse 19"/>
          <p:cNvSpPr/>
          <p:nvPr/>
        </p:nvSpPr>
        <p:spPr>
          <a:xfrm>
            <a:off x="2699792" y="3284984"/>
            <a:ext cx="360040" cy="360040"/>
          </a:xfrm>
          <a:prstGeom prst="ellipse">
            <a:avLst/>
          </a:prstGeom>
          <a:noFill/>
          <a:ln w="19050">
            <a:solidFill>
              <a:srgbClr val="EF2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60424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100000">
                                          <p:val>
                                            <p:strVal val="#ppt_x"/>
                                          </p:val>
                                        </p:tav>
                                      </p:tavLst>
                                    </p:anim>
                                    <p:anim calcmode="lin" valueType="num">
                                      <p:cBhvr>
                                        <p:cTn id="8" dur="500" fill="hold"/>
                                        <p:tgtEl>
                                          <p:spTgt spid="17"/>
                                        </p:tgtEl>
                                        <p:attrNameLst>
                                          <p:attrName>ppt_y</p:attrName>
                                        </p:attrNameLst>
                                      </p:cBhvr>
                                      <p:tavLst>
                                        <p:tav tm="0">
                                          <p:val>
                                            <p:strVal val="#ppt_y+#ppt_h/2"/>
                                          </p:val>
                                        </p:tav>
                                        <p:tav tm="100000">
                                          <p:val>
                                            <p:strVal val="#ppt_y"/>
                                          </p:val>
                                        </p:tav>
                                      </p:tavLst>
                                    </p:anim>
                                    <p:anim calcmode="lin" valueType="num">
                                      <p:cBhvr>
                                        <p:cTn id="9" dur="500" fill="hold"/>
                                        <p:tgtEl>
                                          <p:spTgt spid="17"/>
                                        </p:tgtEl>
                                        <p:attrNameLst>
                                          <p:attrName>ppt_w</p:attrName>
                                        </p:attrNameLst>
                                      </p:cBhvr>
                                      <p:tavLst>
                                        <p:tav tm="0">
                                          <p:val>
                                            <p:strVal val="#ppt_w"/>
                                          </p:val>
                                        </p:tav>
                                        <p:tav tm="100000">
                                          <p:val>
                                            <p:strVal val="#ppt_w"/>
                                          </p:val>
                                        </p:tav>
                                      </p:tavLst>
                                    </p:anim>
                                    <p:anim calcmode="lin" valueType="num">
                                      <p:cBhvr>
                                        <p:cTn id="10" dur="500" fill="hold"/>
                                        <p:tgtEl>
                                          <p:spTgt spid="17"/>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1" presetClass="entr" presetSubtype="4"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heel(4)">
                                      <p:cBhvr>
                                        <p:cTn id="14" dur="20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ppt_x</p:attrName>
                                        </p:attrNameLst>
                                      </p:cBhvr>
                                      <p:tavLst>
                                        <p:tav tm="0">
                                          <p:val>
                                            <p:strVal val="#ppt_x"/>
                                          </p:val>
                                        </p:tav>
                                        <p:tav tm="100000">
                                          <p:val>
                                            <p:strVal val="#ppt_x"/>
                                          </p:val>
                                        </p:tav>
                                      </p:tavLst>
                                    </p:anim>
                                    <p:anim calcmode="lin" valueType="num">
                                      <p:cBhvr>
                                        <p:cTn id="20" dur="500" fill="hold"/>
                                        <p:tgtEl>
                                          <p:spTgt spid="11"/>
                                        </p:tgtEl>
                                        <p:attrNameLst>
                                          <p:attrName>ppt_y</p:attrName>
                                        </p:attrNameLst>
                                      </p:cBhvr>
                                      <p:tavLst>
                                        <p:tav tm="0">
                                          <p:val>
                                            <p:strVal val="#ppt_y+#ppt_h/2"/>
                                          </p:val>
                                        </p:tav>
                                        <p:tav tm="100000">
                                          <p:val>
                                            <p:strVal val="#ppt_y"/>
                                          </p:val>
                                        </p:tav>
                                      </p:tavLst>
                                    </p:anim>
                                    <p:anim calcmode="lin" valueType="num">
                                      <p:cBhvr>
                                        <p:cTn id="21" dur="500" fill="hold"/>
                                        <p:tgtEl>
                                          <p:spTgt spid="11"/>
                                        </p:tgtEl>
                                        <p:attrNameLst>
                                          <p:attrName>ppt_w</p:attrName>
                                        </p:attrNameLst>
                                      </p:cBhvr>
                                      <p:tavLst>
                                        <p:tav tm="0">
                                          <p:val>
                                            <p:strVal val="#ppt_w"/>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childTnLst>
                                </p:cTn>
                              </p:par>
                            </p:childTnLst>
                          </p:cTn>
                        </p:par>
                        <p:par>
                          <p:cTn id="23" fill="hold">
                            <p:stCondLst>
                              <p:cond delay="500"/>
                            </p:stCondLst>
                            <p:childTnLst>
                              <p:par>
                                <p:cTn id="24" presetID="21"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4)">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69646" t="29869" r="21530" b="61283"/>
          <a:stretch/>
        </p:blipFill>
        <p:spPr bwMode="auto">
          <a:xfrm>
            <a:off x="6156176" y="2185650"/>
            <a:ext cx="1344815" cy="758507"/>
          </a:xfrm>
          <a:prstGeom prst="rect">
            <a:avLst/>
          </a:prstGeom>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2ADD7E71-01EB-4A76-BC22-7A28811155D2}" type="slidenum">
              <a:rPr lang="fr-FR" smtClean="0"/>
              <a:pPr/>
              <a:t>17</a:t>
            </a:fld>
            <a:endParaRPr lang="fr-FR"/>
          </a:p>
        </p:txBody>
      </p:sp>
      <p:sp>
        <p:nvSpPr>
          <p:cNvPr id="4" name="Titre 3"/>
          <p:cNvSpPr>
            <a:spLocks noGrp="1"/>
          </p:cNvSpPr>
          <p:nvPr>
            <p:ph type="ctrTitle"/>
          </p:nvPr>
        </p:nvSpPr>
        <p:spPr>
          <a:xfrm>
            <a:off x="251520" y="188641"/>
            <a:ext cx="8640960" cy="1152128"/>
          </a:xfrm>
        </p:spPr>
        <p:txBody>
          <a:bodyPr/>
          <a:lstStyle/>
          <a:p>
            <a:r>
              <a:rPr lang="fr-FR" sz="4400" dirty="0" smtClean="0"/>
              <a:t>LES TEMPERATURES DE TRANSPORT</a:t>
            </a:r>
            <a:endParaRPr lang="fr-FR" sz="4400" dirty="0"/>
          </a:p>
        </p:txBody>
      </p:sp>
      <p:pic>
        <p:nvPicPr>
          <p:cNvPr id="1026" name="Picture 2"/>
          <p:cNvPicPr>
            <a:picLocks noChangeAspect="1" noChangeArrowheads="1"/>
          </p:cNvPicPr>
          <p:nvPr/>
        </p:nvPicPr>
        <p:blipFill>
          <a:blip r:embed="rId4" cstate="print"/>
          <a:srcRect/>
          <a:stretch>
            <a:fillRect/>
          </a:stretch>
        </p:blipFill>
        <p:spPr bwMode="auto">
          <a:xfrm>
            <a:off x="467544" y="1268760"/>
            <a:ext cx="485775" cy="5010150"/>
          </a:xfrm>
          <a:prstGeom prst="rect">
            <a:avLst/>
          </a:prstGeom>
          <a:noFill/>
          <a:ln w="9525">
            <a:noFill/>
            <a:miter lim="800000"/>
            <a:headEnd/>
            <a:tailEnd/>
          </a:ln>
        </p:spPr>
      </p:pic>
      <p:cxnSp>
        <p:nvCxnSpPr>
          <p:cNvPr id="7" name="Connecteur droit avec flèche 6"/>
          <p:cNvCxnSpPr/>
          <p:nvPr/>
        </p:nvCxnSpPr>
        <p:spPr>
          <a:xfrm>
            <a:off x="755576" y="5517232"/>
            <a:ext cx="3168352" cy="0"/>
          </a:xfrm>
          <a:prstGeom prst="straightConnector1">
            <a:avLst/>
          </a:prstGeom>
          <a:ln w="38100">
            <a:tailEnd type="arrow"/>
          </a:ln>
          <a:effectLst>
            <a:innerShdw blurRad="63500" dist="50800" dir="5400000">
              <a:schemeClr val="accent1">
                <a:lumMod val="75000"/>
                <a:alpha val="50000"/>
              </a:schemeClr>
            </a:innerShdw>
          </a:effectLst>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3995936" y="5301208"/>
            <a:ext cx="3240360" cy="646331"/>
          </a:xfrm>
          <a:prstGeom prst="rect">
            <a:avLst/>
          </a:prstGeom>
          <a:noFill/>
        </p:spPr>
        <p:txBody>
          <a:bodyPr wrap="square" rtlCol="0">
            <a:spAutoFit/>
          </a:bodyPr>
          <a:lstStyle/>
          <a:p>
            <a:pPr>
              <a:buFontTx/>
              <a:buChar char="-"/>
            </a:pPr>
            <a:r>
              <a:rPr lang="fr-FR" dirty="0" smtClean="0">
                <a:solidFill>
                  <a:schemeClr val="accent1">
                    <a:lumMod val="50000"/>
                  </a:schemeClr>
                </a:solidFill>
              </a:rPr>
              <a:t>18°</a:t>
            </a:r>
          </a:p>
          <a:p>
            <a:pPr>
              <a:buFontTx/>
              <a:buChar char="-"/>
            </a:pPr>
            <a:r>
              <a:rPr lang="fr-FR" dirty="0" smtClean="0">
                <a:solidFill>
                  <a:schemeClr val="accent1">
                    <a:lumMod val="50000"/>
                  </a:schemeClr>
                </a:solidFill>
              </a:rPr>
              <a:t> Produits congelés, surgelés</a:t>
            </a:r>
            <a:endParaRPr lang="fr-FR" dirty="0">
              <a:solidFill>
                <a:schemeClr val="accent1">
                  <a:lumMod val="50000"/>
                </a:schemeClr>
              </a:solidFill>
            </a:endParaRPr>
          </a:p>
        </p:txBody>
      </p:sp>
      <p:cxnSp>
        <p:nvCxnSpPr>
          <p:cNvPr id="9" name="Connecteur droit avec flèche 8"/>
          <p:cNvCxnSpPr/>
          <p:nvPr/>
        </p:nvCxnSpPr>
        <p:spPr>
          <a:xfrm>
            <a:off x="755576" y="2564904"/>
            <a:ext cx="3168352" cy="0"/>
          </a:xfrm>
          <a:prstGeom prst="straightConnector1">
            <a:avLst/>
          </a:prstGeom>
          <a:ln w="38100">
            <a:tailEnd type="arrow"/>
          </a:ln>
          <a:effectLst>
            <a:innerShdw blurRad="63500" dist="50800" dir="5400000">
              <a:schemeClr val="accent1">
                <a:lumMod val="75000"/>
                <a:alpha val="50000"/>
              </a:schemeClr>
            </a:innerShdw>
          </a:effectLst>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3995936" y="2348880"/>
            <a:ext cx="3240360" cy="646331"/>
          </a:xfrm>
          <a:prstGeom prst="rect">
            <a:avLst/>
          </a:prstGeom>
          <a:noFill/>
        </p:spPr>
        <p:txBody>
          <a:bodyPr wrap="square" rtlCol="0">
            <a:spAutoFit/>
          </a:bodyPr>
          <a:lstStyle/>
          <a:p>
            <a:r>
              <a:rPr lang="fr-FR" dirty="0" smtClean="0">
                <a:solidFill>
                  <a:schemeClr val="accent3">
                    <a:lumMod val="75000"/>
                  </a:schemeClr>
                </a:solidFill>
              </a:rPr>
              <a:t>+7°</a:t>
            </a:r>
          </a:p>
          <a:p>
            <a:pPr>
              <a:buFontTx/>
              <a:buChar char="-"/>
            </a:pPr>
            <a:r>
              <a:rPr lang="fr-FR" dirty="0" smtClean="0">
                <a:solidFill>
                  <a:schemeClr val="accent3">
                    <a:lumMod val="75000"/>
                  </a:schemeClr>
                </a:solidFill>
              </a:rPr>
              <a:t> Légumes, fruits</a:t>
            </a:r>
            <a:endParaRPr lang="fr-FR" dirty="0">
              <a:solidFill>
                <a:schemeClr val="accent3">
                  <a:lumMod val="75000"/>
                </a:schemeClr>
              </a:solidFill>
            </a:endParaRPr>
          </a:p>
        </p:txBody>
      </p:sp>
      <p:cxnSp>
        <p:nvCxnSpPr>
          <p:cNvPr id="11" name="Connecteur droit avec flèche 10"/>
          <p:cNvCxnSpPr/>
          <p:nvPr/>
        </p:nvCxnSpPr>
        <p:spPr>
          <a:xfrm>
            <a:off x="755576" y="3429000"/>
            <a:ext cx="3168352" cy="0"/>
          </a:xfrm>
          <a:prstGeom prst="straightConnector1">
            <a:avLst/>
          </a:prstGeom>
          <a:ln w="38100">
            <a:tailEnd type="arrow"/>
          </a:ln>
          <a:effectLst>
            <a:innerShdw blurRad="63500" dist="50800" dir="5400000">
              <a:schemeClr val="accent1">
                <a:lumMod val="75000"/>
                <a:alpha val="50000"/>
              </a:schemeClr>
            </a:innerShdw>
          </a:effectLst>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3995936" y="3212976"/>
            <a:ext cx="4680520" cy="923330"/>
          </a:xfrm>
          <a:prstGeom prst="rect">
            <a:avLst/>
          </a:prstGeom>
          <a:noFill/>
        </p:spPr>
        <p:txBody>
          <a:bodyPr wrap="square" rtlCol="0">
            <a:spAutoFit/>
          </a:bodyPr>
          <a:lstStyle/>
          <a:p>
            <a:r>
              <a:rPr lang="fr-FR" dirty="0" smtClean="0">
                <a:solidFill>
                  <a:schemeClr val="accent6"/>
                </a:solidFill>
              </a:rPr>
              <a:t>+2° à +4°</a:t>
            </a:r>
          </a:p>
          <a:p>
            <a:pPr>
              <a:buFontTx/>
              <a:buChar char="-"/>
            </a:pPr>
            <a:r>
              <a:rPr lang="fr-FR" dirty="0" smtClean="0">
                <a:solidFill>
                  <a:schemeClr val="accent6"/>
                </a:solidFill>
              </a:rPr>
              <a:t> Viandes fraîches, volailles, poissons, charcuterie</a:t>
            </a:r>
            <a:endParaRPr lang="fr-FR" dirty="0">
              <a:solidFill>
                <a:schemeClr val="accent6"/>
              </a:solidFill>
            </a:endParaRPr>
          </a:p>
        </p:txBody>
      </p:sp>
      <p:cxnSp>
        <p:nvCxnSpPr>
          <p:cNvPr id="13" name="Connecteur droit avec flèche 12"/>
          <p:cNvCxnSpPr/>
          <p:nvPr/>
        </p:nvCxnSpPr>
        <p:spPr>
          <a:xfrm>
            <a:off x="755576" y="4437112"/>
            <a:ext cx="3168352" cy="0"/>
          </a:xfrm>
          <a:prstGeom prst="straightConnector1">
            <a:avLst/>
          </a:prstGeom>
          <a:ln w="38100">
            <a:tailEnd type="arrow"/>
          </a:ln>
          <a:effectLst>
            <a:innerShdw blurRad="63500" dist="50800" dir="5400000">
              <a:schemeClr val="accent1">
                <a:lumMod val="75000"/>
                <a:alpha val="50000"/>
              </a:schemeClr>
            </a:innerShdw>
          </a:effectLst>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3995936" y="4221088"/>
            <a:ext cx="3240360" cy="646331"/>
          </a:xfrm>
          <a:prstGeom prst="rect">
            <a:avLst/>
          </a:prstGeom>
          <a:noFill/>
        </p:spPr>
        <p:txBody>
          <a:bodyPr wrap="square" rtlCol="0">
            <a:spAutoFit/>
          </a:bodyPr>
          <a:lstStyle/>
          <a:p>
            <a:r>
              <a:rPr lang="fr-FR" dirty="0" smtClean="0">
                <a:solidFill>
                  <a:schemeClr val="accent1"/>
                </a:solidFill>
              </a:rPr>
              <a:t>0°</a:t>
            </a:r>
          </a:p>
          <a:p>
            <a:pPr>
              <a:buFontTx/>
              <a:buChar char="-"/>
            </a:pPr>
            <a:r>
              <a:rPr lang="fr-FR" dirty="0" smtClean="0">
                <a:solidFill>
                  <a:schemeClr val="accent1"/>
                </a:solidFill>
              </a:rPr>
              <a:t> congélation de l’eau</a:t>
            </a:r>
            <a:endParaRPr lang="fr-FR" dirty="0">
              <a:solidFill>
                <a:schemeClr val="accent1"/>
              </a:solidFill>
            </a:endParaRPr>
          </a:p>
        </p:txBody>
      </p:sp>
      <p:pic>
        <p:nvPicPr>
          <p:cNvPr id="1027" name="Picture 3"/>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72166" t="37830" r="21373" b="51270"/>
          <a:stretch/>
        </p:blipFill>
        <p:spPr bwMode="auto">
          <a:xfrm>
            <a:off x="8100391" y="3201943"/>
            <a:ext cx="984739" cy="9343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Image 4"/>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380312" y="4653136"/>
            <a:ext cx="1506190" cy="1528783"/>
          </a:xfrm>
          <a:prstGeom prst="rect">
            <a:avLst/>
          </a:prstGeom>
        </p:spPr>
      </p:pic>
      <p:sp>
        <p:nvSpPr>
          <p:cNvPr id="16" name="Bouton d'action : Accueil 15">
            <a:hlinkClick r:id="rId7" action="ppaction://hlinksldjump" highlightClick="1"/>
          </p:cNvPr>
          <p:cNvSpPr/>
          <p:nvPr/>
        </p:nvSpPr>
        <p:spPr>
          <a:xfrm>
            <a:off x="8532440" y="6309320"/>
            <a:ext cx="432048" cy="548680"/>
          </a:xfrm>
          <a:prstGeom prst="actionButtonHom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60424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ppt_w/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 calcmode="lin" valueType="num">
                                      <p:cBhvr>
                                        <p:cTn id="9" dur="1000" fill="hold"/>
                                        <p:tgtEl>
                                          <p:spTgt spid="9"/>
                                        </p:tgtEl>
                                        <p:attrNameLst>
                                          <p:attrName>ppt_w</p:attrName>
                                        </p:attrNameLst>
                                      </p:cBhvr>
                                      <p:tavLst>
                                        <p:tav tm="0">
                                          <p:val>
                                            <p:fltVal val="0"/>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amond(in)">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ox(i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ppt_x</p:attrName>
                                        </p:attrNameLst>
                                      </p:cBhvr>
                                      <p:tavLst>
                                        <p:tav tm="0">
                                          <p:val>
                                            <p:strVal val="#ppt_x-#ppt_w/2"/>
                                          </p:val>
                                        </p:tav>
                                        <p:tav tm="100000">
                                          <p:val>
                                            <p:strVal val="#ppt_x"/>
                                          </p:val>
                                        </p:tav>
                                      </p:tavLst>
                                    </p:anim>
                                    <p:anim calcmode="lin" valueType="num">
                                      <p:cBhvr>
                                        <p:cTn id="26" dur="1000" fill="hold"/>
                                        <p:tgtEl>
                                          <p:spTgt spid="11"/>
                                        </p:tgtEl>
                                        <p:attrNameLst>
                                          <p:attrName>ppt_y</p:attrName>
                                        </p:attrNameLst>
                                      </p:cBhvr>
                                      <p:tavLst>
                                        <p:tav tm="0">
                                          <p:val>
                                            <p:strVal val="#ppt_y"/>
                                          </p:val>
                                        </p:tav>
                                        <p:tav tm="100000">
                                          <p:val>
                                            <p:strVal val="#ppt_y"/>
                                          </p:val>
                                        </p:tav>
                                      </p:tavLst>
                                    </p:anim>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diamond(in)">
                                      <p:cBhvr>
                                        <p:cTn id="33" dur="20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1027"/>
                                        </p:tgtEl>
                                        <p:attrNameLst>
                                          <p:attrName>style.visibility</p:attrName>
                                        </p:attrNameLst>
                                      </p:cBhvr>
                                      <p:to>
                                        <p:strVal val="visible"/>
                                      </p:to>
                                    </p:set>
                                    <p:animEffect transition="in" filter="box(in)">
                                      <p:cBhvr>
                                        <p:cTn id="38" dur="500"/>
                                        <p:tgtEl>
                                          <p:spTgt spid="1027"/>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8"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ppt_x</p:attrName>
                                        </p:attrNameLst>
                                      </p:cBhvr>
                                      <p:tavLst>
                                        <p:tav tm="0">
                                          <p:val>
                                            <p:strVal val="#ppt_x-#ppt_w/2"/>
                                          </p:val>
                                        </p:tav>
                                        <p:tav tm="100000">
                                          <p:val>
                                            <p:strVal val="#ppt_x"/>
                                          </p:val>
                                        </p:tav>
                                      </p:tavLst>
                                    </p:anim>
                                    <p:anim calcmode="lin" valueType="num">
                                      <p:cBhvr>
                                        <p:cTn id="44" dur="1000" fill="hold"/>
                                        <p:tgtEl>
                                          <p:spTgt spid="13"/>
                                        </p:tgtEl>
                                        <p:attrNameLst>
                                          <p:attrName>ppt_y</p:attrName>
                                        </p:attrNameLst>
                                      </p:cBhvr>
                                      <p:tavLst>
                                        <p:tav tm="0">
                                          <p:val>
                                            <p:strVal val="#ppt_y"/>
                                          </p:val>
                                        </p:tav>
                                        <p:tav tm="100000">
                                          <p:val>
                                            <p:strVal val="#ppt_y"/>
                                          </p:val>
                                        </p:tav>
                                      </p:tavLst>
                                    </p:anim>
                                    <p:anim calcmode="lin" valueType="num">
                                      <p:cBhvr>
                                        <p:cTn id="45" dur="1000" fill="hold"/>
                                        <p:tgtEl>
                                          <p:spTgt spid="13"/>
                                        </p:tgtEl>
                                        <p:attrNameLst>
                                          <p:attrName>ppt_w</p:attrName>
                                        </p:attrNameLst>
                                      </p:cBhvr>
                                      <p:tavLst>
                                        <p:tav tm="0">
                                          <p:val>
                                            <p:fltVal val="0"/>
                                          </p:val>
                                        </p:tav>
                                        <p:tav tm="100000">
                                          <p:val>
                                            <p:strVal val="#ppt_w"/>
                                          </p:val>
                                        </p:tav>
                                      </p:tavLst>
                                    </p:anim>
                                    <p:anim calcmode="lin" valueType="num">
                                      <p:cBhvr>
                                        <p:cTn id="46" dur="1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diamond(in)">
                                      <p:cBhvr>
                                        <p:cTn id="51" dur="20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8"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ppt_x</p:attrName>
                                        </p:attrNameLst>
                                      </p:cBhvr>
                                      <p:tavLst>
                                        <p:tav tm="0">
                                          <p:val>
                                            <p:strVal val="#ppt_x-#ppt_w/2"/>
                                          </p:val>
                                        </p:tav>
                                        <p:tav tm="100000">
                                          <p:val>
                                            <p:strVal val="#ppt_x"/>
                                          </p:val>
                                        </p:tav>
                                      </p:tavLst>
                                    </p:anim>
                                    <p:anim calcmode="lin" valueType="num">
                                      <p:cBhvr>
                                        <p:cTn id="57" dur="1000" fill="hold"/>
                                        <p:tgtEl>
                                          <p:spTgt spid="7"/>
                                        </p:tgtEl>
                                        <p:attrNameLst>
                                          <p:attrName>ppt_y</p:attrName>
                                        </p:attrNameLst>
                                      </p:cBhvr>
                                      <p:tavLst>
                                        <p:tav tm="0">
                                          <p:val>
                                            <p:strVal val="#ppt_y"/>
                                          </p:val>
                                        </p:tav>
                                        <p:tav tm="100000">
                                          <p:val>
                                            <p:strVal val="#ppt_y"/>
                                          </p:val>
                                        </p:tav>
                                      </p:tavLst>
                                    </p:anim>
                                    <p:anim calcmode="lin" valueType="num">
                                      <p:cBhvr>
                                        <p:cTn id="58" dur="1000" fill="hold"/>
                                        <p:tgtEl>
                                          <p:spTgt spid="7"/>
                                        </p:tgtEl>
                                        <p:attrNameLst>
                                          <p:attrName>ppt_w</p:attrName>
                                        </p:attrNameLst>
                                      </p:cBhvr>
                                      <p:tavLst>
                                        <p:tav tm="0">
                                          <p:val>
                                            <p:fltVal val="0"/>
                                          </p:val>
                                        </p:tav>
                                        <p:tav tm="100000">
                                          <p:val>
                                            <p:strVal val="#ppt_w"/>
                                          </p:val>
                                        </p:tav>
                                      </p:tavLst>
                                    </p:anim>
                                    <p:anim calcmode="lin" valueType="num">
                                      <p:cBhvr>
                                        <p:cTn id="59" dur="1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8" presetClass="entr" presetSubtype="16"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diamond(in)">
                                      <p:cBhvr>
                                        <p:cTn id="64" dur="20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box(in)">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ADD7E71-01EB-4A76-BC22-7A28811155D2}" type="slidenum">
              <a:rPr lang="fr-FR" smtClean="0"/>
              <a:pPr/>
              <a:t>18</a:t>
            </a:fld>
            <a:endParaRPr lang="fr-FR"/>
          </a:p>
        </p:txBody>
      </p:sp>
      <p:sp>
        <p:nvSpPr>
          <p:cNvPr id="3" name="Titre 2"/>
          <p:cNvSpPr>
            <a:spLocks noGrp="1"/>
          </p:cNvSpPr>
          <p:nvPr>
            <p:ph type="title"/>
          </p:nvPr>
        </p:nvSpPr>
        <p:spPr>
          <a:xfrm>
            <a:off x="539552" y="1844824"/>
            <a:ext cx="7632848" cy="1143000"/>
          </a:xfrm>
        </p:spPr>
        <p:txBody>
          <a:bodyPr/>
          <a:lstStyle/>
          <a:p>
            <a:r>
              <a:rPr lang="fr-FR" dirty="0" smtClean="0"/>
              <a:t>POUR ALLER PLUS LOIN</a:t>
            </a: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251520" y="188641"/>
            <a:ext cx="8640960" cy="1152128"/>
          </a:xfrm>
        </p:spPr>
        <p:txBody>
          <a:bodyPr/>
          <a:lstStyle/>
          <a:p>
            <a:r>
              <a:rPr lang="fr-FR" sz="3200" dirty="0" smtClean="0"/>
              <a:t>TEMPERATURE ET MICRO-ORGANISMES</a:t>
            </a:r>
            <a:endParaRPr lang="fr-FR" sz="3200" dirty="0"/>
          </a:p>
        </p:txBody>
      </p:sp>
      <p:sp>
        <p:nvSpPr>
          <p:cNvPr id="20" name="ZoneTexte 19"/>
          <p:cNvSpPr txBox="1"/>
          <p:nvPr/>
        </p:nvSpPr>
        <p:spPr>
          <a:xfrm>
            <a:off x="0" y="1085835"/>
            <a:ext cx="9144000" cy="830997"/>
          </a:xfrm>
          <a:prstGeom prst="rect">
            <a:avLst/>
          </a:prstGeom>
          <a:noFill/>
        </p:spPr>
        <p:txBody>
          <a:bodyPr wrap="square" rtlCol="0">
            <a:spAutoFit/>
          </a:bodyPr>
          <a:lstStyle/>
          <a:p>
            <a:pPr algn="ctr"/>
            <a:r>
              <a:rPr lang="fr-FR" sz="2400" dirty="0" smtClean="0"/>
              <a:t>Les bons et les mauvais micro-organismes,</a:t>
            </a:r>
          </a:p>
          <a:p>
            <a:pPr algn="ctr"/>
            <a:r>
              <a:rPr lang="fr-FR" sz="2400" dirty="0" smtClean="0"/>
              <a:t>Une enquête de l’agent bio</a:t>
            </a:r>
            <a:endParaRPr lang="fr-FR" sz="2400" dirty="0"/>
          </a:p>
        </p:txBody>
      </p:sp>
      <p:pic>
        <p:nvPicPr>
          <p:cNvPr id="21" name="Picture 2"/>
          <p:cNvPicPr>
            <a:picLocks noChangeAspect="1" noChangeArrowheads="1"/>
          </p:cNvPicPr>
          <p:nvPr/>
        </p:nvPicPr>
        <p:blipFill>
          <a:blip r:embed="rId2" cstate="print"/>
          <a:srcRect/>
          <a:stretch>
            <a:fillRect/>
          </a:stretch>
        </p:blipFill>
        <p:spPr bwMode="auto">
          <a:xfrm>
            <a:off x="3203848" y="2492896"/>
            <a:ext cx="3572063" cy="3096344"/>
          </a:xfrm>
          <a:prstGeom prst="rect">
            <a:avLst/>
          </a:prstGeom>
          <a:noFill/>
          <a:ln w="9525">
            <a:noFill/>
            <a:miter lim="800000"/>
            <a:headEnd/>
            <a:tailEnd/>
          </a:ln>
        </p:spPr>
      </p:pic>
      <p:sp>
        <p:nvSpPr>
          <p:cNvPr id="23" name="ZoneTexte 22"/>
          <p:cNvSpPr txBox="1"/>
          <p:nvPr/>
        </p:nvSpPr>
        <p:spPr>
          <a:xfrm>
            <a:off x="0" y="4581128"/>
            <a:ext cx="2843808" cy="523220"/>
          </a:xfrm>
          <a:prstGeom prst="rect">
            <a:avLst/>
          </a:prstGeom>
          <a:noFill/>
        </p:spPr>
        <p:txBody>
          <a:bodyPr wrap="square" rtlCol="0">
            <a:spAutoFit/>
          </a:bodyPr>
          <a:lstStyle/>
          <a:p>
            <a:pPr algn="ctr"/>
            <a:r>
              <a:rPr lang="fr-FR" sz="2800" b="1" dirty="0" smtClean="0">
                <a:hlinkClick r:id="rId3" action="ppaction://hlinkfile"/>
              </a:rPr>
              <a:t>L’agent BIO 07</a:t>
            </a:r>
            <a:endParaRPr lang="fr-FR" sz="2800" b="1" dirty="0"/>
          </a:p>
        </p:txBody>
      </p:sp>
    </p:spTree>
    <p:extLst>
      <p:ext uri="{BB962C8B-B14F-4D97-AF65-F5344CB8AC3E}">
        <p14:creationId xmlns="" xmlns:p14="http://schemas.microsoft.com/office/powerpoint/2010/main" val="60424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ADD7E71-01EB-4A76-BC22-7A28811155D2}" type="slidenum">
              <a:rPr lang="fr-FR" smtClean="0"/>
              <a:pPr/>
              <a:t>2</a:t>
            </a:fld>
            <a:endParaRPr lang="fr-FR"/>
          </a:p>
        </p:txBody>
      </p:sp>
      <p:sp>
        <p:nvSpPr>
          <p:cNvPr id="4" name="Espace réservé du contenu 3"/>
          <p:cNvSpPr>
            <a:spLocks noGrp="1"/>
          </p:cNvSpPr>
          <p:nvPr>
            <p:ph sz="quarter" idx="13"/>
          </p:nvPr>
        </p:nvSpPr>
        <p:spPr>
          <a:xfrm>
            <a:off x="467544" y="548680"/>
            <a:ext cx="8424936" cy="5616624"/>
          </a:xfrm>
        </p:spPr>
        <p:txBody>
          <a:bodyPr>
            <a:normAutofit fontScale="92500" lnSpcReduction="10000"/>
          </a:bodyPr>
          <a:lstStyle/>
          <a:p>
            <a:r>
              <a:rPr lang="fr-FR" dirty="0" smtClean="0"/>
              <a:t> </a:t>
            </a:r>
            <a:r>
              <a:rPr lang="fr-FR" b="1" dirty="0" smtClean="0">
                <a:solidFill>
                  <a:schemeClr val="tx1"/>
                </a:solidFill>
                <a:effectLst>
                  <a:outerShdw blurRad="38100" dist="38100" dir="2700000" algn="tl">
                    <a:srgbClr val="000000">
                      <a:alpha val="43137"/>
                    </a:srgbClr>
                  </a:outerShdw>
                </a:effectLst>
                <a:hlinkClick r:id="rId2" action="ppaction://hlinksldjump"/>
              </a:rPr>
              <a:t>Définition</a:t>
            </a:r>
          </a:p>
          <a:p>
            <a:r>
              <a:rPr lang="fr-FR" b="1" dirty="0" smtClean="0">
                <a:solidFill>
                  <a:schemeClr val="tx1"/>
                </a:solidFill>
                <a:effectLst>
                  <a:outerShdw blurRad="38100" dist="38100" dir="2700000" algn="tl">
                    <a:srgbClr val="000000">
                      <a:alpha val="43137"/>
                    </a:srgbClr>
                  </a:outerShdw>
                </a:effectLst>
                <a:hlinkClick r:id="rId2" action="ppaction://hlinksldjump"/>
              </a:rPr>
              <a:t> </a:t>
            </a:r>
            <a:r>
              <a:rPr lang="fr-FR" b="1" dirty="0" smtClean="0">
                <a:solidFill>
                  <a:schemeClr val="tx1"/>
                </a:solidFill>
                <a:effectLst>
                  <a:outerShdw blurRad="38100" dist="38100" dir="2700000" algn="tl">
                    <a:srgbClr val="000000">
                      <a:alpha val="43137"/>
                    </a:srgbClr>
                  </a:outerShdw>
                </a:effectLst>
                <a:hlinkClick r:id="rId3" action="ppaction://hlinksldjump"/>
              </a:rPr>
              <a:t>Marchandises</a:t>
            </a:r>
            <a:endParaRPr lang="fr-FR" b="1" dirty="0" smtClean="0">
              <a:solidFill>
                <a:schemeClr val="tx1"/>
              </a:solidFill>
              <a:effectLst>
                <a:outerShdw blurRad="38100" dist="38100" dir="2700000" algn="tl">
                  <a:srgbClr val="000000">
                    <a:alpha val="43137"/>
                  </a:srgbClr>
                </a:outerShdw>
              </a:effectLst>
              <a:hlinkClick r:id="rId2" action="ppaction://hlinksldjump"/>
            </a:endParaRPr>
          </a:p>
          <a:p>
            <a:r>
              <a:rPr lang="fr-FR" b="1" dirty="0" smtClean="0">
                <a:solidFill>
                  <a:schemeClr val="tx1"/>
                </a:solidFill>
                <a:effectLst>
                  <a:outerShdw blurRad="38100" dist="38100" dir="2700000" algn="tl">
                    <a:srgbClr val="000000">
                      <a:alpha val="43137"/>
                    </a:srgbClr>
                  </a:outerShdw>
                </a:effectLst>
                <a:hlinkClick r:id="rId2" action="ppaction://hlinksldjump"/>
              </a:rPr>
              <a:t> </a:t>
            </a:r>
            <a:r>
              <a:rPr lang="fr-FR" b="1" dirty="0" smtClean="0">
                <a:solidFill>
                  <a:schemeClr val="tx1"/>
                </a:solidFill>
                <a:effectLst>
                  <a:outerShdw blurRad="38100" dist="38100" dir="2700000" algn="tl">
                    <a:srgbClr val="000000">
                      <a:alpha val="43137"/>
                    </a:srgbClr>
                  </a:outerShdw>
                </a:effectLst>
                <a:hlinkClick r:id="rId4" action="ppaction://hlinksldjump"/>
              </a:rPr>
              <a:t>Enjeux</a:t>
            </a:r>
            <a:endParaRPr lang="fr-FR" b="1" dirty="0" smtClean="0">
              <a:solidFill>
                <a:schemeClr val="tx1"/>
              </a:solidFill>
              <a:effectLst>
                <a:outerShdw blurRad="38100" dist="38100" dir="2700000" algn="tl">
                  <a:srgbClr val="000000">
                    <a:alpha val="43137"/>
                  </a:srgbClr>
                </a:outerShdw>
              </a:effectLst>
            </a:endParaRPr>
          </a:p>
          <a:p>
            <a:r>
              <a:rPr lang="fr-FR" dirty="0" smtClean="0">
                <a:hlinkClick r:id="rId5" action="ppaction://hlinksldjump"/>
              </a:rPr>
              <a:t> </a:t>
            </a:r>
            <a:r>
              <a:rPr lang="fr-FR" b="1" dirty="0" smtClean="0">
                <a:effectLst>
                  <a:outerShdw blurRad="38100" dist="38100" dir="2700000" algn="tl">
                    <a:srgbClr val="000000">
                      <a:alpha val="43137"/>
                    </a:srgbClr>
                  </a:outerShdw>
                </a:effectLst>
                <a:hlinkClick r:id="rId5" action="ppaction://hlinksldjump"/>
              </a:rPr>
              <a:t>Matériels</a:t>
            </a:r>
          </a:p>
          <a:p>
            <a:r>
              <a:rPr lang="fr-FR" b="1" dirty="0" smtClean="0">
                <a:effectLst>
                  <a:outerShdw blurRad="38100" dist="38100" dir="2700000" algn="tl">
                    <a:srgbClr val="000000">
                      <a:alpha val="43137"/>
                    </a:srgbClr>
                  </a:outerShdw>
                </a:effectLst>
                <a:hlinkClick r:id="rId5" action="ppaction://hlinksldjump"/>
              </a:rPr>
              <a:t> </a:t>
            </a:r>
            <a:r>
              <a:rPr lang="fr-FR" b="1" dirty="0" smtClean="0">
                <a:effectLst>
                  <a:outerShdw blurRad="38100" dist="38100" dir="2700000" algn="tl">
                    <a:srgbClr val="000000">
                      <a:alpha val="43137"/>
                    </a:srgbClr>
                  </a:outerShdw>
                </a:effectLst>
                <a:hlinkClick r:id="rId6" action="ppaction://hlinksldjump"/>
              </a:rPr>
              <a:t>Modes de transport</a:t>
            </a:r>
            <a:endParaRPr lang="fr-FR" b="1" dirty="0" smtClean="0">
              <a:effectLst>
                <a:outerShdw blurRad="38100" dist="38100" dir="2700000" algn="tl">
                  <a:srgbClr val="000000">
                    <a:alpha val="43137"/>
                  </a:srgbClr>
                </a:outerShdw>
              </a:effectLst>
              <a:hlinkClick r:id="rId5" action="ppaction://hlinksldjump"/>
            </a:endParaRPr>
          </a:p>
          <a:p>
            <a:r>
              <a:rPr lang="fr-FR" b="1" dirty="0" smtClean="0">
                <a:effectLst>
                  <a:outerShdw blurRad="38100" dist="38100" dir="2700000" algn="tl">
                    <a:srgbClr val="000000">
                      <a:alpha val="43137"/>
                    </a:srgbClr>
                  </a:outerShdw>
                </a:effectLst>
                <a:hlinkClick r:id="rId7" action="ppaction://hlinksldjump"/>
              </a:rPr>
              <a:t> Véhicules</a:t>
            </a:r>
            <a:endParaRPr lang="fr-FR" b="1" dirty="0" smtClean="0">
              <a:effectLst>
                <a:outerShdw blurRad="38100" dist="38100" dir="2700000" algn="tl">
                  <a:srgbClr val="000000">
                    <a:alpha val="43137"/>
                  </a:srgbClr>
                </a:outerShdw>
              </a:effectLst>
              <a:hlinkClick r:id="rId5" action="ppaction://hlinksldjump"/>
            </a:endParaRPr>
          </a:p>
          <a:p>
            <a:r>
              <a:rPr lang="fr-FR" b="1" dirty="0" smtClean="0">
                <a:effectLst>
                  <a:outerShdw blurRad="38100" dist="38100" dir="2700000" algn="tl">
                    <a:srgbClr val="000000">
                      <a:alpha val="43137"/>
                    </a:srgbClr>
                  </a:outerShdw>
                </a:effectLst>
              </a:rPr>
              <a:t> </a:t>
            </a:r>
            <a:r>
              <a:rPr lang="fr-FR" b="1" dirty="0" smtClean="0">
                <a:effectLst>
                  <a:outerShdw blurRad="38100" dist="38100" dir="2700000" algn="tl">
                    <a:srgbClr val="000000">
                      <a:alpha val="43137"/>
                    </a:srgbClr>
                  </a:outerShdw>
                </a:effectLst>
                <a:hlinkClick r:id="rId8" action="ppaction://hlinksldjump"/>
              </a:rPr>
              <a:t>Equipements des carrosseries</a:t>
            </a:r>
            <a:endParaRPr lang="fr-FR" b="1" dirty="0" smtClean="0">
              <a:effectLst>
                <a:outerShdw blurRad="38100" dist="38100" dir="2700000" algn="tl">
                  <a:srgbClr val="000000">
                    <a:alpha val="43137"/>
                  </a:srgbClr>
                </a:outerShdw>
              </a:effectLst>
            </a:endParaRPr>
          </a:p>
          <a:p>
            <a:r>
              <a:rPr lang="fr-FR" b="1" dirty="0" smtClean="0">
                <a:effectLst>
                  <a:outerShdw blurRad="38100" dist="38100" dir="2700000" algn="tl">
                    <a:srgbClr val="000000">
                      <a:alpha val="43137"/>
                    </a:srgbClr>
                  </a:outerShdw>
                </a:effectLst>
              </a:rPr>
              <a:t> </a:t>
            </a:r>
            <a:r>
              <a:rPr lang="fr-FR" b="1" dirty="0" smtClean="0">
                <a:effectLst>
                  <a:outerShdw blurRad="38100" dist="38100" dir="2700000" algn="tl">
                    <a:srgbClr val="000000">
                      <a:alpha val="43137"/>
                    </a:srgbClr>
                  </a:outerShdw>
                </a:effectLst>
                <a:hlinkClick r:id="rId9" action="ppaction://hlinksldjump"/>
              </a:rPr>
              <a:t>Marquage</a:t>
            </a:r>
            <a:endParaRPr lang="fr-FR" b="1" dirty="0" smtClean="0">
              <a:effectLst>
                <a:outerShdw blurRad="38100" dist="38100" dir="2700000" algn="tl">
                  <a:srgbClr val="000000">
                    <a:alpha val="43137"/>
                  </a:srgbClr>
                </a:outerShdw>
              </a:effectLst>
            </a:endParaRPr>
          </a:p>
          <a:p>
            <a:r>
              <a:rPr lang="fr-FR" b="1" dirty="0" smtClean="0">
                <a:effectLst>
                  <a:outerShdw blurRad="38100" dist="38100" dir="2700000" algn="tl">
                    <a:srgbClr val="000000">
                      <a:alpha val="43137"/>
                    </a:srgbClr>
                  </a:outerShdw>
                </a:effectLst>
              </a:rPr>
              <a:t> </a:t>
            </a:r>
            <a:r>
              <a:rPr lang="fr-FR" b="1" dirty="0" smtClean="0">
                <a:effectLst>
                  <a:outerShdw blurRad="38100" dist="38100" dir="2700000" algn="tl">
                    <a:srgbClr val="000000">
                      <a:alpha val="43137"/>
                    </a:srgbClr>
                  </a:outerShdw>
                </a:effectLst>
                <a:hlinkClick r:id="rId10" action="ppaction://hlinksldjump"/>
              </a:rPr>
              <a:t>Agrément ATP</a:t>
            </a:r>
            <a:endParaRPr lang="fr-FR" b="1" dirty="0" smtClean="0">
              <a:effectLst>
                <a:outerShdw blurRad="38100" dist="38100" dir="2700000" algn="tl">
                  <a:srgbClr val="000000">
                    <a:alpha val="43137"/>
                  </a:srgbClr>
                </a:outerShdw>
              </a:effectLst>
            </a:endParaRPr>
          </a:p>
          <a:p>
            <a:pPr>
              <a:buNone/>
            </a:pPr>
            <a:endParaRPr lang="fr-FR" b="1" dirty="0" smtClean="0">
              <a:effectLst>
                <a:outerShdw blurRad="38100" dist="38100" dir="2700000" algn="tl">
                  <a:srgbClr val="000000">
                    <a:alpha val="43137"/>
                  </a:srgbClr>
                </a:outerShdw>
              </a:effectLst>
            </a:endParaRPr>
          </a:p>
          <a:p>
            <a:r>
              <a:rPr lang="fr-FR" b="1" dirty="0" smtClean="0">
                <a:effectLst>
                  <a:outerShdw blurRad="38100" dist="38100" dir="2700000" algn="tl">
                    <a:srgbClr val="000000">
                      <a:alpha val="43137"/>
                    </a:srgbClr>
                  </a:outerShdw>
                </a:effectLst>
                <a:hlinkClick r:id="rId11" action="ppaction://hlinksldjump"/>
              </a:rPr>
              <a:t> Principe de la réfrigération </a:t>
            </a:r>
            <a:endParaRPr lang="fr-FR" b="1" dirty="0" smtClean="0">
              <a:effectLst>
                <a:outerShdw blurRad="38100" dist="38100" dir="2700000" algn="tl">
                  <a:srgbClr val="000000">
                    <a:alpha val="43137"/>
                  </a:srgbClr>
                </a:outerShdw>
              </a:effectLst>
            </a:endParaRPr>
          </a:p>
          <a:p>
            <a:r>
              <a:rPr lang="fr-FR" b="1" dirty="0" smtClean="0">
                <a:effectLst>
                  <a:outerShdw blurRad="38100" dist="38100" dir="2700000" algn="tl">
                    <a:srgbClr val="000000">
                      <a:alpha val="43137"/>
                    </a:srgbClr>
                  </a:outerShdw>
                </a:effectLst>
                <a:hlinkClick r:id="rId12" action="ppaction://hlinksldjump"/>
              </a:rPr>
              <a:t> Circulation et température de l’air à l’intérieur du véhicule</a:t>
            </a:r>
            <a:endParaRPr lang="fr-FR" b="1" dirty="0" smtClean="0">
              <a:effectLst>
                <a:outerShdw blurRad="38100" dist="38100" dir="2700000" algn="tl">
                  <a:srgbClr val="000000">
                    <a:alpha val="43137"/>
                  </a:srgbClr>
                </a:outerShdw>
              </a:effectLst>
            </a:endParaRPr>
          </a:p>
          <a:p>
            <a:r>
              <a:rPr lang="fr-FR" b="1" dirty="0" smtClean="0">
                <a:effectLst>
                  <a:outerShdw blurRad="38100" dist="38100" dir="2700000" algn="tl">
                    <a:srgbClr val="000000">
                      <a:alpha val="43137"/>
                    </a:srgbClr>
                  </a:outerShdw>
                </a:effectLst>
              </a:rPr>
              <a:t> </a:t>
            </a:r>
            <a:r>
              <a:rPr lang="fr-FR" b="1" dirty="0" smtClean="0">
                <a:effectLst>
                  <a:outerShdw blurRad="38100" dist="38100" dir="2700000" algn="tl">
                    <a:srgbClr val="000000">
                      <a:alpha val="43137"/>
                    </a:srgbClr>
                  </a:outerShdw>
                </a:effectLst>
                <a:hlinkClick r:id="rId13" action="ppaction://hlinksldjump"/>
              </a:rPr>
              <a:t>Les températures de transport</a:t>
            </a:r>
            <a:endParaRPr lang="fr-FR" b="1" dirty="0" smtClean="0">
              <a:effectLst>
                <a:outerShdw blurRad="38100" dist="38100" dir="2700000" algn="tl">
                  <a:srgbClr val="000000">
                    <a:alpha val="43137"/>
                  </a:srgbClr>
                </a:outerShdw>
              </a:effectLst>
            </a:endParaRPr>
          </a:p>
          <a:p>
            <a:r>
              <a:rPr lang="fr-FR" b="1" dirty="0" smtClean="0">
                <a:effectLst>
                  <a:outerShdw blurRad="38100" dist="38100" dir="2700000" algn="tl">
                    <a:srgbClr val="000000">
                      <a:alpha val="43137"/>
                    </a:srgbClr>
                  </a:outerShdw>
                </a:effectLst>
                <a:hlinkClick r:id="rId14" action="ppaction://hlinksldjump"/>
              </a:rPr>
              <a:t> Pour aller plus loin</a:t>
            </a:r>
            <a:endParaRPr lang="fr-FR" b="1" dirty="0" smtClean="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76705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2627784" y="6492875"/>
            <a:ext cx="1828800" cy="365125"/>
          </a:xfrm>
        </p:spPr>
        <p:txBody>
          <a:bodyPr/>
          <a:lstStyle/>
          <a:p>
            <a:fld id="{2ADD7E71-01EB-4A76-BC22-7A28811155D2}" type="slidenum">
              <a:rPr lang="fr-FR" smtClean="0">
                <a:solidFill>
                  <a:schemeClr val="tx1"/>
                </a:solidFill>
              </a:rPr>
              <a:pPr/>
              <a:t>20</a:t>
            </a:fld>
            <a:endParaRPr lang="fr-FR" dirty="0">
              <a:solidFill>
                <a:schemeClr val="tx1"/>
              </a:solidFill>
            </a:endParaRPr>
          </a:p>
        </p:txBody>
      </p:sp>
      <p:sp>
        <p:nvSpPr>
          <p:cNvPr id="4" name="Titre 3"/>
          <p:cNvSpPr>
            <a:spLocks noGrp="1"/>
          </p:cNvSpPr>
          <p:nvPr>
            <p:ph type="ctrTitle"/>
          </p:nvPr>
        </p:nvSpPr>
        <p:spPr>
          <a:xfrm>
            <a:off x="251520" y="188641"/>
            <a:ext cx="8640960" cy="1152128"/>
          </a:xfrm>
        </p:spPr>
        <p:txBody>
          <a:bodyPr/>
          <a:lstStyle/>
          <a:p>
            <a:r>
              <a:rPr lang="fr-FR" sz="3200" dirty="0" smtClean="0"/>
              <a:t>TEMPERATURE ET MICRO-ORGANISMES</a:t>
            </a:r>
            <a:endParaRPr lang="fr-FR" sz="3200" dirty="0"/>
          </a:p>
        </p:txBody>
      </p:sp>
      <p:pic>
        <p:nvPicPr>
          <p:cNvPr id="3074" name="Picture 2"/>
          <p:cNvPicPr>
            <a:picLocks noChangeAspect="1" noChangeArrowheads="1"/>
          </p:cNvPicPr>
          <p:nvPr/>
        </p:nvPicPr>
        <p:blipFill>
          <a:blip r:embed="rId2" cstate="print"/>
          <a:srcRect/>
          <a:stretch>
            <a:fillRect/>
          </a:stretch>
        </p:blipFill>
        <p:spPr bwMode="auto">
          <a:xfrm>
            <a:off x="450560" y="2060848"/>
            <a:ext cx="8029792" cy="792088"/>
          </a:xfrm>
          <a:prstGeom prst="rect">
            <a:avLst/>
          </a:prstGeom>
          <a:noFill/>
          <a:ln w="9525">
            <a:noFill/>
            <a:miter lim="800000"/>
            <a:headEnd/>
            <a:tailEnd/>
          </a:ln>
        </p:spPr>
      </p:pic>
      <p:cxnSp>
        <p:nvCxnSpPr>
          <p:cNvPr id="6" name="Connecteur droit avec flèche 5"/>
          <p:cNvCxnSpPr/>
          <p:nvPr/>
        </p:nvCxnSpPr>
        <p:spPr>
          <a:xfrm flipH="1">
            <a:off x="1403648" y="2780928"/>
            <a:ext cx="216024" cy="9361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4211960" y="5934670"/>
            <a:ext cx="2232248" cy="923330"/>
          </a:xfrm>
          <a:prstGeom prst="rect">
            <a:avLst/>
          </a:prstGeom>
          <a:noFill/>
          <a:ln>
            <a:solidFill>
              <a:schemeClr val="accent1"/>
            </a:solidFill>
          </a:ln>
        </p:spPr>
        <p:txBody>
          <a:bodyPr wrap="square" rtlCol="0">
            <a:spAutoFit/>
          </a:bodyPr>
          <a:lstStyle/>
          <a:p>
            <a:pPr algn="ctr"/>
            <a:r>
              <a:rPr lang="fr-FR" dirty="0" smtClean="0"/>
              <a:t>Arrêt de toute multiplication des micro-organismes</a:t>
            </a:r>
            <a:endParaRPr lang="fr-FR" dirty="0"/>
          </a:p>
        </p:txBody>
      </p:sp>
      <p:cxnSp>
        <p:nvCxnSpPr>
          <p:cNvPr id="16" name="Connecteur droit avec flèche 15"/>
          <p:cNvCxnSpPr/>
          <p:nvPr/>
        </p:nvCxnSpPr>
        <p:spPr>
          <a:xfrm>
            <a:off x="7668344" y="2780928"/>
            <a:ext cx="72008" cy="936104"/>
          </a:xfrm>
          <a:prstGeom prst="straightConnector1">
            <a:avLst/>
          </a:prstGeom>
          <a:ln w="38100">
            <a:solidFill>
              <a:srgbClr val="FF1717"/>
            </a:solidFill>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6588224" y="5657671"/>
            <a:ext cx="2232248" cy="1200329"/>
          </a:xfrm>
          <a:prstGeom prst="rect">
            <a:avLst/>
          </a:prstGeom>
          <a:noFill/>
          <a:ln>
            <a:solidFill>
              <a:schemeClr val="accent1"/>
            </a:solidFill>
          </a:ln>
        </p:spPr>
        <p:txBody>
          <a:bodyPr wrap="square" rtlCol="0">
            <a:spAutoFit/>
          </a:bodyPr>
          <a:lstStyle/>
          <a:p>
            <a:pPr algn="ctr"/>
            <a:r>
              <a:rPr lang="fr-FR" dirty="0" smtClean="0"/>
              <a:t>Destruction totale des micro-organismes :</a:t>
            </a:r>
          </a:p>
          <a:p>
            <a:pPr algn="ctr"/>
            <a:r>
              <a:rPr lang="fr-FR" dirty="0" smtClean="0"/>
              <a:t>« stérilisation »</a:t>
            </a:r>
            <a:endParaRPr lang="fr-FR" dirty="0"/>
          </a:p>
        </p:txBody>
      </p:sp>
      <p:cxnSp>
        <p:nvCxnSpPr>
          <p:cNvPr id="11" name="Connecteur droit avec flèche 10"/>
          <p:cNvCxnSpPr/>
          <p:nvPr/>
        </p:nvCxnSpPr>
        <p:spPr>
          <a:xfrm flipH="1">
            <a:off x="6156176" y="2780928"/>
            <a:ext cx="72008" cy="1728192"/>
          </a:xfrm>
          <a:prstGeom prst="straightConnector1">
            <a:avLst/>
          </a:prstGeom>
          <a:ln w="38100">
            <a:solidFill>
              <a:srgbClr val="FF1717"/>
            </a:solidFill>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323528" y="5657671"/>
            <a:ext cx="2232248" cy="1200329"/>
          </a:xfrm>
          <a:prstGeom prst="rect">
            <a:avLst/>
          </a:prstGeom>
          <a:noFill/>
          <a:ln>
            <a:solidFill>
              <a:schemeClr val="accent1"/>
            </a:solidFill>
          </a:ln>
        </p:spPr>
        <p:txBody>
          <a:bodyPr wrap="square" rtlCol="0">
            <a:spAutoFit/>
          </a:bodyPr>
          <a:lstStyle/>
          <a:p>
            <a:pPr algn="ctr"/>
            <a:r>
              <a:rPr lang="fr-FR" dirty="0" smtClean="0"/>
              <a:t>Destruction des bactéries pathogènes :</a:t>
            </a:r>
          </a:p>
          <a:p>
            <a:pPr algn="ctr"/>
            <a:r>
              <a:rPr lang="fr-FR" dirty="0" smtClean="0"/>
              <a:t>« pasteurisation »</a:t>
            </a:r>
            <a:endParaRPr lang="fr-FR" dirty="0"/>
          </a:p>
        </p:txBody>
      </p:sp>
      <p:cxnSp>
        <p:nvCxnSpPr>
          <p:cNvPr id="13" name="Connecteur droit avec flèche 12"/>
          <p:cNvCxnSpPr/>
          <p:nvPr/>
        </p:nvCxnSpPr>
        <p:spPr>
          <a:xfrm flipH="1">
            <a:off x="4283968" y="2780928"/>
            <a:ext cx="72008" cy="10801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2771800" y="6021288"/>
            <a:ext cx="1296144" cy="369332"/>
          </a:xfrm>
          <a:prstGeom prst="rect">
            <a:avLst/>
          </a:prstGeom>
          <a:noFill/>
          <a:ln>
            <a:solidFill>
              <a:schemeClr val="accent1"/>
            </a:solidFill>
          </a:ln>
        </p:spPr>
        <p:txBody>
          <a:bodyPr wrap="square" rtlCol="0">
            <a:spAutoFit/>
          </a:bodyPr>
          <a:lstStyle/>
          <a:p>
            <a:pPr algn="ctr"/>
            <a:r>
              <a:rPr lang="fr-FR" dirty="0" smtClean="0"/>
              <a:t>L’eau gèle</a:t>
            </a:r>
            <a:endParaRPr lang="fr-FR" dirty="0"/>
          </a:p>
        </p:txBody>
      </p:sp>
      <p:sp>
        <p:nvSpPr>
          <p:cNvPr id="20" name="ZoneTexte 19"/>
          <p:cNvSpPr txBox="1"/>
          <p:nvPr/>
        </p:nvSpPr>
        <p:spPr>
          <a:xfrm>
            <a:off x="0" y="1085835"/>
            <a:ext cx="9144000" cy="830997"/>
          </a:xfrm>
          <a:prstGeom prst="rect">
            <a:avLst/>
          </a:prstGeom>
          <a:noFill/>
        </p:spPr>
        <p:txBody>
          <a:bodyPr wrap="square" rtlCol="0">
            <a:spAutoFit/>
          </a:bodyPr>
          <a:lstStyle/>
          <a:p>
            <a:pPr algn="ctr"/>
            <a:r>
              <a:rPr lang="fr-FR" sz="2400" dirty="0" smtClean="0"/>
              <a:t>A partir de quelle température les bactéries pathogènes </a:t>
            </a:r>
          </a:p>
          <a:p>
            <a:pPr algn="ctr"/>
            <a:r>
              <a:rPr lang="fr-FR" sz="2400" dirty="0" smtClean="0"/>
              <a:t>sont-elles détruites ?</a:t>
            </a:r>
            <a:endParaRPr lang="fr-FR" sz="2400" dirty="0"/>
          </a:p>
        </p:txBody>
      </p:sp>
    </p:spTree>
    <p:extLst>
      <p:ext uri="{BB962C8B-B14F-4D97-AF65-F5344CB8AC3E}">
        <p14:creationId xmlns="" xmlns:p14="http://schemas.microsoft.com/office/powerpoint/2010/main" val="60424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7" presetClass="entr" presetSubtype="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ppt_h/2"/>
                                          </p:val>
                                        </p:tav>
                                        <p:tav tm="100000">
                                          <p:val>
                                            <p:strVal val="#ppt_y"/>
                                          </p:val>
                                        </p:tav>
                                      </p:tavLst>
                                    </p:anim>
                                    <p:anim calcmode="lin" valueType="num">
                                      <p:cBhvr>
                                        <p:cTn id="30" dur="500" fill="hold"/>
                                        <p:tgtEl>
                                          <p:spTgt spid="6"/>
                                        </p:tgtEl>
                                        <p:attrNameLst>
                                          <p:attrName>ppt_w</p:attrName>
                                        </p:attrNameLst>
                                      </p:cBhvr>
                                      <p:tavLst>
                                        <p:tav tm="0">
                                          <p:val>
                                            <p:strVal val="#ppt_w"/>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grpId="0" nodeType="clickEffect">
                                  <p:stCondLst>
                                    <p:cond delay="0"/>
                                  </p:stCondLst>
                                  <p:childTnLst>
                                    <p:animMotion origin="layout" path="M 0 0 C -0.17865 -0.1568 -0.35712 -0.3136 -0.43038 -0.36263 C -0.50365 -0.41165 -0.43785 -0.30504 -0.43924 -0.29348 " pathEditMode="relative" ptsTypes="aaA">
                                      <p:cBhvr>
                                        <p:cTn id="35" dur="2000" fill="hold"/>
                                        <p:tgtEl>
                                          <p:spTgt spid="7"/>
                                        </p:tgtEl>
                                        <p:attrNameLst>
                                          <p:attrName>ppt_x</p:attrName>
                                          <p:attrName>ppt_y</p:attrName>
                                        </p:attrNameLst>
                                      </p:cBhvr>
                                    </p:animMotion>
                                  </p:childTnLst>
                                </p:cTn>
                              </p:par>
                            </p:childTnLst>
                          </p:cTn>
                        </p:par>
                      </p:childTnLst>
                    </p:cTn>
                  </p:par>
                  <p:par>
                    <p:cTn id="36" fill="hold">
                      <p:stCondLst>
                        <p:cond delay="indefinite"/>
                      </p:stCondLst>
                      <p:childTnLst>
                        <p:par>
                          <p:cTn id="37" fill="hold">
                            <p:stCondLst>
                              <p:cond delay="0"/>
                            </p:stCondLst>
                            <p:childTnLst>
                              <p:par>
                                <p:cTn id="38" presetID="17" presetClass="entr" presetSubtype="1"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ppt_x</p:attrName>
                                        </p:attrNameLst>
                                      </p:cBhvr>
                                      <p:tavLst>
                                        <p:tav tm="0">
                                          <p:val>
                                            <p:strVal val="#ppt_x"/>
                                          </p:val>
                                        </p:tav>
                                        <p:tav tm="100000">
                                          <p:val>
                                            <p:strVal val="#ppt_x"/>
                                          </p:val>
                                        </p:tav>
                                      </p:tavLst>
                                    </p:anim>
                                    <p:anim calcmode="lin" valueType="num">
                                      <p:cBhvr>
                                        <p:cTn id="41" dur="500" fill="hold"/>
                                        <p:tgtEl>
                                          <p:spTgt spid="13"/>
                                        </p:tgtEl>
                                        <p:attrNameLst>
                                          <p:attrName>ppt_y</p:attrName>
                                        </p:attrNameLst>
                                      </p:cBhvr>
                                      <p:tavLst>
                                        <p:tav tm="0">
                                          <p:val>
                                            <p:strVal val="#ppt_y-#ppt_h/2"/>
                                          </p:val>
                                        </p:tav>
                                        <p:tav tm="100000">
                                          <p:val>
                                            <p:strVal val="#ppt_y"/>
                                          </p:val>
                                        </p:tav>
                                      </p:tavLst>
                                    </p:anim>
                                    <p:anim calcmode="lin" valueType="num">
                                      <p:cBhvr>
                                        <p:cTn id="42" dur="500" fill="hold"/>
                                        <p:tgtEl>
                                          <p:spTgt spid="13"/>
                                        </p:tgtEl>
                                        <p:attrNameLst>
                                          <p:attrName>ppt_w</p:attrName>
                                        </p:attrNameLst>
                                      </p:cBhvr>
                                      <p:tavLst>
                                        <p:tav tm="0">
                                          <p:val>
                                            <p:strVal val="#ppt_w"/>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grpId="1" nodeType="clickEffect">
                                  <p:stCondLst>
                                    <p:cond delay="0"/>
                                  </p:stCondLst>
                                  <p:childTnLst>
                                    <p:animMotion origin="layout" path="M 1.66667E-6 -0.03723 C 0.03125 -0.18177 0.06267 -0.32631 0.07917 -0.36563 C 0.09722 -0.40448 0.09896 -0.28862 0.10243 -0.27335 " pathEditMode="relative" rAng="0" ptsTypes="aaA">
                                      <p:cBhvr>
                                        <p:cTn id="47" dur="2000" fill="hold"/>
                                        <p:tgtEl>
                                          <p:spTgt spid="19"/>
                                        </p:tgtEl>
                                        <p:attrNameLst>
                                          <p:attrName>ppt_x</p:attrName>
                                          <p:attrName>ppt_y</p:attrName>
                                        </p:attrNameLst>
                                      </p:cBhvr>
                                      <p:rCtr x="51" y="-184"/>
                                    </p:animMotion>
                                  </p:childTnLst>
                                </p:cTn>
                              </p:par>
                            </p:childTnLst>
                          </p:cTn>
                        </p:par>
                      </p:childTnLst>
                    </p:cTn>
                  </p:par>
                  <p:par>
                    <p:cTn id="48" fill="hold">
                      <p:stCondLst>
                        <p:cond delay="indefinite"/>
                      </p:stCondLst>
                      <p:childTnLst>
                        <p:par>
                          <p:cTn id="49" fill="hold">
                            <p:stCondLst>
                              <p:cond delay="0"/>
                            </p:stCondLst>
                            <p:childTnLst>
                              <p:par>
                                <p:cTn id="50" presetID="17" presetClass="entr" presetSubtype="1"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ppt_x</p:attrName>
                                        </p:attrNameLst>
                                      </p:cBhvr>
                                      <p:tavLst>
                                        <p:tav tm="0">
                                          <p:val>
                                            <p:strVal val="#ppt_x"/>
                                          </p:val>
                                        </p:tav>
                                        <p:tav tm="100000">
                                          <p:val>
                                            <p:strVal val="#ppt_x"/>
                                          </p:val>
                                        </p:tav>
                                      </p:tavLst>
                                    </p:anim>
                                    <p:anim calcmode="lin" valueType="num">
                                      <p:cBhvr>
                                        <p:cTn id="53" dur="500" fill="hold"/>
                                        <p:tgtEl>
                                          <p:spTgt spid="11"/>
                                        </p:tgtEl>
                                        <p:attrNameLst>
                                          <p:attrName>ppt_y</p:attrName>
                                        </p:attrNameLst>
                                      </p:cBhvr>
                                      <p:tavLst>
                                        <p:tav tm="0">
                                          <p:val>
                                            <p:strVal val="#ppt_y-#ppt_h/2"/>
                                          </p:val>
                                        </p:tav>
                                        <p:tav tm="100000">
                                          <p:val>
                                            <p:strVal val="#ppt_y"/>
                                          </p:val>
                                        </p:tav>
                                      </p:tavLst>
                                    </p:anim>
                                    <p:anim calcmode="lin" valueType="num">
                                      <p:cBhvr>
                                        <p:cTn id="54" dur="500" fill="hold"/>
                                        <p:tgtEl>
                                          <p:spTgt spid="11"/>
                                        </p:tgtEl>
                                        <p:attrNameLst>
                                          <p:attrName>ppt_w</p:attrName>
                                        </p:attrNameLst>
                                      </p:cBhvr>
                                      <p:tavLst>
                                        <p:tav tm="0">
                                          <p:val>
                                            <p:strVal val="#ppt_w"/>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grpId="1" nodeType="clickEffect">
                                  <p:stCondLst>
                                    <p:cond delay="0"/>
                                  </p:stCondLst>
                                  <p:childTnLst>
                                    <p:animMotion origin="layout" path="M -0.01181 -0.06707 C 0.19513 -0.13576 0.40208 -0.20375 0.48246 -0.21878 C 0.56302 -0.23382 0.47274 -0.16814 0.471 -0.15796 " pathEditMode="relative" rAng="0" ptsTypes="aaA">
                                      <p:cBhvr>
                                        <p:cTn id="59" dur="2000" fill="hold"/>
                                        <p:tgtEl>
                                          <p:spTgt spid="18"/>
                                        </p:tgtEl>
                                        <p:attrNameLst>
                                          <p:attrName>ppt_x</p:attrName>
                                          <p:attrName>ppt_y</p:attrName>
                                        </p:attrNameLst>
                                      </p:cBhvr>
                                      <p:rCtr x="287" y="-83"/>
                                    </p:animMotion>
                                  </p:childTnLst>
                                </p:cTn>
                              </p:par>
                            </p:childTnLst>
                          </p:cTn>
                        </p:par>
                      </p:childTnLst>
                    </p:cTn>
                  </p:par>
                  <p:par>
                    <p:cTn id="60" fill="hold">
                      <p:stCondLst>
                        <p:cond delay="indefinite"/>
                      </p:stCondLst>
                      <p:childTnLst>
                        <p:par>
                          <p:cTn id="61" fill="hold">
                            <p:stCondLst>
                              <p:cond delay="0"/>
                            </p:stCondLst>
                            <p:childTnLst>
                              <p:par>
                                <p:cTn id="62" presetID="17" presetClass="entr" presetSubtype="1" fill="hold"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ppt_x</p:attrName>
                                        </p:attrNameLst>
                                      </p:cBhvr>
                                      <p:tavLst>
                                        <p:tav tm="0">
                                          <p:val>
                                            <p:strVal val="#ppt_x"/>
                                          </p:val>
                                        </p:tav>
                                        <p:tav tm="100000">
                                          <p:val>
                                            <p:strVal val="#ppt_x"/>
                                          </p:val>
                                        </p:tav>
                                      </p:tavLst>
                                    </p:anim>
                                    <p:anim calcmode="lin" valueType="num">
                                      <p:cBhvr>
                                        <p:cTn id="65" dur="500" fill="hold"/>
                                        <p:tgtEl>
                                          <p:spTgt spid="16"/>
                                        </p:tgtEl>
                                        <p:attrNameLst>
                                          <p:attrName>ppt_y</p:attrName>
                                        </p:attrNameLst>
                                      </p:cBhvr>
                                      <p:tavLst>
                                        <p:tav tm="0">
                                          <p:val>
                                            <p:strVal val="#ppt_y-#ppt_h/2"/>
                                          </p:val>
                                        </p:tav>
                                        <p:tav tm="100000">
                                          <p:val>
                                            <p:strVal val="#ppt_y"/>
                                          </p:val>
                                        </p:tav>
                                      </p:tavLst>
                                    </p:anim>
                                    <p:anim calcmode="lin" valueType="num">
                                      <p:cBhvr>
                                        <p:cTn id="66" dur="500" fill="hold"/>
                                        <p:tgtEl>
                                          <p:spTgt spid="16"/>
                                        </p:tgtEl>
                                        <p:attrNameLst>
                                          <p:attrName>ppt_w</p:attrName>
                                        </p:attrNameLst>
                                      </p:cBhvr>
                                      <p:tavLst>
                                        <p:tav tm="0">
                                          <p:val>
                                            <p:strVal val="#ppt_w"/>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0" presetClass="path" presetSubtype="0" accel="50000" decel="50000" fill="hold" grpId="0" nodeType="clickEffect">
                                  <p:stCondLst>
                                    <p:cond delay="0"/>
                                  </p:stCondLst>
                                  <p:childTnLst>
                                    <p:animMotion origin="layout" path="M -0.02899 -0.00116 C -0.0342 -0.14894 -0.03941 -0.29649 -0.03142 -0.33858 C -0.02344 -0.38067 0.01077 -0.26827 0.0191 -0.25417 " pathEditMode="relative" rAng="0" ptsTypes="aaA">
                                      <p:cBhvr>
                                        <p:cTn id="71" dur="2000" fill="hold"/>
                                        <p:tgtEl>
                                          <p:spTgt spid="17"/>
                                        </p:tgtEl>
                                        <p:attrNameLst>
                                          <p:attrName>ppt_x</p:attrName>
                                          <p:attrName>ppt_y</p:attrName>
                                        </p:attrNameLst>
                                      </p:cBhvr>
                                      <p:rCtr x="19" y="-1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7" grpId="0" animBg="1"/>
      <p:bldP spid="17" grpId="1" animBg="1"/>
      <p:bldP spid="18" grpId="0" animBg="1"/>
      <p:bldP spid="18" grpId="1" animBg="1"/>
      <p:bldP spid="19" grpId="0" animBg="1"/>
      <p:bldP spid="19" grpId="1"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810000" y="6492875"/>
            <a:ext cx="1828800" cy="365125"/>
          </a:xfrm>
        </p:spPr>
        <p:txBody>
          <a:bodyPr/>
          <a:lstStyle/>
          <a:p>
            <a:fld id="{2ADD7E71-01EB-4A76-BC22-7A28811155D2}" type="slidenum">
              <a:rPr lang="fr-FR" smtClean="0"/>
              <a:pPr/>
              <a:t>21</a:t>
            </a:fld>
            <a:endParaRPr lang="fr-FR"/>
          </a:p>
        </p:txBody>
      </p:sp>
      <p:sp>
        <p:nvSpPr>
          <p:cNvPr id="4" name="Titre 3"/>
          <p:cNvSpPr>
            <a:spLocks noGrp="1"/>
          </p:cNvSpPr>
          <p:nvPr>
            <p:ph type="ctrTitle"/>
          </p:nvPr>
        </p:nvSpPr>
        <p:spPr>
          <a:xfrm>
            <a:off x="179512" y="260648"/>
            <a:ext cx="8640960" cy="1152128"/>
          </a:xfrm>
        </p:spPr>
        <p:txBody>
          <a:bodyPr/>
          <a:lstStyle/>
          <a:p>
            <a:r>
              <a:rPr lang="fr-FR" sz="3200" dirty="0" smtClean="0"/>
              <a:t>TEMPERATURE ET MICRO-ORGANISMES</a:t>
            </a:r>
            <a:br>
              <a:rPr lang="fr-FR" sz="3200" dirty="0" smtClean="0"/>
            </a:br>
            <a:r>
              <a:rPr lang="fr-FR" sz="3200" dirty="0"/>
              <a:t/>
            </a:r>
            <a:br>
              <a:rPr lang="fr-FR" sz="3200" dirty="0"/>
            </a:br>
            <a:endParaRPr lang="fr-FR" sz="3200" dirty="0"/>
          </a:p>
        </p:txBody>
      </p:sp>
      <p:sp>
        <p:nvSpPr>
          <p:cNvPr id="6" name="Rectangle 5"/>
          <p:cNvSpPr/>
          <p:nvPr/>
        </p:nvSpPr>
        <p:spPr>
          <a:xfrm>
            <a:off x="611560" y="1916832"/>
            <a:ext cx="8031751" cy="584775"/>
          </a:xfrm>
          <a:prstGeom prst="rect">
            <a:avLst/>
          </a:prstGeom>
        </p:spPr>
        <p:txBody>
          <a:bodyPr wrap="none">
            <a:spAutoFit/>
          </a:bodyPr>
          <a:lstStyle/>
          <a:p>
            <a:pPr algn="ctr"/>
            <a:r>
              <a:rPr lang="fr-FR" sz="3200" dirty="0" smtClean="0"/>
              <a:t>SEULE LA CHALEUR DETRUIT LES MICROBES</a:t>
            </a:r>
          </a:p>
        </p:txBody>
      </p:sp>
      <p:sp>
        <p:nvSpPr>
          <p:cNvPr id="7" name="Rectangle 6"/>
          <p:cNvSpPr/>
          <p:nvPr/>
        </p:nvSpPr>
        <p:spPr>
          <a:xfrm>
            <a:off x="755576" y="2852936"/>
            <a:ext cx="7128792" cy="1077218"/>
          </a:xfrm>
          <a:prstGeom prst="rect">
            <a:avLst/>
          </a:prstGeom>
        </p:spPr>
        <p:txBody>
          <a:bodyPr wrap="square">
            <a:spAutoFit/>
          </a:bodyPr>
          <a:lstStyle/>
          <a:p>
            <a:pPr algn="ctr"/>
            <a:r>
              <a:rPr lang="fr-FR" sz="3200" dirty="0" smtClean="0"/>
              <a:t>LES MICROBES SONT SIMPLEMENT ENDORMIS PAR LE FROID</a:t>
            </a:r>
            <a:endParaRPr lang="fr-FR" sz="3200" dirty="0"/>
          </a:p>
        </p:txBody>
      </p:sp>
      <p:pic>
        <p:nvPicPr>
          <p:cNvPr id="8" name="Picture 3" descr="C:\Users\Annie\AppData\Local\Microsoft\Windows\Temporary Internet Files\Content.IE5\GBZR42BU\MC900434377[1].wmf"/>
          <p:cNvPicPr>
            <a:picLocks noChangeAspect="1" noChangeArrowheads="1"/>
          </p:cNvPicPr>
          <p:nvPr/>
        </p:nvPicPr>
        <p:blipFill>
          <a:blip r:embed="rId2" cstate="print"/>
          <a:srcRect/>
          <a:stretch>
            <a:fillRect/>
          </a:stretch>
        </p:blipFill>
        <p:spPr bwMode="auto">
          <a:xfrm>
            <a:off x="3707904" y="4653136"/>
            <a:ext cx="1838325" cy="1784350"/>
          </a:xfrm>
          <a:prstGeom prst="rect">
            <a:avLst/>
          </a:prstGeom>
          <a:noFill/>
        </p:spPr>
      </p:pic>
    </p:spTree>
    <p:extLst>
      <p:ext uri="{BB962C8B-B14F-4D97-AF65-F5344CB8AC3E}">
        <p14:creationId xmlns="" xmlns:p14="http://schemas.microsoft.com/office/powerpoint/2010/main" val="60424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ppt_x</p:attrName>
                                        </p:attrNameLst>
                                      </p:cBhvr>
                                      <p:tavLst>
                                        <p:tav tm="0">
                                          <p:val>
                                            <p:strVal val="#ppt_x-.2"/>
                                          </p:val>
                                        </p:tav>
                                        <p:tav tm="100000">
                                          <p:val>
                                            <p:strVal val="#ppt_x"/>
                                          </p:val>
                                        </p:tav>
                                      </p:tavLst>
                                    </p:anim>
                                    <p:anim calcmode="lin" valueType="num">
                                      <p:cBhvr>
                                        <p:cTn id="1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2000" fill="hold"/>
                                        <p:tgtEl>
                                          <p:spTgt spid="7"/>
                                        </p:tgtEl>
                                        <p:attrNameLst>
                                          <p:attrName>ppt_w</p:attrName>
                                        </p:attrNameLst>
                                      </p:cBhvr>
                                      <p:tavLst>
                                        <p:tav tm="0">
                                          <p:val>
                                            <p:fltVal val="0"/>
                                          </p:val>
                                        </p:tav>
                                        <p:tav tm="100000">
                                          <p:val>
                                            <p:strVal val="#ppt_w"/>
                                          </p:val>
                                        </p:tav>
                                      </p:tavLst>
                                    </p:anim>
                                    <p:anim calcmode="lin" valueType="num">
                                      <p:cBhvr>
                                        <p:cTn id="23" dur="2000" fill="hold"/>
                                        <p:tgtEl>
                                          <p:spTgt spid="7"/>
                                        </p:tgtEl>
                                        <p:attrNameLst>
                                          <p:attrName>ppt_h</p:attrName>
                                        </p:attrNameLst>
                                      </p:cBhvr>
                                      <p:tavLst>
                                        <p:tav tm="0">
                                          <p:val>
                                            <p:fltVal val="0"/>
                                          </p:val>
                                        </p:tav>
                                        <p:tav tm="100000">
                                          <p:val>
                                            <p:strVal val="#ppt_h"/>
                                          </p:val>
                                        </p:tav>
                                      </p:tavLst>
                                    </p:anim>
                                    <p:animEffect transition="in" filter="fade">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grpId="1"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770" decel="100000"/>
                                        <p:tgtEl>
                                          <p:spTgt spid="7"/>
                                        </p:tgtEl>
                                      </p:cBhvr>
                                    </p:animEffect>
                                    <p:animScale>
                                      <p:cBhvr>
                                        <p:cTn id="30" dur="770" decel="100000"/>
                                        <p:tgtEl>
                                          <p:spTgt spid="7"/>
                                        </p:tgtEl>
                                      </p:cBhvr>
                                      <p:from x="10000" y="10000"/>
                                      <p:to x="200000" y="450000"/>
                                    </p:animScale>
                                    <p:animScale>
                                      <p:cBhvr>
                                        <p:cTn id="31" dur="1230" accel="100000" fill="hold">
                                          <p:stCondLst>
                                            <p:cond delay="770"/>
                                          </p:stCondLst>
                                        </p:cTn>
                                        <p:tgtEl>
                                          <p:spTgt spid="7"/>
                                        </p:tgtEl>
                                      </p:cBhvr>
                                      <p:from x="200000" y="450000"/>
                                      <p:to x="100000" y="100000"/>
                                    </p:animScale>
                                    <p:set>
                                      <p:cBhvr>
                                        <p:cTn id="32" dur="770" fill="hold"/>
                                        <p:tgtEl>
                                          <p:spTgt spid="7"/>
                                        </p:tgtEl>
                                        <p:attrNameLst>
                                          <p:attrName>ppt_x</p:attrName>
                                        </p:attrNameLst>
                                      </p:cBhvr>
                                      <p:to>
                                        <p:strVal val="(0.5)"/>
                                      </p:to>
                                    </p:set>
                                    <p:anim from="(0.5)" to="(#ppt_x)" calcmode="lin" valueType="num">
                                      <p:cBhvr>
                                        <p:cTn id="33" dur="1230" accel="100000" fill="hold">
                                          <p:stCondLst>
                                            <p:cond delay="770"/>
                                          </p:stCondLst>
                                        </p:cTn>
                                        <p:tgtEl>
                                          <p:spTgt spid="7"/>
                                        </p:tgtEl>
                                        <p:attrNameLst>
                                          <p:attrName>ppt_x</p:attrName>
                                        </p:attrNameLst>
                                      </p:cBhvr>
                                    </p:anim>
                                    <p:set>
                                      <p:cBhvr>
                                        <p:cTn id="34" dur="770" fill="hold"/>
                                        <p:tgtEl>
                                          <p:spTgt spid="7"/>
                                        </p:tgtEl>
                                        <p:attrNameLst>
                                          <p:attrName>ppt_y</p:attrName>
                                        </p:attrNameLst>
                                      </p:cBhvr>
                                      <p:to>
                                        <p:strVal val="(#ppt_y+0.4)"/>
                                      </p:to>
                                    </p:set>
                                    <p:anim from="(#ppt_y+0.4)" to="(#ppt_y)" calcmode="lin" valueType="num">
                                      <p:cBhvr>
                                        <p:cTn id="35" dur="1230" accel="100000" fill="hold">
                                          <p:stCondLst>
                                            <p:cond delay="770"/>
                                          </p:stCondLst>
                                        </p:cTn>
                                        <p:tgtEl>
                                          <p:spTgt spid="7"/>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ADD7E71-01EB-4A76-BC22-7A28811155D2}" type="slidenum">
              <a:rPr lang="fr-FR" smtClean="0"/>
              <a:pPr/>
              <a:t>22</a:t>
            </a:fld>
            <a:endParaRPr lang="fr-FR"/>
          </a:p>
        </p:txBody>
      </p:sp>
      <p:sp>
        <p:nvSpPr>
          <p:cNvPr id="3" name="Rectangle 2"/>
          <p:cNvSpPr/>
          <p:nvPr/>
        </p:nvSpPr>
        <p:spPr>
          <a:xfrm>
            <a:off x="338566" y="764704"/>
            <a:ext cx="8792918" cy="1323439"/>
          </a:xfrm>
          <a:prstGeom prst="rect">
            <a:avLst/>
          </a:prstGeom>
        </p:spPr>
        <p:txBody>
          <a:bodyPr wrap="square">
            <a:spAutoFit/>
          </a:bodyPr>
          <a:lstStyle/>
          <a:p>
            <a:pPr marL="342900" indent="-342900">
              <a:buFont typeface="Wingdings" pitchFamily="2" charset="2"/>
              <a:buChar char="ü"/>
            </a:pPr>
            <a:r>
              <a:rPr lang="fr-FR" sz="2000" dirty="0">
                <a:hlinkClick r:id="rId2"/>
              </a:rPr>
              <a:t>http://</a:t>
            </a:r>
            <a:r>
              <a:rPr lang="fr-FR" sz="2000" dirty="0" smtClean="0">
                <a:hlinkClick r:id="rId2"/>
              </a:rPr>
              <a:t>www.hkcourses.fr/FR/metiers/transport-frigorifique-temperature-dirigee.html</a:t>
            </a:r>
            <a:endParaRPr lang="fr-FR" sz="2000" dirty="0" smtClean="0"/>
          </a:p>
          <a:p>
            <a:endParaRPr lang="fr-FR" sz="2000" dirty="0"/>
          </a:p>
          <a:p>
            <a:endParaRPr lang="fr-FR" sz="2000" dirty="0"/>
          </a:p>
        </p:txBody>
      </p:sp>
      <p:sp>
        <p:nvSpPr>
          <p:cNvPr id="4" name="Rectangle 3"/>
          <p:cNvSpPr/>
          <p:nvPr/>
        </p:nvSpPr>
        <p:spPr>
          <a:xfrm>
            <a:off x="314420" y="1656285"/>
            <a:ext cx="8792918" cy="1631216"/>
          </a:xfrm>
          <a:prstGeom prst="rect">
            <a:avLst/>
          </a:prstGeom>
        </p:spPr>
        <p:txBody>
          <a:bodyPr wrap="square">
            <a:spAutoFit/>
          </a:bodyPr>
          <a:lstStyle/>
          <a:p>
            <a:pPr marL="342900" indent="-342900">
              <a:buFont typeface="Wingdings" pitchFamily="2" charset="2"/>
              <a:buChar char="ü"/>
            </a:pPr>
            <a:r>
              <a:rPr lang="fr-FR" sz="2000" dirty="0">
                <a:hlinkClick r:id="rId3"/>
              </a:rPr>
              <a:t>http://</a:t>
            </a:r>
            <a:r>
              <a:rPr lang="fr-FR" sz="2000" dirty="0" smtClean="0">
                <a:hlinkClick r:id="rId3"/>
              </a:rPr>
              <a:t>www.conservation-froid.fr/index.php</a:t>
            </a:r>
            <a:endParaRPr lang="fr-FR" sz="2000" dirty="0" smtClean="0"/>
          </a:p>
          <a:p>
            <a:endParaRPr lang="fr-FR" sz="2000" dirty="0" smtClean="0"/>
          </a:p>
          <a:p>
            <a:pPr marL="342900" indent="-342900">
              <a:buFont typeface="Wingdings" pitchFamily="2" charset="2"/>
              <a:buChar char="ü"/>
            </a:pPr>
            <a:r>
              <a:rPr lang="fr-FR" sz="2000" dirty="0">
                <a:hlinkClick r:id="rId4"/>
              </a:rPr>
              <a:t>http://www.camion-frigorifique.fr/reglementation-transport-frigorifique/#</a:t>
            </a:r>
            <a:r>
              <a:rPr lang="fr-FR" sz="2000" dirty="0" smtClean="0">
                <a:hlinkClick r:id="rId4"/>
              </a:rPr>
              <a:t>0</a:t>
            </a:r>
            <a:endParaRPr lang="fr-FR" sz="2000" dirty="0" smtClean="0"/>
          </a:p>
          <a:p>
            <a:endParaRPr lang="fr-FR" sz="2000" dirty="0"/>
          </a:p>
        </p:txBody>
      </p:sp>
      <p:sp>
        <p:nvSpPr>
          <p:cNvPr id="5" name="Rectangle 4"/>
          <p:cNvSpPr/>
          <p:nvPr/>
        </p:nvSpPr>
        <p:spPr>
          <a:xfrm>
            <a:off x="357858" y="3287501"/>
            <a:ext cx="8208912" cy="1877437"/>
          </a:xfrm>
          <a:prstGeom prst="rect">
            <a:avLst/>
          </a:prstGeom>
        </p:spPr>
        <p:txBody>
          <a:bodyPr wrap="square">
            <a:spAutoFit/>
          </a:bodyPr>
          <a:lstStyle/>
          <a:p>
            <a:pPr marL="342900" indent="-342900">
              <a:buFont typeface="Wingdings" pitchFamily="2" charset="2"/>
              <a:buChar char="ü"/>
            </a:pPr>
            <a:r>
              <a:rPr lang="fr-FR" sz="2000" dirty="0">
                <a:hlinkClick r:id="rId5"/>
              </a:rPr>
              <a:t>http://</a:t>
            </a:r>
            <a:r>
              <a:rPr lang="fr-FR" sz="2000" dirty="0" smtClean="0">
                <a:hlinkClick r:id="rId5"/>
              </a:rPr>
              <a:t>www.rungisinternational.com/fr/bleu/enquetesrungisactu/chainedufroid667.asp</a:t>
            </a:r>
            <a:endParaRPr lang="fr-FR" sz="2000" dirty="0" smtClean="0"/>
          </a:p>
          <a:p>
            <a:pPr marL="342900" indent="-342900">
              <a:buFont typeface="Wingdings" pitchFamily="2" charset="2"/>
              <a:buChar char="ü"/>
            </a:pPr>
            <a:endParaRPr lang="fr-FR" sz="2000" dirty="0" smtClean="0"/>
          </a:p>
          <a:p>
            <a:pPr marL="342900" indent="-342900">
              <a:buFont typeface="Wingdings" pitchFamily="2" charset="2"/>
              <a:buChar char="ü"/>
            </a:pPr>
            <a:r>
              <a:rPr lang="fr-FR" sz="2000" dirty="0">
                <a:hlinkClick r:id="rId6"/>
              </a:rPr>
              <a:t>http://www.lesite.tv</a:t>
            </a:r>
            <a:r>
              <a:rPr lang="fr-FR" sz="2000" dirty="0" smtClean="0">
                <a:hlinkClick r:id="rId6"/>
              </a:rPr>
              <a:t>/</a:t>
            </a:r>
            <a:endParaRPr lang="fr-FR" sz="2000" dirty="0" smtClean="0"/>
          </a:p>
          <a:p>
            <a:endParaRPr lang="fr-FR" dirty="0" smtClean="0"/>
          </a:p>
          <a:p>
            <a:endParaRPr lang="fr-FR" dirty="0"/>
          </a:p>
        </p:txBody>
      </p:sp>
      <p:sp>
        <p:nvSpPr>
          <p:cNvPr id="6" name="Bouton d'action : Accueil 5">
            <a:hlinkClick r:id="rId7" action="ppaction://hlinksldjump" highlightClick="1"/>
          </p:cNvPr>
          <p:cNvSpPr/>
          <p:nvPr/>
        </p:nvSpPr>
        <p:spPr>
          <a:xfrm>
            <a:off x="8532440" y="6165304"/>
            <a:ext cx="432048" cy="548680"/>
          </a:xfrm>
          <a:prstGeom prst="actionButtonHom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95536" y="4941168"/>
            <a:ext cx="2755947" cy="400110"/>
          </a:xfrm>
          <a:prstGeom prst="rect">
            <a:avLst/>
          </a:prstGeom>
        </p:spPr>
        <p:txBody>
          <a:bodyPr wrap="none">
            <a:spAutoFit/>
          </a:bodyPr>
          <a:lstStyle/>
          <a:p>
            <a:pPr marL="342900" indent="-342900">
              <a:buFont typeface="Wingdings" pitchFamily="2" charset="2"/>
              <a:buChar char="ü"/>
            </a:pPr>
            <a:r>
              <a:rPr lang="fr-FR" sz="2000" dirty="0" smtClean="0">
                <a:hlinkClick r:id="rId8"/>
              </a:rPr>
              <a:t>www.cemafroid.fr/</a:t>
            </a:r>
            <a:endParaRPr lang="fr-FR" sz="2000" dirty="0">
              <a:hlinkClick r:id="rId6"/>
            </a:endParaRPr>
          </a:p>
        </p:txBody>
      </p:sp>
    </p:spTree>
    <p:extLst>
      <p:ext uri="{BB962C8B-B14F-4D97-AF65-F5344CB8AC3E}">
        <p14:creationId xmlns="" xmlns:p14="http://schemas.microsoft.com/office/powerpoint/2010/main" val="3628076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ADD7E71-01EB-4A76-BC22-7A28811155D2}" type="slidenum">
              <a:rPr lang="fr-FR" smtClean="0"/>
              <a:pPr/>
              <a:t>3</a:t>
            </a:fld>
            <a:endParaRPr lang="fr-FR"/>
          </a:p>
        </p:txBody>
      </p:sp>
      <p:sp>
        <p:nvSpPr>
          <p:cNvPr id="6" name="ZoneTexte 5"/>
          <p:cNvSpPr txBox="1"/>
          <p:nvPr/>
        </p:nvSpPr>
        <p:spPr>
          <a:xfrm>
            <a:off x="251520" y="1196752"/>
            <a:ext cx="8477531" cy="5139869"/>
          </a:xfrm>
          <a:prstGeom prst="rect">
            <a:avLst/>
          </a:prstGeom>
          <a:noFill/>
        </p:spPr>
        <p:txBody>
          <a:bodyPr wrap="square" rtlCol="0">
            <a:spAutoFit/>
          </a:bodyPr>
          <a:lstStyle/>
          <a:p>
            <a:pPr fontAlgn="base">
              <a:lnSpc>
                <a:spcPct val="150000"/>
              </a:lnSpc>
              <a:tabLst>
                <a:tab pos="263525" algn="l"/>
              </a:tabLst>
            </a:pPr>
            <a:r>
              <a:rPr lang="fr-FR" sz="2800" b="1" dirty="0" smtClean="0">
                <a:solidFill>
                  <a:schemeClr val="bg2">
                    <a:lumMod val="50000"/>
                  </a:schemeClr>
                </a:solidFill>
              </a:rPr>
              <a:t>Certaines </a:t>
            </a:r>
            <a:r>
              <a:rPr lang="fr-FR" sz="2800" b="1" dirty="0">
                <a:solidFill>
                  <a:schemeClr val="bg2">
                    <a:lumMod val="50000"/>
                  </a:schemeClr>
                </a:solidFill>
              </a:rPr>
              <a:t>marchandises</a:t>
            </a:r>
            <a:r>
              <a:rPr lang="fr-FR" sz="2800" b="1" dirty="0" smtClean="0">
                <a:solidFill>
                  <a:schemeClr val="bg2">
                    <a:lumMod val="50000"/>
                  </a:schemeClr>
                </a:solidFill>
              </a:rPr>
              <a:t>,</a:t>
            </a:r>
          </a:p>
          <a:p>
            <a:pPr fontAlgn="base">
              <a:lnSpc>
                <a:spcPct val="150000"/>
              </a:lnSpc>
            </a:pPr>
            <a:r>
              <a:rPr lang="fr-FR" sz="2800" b="1" dirty="0" smtClean="0">
                <a:solidFill>
                  <a:schemeClr val="bg2">
                    <a:lumMod val="50000"/>
                  </a:schemeClr>
                </a:solidFill>
              </a:rPr>
              <a:t>du </a:t>
            </a:r>
            <a:r>
              <a:rPr lang="fr-FR" sz="2800" b="1" dirty="0">
                <a:solidFill>
                  <a:schemeClr val="bg2">
                    <a:lumMod val="50000"/>
                  </a:schemeClr>
                </a:solidFill>
              </a:rPr>
              <a:t>fait de leur caractère </a:t>
            </a:r>
            <a:r>
              <a:rPr lang="fr-FR" sz="2800" b="1" dirty="0" smtClean="0">
                <a:solidFill>
                  <a:schemeClr val="bg2">
                    <a:lumMod val="50000"/>
                  </a:schemeClr>
                </a:solidFill>
              </a:rPr>
              <a:t>p</a:t>
            </a:r>
            <a:r>
              <a:rPr lang="fr-FR" sz="2800" b="1" dirty="0" smtClean="0">
                <a:solidFill>
                  <a:schemeClr val="accent2">
                    <a:lumMod val="75000"/>
                  </a:schemeClr>
                </a:solidFill>
                <a:effectLst>
                  <a:outerShdw blurRad="38100" dist="38100" dir="2700000" algn="tl">
                    <a:srgbClr val="000000">
                      <a:alpha val="43137"/>
                    </a:srgbClr>
                  </a:outerShdw>
                </a:effectLst>
              </a:rPr>
              <a:t>érissable</a:t>
            </a:r>
            <a:r>
              <a:rPr lang="fr-FR" sz="2800" b="1" dirty="0" smtClean="0">
                <a:solidFill>
                  <a:schemeClr val="bg2">
                    <a:lumMod val="50000"/>
                  </a:schemeClr>
                </a:solidFill>
              </a:rPr>
              <a:t> </a:t>
            </a:r>
          </a:p>
          <a:p>
            <a:pPr fontAlgn="base">
              <a:lnSpc>
                <a:spcPct val="150000"/>
              </a:lnSpc>
            </a:pPr>
            <a:r>
              <a:rPr lang="fr-FR" sz="2800" b="1" dirty="0" smtClean="0">
                <a:solidFill>
                  <a:schemeClr val="bg2">
                    <a:lumMod val="50000"/>
                  </a:schemeClr>
                </a:solidFill>
              </a:rPr>
              <a:t>(</a:t>
            </a:r>
            <a:r>
              <a:rPr lang="fr-FR" sz="2800" b="1" dirty="0">
                <a:solidFill>
                  <a:schemeClr val="bg2">
                    <a:lumMod val="50000"/>
                  </a:schemeClr>
                </a:solidFill>
              </a:rPr>
              <a:t>denrées </a:t>
            </a:r>
            <a:r>
              <a:rPr lang="fr-FR" sz="2800" b="1" dirty="0" smtClean="0">
                <a:solidFill>
                  <a:schemeClr val="bg2">
                    <a:lumMod val="50000"/>
                  </a:schemeClr>
                </a:solidFill>
              </a:rPr>
              <a:t>alimentaires</a:t>
            </a:r>
            <a:r>
              <a:rPr lang="fr-FR" sz="2800" b="1" dirty="0">
                <a:solidFill>
                  <a:schemeClr val="bg2">
                    <a:lumMod val="50000"/>
                  </a:schemeClr>
                </a:solidFill>
              </a:rPr>
              <a:t>, </a:t>
            </a:r>
            <a:r>
              <a:rPr lang="fr-FR" sz="2800" b="1" dirty="0" smtClean="0">
                <a:solidFill>
                  <a:schemeClr val="bg2">
                    <a:lumMod val="50000"/>
                  </a:schemeClr>
                </a:solidFill>
              </a:rPr>
              <a:t>fleurs…) </a:t>
            </a:r>
          </a:p>
          <a:p>
            <a:pPr fontAlgn="base">
              <a:lnSpc>
                <a:spcPct val="150000"/>
              </a:lnSpc>
            </a:pPr>
            <a:r>
              <a:rPr lang="fr-FR" sz="2800" b="1" dirty="0" smtClean="0">
                <a:solidFill>
                  <a:schemeClr val="bg2">
                    <a:lumMod val="50000"/>
                  </a:schemeClr>
                </a:solidFill>
              </a:rPr>
              <a:t>ou </a:t>
            </a:r>
            <a:r>
              <a:rPr lang="fr-FR" sz="2800" b="1" dirty="0">
                <a:solidFill>
                  <a:schemeClr val="accent2">
                    <a:lumMod val="75000"/>
                  </a:schemeClr>
                </a:solidFill>
                <a:effectLst>
                  <a:outerShdw blurRad="38100" dist="38100" dir="2700000" algn="tl">
                    <a:srgbClr val="000000">
                      <a:alpha val="43137"/>
                    </a:srgbClr>
                  </a:outerShdw>
                </a:effectLst>
              </a:rPr>
              <a:t>fragilisées</a:t>
            </a:r>
            <a:r>
              <a:rPr lang="fr-FR" sz="2800" b="1" dirty="0" smtClean="0">
                <a:solidFill>
                  <a:schemeClr val="bg2">
                    <a:lumMod val="50000"/>
                  </a:schemeClr>
                </a:solidFill>
              </a:rPr>
              <a:t> </a:t>
            </a:r>
            <a:r>
              <a:rPr lang="fr-FR" sz="2800" b="1" dirty="0">
                <a:solidFill>
                  <a:schemeClr val="bg2">
                    <a:lumMod val="50000"/>
                  </a:schemeClr>
                </a:solidFill>
              </a:rPr>
              <a:t>par de fortes variations de </a:t>
            </a:r>
            <a:r>
              <a:rPr lang="fr-FR" sz="2800" b="1" dirty="0" smtClean="0">
                <a:solidFill>
                  <a:schemeClr val="bg2">
                    <a:lumMod val="50000"/>
                  </a:schemeClr>
                </a:solidFill>
              </a:rPr>
              <a:t>température (produits </a:t>
            </a:r>
            <a:r>
              <a:rPr lang="fr-FR" sz="2800" b="1" dirty="0">
                <a:solidFill>
                  <a:schemeClr val="bg2">
                    <a:lumMod val="50000"/>
                  </a:schemeClr>
                </a:solidFill>
              </a:rPr>
              <a:t>pharmaceutiques ou chimiques) … </a:t>
            </a:r>
            <a:r>
              <a:rPr lang="fr-FR" sz="2800" b="1" dirty="0" smtClean="0">
                <a:solidFill>
                  <a:schemeClr val="bg2">
                    <a:lumMod val="50000"/>
                  </a:schemeClr>
                </a:solidFill>
              </a:rPr>
              <a:t>nécessitent </a:t>
            </a:r>
            <a:r>
              <a:rPr lang="fr-FR" sz="2800" b="1" dirty="0">
                <a:solidFill>
                  <a:schemeClr val="bg2">
                    <a:lumMod val="50000"/>
                  </a:schemeClr>
                </a:solidFill>
              </a:rPr>
              <a:t>un </a:t>
            </a:r>
            <a:r>
              <a:rPr lang="fr-FR" sz="2800" b="1" dirty="0" smtClean="0">
                <a:solidFill>
                  <a:schemeClr val="bg2">
                    <a:lumMod val="50000"/>
                  </a:schemeClr>
                </a:solidFill>
              </a:rPr>
              <a:t>:</a:t>
            </a:r>
          </a:p>
          <a:p>
            <a:pPr algn="ctr" fontAlgn="base"/>
            <a:r>
              <a:rPr lang="fr-FR" sz="2800" b="1" dirty="0" smtClean="0">
                <a:solidFill>
                  <a:schemeClr val="accent2">
                    <a:lumMod val="75000"/>
                  </a:schemeClr>
                </a:solidFill>
                <a:effectLst>
                  <a:outerShdw blurRad="38100" dist="38100" dir="2700000" algn="tl">
                    <a:srgbClr val="000000">
                      <a:alpha val="43137"/>
                    </a:srgbClr>
                  </a:outerShdw>
                </a:effectLst>
              </a:rPr>
              <a:t>transport </a:t>
            </a:r>
            <a:r>
              <a:rPr lang="fr-FR" sz="2800" b="1" dirty="0">
                <a:solidFill>
                  <a:schemeClr val="accent2">
                    <a:lumMod val="75000"/>
                  </a:schemeClr>
                </a:solidFill>
                <a:effectLst>
                  <a:outerShdw blurRad="38100" dist="38100" dir="2700000" algn="tl">
                    <a:srgbClr val="000000">
                      <a:alpha val="43137"/>
                    </a:srgbClr>
                  </a:outerShdw>
                </a:effectLst>
              </a:rPr>
              <a:t>respectant des consignes de </a:t>
            </a:r>
            <a:r>
              <a:rPr lang="fr-FR" sz="2800" b="1" dirty="0" smtClean="0">
                <a:solidFill>
                  <a:schemeClr val="accent2">
                    <a:lumMod val="75000"/>
                  </a:schemeClr>
                </a:solidFill>
                <a:effectLst>
                  <a:outerShdw blurRad="38100" dist="38100" dir="2700000" algn="tl">
                    <a:srgbClr val="000000">
                      <a:alpha val="43137"/>
                    </a:srgbClr>
                  </a:outerShdw>
                </a:effectLst>
              </a:rPr>
              <a:t>température</a:t>
            </a:r>
            <a:r>
              <a:rPr lang="fr-FR" sz="2800" b="1" dirty="0" smtClean="0">
                <a:solidFill>
                  <a:schemeClr val="bg2">
                    <a:lumMod val="50000"/>
                  </a:schemeClr>
                </a:solidFill>
              </a:rPr>
              <a:t>.</a:t>
            </a:r>
            <a:r>
              <a:rPr lang="fr-FR" sz="2800" b="1" dirty="0">
                <a:solidFill>
                  <a:schemeClr val="bg2">
                    <a:lumMod val="50000"/>
                  </a:schemeClr>
                </a:solidFill>
              </a:rPr>
              <a:t/>
            </a:r>
            <a:br>
              <a:rPr lang="fr-FR" sz="2800" b="1" dirty="0">
                <a:solidFill>
                  <a:schemeClr val="bg2">
                    <a:lumMod val="50000"/>
                  </a:schemeClr>
                </a:solidFill>
              </a:rPr>
            </a:br>
            <a:endParaRPr lang="fr-FR" sz="2000" dirty="0"/>
          </a:p>
        </p:txBody>
      </p:sp>
      <p:sp>
        <p:nvSpPr>
          <p:cNvPr id="12" name="Titre 3"/>
          <p:cNvSpPr txBox="1">
            <a:spLocks/>
          </p:cNvSpPr>
          <p:nvPr/>
        </p:nvSpPr>
        <p:spPr>
          <a:xfrm>
            <a:off x="160364" y="116643"/>
            <a:ext cx="8640960" cy="707647"/>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4400" dirty="0" smtClean="0"/>
              <a:t> DEFINITION</a:t>
            </a:r>
            <a:endParaRPr lang="fr-FR" sz="4400" dirty="0"/>
          </a:p>
          <a:p>
            <a:pPr marL="0" indent="0">
              <a:buNone/>
            </a:pPr>
            <a:r>
              <a:rPr lang="fr-FR" sz="4400" dirty="0" smtClean="0"/>
              <a:t/>
            </a:r>
            <a:br>
              <a:rPr lang="fr-FR" sz="4400" dirty="0" smtClean="0"/>
            </a:br>
            <a:r>
              <a:rPr lang="fr-FR" sz="4400" dirty="0" smtClean="0"/>
              <a:t/>
            </a:r>
            <a:br>
              <a:rPr lang="fr-FR" sz="4400" dirty="0" smtClean="0"/>
            </a:br>
            <a:endParaRPr lang="fr-FR" sz="4400" dirty="0"/>
          </a:p>
        </p:txBody>
      </p:sp>
    </p:spTree>
    <p:extLst>
      <p:ext uri="{BB962C8B-B14F-4D97-AF65-F5344CB8AC3E}">
        <p14:creationId xmlns="" xmlns:p14="http://schemas.microsoft.com/office/powerpoint/2010/main" val="320175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ADD7E71-01EB-4A76-BC22-7A28811155D2}" type="slidenum">
              <a:rPr lang="fr-FR" smtClean="0"/>
              <a:pPr/>
              <a:t>4</a:t>
            </a:fld>
            <a:endParaRPr lang="fr-FR"/>
          </a:p>
        </p:txBody>
      </p:sp>
      <p:sp>
        <p:nvSpPr>
          <p:cNvPr id="5" name="Rectangle 4"/>
          <p:cNvSpPr/>
          <p:nvPr/>
        </p:nvSpPr>
        <p:spPr>
          <a:xfrm>
            <a:off x="179512" y="2204864"/>
            <a:ext cx="8568952" cy="2677656"/>
          </a:xfrm>
          <a:prstGeom prst="rect">
            <a:avLst/>
          </a:prstGeom>
        </p:spPr>
        <p:txBody>
          <a:bodyPr wrap="square">
            <a:spAutoFit/>
          </a:bodyPr>
          <a:lstStyle/>
          <a:p>
            <a:pPr fontAlgn="base"/>
            <a:r>
              <a:rPr lang="fr-FR" sz="2800" b="1" dirty="0">
                <a:solidFill>
                  <a:schemeClr val="bg2">
                    <a:lumMod val="50000"/>
                  </a:schemeClr>
                </a:solidFill>
              </a:rPr>
              <a:t>Ces produits doivent constamment être </a:t>
            </a:r>
            <a:r>
              <a:rPr lang="fr-FR" sz="2800" b="1" dirty="0">
                <a:solidFill>
                  <a:schemeClr val="accent2">
                    <a:lumMod val="75000"/>
                  </a:schemeClr>
                </a:solidFill>
                <a:effectLst>
                  <a:outerShdw blurRad="38100" dist="38100" dir="2700000" algn="tl">
                    <a:srgbClr val="000000">
                      <a:alpha val="43137"/>
                    </a:srgbClr>
                  </a:outerShdw>
                </a:effectLst>
              </a:rPr>
              <a:t>maintenus</a:t>
            </a:r>
            <a:r>
              <a:rPr lang="fr-FR" sz="2800" b="1" dirty="0">
                <a:solidFill>
                  <a:schemeClr val="bg2">
                    <a:lumMod val="50000"/>
                  </a:schemeClr>
                </a:solidFill>
              </a:rPr>
              <a:t> </a:t>
            </a:r>
            <a:r>
              <a:rPr lang="fr-FR" sz="2800" b="1" dirty="0" smtClean="0">
                <a:solidFill>
                  <a:schemeClr val="bg2">
                    <a:lumMod val="50000"/>
                  </a:schemeClr>
                </a:solidFill>
              </a:rPr>
              <a:t>en :</a:t>
            </a:r>
          </a:p>
          <a:p>
            <a:pPr fontAlgn="base"/>
            <a:endParaRPr lang="fr-FR" sz="2800" b="1" dirty="0">
              <a:solidFill>
                <a:schemeClr val="bg2">
                  <a:lumMod val="50000"/>
                </a:schemeClr>
              </a:solidFill>
            </a:endParaRPr>
          </a:p>
          <a:p>
            <a:pPr fontAlgn="base"/>
            <a:r>
              <a:rPr lang="fr-FR" sz="2800" b="1" dirty="0">
                <a:solidFill>
                  <a:schemeClr val="bg2">
                    <a:lumMod val="50000"/>
                  </a:schemeClr>
                </a:solidFill>
              </a:rPr>
              <a:t>  * </a:t>
            </a:r>
            <a:r>
              <a:rPr lang="fr-FR" sz="2800" b="1" dirty="0" smtClean="0">
                <a:solidFill>
                  <a:schemeClr val="accent2">
                    <a:lumMod val="75000"/>
                  </a:schemeClr>
                </a:solidFill>
                <a:effectLst>
                  <a:outerShdw blurRad="38100" dist="38100" dir="2700000" algn="tl">
                    <a:srgbClr val="000000">
                      <a:alpha val="43137"/>
                    </a:srgbClr>
                  </a:outerShdw>
                </a:effectLst>
              </a:rPr>
              <a:t>froid</a:t>
            </a:r>
            <a:r>
              <a:rPr lang="fr-FR" sz="2800" b="1" dirty="0" smtClean="0">
                <a:solidFill>
                  <a:schemeClr val="bg2">
                    <a:lumMod val="50000"/>
                  </a:schemeClr>
                </a:solidFill>
              </a:rPr>
              <a:t> </a:t>
            </a:r>
            <a:r>
              <a:rPr lang="fr-FR" sz="2800" b="1" dirty="0">
                <a:solidFill>
                  <a:schemeClr val="accent2">
                    <a:lumMod val="75000"/>
                  </a:schemeClr>
                </a:solidFill>
                <a:effectLst>
                  <a:outerShdw blurRad="38100" dist="38100" dir="2700000" algn="tl">
                    <a:srgbClr val="000000">
                      <a:alpha val="43137"/>
                    </a:srgbClr>
                  </a:outerShdw>
                </a:effectLst>
              </a:rPr>
              <a:t>négatif</a:t>
            </a:r>
            <a:r>
              <a:rPr lang="fr-FR" sz="2800" b="1" dirty="0">
                <a:solidFill>
                  <a:schemeClr val="bg2">
                    <a:lumMod val="50000"/>
                  </a:schemeClr>
                </a:solidFill>
              </a:rPr>
              <a:t> (</a:t>
            </a:r>
            <a:r>
              <a:rPr lang="fr-FR" sz="2800" b="1" dirty="0" smtClean="0">
                <a:solidFill>
                  <a:schemeClr val="accent2">
                    <a:lumMod val="60000"/>
                    <a:lumOff val="40000"/>
                  </a:schemeClr>
                </a:solidFill>
                <a:effectLst>
                  <a:outerShdw blurRad="38100" dist="38100" dir="2700000" algn="tl">
                    <a:srgbClr val="000000">
                      <a:alpha val="43137"/>
                    </a:srgbClr>
                  </a:outerShdw>
                </a:effectLst>
              </a:rPr>
              <a:t>congelés</a:t>
            </a:r>
            <a:r>
              <a:rPr lang="fr-FR" sz="2800" b="1" dirty="0" smtClean="0">
                <a:solidFill>
                  <a:schemeClr val="bg2">
                    <a:lumMod val="50000"/>
                  </a:schemeClr>
                </a:solidFill>
              </a:rPr>
              <a:t>) </a:t>
            </a:r>
            <a:r>
              <a:rPr lang="fr-FR" sz="2800" b="1" dirty="0" smtClean="0">
                <a:solidFill>
                  <a:srgbClr val="FF0000"/>
                </a:solidFill>
              </a:rPr>
              <a:t>t &lt; 0°</a:t>
            </a:r>
            <a:endParaRPr lang="fr-FR" sz="2800" b="1" dirty="0">
              <a:solidFill>
                <a:srgbClr val="FF0000"/>
              </a:solidFill>
            </a:endParaRPr>
          </a:p>
          <a:p>
            <a:pPr fontAlgn="base"/>
            <a:r>
              <a:rPr lang="fr-FR" sz="2800" b="1" dirty="0">
                <a:solidFill>
                  <a:schemeClr val="bg2">
                    <a:lumMod val="50000"/>
                  </a:schemeClr>
                </a:solidFill>
              </a:rPr>
              <a:t>  * </a:t>
            </a:r>
            <a:r>
              <a:rPr lang="fr-FR" sz="2800" b="1" dirty="0" smtClean="0">
                <a:solidFill>
                  <a:schemeClr val="accent2">
                    <a:lumMod val="75000"/>
                  </a:schemeClr>
                </a:solidFill>
                <a:effectLst>
                  <a:outerShdw blurRad="38100" dist="38100" dir="2700000" algn="tl">
                    <a:srgbClr val="000000">
                      <a:alpha val="43137"/>
                    </a:srgbClr>
                  </a:outerShdw>
                </a:effectLst>
              </a:rPr>
              <a:t>froid</a:t>
            </a:r>
            <a:r>
              <a:rPr lang="fr-FR" sz="2800" b="1" dirty="0" smtClean="0">
                <a:solidFill>
                  <a:schemeClr val="bg2">
                    <a:lumMod val="50000"/>
                  </a:schemeClr>
                </a:solidFill>
              </a:rPr>
              <a:t> </a:t>
            </a:r>
            <a:r>
              <a:rPr lang="fr-FR" sz="2800" b="1" dirty="0">
                <a:solidFill>
                  <a:schemeClr val="accent2">
                    <a:lumMod val="75000"/>
                  </a:schemeClr>
                </a:solidFill>
                <a:effectLst>
                  <a:outerShdw blurRad="38100" dist="38100" dir="2700000" algn="tl">
                    <a:srgbClr val="000000">
                      <a:alpha val="43137"/>
                    </a:srgbClr>
                  </a:outerShdw>
                </a:effectLst>
              </a:rPr>
              <a:t>positif</a:t>
            </a:r>
            <a:r>
              <a:rPr lang="fr-FR" sz="2800" b="1" dirty="0">
                <a:solidFill>
                  <a:schemeClr val="bg2">
                    <a:lumMod val="50000"/>
                  </a:schemeClr>
                </a:solidFill>
              </a:rPr>
              <a:t> (</a:t>
            </a:r>
            <a:r>
              <a:rPr lang="fr-FR" sz="2800" b="1" dirty="0">
                <a:solidFill>
                  <a:schemeClr val="accent2">
                    <a:lumMod val="60000"/>
                    <a:lumOff val="40000"/>
                  </a:schemeClr>
                </a:solidFill>
                <a:effectLst>
                  <a:outerShdw blurRad="38100" dist="38100" dir="2700000" algn="tl">
                    <a:srgbClr val="000000">
                      <a:alpha val="43137"/>
                    </a:srgbClr>
                  </a:outerShdw>
                </a:effectLst>
              </a:rPr>
              <a:t>réfrigérés</a:t>
            </a:r>
            <a:r>
              <a:rPr lang="fr-FR" sz="2800" b="1" dirty="0" smtClean="0">
                <a:solidFill>
                  <a:schemeClr val="bg2">
                    <a:lumMod val="50000"/>
                  </a:schemeClr>
                </a:solidFill>
              </a:rPr>
              <a:t>) </a:t>
            </a:r>
            <a:r>
              <a:rPr lang="fr-FR" sz="2800" b="1" dirty="0" smtClean="0">
                <a:solidFill>
                  <a:srgbClr val="FF0000"/>
                </a:solidFill>
              </a:rPr>
              <a:t>t entre 0° et 7</a:t>
            </a:r>
            <a:r>
              <a:rPr lang="fr-FR" sz="2800" b="1" dirty="0" smtClean="0">
                <a:solidFill>
                  <a:schemeClr val="bg2">
                    <a:lumMod val="50000"/>
                  </a:schemeClr>
                </a:solidFill>
              </a:rPr>
              <a:t>°</a:t>
            </a:r>
            <a:endParaRPr lang="fr-FR" sz="2800" b="1" dirty="0">
              <a:solidFill>
                <a:schemeClr val="bg2">
                  <a:lumMod val="50000"/>
                </a:schemeClr>
              </a:solidFill>
            </a:endParaRPr>
          </a:p>
          <a:p>
            <a:pPr fontAlgn="base"/>
            <a:r>
              <a:rPr lang="fr-FR" sz="2800" b="1" dirty="0">
                <a:solidFill>
                  <a:schemeClr val="bg2">
                    <a:lumMod val="50000"/>
                  </a:schemeClr>
                </a:solidFill>
              </a:rPr>
              <a:t>  * </a:t>
            </a:r>
            <a:r>
              <a:rPr lang="fr-FR" sz="2800" b="1" dirty="0" smtClean="0">
                <a:solidFill>
                  <a:schemeClr val="accent2">
                    <a:lumMod val="75000"/>
                  </a:schemeClr>
                </a:solidFill>
                <a:effectLst>
                  <a:outerShdw blurRad="38100" dist="38100" dir="2700000" algn="tl">
                    <a:srgbClr val="000000">
                      <a:alpha val="43137"/>
                    </a:srgbClr>
                  </a:outerShdw>
                </a:effectLst>
              </a:rPr>
              <a:t>température</a:t>
            </a:r>
            <a:r>
              <a:rPr lang="fr-FR" sz="2800" b="1" dirty="0" smtClean="0">
                <a:solidFill>
                  <a:schemeClr val="bg2">
                    <a:lumMod val="50000"/>
                  </a:schemeClr>
                </a:solidFill>
              </a:rPr>
              <a:t> </a:t>
            </a:r>
            <a:r>
              <a:rPr lang="fr-FR" sz="2800" b="1" dirty="0">
                <a:solidFill>
                  <a:schemeClr val="accent2">
                    <a:lumMod val="75000"/>
                  </a:schemeClr>
                </a:solidFill>
                <a:effectLst>
                  <a:outerShdw blurRad="38100" dist="38100" dir="2700000" algn="tl">
                    <a:srgbClr val="000000">
                      <a:alpha val="43137"/>
                    </a:srgbClr>
                  </a:outerShdw>
                </a:effectLst>
              </a:rPr>
              <a:t>positive</a:t>
            </a:r>
            <a:r>
              <a:rPr lang="fr-FR" sz="2800" b="1" dirty="0">
                <a:solidFill>
                  <a:schemeClr val="bg2">
                    <a:lumMod val="50000"/>
                  </a:schemeClr>
                </a:solidFill>
              </a:rPr>
              <a:t> (</a:t>
            </a:r>
            <a:r>
              <a:rPr lang="fr-FR" sz="2800" b="1" dirty="0">
                <a:solidFill>
                  <a:schemeClr val="accent2">
                    <a:lumMod val="60000"/>
                    <a:lumOff val="40000"/>
                  </a:schemeClr>
                </a:solidFill>
                <a:effectLst>
                  <a:outerShdw blurRad="38100" dist="38100" dir="2700000" algn="tl">
                    <a:srgbClr val="000000">
                      <a:alpha val="43137"/>
                    </a:srgbClr>
                  </a:outerShdw>
                </a:effectLst>
              </a:rPr>
              <a:t>chauffés</a:t>
            </a:r>
            <a:r>
              <a:rPr lang="fr-FR" sz="2800" b="1" dirty="0" smtClean="0">
                <a:solidFill>
                  <a:schemeClr val="bg2">
                    <a:lumMod val="50000"/>
                  </a:schemeClr>
                </a:solidFill>
              </a:rPr>
              <a:t>)</a:t>
            </a:r>
            <a:endParaRPr lang="fr-FR" sz="2800" b="1" dirty="0">
              <a:solidFill>
                <a:schemeClr val="bg2">
                  <a:lumMod val="50000"/>
                </a:schemeClr>
              </a:solidFill>
            </a:endParaRPr>
          </a:p>
        </p:txBody>
      </p:sp>
      <p:pic>
        <p:nvPicPr>
          <p:cNvPr id="6" name="Imag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332656"/>
            <a:ext cx="1536171" cy="2304256"/>
          </a:xfrm>
          <a:prstGeom prst="rect">
            <a:avLst/>
          </a:prstGeom>
          <a:ln w="38100">
            <a:solidFill>
              <a:schemeClr val="accent2">
                <a:lumMod val="60000"/>
                <a:lumOff val="40000"/>
              </a:schemeClr>
            </a:solidFill>
          </a:ln>
        </p:spPr>
      </p:pic>
      <p:sp>
        <p:nvSpPr>
          <p:cNvPr id="7" name="Bouton d'action : Accueil 6">
            <a:hlinkClick r:id="rId4" action="ppaction://hlinksldjump" highlightClick="1"/>
          </p:cNvPr>
          <p:cNvSpPr/>
          <p:nvPr/>
        </p:nvSpPr>
        <p:spPr>
          <a:xfrm>
            <a:off x="8532440" y="6309320"/>
            <a:ext cx="432048" cy="548680"/>
          </a:xfrm>
          <a:prstGeom prst="actionButtonHom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22225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4" presetClass="emph" presetSubtype="0" fill="hold" nodeType="clickEffect">
                                  <p:stCondLst>
                                    <p:cond delay="0"/>
                                  </p:stCondLst>
                                  <p:childTnLst>
                                    <p:animClr clrSpc="hsl" dir="cw">
                                      <p:cBhvr override="childStyle">
                                        <p:cTn id="13" dur="3000" fill="hold"/>
                                        <p:tgtEl>
                                          <p:spTgt spid="5">
                                            <p:txEl>
                                              <p:pRg st="2" end="2"/>
                                            </p:txEl>
                                          </p:spTgt>
                                        </p:tgtEl>
                                        <p:attrNameLst>
                                          <p:attrName>style.color</p:attrName>
                                        </p:attrNameLst>
                                      </p:cBhvr>
                                      <p:by>
                                        <p:hsl h="0" s="-12549" l="-25098"/>
                                      </p:by>
                                    </p:animClr>
                                    <p:animClr clrSpc="hsl" dir="cw">
                                      <p:cBhvr>
                                        <p:cTn id="14" dur="3000" fill="hold"/>
                                        <p:tgtEl>
                                          <p:spTgt spid="5">
                                            <p:txEl>
                                              <p:pRg st="2" end="2"/>
                                            </p:txEl>
                                          </p:spTgt>
                                        </p:tgtEl>
                                        <p:attrNameLst>
                                          <p:attrName>fillcolor</p:attrName>
                                        </p:attrNameLst>
                                      </p:cBhvr>
                                      <p:by>
                                        <p:hsl h="0" s="-12549" l="-25098"/>
                                      </p:by>
                                    </p:animClr>
                                    <p:animClr clrSpc="hsl" dir="cw">
                                      <p:cBhvr>
                                        <p:cTn id="15" dur="3000" fill="hold"/>
                                        <p:tgtEl>
                                          <p:spTgt spid="5">
                                            <p:txEl>
                                              <p:pRg st="2" end="2"/>
                                            </p:txEl>
                                          </p:spTgt>
                                        </p:tgtEl>
                                        <p:attrNameLst>
                                          <p:attrName>stroke.color</p:attrName>
                                        </p:attrNameLst>
                                      </p:cBhvr>
                                      <p:by>
                                        <p:hsl h="0" s="-12549" l="-25098"/>
                                      </p:by>
                                    </p:animClr>
                                    <p:set>
                                      <p:cBhvr>
                                        <p:cTn id="16" dur="3000" fill="hold"/>
                                        <p:tgtEl>
                                          <p:spTgt spid="5">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4" presetClass="emph" presetSubtype="0" fill="hold" nodeType="clickEffect">
                                  <p:stCondLst>
                                    <p:cond delay="0"/>
                                  </p:stCondLst>
                                  <p:childTnLst>
                                    <p:animClr clrSpc="hsl" dir="cw">
                                      <p:cBhvr override="childStyle">
                                        <p:cTn id="20" dur="3000" fill="hold"/>
                                        <p:tgtEl>
                                          <p:spTgt spid="5">
                                            <p:txEl>
                                              <p:pRg st="3" end="3"/>
                                            </p:txEl>
                                          </p:spTgt>
                                        </p:tgtEl>
                                        <p:attrNameLst>
                                          <p:attrName>style.color</p:attrName>
                                        </p:attrNameLst>
                                      </p:cBhvr>
                                      <p:by>
                                        <p:hsl h="0" s="-12549" l="-25098"/>
                                      </p:by>
                                    </p:animClr>
                                    <p:animClr clrSpc="hsl" dir="cw">
                                      <p:cBhvr>
                                        <p:cTn id="21" dur="3000" fill="hold"/>
                                        <p:tgtEl>
                                          <p:spTgt spid="5">
                                            <p:txEl>
                                              <p:pRg st="3" end="3"/>
                                            </p:txEl>
                                          </p:spTgt>
                                        </p:tgtEl>
                                        <p:attrNameLst>
                                          <p:attrName>fillcolor</p:attrName>
                                        </p:attrNameLst>
                                      </p:cBhvr>
                                      <p:by>
                                        <p:hsl h="0" s="-12549" l="-25098"/>
                                      </p:by>
                                    </p:animClr>
                                    <p:animClr clrSpc="hsl" dir="cw">
                                      <p:cBhvr>
                                        <p:cTn id="22" dur="3000" fill="hold"/>
                                        <p:tgtEl>
                                          <p:spTgt spid="5">
                                            <p:txEl>
                                              <p:pRg st="3" end="3"/>
                                            </p:txEl>
                                          </p:spTgt>
                                        </p:tgtEl>
                                        <p:attrNameLst>
                                          <p:attrName>stroke.color</p:attrName>
                                        </p:attrNameLst>
                                      </p:cBhvr>
                                      <p:by>
                                        <p:hsl h="0" s="-12549" l="-25098"/>
                                      </p:by>
                                    </p:animClr>
                                    <p:set>
                                      <p:cBhvr>
                                        <p:cTn id="23" dur="3000" fill="hold"/>
                                        <p:tgtEl>
                                          <p:spTgt spid="5">
                                            <p:txEl>
                                              <p:pRg st="3" end="3"/>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4" presetClass="emph" presetSubtype="0" fill="hold" nodeType="clickEffect">
                                  <p:stCondLst>
                                    <p:cond delay="0"/>
                                  </p:stCondLst>
                                  <p:childTnLst>
                                    <p:animClr clrSpc="hsl" dir="cw">
                                      <p:cBhvr override="childStyle">
                                        <p:cTn id="27" dur="3000" fill="hold"/>
                                        <p:tgtEl>
                                          <p:spTgt spid="5">
                                            <p:txEl>
                                              <p:pRg st="4" end="4"/>
                                            </p:txEl>
                                          </p:spTgt>
                                        </p:tgtEl>
                                        <p:attrNameLst>
                                          <p:attrName>style.color</p:attrName>
                                        </p:attrNameLst>
                                      </p:cBhvr>
                                      <p:by>
                                        <p:hsl h="0" s="-12549" l="-25098"/>
                                      </p:by>
                                    </p:animClr>
                                    <p:animClr clrSpc="hsl" dir="cw">
                                      <p:cBhvr>
                                        <p:cTn id="28" dur="3000" fill="hold"/>
                                        <p:tgtEl>
                                          <p:spTgt spid="5">
                                            <p:txEl>
                                              <p:pRg st="4" end="4"/>
                                            </p:txEl>
                                          </p:spTgt>
                                        </p:tgtEl>
                                        <p:attrNameLst>
                                          <p:attrName>fillcolor</p:attrName>
                                        </p:attrNameLst>
                                      </p:cBhvr>
                                      <p:by>
                                        <p:hsl h="0" s="-12549" l="-25098"/>
                                      </p:by>
                                    </p:animClr>
                                    <p:animClr clrSpc="hsl" dir="cw">
                                      <p:cBhvr>
                                        <p:cTn id="29" dur="3000" fill="hold"/>
                                        <p:tgtEl>
                                          <p:spTgt spid="5">
                                            <p:txEl>
                                              <p:pRg st="4" end="4"/>
                                            </p:txEl>
                                          </p:spTgt>
                                        </p:tgtEl>
                                        <p:attrNameLst>
                                          <p:attrName>stroke.color</p:attrName>
                                        </p:attrNameLst>
                                      </p:cBhvr>
                                      <p:by>
                                        <p:hsl h="0" s="-12549" l="-25098"/>
                                      </p:by>
                                    </p:animClr>
                                    <p:set>
                                      <p:cBhvr>
                                        <p:cTn id="30" dur="3000" fill="hold"/>
                                        <p:tgtEl>
                                          <p:spTgt spid="5">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ADD7E71-01EB-4A76-BC22-7A28811155D2}" type="slidenum">
              <a:rPr lang="fr-FR" smtClean="0"/>
              <a:pPr/>
              <a:t>5</a:t>
            </a:fld>
            <a:endParaRPr lang="fr-FR"/>
          </a:p>
        </p:txBody>
      </p:sp>
      <p:pic>
        <p:nvPicPr>
          <p:cNvPr id="7" name="Image 6"/>
          <p:cNvPicPr>
            <a:picLocks noChangeAspect="1"/>
          </p:cNvPicPr>
          <p:nvPr/>
        </p:nvPicPr>
        <p:blipFill rotWithShape="1">
          <a:blip r:embed="rId3" cstate="print">
            <a:extLst>
              <a:ext uri="{28A0092B-C50C-407E-A947-70E740481C1C}">
                <a14:useLocalDpi xmlns="" xmlns:a14="http://schemas.microsoft.com/office/drawing/2010/main" val="0"/>
              </a:ext>
            </a:extLst>
          </a:blip>
          <a:srcRect t="2087" r="39972"/>
          <a:stretch/>
        </p:blipFill>
        <p:spPr>
          <a:xfrm>
            <a:off x="5364088" y="1412776"/>
            <a:ext cx="2470015" cy="1912975"/>
          </a:xfrm>
          <a:prstGeom prst="rect">
            <a:avLst/>
          </a:prstGeom>
        </p:spPr>
      </p:pic>
      <p:pic>
        <p:nvPicPr>
          <p:cNvPr id="8" name="Imag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979712" y="3356992"/>
            <a:ext cx="3752850" cy="1219200"/>
          </a:xfrm>
          <a:prstGeom prst="rect">
            <a:avLst/>
          </a:prstGeom>
        </p:spPr>
      </p:pic>
      <p:pic>
        <p:nvPicPr>
          <p:cNvPr id="9" name="Image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699792" y="1700808"/>
            <a:ext cx="2170891" cy="1440450"/>
          </a:xfrm>
          <a:prstGeom prst="rect">
            <a:avLst/>
          </a:prstGeom>
        </p:spPr>
      </p:pic>
      <p:pic>
        <p:nvPicPr>
          <p:cNvPr id="10" name="Image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83568" y="1628800"/>
            <a:ext cx="1257300" cy="1905000"/>
          </a:xfrm>
          <a:prstGeom prst="rect">
            <a:avLst/>
          </a:prstGeom>
        </p:spPr>
      </p:pic>
      <p:sp>
        <p:nvSpPr>
          <p:cNvPr id="12" name="Titre 3"/>
          <p:cNvSpPr txBox="1">
            <a:spLocks/>
          </p:cNvSpPr>
          <p:nvPr/>
        </p:nvSpPr>
        <p:spPr>
          <a:xfrm>
            <a:off x="160364" y="116643"/>
            <a:ext cx="8640960" cy="707647"/>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4400" dirty="0" smtClean="0"/>
              <a:t> MARCHANDISES</a:t>
            </a:r>
            <a:endParaRPr lang="fr-FR" sz="4400" dirty="0"/>
          </a:p>
          <a:p>
            <a:pPr marL="0" indent="0">
              <a:buNone/>
            </a:pPr>
            <a:r>
              <a:rPr lang="fr-FR" sz="4400" dirty="0" smtClean="0"/>
              <a:t/>
            </a:r>
            <a:br>
              <a:rPr lang="fr-FR" sz="4400" dirty="0" smtClean="0"/>
            </a:br>
            <a:r>
              <a:rPr lang="fr-FR" sz="4400" dirty="0" smtClean="0"/>
              <a:t/>
            </a:r>
            <a:br>
              <a:rPr lang="fr-FR" sz="4400" dirty="0" smtClean="0"/>
            </a:br>
            <a:endParaRPr lang="fr-FR" sz="4400" dirty="0"/>
          </a:p>
        </p:txBody>
      </p:sp>
      <p:pic>
        <p:nvPicPr>
          <p:cNvPr id="13" name="Image 12" descr="sans-titre.png"/>
          <p:cNvPicPr>
            <a:picLocks noChangeAspect="1"/>
          </p:cNvPicPr>
          <p:nvPr/>
        </p:nvPicPr>
        <p:blipFill>
          <a:blip r:embed="rId7" cstate="print"/>
          <a:stretch>
            <a:fillRect/>
          </a:stretch>
        </p:blipFill>
        <p:spPr>
          <a:xfrm>
            <a:off x="3131840" y="4725144"/>
            <a:ext cx="1165332" cy="1182812"/>
          </a:xfrm>
          <a:prstGeom prst="rect">
            <a:avLst/>
          </a:prstGeom>
        </p:spPr>
      </p:pic>
      <p:sp>
        <p:nvSpPr>
          <p:cNvPr id="11" name="ZoneTexte 10"/>
          <p:cNvSpPr txBox="1"/>
          <p:nvPr/>
        </p:nvSpPr>
        <p:spPr>
          <a:xfrm>
            <a:off x="323528" y="1052736"/>
            <a:ext cx="4608512" cy="461665"/>
          </a:xfrm>
          <a:prstGeom prst="rect">
            <a:avLst/>
          </a:prstGeom>
          <a:noFill/>
        </p:spPr>
        <p:txBody>
          <a:bodyPr wrap="square" rtlCol="0">
            <a:spAutoFit/>
          </a:bodyPr>
          <a:lstStyle/>
          <a:p>
            <a:r>
              <a:rPr lang="fr-FR" sz="2400" dirty="0" smtClean="0">
                <a:solidFill>
                  <a:schemeClr val="bg2">
                    <a:lumMod val="50000"/>
                  </a:schemeClr>
                </a:solidFill>
              </a:rPr>
              <a:t>1) Les réfrigérés</a:t>
            </a:r>
            <a:endParaRPr lang="fr-FR" sz="2400" dirty="0">
              <a:solidFill>
                <a:schemeClr val="bg2">
                  <a:lumMod val="50000"/>
                </a:schemeClr>
              </a:solidFill>
            </a:endParaRPr>
          </a:p>
        </p:txBody>
      </p:sp>
      <p:sp>
        <p:nvSpPr>
          <p:cNvPr id="14" name="ZoneTexte 13"/>
          <p:cNvSpPr txBox="1"/>
          <p:nvPr/>
        </p:nvSpPr>
        <p:spPr>
          <a:xfrm>
            <a:off x="395536" y="4725144"/>
            <a:ext cx="4608512" cy="461665"/>
          </a:xfrm>
          <a:prstGeom prst="rect">
            <a:avLst/>
          </a:prstGeom>
          <a:noFill/>
        </p:spPr>
        <p:txBody>
          <a:bodyPr wrap="square" rtlCol="0">
            <a:spAutoFit/>
          </a:bodyPr>
          <a:lstStyle/>
          <a:p>
            <a:r>
              <a:rPr lang="fr-FR" sz="2400" dirty="0" smtClean="0">
                <a:solidFill>
                  <a:schemeClr val="bg2">
                    <a:lumMod val="50000"/>
                  </a:schemeClr>
                </a:solidFill>
              </a:rPr>
              <a:t>2) Les surgelés</a:t>
            </a:r>
            <a:endParaRPr lang="fr-FR" sz="2400" dirty="0">
              <a:solidFill>
                <a:schemeClr val="bg2">
                  <a:lumMod val="50000"/>
                </a:schemeClr>
              </a:solidFill>
            </a:endParaRPr>
          </a:p>
        </p:txBody>
      </p:sp>
      <p:sp>
        <p:nvSpPr>
          <p:cNvPr id="15" name="ZoneTexte 14"/>
          <p:cNvSpPr txBox="1"/>
          <p:nvPr/>
        </p:nvSpPr>
        <p:spPr>
          <a:xfrm>
            <a:off x="2267744" y="6021288"/>
            <a:ext cx="4608512" cy="461665"/>
          </a:xfrm>
          <a:prstGeom prst="rect">
            <a:avLst/>
          </a:prstGeom>
          <a:noFill/>
        </p:spPr>
        <p:txBody>
          <a:bodyPr wrap="square" rtlCol="0">
            <a:spAutoFit/>
          </a:bodyPr>
          <a:lstStyle/>
          <a:p>
            <a:r>
              <a:rPr lang="fr-FR" sz="2400" dirty="0" smtClean="0">
                <a:solidFill>
                  <a:srgbClr val="FF0000"/>
                </a:solidFill>
              </a:rPr>
              <a:t>3) Les produits chauds</a:t>
            </a:r>
            <a:endParaRPr lang="fr-FR" sz="2400" dirty="0">
              <a:solidFill>
                <a:srgbClr val="FF0000"/>
              </a:solidFill>
            </a:endParaRPr>
          </a:p>
        </p:txBody>
      </p:sp>
      <p:pic>
        <p:nvPicPr>
          <p:cNvPr id="16" name="Image 15" descr="plats chauds.jpg"/>
          <p:cNvPicPr>
            <a:picLocks noChangeAspect="1"/>
          </p:cNvPicPr>
          <p:nvPr/>
        </p:nvPicPr>
        <p:blipFill>
          <a:blip r:embed="rId8" cstate="print"/>
          <a:stretch>
            <a:fillRect/>
          </a:stretch>
        </p:blipFill>
        <p:spPr>
          <a:xfrm>
            <a:off x="6444208" y="5301208"/>
            <a:ext cx="1304925" cy="1304925"/>
          </a:xfrm>
          <a:prstGeom prst="rect">
            <a:avLst/>
          </a:prstGeom>
        </p:spPr>
      </p:pic>
      <p:sp>
        <p:nvSpPr>
          <p:cNvPr id="17" name="Bouton d'action : Accueil 16">
            <a:hlinkClick r:id="rId9" action="ppaction://hlinksldjump" highlightClick="1"/>
          </p:cNvPr>
          <p:cNvSpPr/>
          <p:nvPr/>
        </p:nvSpPr>
        <p:spPr>
          <a:xfrm>
            <a:off x="8532440" y="6309320"/>
            <a:ext cx="432048" cy="548680"/>
          </a:xfrm>
          <a:prstGeom prst="actionButtonHom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320175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ADD7E71-01EB-4A76-BC22-7A28811155D2}" type="slidenum">
              <a:rPr lang="fr-FR" smtClean="0"/>
              <a:pPr/>
              <a:t>6</a:t>
            </a:fld>
            <a:endParaRPr lang="fr-FR"/>
          </a:p>
        </p:txBody>
      </p:sp>
      <p:sp>
        <p:nvSpPr>
          <p:cNvPr id="3" name="Rectangle 2"/>
          <p:cNvSpPr/>
          <p:nvPr/>
        </p:nvSpPr>
        <p:spPr>
          <a:xfrm>
            <a:off x="683568" y="2060848"/>
            <a:ext cx="7597362" cy="3970318"/>
          </a:xfrm>
          <a:prstGeom prst="rect">
            <a:avLst/>
          </a:prstGeom>
        </p:spPr>
        <p:txBody>
          <a:bodyPr wrap="square">
            <a:spAutoFit/>
          </a:bodyPr>
          <a:lstStyle/>
          <a:p>
            <a:pPr algn="ctr" fontAlgn="base"/>
            <a:r>
              <a:rPr lang="fr-FR" sz="2800" b="1" dirty="0" smtClean="0">
                <a:solidFill>
                  <a:schemeClr val="bg2">
                    <a:lumMod val="50000"/>
                  </a:schemeClr>
                </a:solidFill>
                <a:effectLst>
                  <a:outerShdw blurRad="38100" dist="38100" dir="2700000" algn="tl">
                    <a:srgbClr val="000000">
                      <a:alpha val="43137"/>
                    </a:srgbClr>
                  </a:outerShdw>
                </a:effectLst>
              </a:rPr>
              <a:t>Le respect de </a:t>
            </a:r>
            <a:r>
              <a:rPr lang="fr-FR" sz="2800" b="1" dirty="0">
                <a:solidFill>
                  <a:schemeClr val="bg2">
                    <a:lumMod val="50000"/>
                  </a:schemeClr>
                </a:solidFill>
                <a:effectLst>
                  <a:outerShdw blurRad="38100" dist="38100" dir="2700000" algn="tl">
                    <a:srgbClr val="000000">
                      <a:alpha val="43137"/>
                    </a:srgbClr>
                  </a:outerShdw>
                </a:effectLst>
              </a:rPr>
              <a:t>la "</a:t>
            </a:r>
            <a:r>
              <a:rPr lang="fr-FR" sz="2800" b="1" dirty="0">
                <a:solidFill>
                  <a:schemeClr val="accent2">
                    <a:lumMod val="75000"/>
                  </a:schemeClr>
                </a:solidFill>
                <a:effectLst>
                  <a:outerShdw blurRad="38100" dist="38100" dir="2700000" algn="tl">
                    <a:srgbClr val="000000">
                      <a:alpha val="43137"/>
                    </a:srgbClr>
                  </a:outerShdw>
                </a:effectLst>
              </a:rPr>
              <a:t>chaîne du froid</a:t>
            </a:r>
            <a:r>
              <a:rPr lang="fr-FR" sz="2800" b="1" dirty="0">
                <a:solidFill>
                  <a:schemeClr val="bg2">
                    <a:lumMod val="50000"/>
                  </a:schemeClr>
                </a:solidFill>
              </a:rPr>
              <a:t>" </a:t>
            </a:r>
            <a:r>
              <a:rPr lang="fr-FR" sz="2800" b="1" dirty="0" smtClean="0">
                <a:solidFill>
                  <a:schemeClr val="bg2">
                    <a:lumMod val="50000"/>
                  </a:schemeClr>
                </a:solidFill>
              </a:rPr>
              <a:t>assure :</a:t>
            </a:r>
          </a:p>
          <a:p>
            <a:pPr fontAlgn="base"/>
            <a:endParaRPr lang="fr-FR" sz="2800" b="1" dirty="0">
              <a:solidFill>
                <a:schemeClr val="bg2">
                  <a:lumMod val="50000"/>
                </a:schemeClr>
              </a:solidFill>
            </a:endParaRPr>
          </a:p>
          <a:p>
            <a:pPr fontAlgn="base"/>
            <a:endParaRPr lang="fr-FR" sz="2800" b="1" dirty="0" smtClean="0">
              <a:solidFill>
                <a:schemeClr val="bg2">
                  <a:lumMod val="50000"/>
                </a:schemeClr>
              </a:solidFill>
            </a:endParaRPr>
          </a:p>
          <a:p>
            <a:pPr fontAlgn="base"/>
            <a:endParaRPr lang="fr-FR" sz="2800" b="1" dirty="0">
              <a:solidFill>
                <a:schemeClr val="bg2">
                  <a:lumMod val="50000"/>
                </a:schemeClr>
              </a:solidFill>
            </a:endParaRPr>
          </a:p>
          <a:p>
            <a:pPr fontAlgn="base"/>
            <a:r>
              <a:rPr lang="fr-FR" sz="2800" b="1" dirty="0" smtClean="0">
                <a:solidFill>
                  <a:srgbClr val="FF0000"/>
                </a:solidFill>
                <a:effectLst>
                  <a:outerShdw blurRad="38100" dist="38100" dir="2700000" algn="tl">
                    <a:srgbClr val="000000">
                      <a:alpha val="43137"/>
                    </a:srgbClr>
                  </a:outerShdw>
                </a:effectLst>
              </a:rPr>
              <a:t>	</a:t>
            </a:r>
          </a:p>
          <a:p>
            <a:pPr fontAlgn="base"/>
            <a:r>
              <a:rPr lang="fr-FR" sz="2800" b="1" dirty="0" smtClean="0">
                <a:solidFill>
                  <a:srgbClr val="FF0000"/>
                </a:solidFill>
                <a:effectLst>
                  <a:outerShdw blurRad="38100" dist="38100" dir="2700000" algn="tl">
                    <a:srgbClr val="000000">
                      <a:alpha val="43137"/>
                    </a:srgbClr>
                  </a:outerShdw>
                </a:effectLst>
              </a:rPr>
              <a:t>		</a:t>
            </a:r>
            <a:endParaRPr lang="fr-FR" sz="2800" b="1" dirty="0" smtClean="0">
              <a:solidFill>
                <a:schemeClr val="accent3">
                  <a:lumMod val="75000"/>
                </a:schemeClr>
              </a:solidFill>
              <a:effectLst>
                <a:outerShdw blurRad="38100" dist="38100" dir="2700000" algn="tl">
                  <a:srgbClr val="000000">
                    <a:alpha val="43137"/>
                  </a:srgbClr>
                </a:outerShdw>
              </a:effectLst>
            </a:endParaRPr>
          </a:p>
          <a:p>
            <a:pPr fontAlgn="base"/>
            <a:endParaRPr lang="fr-FR" sz="2800" b="1" dirty="0" smtClean="0">
              <a:solidFill>
                <a:schemeClr val="bg2">
                  <a:lumMod val="50000"/>
                </a:schemeClr>
              </a:solidFill>
            </a:endParaRPr>
          </a:p>
          <a:p>
            <a:pPr fontAlgn="base"/>
            <a:r>
              <a:rPr lang="fr-FR" sz="2800" b="1" dirty="0" smtClean="0">
                <a:solidFill>
                  <a:schemeClr val="bg2">
                    <a:lumMod val="50000"/>
                  </a:schemeClr>
                </a:solidFill>
              </a:rPr>
              <a:t>des produits au niveau de la fabrication, du stockage, du transport et de la distribution</a:t>
            </a:r>
            <a:r>
              <a:rPr lang="fr-FR" sz="2800" dirty="0" smtClean="0"/>
              <a:t>.</a:t>
            </a:r>
            <a:endParaRPr lang="fr-FR" sz="2800" b="1" dirty="0">
              <a:solidFill>
                <a:schemeClr val="bg2">
                  <a:lumMod val="50000"/>
                </a:schemeClr>
              </a:solidFill>
            </a:endParaRPr>
          </a:p>
        </p:txBody>
      </p:sp>
      <p:pic>
        <p:nvPicPr>
          <p:cNvPr id="5" name="Image 4"/>
          <p:cNvPicPr>
            <a:picLocks noChangeAspect="1"/>
          </p:cNvPicPr>
          <p:nvPr/>
        </p:nvPicPr>
        <p:blipFill rotWithShape="1">
          <a:blip r:embed="rId3" cstate="print">
            <a:extLst>
              <a:ext uri="{28A0092B-C50C-407E-A947-70E740481C1C}">
                <a14:useLocalDpi xmlns="" xmlns:a14="http://schemas.microsoft.com/office/drawing/2010/main" val="0"/>
              </a:ext>
            </a:extLst>
          </a:blip>
          <a:srcRect t="8542" b="11059"/>
          <a:stretch/>
        </p:blipFill>
        <p:spPr>
          <a:xfrm>
            <a:off x="6831792" y="836712"/>
            <a:ext cx="2312208" cy="1024517"/>
          </a:xfrm>
          <a:prstGeom prst="rect">
            <a:avLst/>
          </a:prstGeom>
          <a:ln w="38100">
            <a:solidFill>
              <a:schemeClr val="bg2">
                <a:lumMod val="75000"/>
              </a:schemeClr>
            </a:solidFill>
          </a:ln>
        </p:spPr>
      </p:pic>
      <p:sp>
        <p:nvSpPr>
          <p:cNvPr id="6" name="Bouton d'action : Accueil 5">
            <a:hlinkClick r:id="rId4" action="ppaction://hlinksldjump" highlightClick="1"/>
          </p:cNvPr>
          <p:cNvSpPr/>
          <p:nvPr/>
        </p:nvSpPr>
        <p:spPr>
          <a:xfrm>
            <a:off x="8532440" y="6309320"/>
            <a:ext cx="432048" cy="548680"/>
          </a:xfrm>
          <a:prstGeom prst="actionButtonHom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vers le bas 6"/>
          <p:cNvSpPr/>
          <p:nvPr/>
        </p:nvSpPr>
        <p:spPr>
          <a:xfrm>
            <a:off x="2123728" y="2833772"/>
            <a:ext cx="728032" cy="1254294"/>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fr-FR"/>
          </a:p>
        </p:txBody>
      </p:sp>
      <p:sp>
        <p:nvSpPr>
          <p:cNvPr id="11" name="Titre 3"/>
          <p:cNvSpPr txBox="1">
            <a:spLocks/>
          </p:cNvSpPr>
          <p:nvPr/>
        </p:nvSpPr>
        <p:spPr>
          <a:xfrm>
            <a:off x="251520" y="17190"/>
            <a:ext cx="8640960" cy="1152128"/>
          </a:xfrm>
          <a:prstGeom prst="rect">
            <a:avLst/>
          </a:prstGeom>
        </p:spPr>
        <p:txBody>
          <a:bodyPr/>
          <a:lstStyle/>
          <a:p>
            <a:pPr marL="320040" marR="0" lvl="0" indent="-320040" algn="ctr" fontAlgn="auto">
              <a:lnSpc>
                <a:spcPct val="100000"/>
              </a:lnSpc>
              <a:spcBef>
                <a:spcPct val="0"/>
              </a:spcBef>
              <a:spcAft>
                <a:spcPts val="0"/>
              </a:spcAft>
              <a:buClr>
                <a:schemeClr val="accent6">
                  <a:lumMod val="75000"/>
                </a:schemeClr>
              </a:buClr>
              <a:buSzPct val="128000"/>
              <a:buFont typeface="Georgia" pitchFamily="18" charset="0"/>
              <a:buChar char="*"/>
              <a:tabLst/>
              <a:defRPr/>
            </a:pPr>
            <a:r>
              <a:rPr lang="fr-FR" sz="3600" b="1" dirty="0" smtClean="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rPr>
              <a:t>LES ENJEUX DE LA CHAINE DU FROID</a:t>
            </a:r>
            <a:endParaRPr lang="fr-FR" sz="3600" b="1"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endParaRPr>
          </a:p>
        </p:txBody>
      </p:sp>
      <p:sp>
        <p:nvSpPr>
          <p:cNvPr id="13" name="Flèche vers le bas 12"/>
          <p:cNvSpPr/>
          <p:nvPr/>
        </p:nvSpPr>
        <p:spPr>
          <a:xfrm>
            <a:off x="4211960" y="2833772"/>
            <a:ext cx="728032" cy="1254294"/>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fr-FR"/>
          </a:p>
        </p:txBody>
      </p:sp>
      <p:sp>
        <p:nvSpPr>
          <p:cNvPr id="14" name="Flèche vers le bas 13"/>
          <p:cNvSpPr/>
          <p:nvPr/>
        </p:nvSpPr>
        <p:spPr>
          <a:xfrm>
            <a:off x="6516216" y="2833772"/>
            <a:ext cx="728032" cy="1254294"/>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fr-FR"/>
          </a:p>
        </p:txBody>
      </p:sp>
      <p:sp>
        <p:nvSpPr>
          <p:cNvPr id="16" name="ZoneTexte 15"/>
          <p:cNvSpPr txBox="1"/>
          <p:nvPr/>
        </p:nvSpPr>
        <p:spPr>
          <a:xfrm>
            <a:off x="1547664" y="4273932"/>
            <a:ext cx="1656184" cy="523220"/>
          </a:xfrm>
          <a:prstGeom prst="rect">
            <a:avLst/>
          </a:prstGeom>
          <a:noFill/>
        </p:spPr>
        <p:txBody>
          <a:bodyPr wrap="square" rtlCol="0">
            <a:spAutoFit/>
          </a:bodyPr>
          <a:lstStyle/>
          <a:p>
            <a:r>
              <a:rPr lang="fr-FR" sz="2800" b="1" dirty="0" smtClean="0">
                <a:solidFill>
                  <a:srgbClr val="FF0000"/>
                </a:solidFill>
                <a:effectLst>
                  <a:outerShdw blurRad="38100" dist="38100" dir="2700000" algn="tl">
                    <a:srgbClr val="000000">
                      <a:alpha val="43137"/>
                    </a:srgbClr>
                  </a:outerShdw>
                </a:effectLst>
              </a:rPr>
              <a:t>sécurité</a:t>
            </a:r>
            <a:endParaRPr lang="fr-FR" sz="2800" dirty="0"/>
          </a:p>
        </p:txBody>
      </p:sp>
      <p:sp>
        <p:nvSpPr>
          <p:cNvPr id="18" name="ZoneTexte 17"/>
          <p:cNvSpPr txBox="1"/>
          <p:nvPr/>
        </p:nvSpPr>
        <p:spPr>
          <a:xfrm>
            <a:off x="3779912" y="4273932"/>
            <a:ext cx="1800200" cy="523220"/>
          </a:xfrm>
          <a:prstGeom prst="rect">
            <a:avLst/>
          </a:prstGeom>
          <a:noFill/>
        </p:spPr>
        <p:txBody>
          <a:bodyPr wrap="square" rtlCol="0">
            <a:spAutoFit/>
          </a:bodyPr>
          <a:lstStyle/>
          <a:p>
            <a:r>
              <a:rPr lang="fr-FR" sz="2800" b="1" dirty="0" smtClean="0">
                <a:solidFill>
                  <a:schemeClr val="accent2">
                    <a:lumMod val="75000"/>
                  </a:schemeClr>
                </a:solidFill>
                <a:effectLst>
                  <a:outerShdw blurRad="38100" dist="38100" dir="2700000" algn="tl">
                    <a:srgbClr val="000000">
                      <a:alpha val="43137"/>
                    </a:srgbClr>
                  </a:outerShdw>
                </a:effectLst>
              </a:rPr>
              <a:t>intégrité</a:t>
            </a:r>
            <a:endParaRPr lang="fr-FR" sz="2800" dirty="0"/>
          </a:p>
        </p:txBody>
      </p:sp>
      <p:sp>
        <p:nvSpPr>
          <p:cNvPr id="19" name="ZoneTexte 18"/>
          <p:cNvSpPr txBox="1"/>
          <p:nvPr/>
        </p:nvSpPr>
        <p:spPr>
          <a:xfrm>
            <a:off x="6156176" y="4273932"/>
            <a:ext cx="1440160" cy="523220"/>
          </a:xfrm>
          <a:prstGeom prst="rect">
            <a:avLst/>
          </a:prstGeom>
          <a:noFill/>
        </p:spPr>
        <p:txBody>
          <a:bodyPr wrap="square" rtlCol="0">
            <a:spAutoFit/>
          </a:bodyPr>
          <a:lstStyle/>
          <a:p>
            <a:r>
              <a:rPr lang="fr-FR" sz="2800" b="1" dirty="0" smtClean="0">
                <a:solidFill>
                  <a:schemeClr val="accent3">
                    <a:lumMod val="75000"/>
                  </a:schemeClr>
                </a:solidFill>
                <a:effectLst>
                  <a:outerShdw blurRad="38100" dist="38100" dir="2700000" algn="tl">
                    <a:srgbClr val="000000">
                      <a:alpha val="43137"/>
                    </a:srgbClr>
                  </a:outerShdw>
                </a:effectLst>
              </a:rPr>
              <a:t>qualité</a:t>
            </a:r>
            <a:endParaRPr lang="fr-FR" sz="2800" dirty="0"/>
          </a:p>
        </p:txBody>
      </p:sp>
    </p:spTree>
    <p:extLst>
      <p:ext uri="{BB962C8B-B14F-4D97-AF65-F5344CB8AC3E}">
        <p14:creationId xmlns="" xmlns:p14="http://schemas.microsoft.com/office/powerpoint/2010/main" val="289464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ppt_h/2"/>
                                          </p:val>
                                        </p:tav>
                                        <p:tav tm="100000">
                                          <p:val>
                                            <p:strVal val="#ppt_y"/>
                                          </p:val>
                                        </p:tav>
                                      </p:tavLst>
                                    </p:anim>
                                    <p:anim calcmode="lin" valueType="num">
                                      <p:cBhvr>
                                        <p:cTn id="16" dur="500" fill="hold"/>
                                        <p:tgtEl>
                                          <p:spTgt spid="7"/>
                                        </p:tgtEl>
                                        <p:attrNameLst>
                                          <p:attrName>ppt_w</p:attrName>
                                        </p:attrNameLst>
                                      </p:cBhvr>
                                      <p:tavLst>
                                        <p:tav tm="0">
                                          <p:val>
                                            <p:strVal val="#ppt_w"/>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7" presetClass="entr" presetSubtype="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ppt_h/2"/>
                                          </p:val>
                                        </p:tav>
                                        <p:tav tm="100000">
                                          <p:val>
                                            <p:strVal val="#ppt_y"/>
                                          </p:val>
                                        </p:tav>
                                      </p:tavLst>
                                    </p:anim>
                                    <p:anim calcmode="lin" valueType="num">
                                      <p:cBhvr>
                                        <p:cTn id="28" dur="500" fill="hold"/>
                                        <p:tgtEl>
                                          <p:spTgt spid="13"/>
                                        </p:tgtEl>
                                        <p:attrNameLst>
                                          <p:attrName>ppt_w</p:attrName>
                                        </p:attrNameLst>
                                      </p:cBhvr>
                                      <p:tavLst>
                                        <p:tav tm="0">
                                          <p:val>
                                            <p:strVal val="#ppt_w"/>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7" presetClass="entr" presetSubtype="1"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ppt_x</p:attrName>
                                        </p:attrNameLst>
                                      </p:cBhvr>
                                      <p:tavLst>
                                        <p:tav tm="0">
                                          <p:val>
                                            <p:strVal val="#ppt_x"/>
                                          </p:val>
                                        </p:tav>
                                        <p:tav tm="100000">
                                          <p:val>
                                            <p:strVal val="#ppt_x"/>
                                          </p:val>
                                        </p:tav>
                                      </p:tavLst>
                                    </p:anim>
                                    <p:anim calcmode="lin" valueType="num">
                                      <p:cBhvr>
                                        <p:cTn id="39" dur="500" fill="hold"/>
                                        <p:tgtEl>
                                          <p:spTgt spid="14"/>
                                        </p:tgtEl>
                                        <p:attrNameLst>
                                          <p:attrName>ppt_y</p:attrName>
                                        </p:attrNameLst>
                                      </p:cBhvr>
                                      <p:tavLst>
                                        <p:tav tm="0">
                                          <p:val>
                                            <p:strVal val="#ppt_y-#ppt_h/2"/>
                                          </p:val>
                                        </p:tav>
                                        <p:tav tm="100000">
                                          <p:val>
                                            <p:strVal val="#ppt_y"/>
                                          </p:val>
                                        </p:tav>
                                      </p:tavLst>
                                    </p:anim>
                                    <p:anim calcmode="lin" valueType="num">
                                      <p:cBhvr>
                                        <p:cTn id="40" dur="500" fill="hold"/>
                                        <p:tgtEl>
                                          <p:spTgt spid="14"/>
                                        </p:tgtEl>
                                        <p:attrNameLst>
                                          <p:attrName>ppt_w</p:attrName>
                                        </p:attrNameLst>
                                      </p:cBhvr>
                                      <p:tavLst>
                                        <p:tav tm="0">
                                          <p:val>
                                            <p:strVal val="#ppt_w"/>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7" presetClass="entr" presetSubtype="0" fill="hold" nodeType="clickEffect">
                                  <p:stCondLst>
                                    <p:cond delay="0"/>
                                  </p:stCondLst>
                                  <p:iterate type="lt">
                                    <p:tmPct val="50000"/>
                                  </p:iterate>
                                  <p:childTnLst>
                                    <p:set>
                                      <p:cBhvr>
                                        <p:cTn id="49" dur="1" fill="hold">
                                          <p:stCondLst>
                                            <p:cond delay="0"/>
                                          </p:stCondLst>
                                        </p:cTn>
                                        <p:tgtEl>
                                          <p:spTgt spid="3">
                                            <p:txEl>
                                              <p:pRg st="7" end="7"/>
                                            </p:txEl>
                                          </p:spTgt>
                                        </p:tgtEl>
                                        <p:attrNameLst>
                                          <p:attrName>style.visibility</p:attrName>
                                        </p:attrNameLst>
                                      </p:cBhvr>
                                      <p:to>
                                        <p:strVal val="visible"/>
                                      </p:to>
                                    </p:set>
                                    <p:anim calcmode="discrete" valueType="clr">
                                      <p:cBhvr override="childStyle">
                                        <p:cTn id="50" dur="80"/>
                                        <p:tgtEl>
                                          <p:spTgt spid="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3">
                                            <p:txEl>
                                              <p:pRg st="7" end="7"/>
                                            </p:txEl>
                                          </p:spTgt>
                                        </p:tgtEl>
                                        <p:attrNameLst>
                                          <p:attrName>fillcolor</p:attrName>
                                        </p:attrNameLst>
                                      </p:cBhvr>
                                      <p:tavLst>
                                        <p:tav tm="0">
                                          <p:val>
                                            <p:clrVal>
                                              <a:schemeClr val="accent2"/>
                                            </p:clrVal>
                                          </p:val>
                                        </p:tav>
                                        <p:tav tm="50000">
                                          <p:val>
                                            <p:clrVal>
                                              <a:schemeClr val="hlink"/>
                                            </p:clrVal>
                                          </p:val>
                                        </p:tav>
                                      </p:tavLst>
                                    </p:anim>
                                    <p:set>
                                      <p:cBhvr>
                                        <p:cTn id="52" dur="80"/>
                                        <p:tgtEl>
                                          <p:spTgt spid="3">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6"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ADD7E71-01EB-4A76-BC22-7A28811155D2}" type="slidenum">
              <a:rPr lang="fr-FR" smtClean="0"/>
              <a:pPr/>
              <a:t>7</a:t>
            </a:fld>
            <a:endParaRPr lang="fr-FR"/>
          </a:p>
        </p:txBody>
      </p:sp>
      <p:pic>
        <p:nvPicPr>
          <p:cNvPr id="3" name="Image 2"/>
          <p:cNvPicPr>
            <a:picLocks noChangeAspect="1"/>
          </p:cNvPicPr>
          <p:nvPr/>
        </p:nvPicPr>
        <p:blipFill rotWithShape="1">
          <a:blip r:embed="rId2" cstate="print">
            <a:extLst>
              <a:ext uri="{28A0092B-C50C-407E-A947-70E740481C1C}">
                <a14:useLocalDpi xmlns="" xmlns:a14="http://schemas.microsoft.com/office/drawing/2010/main" val="0"/>
              </a:ext>
            </a:extLst>
          </a:blip>
          <a:srcRect l="15931" r="17223"/>
          <a:stretch/>
        </p:blipFill>
        <p:spPr>
          <a:xfrm>
            <a:off x="4283968" y="260648"/>
            <a:ext cx="2205990" cy="3300094"/>
          </a:xfrm>
          <a:prstGeom prst="rect">
            <a:avLst/>
          </a:prstGeom>
        </p:spPr>
      </p:pic>
      <p:pic>
        <p:nvPicPr>
          <p:cNvPr id="4" name="Imag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020272" y="147032"/>
            <a:ext cx="1861869" cy="3131815"/>
          </a:xfrm>
          <a:prstGeom prst="rect">
            <a:avLst/>
          </a:prstGeom>
        </p:spPr>
      </p:pic>
      <p:pic>
        <p:nvPicPr>
          <p:cNvPr id="5" name="Image 4"/>
          <p:cNvPicPr>
            <a:picLocks noChangeAspect="1"/>
          </p:cNvPicPr>
          <p:nvPr/>
        </p:nvPicPr>
        <p:blipFill rotWithShape="1">
          <a:blip r:embed="rId4" cstate="print">
            <a:extLst>
              <a:ext uri="{28A0092B-C50C-407E-A947-70E740481C1C}">
                <a14:useLocalDpi xmlns="" xmlns:a14="http://schemas.microsoft.com/office/drawing/2010/main" val="0"/>
              </a:ext>
            </a:extLst>
          </a:blip>
          <a:srcRect l="7395" t="4542" r="6965" b="4937"/>
          <a:stretch/>
        </p:blipFill>
        <p:spPr>
          <a:xfrm>
            <a:off x="467544" y="2348880"/>
            <a:ext cx="2716137" cy="2154530"/>
          </a:xfrm>
          <a:prstGeom prst="rect">
            <a:avLst/>
          </a:prstGeom>
          <a:ln w="38100">
            <a:solidFill>
              <a:schemeClr val="accent2">
                <a:lumMod val="75000"/>
              </a:schemeClr>
            </a:solidFill>
          </a:ln>
        </p:spPr>
      </p:pic>
      <p:sp>
        <p:nvSpPr>
          <p:cNvPr id="6" name="ZoneTexte 5"/>
          <p:cNvSpPr txBox="1"/>
          <p:nvPr/>
        </p:nvSpPr>
        <p:spPr>
          <a:xfrm>
            <a:off x="467544" y="4581128"/>
            <a:ext cx="2716137" cy="461665"/>
          </a:xfrm>
          <a:prstGeom prst="rect">
            <a:avLst/>
          </a:prstGeom>
          <a:noFill/>
        </p:spPr>
        <p:txBody>
          <a:bodyPr wrap="square" rtlCol="0">
            <a:spAutoFit/>
          </a:bodyPr>
          <a:lstStyle/>
          <a:p>
            <a:r>
              <a:rPr lang="fr-FR" sz="1200" b="1" dirty="0" smtClean="0">
                <a:solidFill>
                  <a:schemeClr val="accent1">
                    <a:lumMod val="60000"/>
                    <a:lumOff val="40000"/>
                  </a:schemeClr>
                </a:solidFill>
              </a:rPr>
              <a:t>Container isotherme et réfrigérant</a:t>
            </a:r>
          </a:p>
          <a:p>
            <a:endParaRPr lang="fr-FR" sz="1200" dirty="0">
              <a:solidFill>
                <a:schemeClr val="accent2">
                  <a:lumMod val="60000"/>
                  <a:lumOff val="40000"/>
                </a:schemeClr>
              </a:solidFill>
            </a:endParaRPr>
          </a:p>
        </p:txBody>
      </p:sp>
      <p:sp>
        <p:nvSpPr>
          <p:cNvPr id="7" name="ZoneTexte 6"/>
          <p:cNvSpPr txBox="1"/>
          <p:nvPr/>
        </p:nvSpPr>
        <p:spPr>
          <a:xfrm>
            <a:off x="4427984" y="3573016"/>
            <a:ext cx="2085910" cy="461665"/>
          </a:xfrm>
          <a:prstGeom prst="rect">
            <a:avLst/>
          </a:prstGeom>
          <a:noFill/>
        </p:spPr>
        <p:txBody>
          <a:bodyPr wrap="square" rtlCol="0">
            <a:spAutoFit/>
          </a:bodyPr>
          <a:lstStyle/>
          <a:p>
            <a:pPr algn="ctr"/>
            <a:r>
              <a:rPr lang="fr-FR" sz="1200" b="1" dirty="0" smtClean="0">
                <a:solidFill>
                  <a:schemeClr val="accent1">
                    <a:lumMod val="60000"/>
                    <a:lumOff val="40000"/>
                  </a:schemeClr>
                </a:solidFill>
              </a:rPr>
              <a:t>Roll fond plastique</a:t>
            </a:r>
          </a:p>
          <a:p>
            <a:pPr algn="ctr"/>
            <a:endParaRPr lang="fr-FR" sz="1200" dirty="0">
              <a:solidFill>
                <a:schemeClr val="accent2">
                  <a:lumMod val="60000"/>
                  <a:lumOff val="40000"/>
                </a:schemeClr>
              </a:solidFill>
            </a:endParaRPr>
          </a:p>
        </p:txBody>
      </p:sp>
      <p:sp>
        <p:nvSpPr>
          <p:cNvPr id="8" name="ZoneTexte 7"/>
          <p:cNvSpPr txBox="1"/>
          <p:nvPr/>
        </p:nvSpPr>
        <p:spPr>
          <a:xfrm>
            <a:off x="7020272" y="3287943"/>
            <a:ext cx="2123728" cy="276999"/>
          </a:xfrm>
          <a:prstGeom prst="rect">
            <a:avLst/>
          </a:prstGeom>
          <a:noFill/>
        </p:spPr>
        <p:txBody>
          <a:bodyPr wrap="square" rtlCol="0">
            <a:spAutoFit/>
          </a:bodyPr>
          <a:lstStyle/>
          <a:p>
            <a:pPr algn="ctr"/>
            <a:r>
              <a:rPr lang="fr-FR" sz="1200" b="1" dirty="0" smtClean="0">
                <a:solidFill>
                  <a:schemeClr val="accent1">
                    <a:lumMod val="60000"/>
                    <a:lumOff val="40000"/>
                  </a:schemeClr>
                </a:solidFill>
              </a:rPr>
              <a:t>Roll isotherme</a:t>
            </a:r>
            <a:endParaRPr lang="fr-FR" sz="1200" dirty="0">
              <a:solidFill>
                <a:schemeClr val="accent2">
                  <a:lumMod val="60000"/>
                  <a:lumOff val="40000"/>
                </a:schemeClr>
              </a:solidFill>
            </a:endParaRPr>
          </a:p>
        </p:txBody>
      </p:sp>
      <p:sp>
        <p:nvSpPr>
          <p:cNvPr id="10" name="Titre 3"/>
          <p:cNvSpPr txBox="1">
            <a:spLocks/>
          </p:cNvSpPr>
          <p:nvPr/>
        </p:nvSpPr>
        <p:spPr>
          <a:xfrm>
            <a:off x="160364" y="116643"/>
            <a:ext cx="8640960" cy="707647"/>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FR" sz="4400" dirty="0" smtClean="0"/>
              <a:t> EXEMPLES DE</a:t>
            </a:r>
          </a:p>
          <a:p>
            <a:pPr algn="l">
              <a:buNone/>
            </a:pPr>
            <a:r>
              <a:rPr lang="fr-FR" sz="4400" dirty="0" smtClean="0"/>
              <a:t>MATERIEL</a:t>
            </a:r>
          </a:p>
          <a:p>
            <a:pPr algn="l">
              <a:buNone/>
            </a:pPr>
            <a:endParaRPr lang="fr-FR" sz="4400" dirty="0"/>
          </a:p>
        </p:txBody>
      </p:sp>
      <p:pic>
        <p:nvPicPr>
          <p:cNvPr id="1026" name="Picture 2"/>
          <p:cNvPicPr>
            <a:picLocks noChangeAspect="1" noChangeArrowheads="1"/>
          </p:cNvPicPr>
          <p:nvPr/>
        </p:nvPicPr>
        <p:blipFill>
          <a:blip r:embed="rId5" cstate="print"/>
          <a:srcRect/>
          <a:stretch>
            <a:fillRect/>
          </a:stretch>
        </p:blipFill>
        <p:spPr bwMode="auto">
          <a:xfrm>
            <a:off x="5076056" y="4149080"/>
            <a:ext cx="3281189" cy="1440160"/>
          </a:xfrm>
          <a:prstGeom prst="rect">
            <a:avLst/>
          </a:prstGeom>
          <a:noFill/>
          <a:ln w="9525">
            <a:noFill/>
            <a:miter lim="800000"/>
            <a:headEnd/>
            <a:tailEnd/>
          </a:ln>
        </p:spPr>
      </p:pic>
      <p:sp>
        <p:nvSpPr>
          <p:cNvPr id="11" name="ZoneTexte 10"/>
          <p:cNvSpPr txBox="1"/>
          <p:nvPr/>
        </p:nvSpPr>
        <p:spPr>
          <a:xfrm>
            <a:off x="5220072" y="5661248"/>
            <a:ext cx="2716137" cy="830997"/>
          </a:xfrm>
          <a:prstGeom prst="rect">
            <a:avLst/>
          </a:prstGeom>
          <a:noFill/>
        </p:spPr>
        <p:txBody>
          <a:bodyPr wrap="square" rtlCol="0">
            <a:spAutoFit/>
          </a:bodyPr>
          <a:lstStyle/>
          <a:p>
            <a:pPr algn="ctr"/>
            <a:r>
              <a:rPr lang="fr-FR" sz="1200" b="1" dirty="0" smtClean="0">
                <a:solidFill>
                  <a:schemeClr val="accent1">
                    <a:lumMod val="60000"/>
                    <a:lumOff val="40000"/>
                  </a:schemeClr>
                </a:solidFill>
              </a:rPr>
              <a:t>Palette alimentaire en plastique, </a:t>
            </a:r>
          </a:p>
          <a:p>
            <a:pPr algn="ctr"/>
            <a:r>
              <a:rPr lang="fr-FR" sz="1200" b="1" dirty="0" smtClean="0">
                <a:solidFill>
                  <a:schemeClr val="accent1">
                    <a:lumMod val="60000"/>
                    <a:lumOff val="40000"/>
                  </a:schemeClr>
                </a:solidFill>
              </a:rPr>
              <a:t>Température d’utilisation </a:t>
            </a:r>
          </a:p>
          <a:p>
            <a:pPr algn="ctr"/>
            <a:r>
              <a:rPr lang="fr-FR" sz="1200" b="1" dirty="0" smtClean="0">
                <a:solidFill>
                  <a:schemeClr val="accent1">
                    <a:lumMod val="60000"/>
                    <a:lumOff val="40000"/>
                  </a:schemeClr>
                </a:solidFill>
              </a:rPr>
              <a:t>de  -40° à +60°</a:t>
            </a:r>
          </a:p>
          <a:p>
            <a:endParaRPr lang="fr-FR" sz="1200" dirty="0">
              <a:solidFill>
                <a:schemeClr val="accent2">
                  <a:lumMod val="60000"/>
                  <a:lumOff val="40000"/>
                </a:schemeClr>
              </a:solidFill>
            </a:endParaRPr>
          </a:p>
        </p:txBody>
      </p:sp>
      <p:sp>
        <p:nvSpPr>
          <p:cNvPr id="12" name="Bouton d'action : Accueil 11">
            <a:hlinkClick r:id="rId6" action="ppaction://hlinksldjump" highlightClick="1"/>
          </p:cNvPr>
          <p:cNvSpPr/>
          <p:nvPr/>
        </p:nvSpPr>
        <p:spPr>
          <a:xfrm>
            <a:off x="8460432" y="6165304"/>
            <a:ext cx="432048" cy="548680"/>
          </a:xfrm>
          <a:prstGeom prst="actionButtonHom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837773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ADD7E71-01EB-4A76-BC22-7A28811155D2}" type="slidenum">
              <a:rPr lang="fr-FR" smtClean="0"/>
              <a:pPr/>
              <a:t>8</a:t>
            </a:fld>
            <a:endParaRPr lang="fr-FR"/>
          </a:p>
        </p:txBody>
      </p:sp>
      <p:pic>
        <p:nvPicPr>
          <p:cNvPr id="3" name="Imag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358038" y="1191935"/>
            <a:ext cx="4023356" cy="4037623"/>
          </a:xfrm>
          <a:prstGeom prst="rect">
            <a:avLst/>
          </a:prstGeom>
        </p:spPr>
      </p:pic>
      <p:pic>
        <p:nvPicPr>
          <p:cNvPr id="4" name="Imag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1187401"/>
            <a:ext cx="2286000" cy="1714500"/>
          </a:xfrm>
          <a:prstGeom prst="rect">
            <a:avLst/>
          </a:prstGeom>
        </p:spPr>
      </p:pic>
      <p:pic>
        <p:nvPicPr>
          <p:cNvPr id="5" name="Imag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041008" y="3645024"/>
            <a:ext cx="3102992" cy="2327244"/>
          </a:xfrm>
          <a:prstGeom prst="rect">
            <a:avLst/>
          </a:prstGeom>
        </p:spPr>
      </p:pic>
      <p:sp>
        <p:nvSpPr>
          <p:cNvPr id="6" name="ZoneTexte 5"/>
          <p:cNvSpPr txBox="1"/>
          <p:nvPr/>
        </p:nvSpPr>
        <p:spPr>
          <a:xfrm>
            <a:off x="3347864" y="5589240"/>
            <a:ext cx="2707456" cy="369332"/>
          </a:xfrm>
          <a:prstGeom prst="rect">
            <a:avLst/>
          </a:prstGeom>
          <a:noFill/>
        </p:spPr>
        <p:txBody>
          <a:bodyPr wrap="square" rtlCol="0">
            <a:spAutoFit/>
          </a:bodyPr>
          <a:lstStyle/>
          <a:p>
            <a:pPr algn="ctr"/>
            <a:r>
              <a:rPr lang="fr-FR" b="1" dirty="0" smtClean="0">
                <a:solidFill>
                  <a:schemeClr val="accent2">
                    <a:lumMod val="50000"/>
                  </a:schemeClr>
                </a:solidFill>
              </a:rPr>
              <a:t>Container frigorifique</a:t>
            </a:r>
            <a:endParaRPr lang="fr-FR" b="1" dirty="0">
              <a:solidFill>
                <a:schemeClr val="accent2">
                  <a:lumMod val="50000"/>
                </a:schemeClr>
              </a:solidFill>
            </a:endParaRPr>
          </a:p>
        </p:txBody>
      </p:sp>
      <p:pic>
        <p:nvPicPr>
          <p:cNvPr id="1025" name="Picture 1" descr="http://www.techno-science.net/illustration/Definition/120px/Salica-Frigo.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4949" y="3998188"/>
            <a:ext cx="2143725" cy="1607794"/>
          </a:xfrm>
          <a:prstGeom prst="rect">
            <a:avLst/>
          </a:prstGeom>
          <a:noFill/>
          <a:extLst>
            <a:ext uri="{909E8E84-426E-40DD-AFC4-6F175D3DCCD1}">
              <a14:hiddenFill xmlns="" xmlns:a14="http://schemas.microsoft.com/office/drawing/2010/main">
                <a:solidFill>
                  <a:srgbClr val="FFFFFF"/>
                </a:solidFill>
              </a14:hiddenFill>
            </a:ext>
          </a:extLst>
        </p:spPr>
      </p:pic>
      <p:sp>
        <p:nvSpPr>
          <p:cNvPr id="7" name="ZoneTexte 6"/>
          <p:cNvSpPr txBox="1"/>
          <p:nvPr/>
        </p:nvSpPr>
        <p:spPr>
          <a:xfrm>
            <a:off x="65467" y="5684866"/>
            <a:ext cx="2214863" cy="646331"/>
          </a:xfrm>
          <a:prstGeom prst="rect">
            <a:avLst/>
          </a:prstGeom>
          <a:noFill/>
        </p:spPr>
        <p:txBody>
          <a:bodyPr wrap="square" rtlCol="0">
            <a:spAutoFit/>
          </a:bodyPr>
          <a:lstStyle/>
          <a:p>
            <a:r>
              <a:rPr lang="fr-FR" b="1" dirty="0">
                <a:solidFill>
                  <a:schemeClr val="accent2">
                    <a:lumMod val="50000"/>
                  </a:schemeClr>
                </a:solidFill>
              </a:rPr>
              <a:t>Navire frigorifique (</a:t>
            </a:r>
            <a:r>
              <a:rPr lang="fr-FR" b="1" dirty="0" err="1">
                <a:solidFill>
                  <a:schemeClr val="accent2">
                    <a:lumMod val="50000"/>
                  </a:schemeClr>
                </a:solidFill>
              </a:rPr>
              <a:t>Reefer</a:t>
            </a:r>
            <a:r>
              <a:rPr lang="fr-FR" b="1" dirty="0">
                <a:solidFill>
                  <a:schemeClr val="accent2">
                    <a:lumMod val="50000"/>
                  </a:schemeClr>
                </a:solidFill>
              </a:rPr>
              <a:t>)</a:t>
            </a:r>
          </a:p>
        </p:txBody>
      </p:sp>
      <p:sp>
        <p:nvSpPr>
          <p:cNvPr id="10" name="Titre 3"/>
          <p:cNvSpPr txBox="1">
            <a:spLocks/>
          </p:cNvSpPr>
          <p:nvPr/>
        </p:nvSpPr>
        <p:spPr>
          <a:xfrm>
            <a:off x="160364" y="116643"/>
            <a:ext cx="8640960" cy="707647"/>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FR" sz="4400" dirty="0" smtClean="0"/>
              <a:t>MODES DE TRANSPORT</a:t>
            </a:r>
            <a:br>
              <a:rPr lang="fr-FR" sz="4400" dirty="0" smtClean="0"/>
            </a:br>
            <a:r>
              <a:rPr lang="fr-FR" sz="4400" dirty="0" smtClean="0"/>
              <a:t/>
            </a:r>
            <a:br>
              <a:rPr lang="fr-FR" sz="4400" dirty="0" smtClean="0"/>
            </a:br>
            <a:endParaRPr lang="fr-FR" sz="4400" dirty="0"/>
          </a:p>
        </p:txBody>
      </p:sp>
      <p:pic>
        <p:nvPicPr>
          <p:cNvPr id="8" name="Image 7"/>
          <p:cNvPicPr>
            <a:picLocks noChangeAspect="1"/>
          </p:cNvPicPr>
          <p:nvPr/>
        </p:nvPicPr>
        <p:blipFill rotWithShape="1">
          <a:blip r:embed="rId6" cstate="print">
            <a:extLst>
              <a:ext uri="{28A0092B-C50C-407E-A947-70E740481C1C}">
                <a14:useLocalDpi xmlns="" xmlns:a14="http://schemas.microsoft.com/office/drawing/2010/main" val="0"/>
              </a:ext>
            </a:extLst>
          </a:blip>
          <a:srcRect t="17477"/>
          <a:stretch/>
        </p:blipFill>
        <p:spPr>
          <a:xfrm>
            <a:off x="6516216" y="1005506"/>
            <a:ext cx="2372233" cy="1957630"/>
          </a:xfrm>
          <a:prstGeom prst="rect">
            <a:avLst/>
          </a:prstGeom>
        </p:spPr>
      </p:pic>
      <p:sp>
        <p:nvSpPr>
          <p:cNvPr id="9" name="ZoneTexte 8"/>
          <p:cNvSpPr txBox="1"/>
          <p:nvPr/>
        </p:nvSpPr>
        <p:spPr>
          <a:xfrm>
            <a:off x="6662428" y="2492896"/>
            <a:ext cx="2226021" cy="369332"/>
          </a:xfrm>
          <a:prstGeom prst="rect">
            <a:avLst/>
          </a:prstGeom>
          <a:noFill/>
        </p:spPr>
        <p:txBody>
          <a:bodyPr wrap="square" rtlCol="0">
            <a:spAutoFit/>
          </a:bodyPr>
          <a:lstStyle/>
          <a:p>
            <a:r>
              <a:rPr lang="fr-FR" b="1" dirty="0">
                <a:solidFill>
                  <a:schemeClr val="accent2">
                    <a:lumMod val="50000"/>
                  </a:schemeClr>
                </a:solidFill>
              </a:rPr>
              <a:t>Wagon</a:t>
            </a:r>
            <a:r>
              <a:rPr lang="fr-FR" dirty="0" smtClean="0"/>
              <a:t> </a:t>
            </a:r>
            <a:r>
              <a:rPr lang="fr-FR" b="1" dirty="0">
                <a:solidFill>
                  <a:schemeClr val="accent2">
                    <a:lumMod val="50000"/>
                  </a:schemeClr>
                </a:solidFill>
              </a:rPr>
              <a:t>réfrigérant</a:t>
            </a:r>
          </a:p>
        </p:txBody>
      </p:sp>
      <p:sp>
        <p:nvSpPr>
          <p:cNvPr id="12" name="Bouton d'action : Accueil 11">
            <a:hlinkClick r:id="rId7" action="ppaction://hlinksldjump" highlightClick="1"/>
          </p:cNvPr>
          <p:cNvSpPr/>
          <p:nvPr/>
        </p:nvSpPr>
        <p:spPr>
          <a:xfrm>
            <a:off x="8711952" y="6309320"/>
            <a:ext cx="432048" cy="548680"/>
          </a:xfrm>
          <a:prstGeom prst="actionButtonHom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2952426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ADD7E71-01EB-4A76-BC22-7A28811155D2}" type="slidenum">
              <a:rPr lang="fr-FR" smtClean="0"/>
              <a:pPr/>
              <a:t>9</a:t>
            </a:fld>
            <a:endParaRPr lang="fr-FR"/>
          </a:p>
        </p:txBody>
      </p:sp>
      <p:pic>
        <p:nvPicPr>
          <p:cNvPr id="102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54409" t="54132" r="23509" b="15814"/>
          <a:stretch/>
        </p:blipFill>
        <p:spPr bwMode="auto">
          <a:xfrm>
            <a:off x="160364" y="1196752"/>
            <a:ext cx="3365382" cy="2576446"/>
          </a:xfrm>
          <a:prstGeom prst="rect">
            <a:avLst/>
          </a:prstGeom>
          <a:noFill/>
          <a:ln w="28575">
            <a:solidFill>
              <a:srgbClr val="2E20E0"/>
            </a:solidFill>
            <a:miter lim="800000"/>
            <a:headEnd/>
            <a:tailEnd/>
          </a:ln>
          <a:extLst>
            <a:ext uri="{909E8E84-426E-40DD-AFC4-6F175D3DCCD1}">
              <a14:hiddenFill xmlns="" xmlns:a14="http://schemas.microsoft.com/office/drawing/2010/main">
                <a:solidFill>
                  <a:schemeClr val="accent1"/>
                </a:solidFill>
              </a14:hiddenFill>
            </a:ext>
          </a:extLst>
        </p:spPr>
      </p:pic>
      <p:pic>
        <p:nvPicPr>
          <p:cNvPr id="4" name="Image 3"/>
          <p:cNvPicPr>
            <a:picLocks noChangeAspect="1"/>
          </p:cNvPicPr>
          <p:nvPr/>
        </p:nvPicPr>
        <p:blipFill rotWithShape="1">
          <a:blip r:embed="rId3" cstate="print">
            <a:extLst>
              <a:ext uri="{28A0092B-C50C-407E-A947-70E740481C1C}">
                <a14:useLocalDpi xmlns="" xmlns:a14="http://schemas.microsoft.com/office/drawing/2010/main" val="0"/>
              </a:ext>
            </a:extLst>
          </a:blip>
          <a:srcRect l="2652"/>
          <a:stretch/>
        </p:blipFill>
        <p:spPr>
          <a:xfrm>
            <a:off x="233211" y="4289686"/>
            <a:ext cx="3278803" cy="2088232"/>
          </a:xfrm>
          <a:prstGeom prst="rect">
            <a:avLst/>
          </a:prstGeom>
          <a:ln w="28575">
            <a:solidFill>
              <a:schemeClr val="bg2">
                <a:lumMod val="75000"/>
              </a:schemeClr>
            </a:solidFill>
          </a:ln>
        </p:spPr>
      </p:pic>
      <p:sp>
        <p:nvSpPr>
          <p:cNvPr id="6" name="ZoneTexte 5"/>
          <p:cNvSpPr txBox="1"/>
          <p:nvPr/>
        </p:nvSpPr>
        <p:spPr>
          <a:xfrm>
            <a:off x="554700" y="6377918"/>
            <a:ext cx="2957314" cy="369332"/>
          </a:xfrm>
          <a:prstGeom prst="rect">
            <a:avLst/>
          </a:prstGeom>
          <a:noFill/>
        </p:spPr>
        <p:txBody>
          <a:bodyPr wrap="square" rtlCol="0">
            <a:spAutoFit/>
          </a:bodyPr>
          <a:lstStyle/>
          <a:p>
            <a:pPr algn="ctr"/>
            <a:r>
              <a:rPr lang="fr-FR" sz="1600" dirty="0" smtClean="0">
                <a:solidFill>
                  <a:schemeClr val="accent1">
                    <a:lumMod val="60000"/>
                    <a:lumOff val="40000"/>
                  </a:schemeClr>
                </a:solidFill>
              </a:rPr>
              <a:t>Carrosserie</a:t>
            </a:r>
            <a:r>
              <a:rPr lang="fr-FR" dirty="0" smtClean="0">
                <a:solidFill>
                  <a:schemeClr val="accent1">
                    <a:lumMod val="60000"/>
                    <a:lumOff val="40000"/>
                  </a:schemeClr>
                </a:solidFill>
              </a:rPr>
              <a:t> </a:t>
            </a:r>
            <a:r>
              <a:rPr lang="fr-FR" sz="1600" b="1" dirty="0" smtClean="0">
                <a:solidFill>
                  <a:schemeClr val="accent1">
                    <a:lumMod val="60000"/>
                    <a:lumOff val="40000"/>
                  </a:schemeClr>
                </a:solidFill>
              </a:rPr>
              <a:t>frigorifique</a:t>
            </a:r>
            <a:endParaRPr lang="fr-FR" b="1" dirty="0">
              <a:solidFill>
                <a:schemeClr val="accent1">
                  <a:lumMod val="60000"/>
                  <a:lumOff val="40000"/>
                </a:schemeClr>
              </a:solidFill>
            </a:endParaRPr>
          </a:p>
        </p:txBody>
      </p:sp>
      <p:sp>
        <p:nvSpPr>
          <p:cNvPr id="11" name="Titre 3"/>
          <p:cNvSpPr txBox="1">
            <a:spLocks/>
          </p:cNvSpPr>
          <p:nvPr/>
        </p:nvSpPr>
        <p:spPr>
          <a:xfrm>
            <a:off x="160364" y="116643"/>
            <a:ext cx="8640960" cy="707647"/>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FR" sz="4400" dirty="0" smtClean="0"/>
              <a:t>VEHICULES</a:t>
            </a:r>
            <a:br>
              <a:rPr lang="fr-FR" sz="4400" dirty="0" smtClean="0"/>
            </a:br>
            <a:r>
              <a:rPr lang="fr-FR" sz="4400" dirty="0" smtClean="0"/>
              <a:t/>
            </a:r>
            <a:br>
              <a:rPr lang="fr-FR" sz="4400" dirty="0" smtClean="0"/>
            </a:br>
            <a:endParaRPr lang="fr-FR" sz="4400" dirty="0"/>
          </a:p>
        </p:txBody>
      </p:sp>
      <p:pic>
        <p:nvPicPr>
          <p:cNvPr id="7" name="Picture 2" descr="C:\Users\Huguette\Desktop\Capture.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711210" y="1700808"/>
            <a:ext cx="5258942" cy="3560433"/>
          </a:xfrm>
          <a:prstGeom prst="rect">
            <a:avLst/>
          </a:prstGeom>
          <a:noFill/>
          <a:ln w="28575">
            <a:solidFill>
              <a:schemeClr val="accent2">
                <a:lumMod val="75000"/>
              </a:schemeClr>
            </a:solidFill>
          </a:ln>
          <a:extLst>
            <a:ext uri="{909E8E84-426E-40DD-AFC4-6F175D3DCCD1}">
              <a14:hiddenFill xmlns="" xmlns:a14="http://schemas.microsoft.com/office/drawing/2010/main">
                <a:solidFill>
                  <a:srgbClr val="FFFFFF"/>
                </a:solidFill>
              </a14:hiddenFill>
            </a:ext>
          </a:extLst>
        </p:spPr>
      </p:pic>
      <p:sp>
        <p:nvSpPr>
          <p:cNvPr id="8" name="Rectangle 7"/>
          <p:cNvSpPr/>
          <p:nvPr/>
        </p:nvSpPr>
        <p:spPr>
          <a:xfrm>
            <a:off x="4499992" y="404664"/>
            <a:ext cx="3557286" cy="10801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400" b="1" dirty="0" smtClean="0">
              <a:ln w="18415" cmpd="sng">
                <a:solidFill>
                  <a:srgbClr val="FFFFFF"/>
                </a:solidFill>
                <a:prstDash val="solid"/>
              </a:ln>
              <a:solidFill>
                <a:srgbClr val="FFFFFF"/>
              </a:solidFill>
            </a:endParaRPr>
          </a:p>
          <a:p>
            <a:pPr algn="ctr"/>
            <a:r>
              <a:rPr lang="fr-FR" sz="2400" b="1" dirty="0" smtClean="0">
                <a:ln w="18415" cmpd="sng">
                  <a:solidFill>
                    <a:srgbClr val="FFFFFF"/>
                  </a:solidFill>
                  <a:prstDash val="solid"/>
                </a:ln>
                <a:solidFill>
                  <a:srgbClr val="FFFFFF"/>
                </a:solidFill>
              </a:rPr>
              <a:t>Carrosserie </a:t>
            </a:r>
            <a:r>
              <a:rPr lang="fr-FR" sz="2400" b="1" dirty="0">
                <a:ln w="18415" cmpd="sng">
                  <a:solidFill>
                    <a:srgbClr val="FFFFFF"/>
                  </a:solidFill>
                  <a:prstDash val="solid"/>
                </a:ln>
                <a:solidFill>
                  <a:srgbClr val="FFFFFF"/>
                </a:solidFill>
              </a:rPr>
              <a:t>FGTD </a:t>
            </a:r>
            <a:endParaRPr lang="fr-FR" sz="2400" b="1" dirty="0" smtClean="0">
              <a:ln w="18415" cmpd="sng">
                <a:solidFill>
                  <a:srgbClr val="FFFFFF"/>
                </a:solidFill>
                <a:prstDash val="solid"/>
              </a:ln>
              <a:solidFill>
                <a:srgbClr val="FFFFFF"/>
              </a:solidFill>
            </a:endParaRPr>
          </a:p>
          <a:p>
            <a:pPr algn="ctr"/>
            <a:endParaRPr lang="fr-FR" sz="2400" b="1" dirty="0">
              <a:ln w="18415" cmpd="sng">
                <a:solidFill>
                  <a:srgbClr val="FFFFFF"/>
                </a:solidFill>
                <a:prstDash val="solid"/>
              </a:ln>
              <a:solidFill>
                <a:srgbClr val="FFFFFF"/>
              </a:solidFill>
            </a:endParaRPr>
          </a:p>
          <a:p>
            <a:pPr algn="ctr"/>
            <a:r>
              <a:rPr lang="fr-FR" b="1" dirty="0">
                <a:solidFill>
                  <a:schemeClr val="bg2">
                    <a:lumMod val="50000"/>
                  </a:schemeClr>
                </a:solidFill>
                <a:effectLst>
                  <a:outerShdw blurRad="38100" dist="38100" dir="2700000" algn="tl">
                    <a:srgbClr val="000000">
                      <a:alpha val="43137"/>
                    </a:srgbClr>
                  </a:outerShdw>
                </a:effectLst>
              </a:rPr>
              <a:t>Fourgon à Température Dirigée</a:t>
            </a:r>
          </a:p>
          <a:p>
            <a:pPr marL="285750" indent="-285750">
              <a:buFontTx/>
              <a:buChar char="-"/>
            </a:pPr>
            <a:endParaRPr lang="fr-FR" b="1" dirty="0">
              <a:solidFill>
                <a:schemeClr val="bg2">
                  <a:lumMod val="50000"/>
                </a:schemeClr>
              </a:solidFill>
            </a:endParaRPr>
          </a:p>
          <a:p>
            <a:pPr algn="ctr"/>
            <a:endParaRPr lang="fr-FR" dirty="0"/>
          </a:p>
        </p:txBody>
      </p:sp>
      <p:sp>
        <p:nvSpPr>
          <p:cNvPr id="9" name="Bouton d'action : Accueil 8">
            <a:hlinkClick r:id="rId5" action="ppaction://hlinksldjump" highlightClick="1"/>
          </p:cNvPr>
          <p:cNvSpPr/>
          <p:nvPr/>
        </p:nvSpPr>
        <p:spPr>
          <a:xfrm>
            <a:off x="8460432" y="6165304"/>
            <a:ext cx="432048" cy="548680"/>
          </a:xfrm>
          <a:prstGeom prst="actionButtonHom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3450480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Sillage">
  <a:themeElements>
    <a:clrScheme name="Sillag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illage">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illage">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1583</TotalTime>
  <Words>1047</Words>
  <Application>Microsoft Office PowerPoint</Application>
  <PresentationFormat>Affichage à l'écran (4:3)</PresentationFormat>
  <Paragraphs>206</Paragraphs>
  <Slides>22</Slides>
  <Notes>6</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Sillage</vt:lpstr>
      <vt:lpstr> LE TRANSPORT SOUS TEMPERATURE DIRIGEE</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 AGREMENT A.T.P.</vt:lpstr>
      <vt:lpstr>PRINCIPE DE LA REFRIGERATION</vt:lpstr>
      <vt:lpstr>CIRCULATION ET TEMPERATURE DE L’AIR A L’INTERIEUR DU VEHICULE</vt:lpstr>
      <vt:lpstr> CIRCULATION ET TEMPERATURE DE L’AIR A L’INTERIEUR DU VEHICULE</vt:lpstr>
      <vt:lpstr> CIRCULATION ET TEMPERATURE DE L’AIR A L’INTERIEUR DU VEHICULE</vt:lpstr>
      <vt:lpstr>LES TEMPERATURES DE TRANSPORT</vt:lpstr>
      <vt:lpstr>POUR ALLER PLUS LOIN</vt:lpstr>
      <vt:lpstr>TEMPERATURE ET MICRO-ORGANISMES</vt:lpstr>
      <vt:lpstr>TEMPERATURE ET MICRO-ORGANISMES</vt:lpstr>
      <vt:lpstr>TEMPERATURE ET MICRO-ORGANISMES  </vt:lpstr>
      <vt:lpstr>Diapositive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TRANSPORT SOUS TEMPERATURE DIRIGEE</dc:title>
  <dc:creator>Huguette</dc:creator>
  <cp:lastModifiedBy>Annie</cp:lastModifiedBy>
  <cp:revision>199</cp:revision>
  <dcterms:created xsi:type="dcterms:W3CDTF">2013-04-29T13:32:44Z</dcterms:created>
  <dcterms:modified xsi:type="dcterms:W3CDTF">2014-06-26T12:08:47Z</dcterms:modified>
</cp:coreProperties>
</file>