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1" r:id="rId4"/>
    <p:sldId id="262" r:id="rId5"/>
    <p:sldId id="257" r:id="rId6"/>
    <p:sldId id="268" r:id="rId7"/>
    <p:sldId id="269" r:id="rId8"/>
    <p:sldId id="264" r:id="rId9"/>
    <p:sldId id="267" r:id="rId10"/>
    <p:sldId id="266"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p:restoredTop sz="94715"/>
  </p:normalViewPr>
  <p:slideViewPr>
    <p:cSldViewPr snapToGrid="0" snapToObjects="1">
      <p:cViewPr>
        <p:scale>
          <a:sx n="70" d="100"/>
          <a:sy n="70" d="100"/>
        </p:scale>
        <p:origin x="-8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Cliquez et modifiez le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B80C674-7DFC-42FE-B9CD-82963CDB1557}"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smtClean="0"/>
              <a:t>Cliquez et modifiez le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076456F-F47D-4F25-8053-2A695DA0CA7D}"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smtClean="0"/>
              <a:t>Cliquez et modifiez le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D6C7379-69CC-4837-9905-BEBA22830C8A}"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smtClean="0"/>
              <a:t>Cliquez et modifiez le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9EB8B7E-8AEE-4F10-BFEE-C999AD004D36}"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smtClean="0"/>
              <a:t>Cliquez et modifiez le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Cliquez pour 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Cliquez pour 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8668F3F9-58BC-440B-B37B-805B9055EF92}" type="datetimeFigureOut">
              <a:rPr lang="en-US" dirty="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smtClean="0"/>
              <a:t>Cliquez et modifiez le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0D5A53AF-48EA-489D-8260-9DCAB666386A}" type="datetimeFigureOut">
              <a:rPr lang="en-US" dirty="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Cliquez et modifiez le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Cliquez pour 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7D1BD23-6E54-4D9D-AD88-A2813C73CC25}"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471A834-4F3C-4AF9-9C74-05EC35A0F292}" type="datetimeFigureOut">
              <a:rPr lang="en-US" dirty="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2/15/2017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26596" y="418203"/>
            <a:ext cx="9644065" cy="1445475"/>
          </a:xfrm>
        </p:spPr>
        <p:txBody>
          <a:bodyPr>
            <a:noAutofit/>
          </a:bodyPr>
          <a:lstStyle/>
          <a:p>
            <a:pPr algn="l"/>
            <a:r>
              <a:rPr lang="fr-FR" sz="3600" b="1" dirty="0" smtClean="0">
                <a:solidFill>
                  <a:schemeClr val="bg1"/>
                </a:solidFill>
              </a:rPr>
              <a:t>Les réformes du CAP et BP en </a:t>
            </a:r>
            <a:r>
              <a:rPr lang="fr-FR" sz="3600" b="1" smtClean="0">
                <a:solidFill>
                  <a:schemeClr val="bg1"/>
                </a:solidFill>
              </a:rPr>
              <a:t>filière Hôtellerie/Restauration : </a:t>
            </a:r>
            <a:endParaRPr lang="fr-FR" sz="3600" b="1" dirty="0" smtClean="0">
              <a:solidFill>
                <a:schemeClr val="bg1"/>
              </a:solidFill>
            </a:endParaRPr>
          </a:p>
          <a:p>
            <a:pPr algn="l"/>
            <a:r>
              <a:rPr lang="fr-FR" sz="3600" b="1" dirty="0">
                <a:solidFill>
                  <a:schemeClr val="bg1"/>
                </a:solidFill>
              </a:rPr>
              <a:t>	</a:t>
            </a:r>
            <a:r>
              <a:rPr lang="fr-FR" sz="3600" b="1" dirty="0" smtClean="0">
                <a:solidFill>
                  <a:schemeClr val="bg1"/>
                </a:solidFill>
              </a:rPr>
              <a:t>		                         Eléments de contexte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2" name="Rectangle 1"/>
          <p:cNvSpPr/>
          <p:nvPr/>
        </p:nvSpPr>
        <p:spPr>
          <a:xfrm>
            <a:off x="1025327" y="2553193"/>
            <a:ext cx="9591214" cy="3785652"/>
          </a:xfrm>
          <a:prstGeom prst="rect">
            <a:avLst/>
          </a:prstGeom>
        </p:spPr>
        <p:txBody>
          <a:bodyPr wrap="square">
            <a:spAutoFit/>
          </a:bodyPr>
          <a:lstStyle/>
          <a:p>
            <a:pPr>
              <a:buFont typeface="Arial" charset="0"/>
              <a:buChar char="•"/>
            </a:pPr>
            <a:r>
              <a:rPr lang="fr-FR" sz="2400" dirty="0" smtClean="0">
                <a:solidFill>
                  <a:srgbClr val="0070C0"/>
                </a:solidFill>
                <a:latin typeface="ArialMT" charset="0"/>
              </a:rPr>
              <a:t>    R</a:t>
            </a:r>
            <a:r>
              <a:rPr lang="fr-FR" sz="2400" dirty="0">
                <a:solidFill>
                  <a:srgbClr val="0070C0"/>
                </a:solidFill>
                <a:latin typeface="ArialMT" charset="0"/>
              </a:rPr>
              <a:t>énovation </a:t>
            </a:r>
            <a:r>
              <a:rPr lang="fr-FR" sz="2400" dirty="0" smtClean="0">
                <a:solidFill>
                  <a:srgbClr val="0070C0"/>
                </a:solidFill>
                <a:latin typeface="ArialMT" charset="0"/>
              </a:rPr>
              <a:t>du CAP en </a:t>
            </a:r>
            <a:r>
              <a:rPr lang="fr-FR" sz="2400" dirty="0">
                <a:solidFill>
                  <a:srgbClr val="0070C0"/>
                </a:solidFill>
                <a:latin typeface="ArialMT" charset="0"/>
              </a:rPr>
              <a:t>cohérence avec les BP rénovés</a:t>
            </a:r>
          </a:p>
          <a:p>
            <a:pPr>
              <a:buFont typeface="Arial" charset="0"/>
              <a:buChar char="•"/>
            </a:pPr>
            <a:endParaRPr lang="fr-FR" sz="2400" dirty="0" smtClean="0">
              <a:solidFill>
                <a:srgbClr val="0070C0"/>
              </a:solidFill>
              <a:latin typeface="ArialMT" charset="0"/>
            </a:endParaRPr>
          </a:p>
          <a:p>
            <a:pPr>
              <a:buFont typeface="Arial" charset="0"/>
              <a:buChar char="•"/>
            </a:pPr>
            <a:r>
              <a:rPr lang="fr-FR" sz="2400" dirty="0">
                <a:solidFill>
                  <a:srgbClr val="0070C0"/>
                </a:solidFill>
                <a:latin typeface="ArialMT" charset="0"/>
              </a:rPr>
              <a:t> </a:t>
            </a:r>
            <a:r>
              <a:rPr lang="fr-FR" sz="2400" dirty="0" smtClean="0">
                <a:solidFill>
                  <a:srgbClr val="0070C0"/>
                </a:solidFill>
                <a:latin typeface="ArialMT" charset="0"/>
              </a:rPr>
              <a:t>   Recentrage </a:t>
            </a:r>
            <a:r>
              <a:rPr lang="fr-FR" sz="2400" dirty="0">
                <a:solidFill>
                  <a:srgbClr val="0070C0"/>
                </a:solidFill>
                <a:latin typeface="ArialMT" charset="0"/>
              </a:rPr>
              <a:t>sur le cœur de </a:t>
            </a:r>
            <a:r>
              <a:rPr lang="fr-FR" sz="2400" dirty="0" smtClean="0">
                <a:solidFill>
                  <a:srgbClr val="0070C0"/>
                </a:solidFill>
                <a:latin typeface="ArialMT" charset="0"/>
              </a:rPr>
              <a:t>métier </a:t>
            </a:r>
          </a:p>
          <a:p>
            <a:pPr>
              <a:buFont typeface="Arial" charset="0"/>
              <a:buChar char="•"/>
            </a:pPr>
            <a:endParaRPr lang="fr-FR" sz="2400" dirty="0">
              <a:solidFill>
                <a:srgbClr val="0070C0"/>
              </a:solidFill>
            </a:endParaRPr>
          </a:p>
          <a:p>
            <a:pPr>
              <a:buFont typeface="Arial" charset="0"/>
              <a:buChar char="•"/>
            </a:pPr>
            <a:r>
              <a:rPr lang="fr-FR" sz="2400" dirty="0">
                <a:solidFill>
                  <a:srgbClr val="0070C0"/>
                </a:solidFill>
                <a:latin typeface="Wingdings2" charset="2"/>
              </a:rPr>
              <a:t> </a:t>
            </a:r>
            <a:r>
              <a:rPr lang="fr-FR" sz="2400" dirty="0">
                <a:solidFill>
                  <a:srgbClr val="0070C0"/>
                </a:solidFill>
                <a:latin typeface="ArialMT" charset="0"/>
              </a:rPr>
              <a:t>Approche par </a:t>
            </a:r>
            <a:r>
              <a:rPr lang="fr-FR" sz="2400" dirty="0" smtClean="0">
                <a:solidFill>
                  <a:srgbClr val="0070C0"/>
                </a:solidFill>
                <a:latin typeface="ArialMT" charset="0"/>
              </a:rPr>
              <a:t>compétence </a:t>
            </a:r>
            <a:endParaRPr lang="fr-FR" sz="2400" dirty="0">
              <a:solidFill>
                <a:srgbClr val="0070C0"/>
              </a:solidFill>
              <a:latin typeface="ArialMT" charset="0"/>
            </a:endParaRPr>
          </a:p>
          <a:p>
            <a:pPr>
              <a:buFont typeface="Arial" charset="0"/>
              <a:buChar char="•"/>
            </a:pPr>
            <a:endParaRPr lang="fr-FR" sz="2400" dirty="0">
              <a:solidFill>
                <a:srgbClr val="0070C0"/>
              </a:solidFill>
            </a:endParaRPr>
          </a:p>
          <a:p>
            <a:pPr>
              <a:buFont typeface="Arial" charset="0"/>
              <a:buChar char="•"/>
            </a:pPr>
            <a:r>
              <a:rPr lang="fr-FR" sz="2400" dirty="0">
                <a:solidFill>
                  <a:srgbClr val="0070C0"/>
                </a:solidFill>
                <a:latin typeface="Wingdings2" charset="2"/>
              </a:rPr>
              <a:t> </a:t>
            </a:r>
            <a:r>
              <a:rPr lang="fr-FR" sz="2400" dirty="0" smtClean="0">
                <a:solidFill>
                  <a:srgbClr val="0070C0"/>
                </a:solidFill>
                <a:latin typeface="ArialMT" charset="0"/>
              </a:rPr>
              <a:t>Transversalité́ </a:t>
            </a:r>
            <a:r>
              <a:rPr lang="fr-FR" sz="2400" dirty="0">
                <a:solidFill>
                  <a:srgbClr val="0070C0"/>
                </a:solidFill>
                <a:latin typeface="ArialMT" charset="0"/>
              </a:rPr>
              <a:t>des enseignements de culture professionnelle </a:t>
            </a:r>
            <a:r>
              <a:rPr lang="fr-FR" sz="2400" dirty="0" smtClean="0">
                <a:solidFill>
                  <a:srgbClr val="0070C0"/>
                </a:solidFill>
                <a:latin typeface="ArialMT" charset="0"/>
              </a:rPr>
              <a:t>      (</a:t>
            </a:r>
            <a:r>
              <a:rPr lang="fr-FR" sz="2400" dirty="0">
                <a:solidFill>
                  <a:srgbClr val="0070C0"/>
                </a:solidFill>
                <a:latin typeface="ArialMT" charset="0"/>
              </a:rPr>
              <a:t>cuisine, gestion </a:t>
            </a:r>
            <a:r>
              <a:rPr lang="fr-FR" sz="2400" dirty="0" smtClean="0">
                <a:solidFill>
                  <a:srgbClr val="0070C0"/>
                </a:solidFill>
                <a:latin typeface="ArialMT" charset="0"/>
              </a:rPr>
              <a:t>et </a:t>
            </a:r>
            <a:r>
              <a:rPr lang="fr-FR" sz="2400" dirty="0">
                <a:solidFill>
                  <a:srgbClr val="0070C0"/>
                </a:solidFill>
                <a:latin typeface="ArialMT" charset="0"/>
              </a:rPr>
              <a:t>sciences </a:t>
            </a:r>
            <a:r>
              <a:rPr lang="fr-FR" sz="2400" dirty="0" smtClean="0">
                <a:solidFill>
                  <a:srgbClr val="0070C0"/>
                </a:solidFill>
                <a:latin typeface="ArialMT" charset="0"/>
              </a:rPr>
              <a:t>appliquées) </a:t>
            </a:r>
            <a:endParaRPr lang="fr-FR" sz="2400" dirty="0">
              <a:solidFill>
                <a:srgbClr val="0070C0"/>
              </a:solidFill>
              <a:latin typeface="ArialMT" charset="0"/>
            </a:endParaRPr>
          </a:p>
          <a:p>
            <a:pPr>
              <a:buFont typeface="Arial" charset="0"/>
              <a:buChar char="•"/>
            </a:pPr>
            <a:endParaRPr lang="fr-FR" sz="2400" dirty="0">
              <a:solidFill>
                <a:srgbClr val="0070C0"/>
              </a:solidFill>
            </a:endParaRPr>
          </a:p>
          <a:p>
            <a:pPr>
              <a:buFont typeface="Arial" charset="0"/>
              <a:buChar char="•"/>
            </a:pPr>
            <a:r>
              <a:rPr lang="fr-FR" sz="2400" dirty="0">
                <a:solidFill>
                  <a:srgbClr val="0070C0"/>
                </a:solidFill>
                <a:latin typeface="Wingdings2" charset="2"/>
              </a:rPr>
              <a:t> </a:t>
            </a:r>
            <a:r>
              <a:rPr lang="fr-FR" sz="2400" dirty="0">
                <a:solidFill>
                  <a:srgbClr val="0070C0"/>
                </a:solidFill>
                <a:latin typeface="ArialMT" charset="0"/>
              </a:rPr>
              <a:t>Lecture </a:t>
            </a:r>
            <a:r>
              <a:rPr lang="fr-FR" sz="2400" dirty="0" smtClean="0">
                <a:solidFill>
                  <a:srgbClr val="0070C0"/>
                </a:solidFill>
                <a:latin typeface="ArialMT" charset="0"/>
              </a:rPr>
              <a:t>facilitée </a:t>
            </a:r>
            <a:r>
              <a:rPr lang="fr-FR" sz="2400" dirty="0">
                <a:solidFill>
                  <a:srgbClr val="0070C0"/>
                </a:solidFill>
                <a:latin typeface="ArialMT" charset="0"/>
              </a:rPr>
              <a:t>du </a:t>
            </a:r>
            <a:r>
              <a:rPr lang="fr-FR" sz="2400" dirty="0" smtClean="0">
                <a:solidFill>
                  <a:srgbClr val="0070C0"/>
                </a:solidFill>
                <a:latin typeface="ArialMT" charset="0"/>
              </a:rPr>
              <a:t>référentiel </a:t>
            </a:r>
            <a:endParaRPr lang="fr-FR" sz="2400" dirty="0">
              <a:solidFill>
                <a:srgbClr val="0070C0"/>
              </a:solidFill>
              <a:effectLst/>
            </a:endParaRPr>
          </a:p>
        </p:txBody>
      </p:sp>
      <p:sp>
        <p:nvSpPr>
          <p:cNvPr id="7" name="Rectangle 6"/>
          <p:cNvSpPr/>
          <p:nvPr/>
        </p:nvSpPr>
        <p:spPr>
          <a:xfrm>
            <a:off x="1025326" y="1861499"/>
            <a:ext cx="4912335" cy="461665"/>
          </a:xfrm>
          <a:prstGeom prst="rect">
            <a:avLst/>
          </a:prstGeom>
        </p:spPr>
        <p:txBody>
          <a:bodyPr wrap="square">
            <a:spAutoFit/>
          </a:bodyPr>
          <a:lstStyle/>
          <a:p>
            <a:r>
              <a:rPr lang="fr-FR" sz="2400" b="1" dirty="0" smtClean="0">
                <a:solidFill>
                  <a:srgbClr val="FF0000"/>
                </a:solidFill>
                <a:latin typeface="Arial" charset="0"/>
                <a:ea typeface="Arial" charset="0"/>
                <a:cs typeface="Arial" charset="0"/>
              </a:rPr>
              <a:t>Les </a:t>
            </a:r>
            <a:r>
              <a:rPr lang="fr-FR" sz="2400" b="1" dirty="0">
                <a:solidFill>
                  <a:srgbClr val="FF0000"/>
                </a:solidFill>
                <a:latin typeface="Arial" charset="0"/>
                <a:ea typeface="Arial" charset="0"/>
                <a:cs typeface="Arial" charset="0"/>
              </a:rPr>
              <a:t>objectifs de la </a:t>
            </a:r>
            <a:r>
              <a:rPr lang="fr-FR" sz="2400" b="1" dirty="0" smtClean="0">
                <a:solidFill>
                  <a:srgbClr val="FF0000"/>
                </a:solidFill>
                <a:latin typeface="Arial" charset="0"/>
                <a:ea typeface="Arial" charset="0"/>
                <a:cs typeface="Arial" charset="0"/>
              </a:rPr>
              <a:t>rénovation:  </a:t>
            </a:r>
            <a:endParaRPr lang="fr-FR" sz="2400"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12256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8" name="Rectangle 7"/>
          <p:cNvSpPr/>
          <p:nvPr/>
        </p:nvSpPr>
        <p:spPr>
          <a:xfrm>
            <a:off x="105174" y="1499745"/>
            <a:ext cx="8165369" cy="646331"/>
          </a:xfrm>
          <a:prstGeom prst="rect">
            <a:avLst/>
          </a:prstGeom>
        </p:spPr>
        <p:txBody>
          <a:bodyPr wrap="square">
            <a:spAutoFit/>
          </a:bodyPr>
          <a:lstStyle/>
          <a:p>
            <a:r>
              <a:rPr lang="fr-FR" b="1" u="sng" dirty="0" smtClean="0">
                <a:solidFill>
                  <a:schemeClr val="bg1"/>
                </a:solidFill>
                <a:latin typeface="Arial" charset="0"/>
                <a:ea typeface="Arial" charset="0"/>
                <a:cs typeface="Arial" charset="0"/>
              </a:rPr>
              <a:t>6/ Cas concret d’approche par compétence du BP Arts de la Cuisine :</a:t>
            </a:r>
            <a:r>
              <a:rPr lang="fr-FR" b="1" u="sng" dirty="0">
                <a:solidFill>
                  <a:schemeClr val="bg1"/>
                </a:solidFill>
                <a:latin typeface="Arial" charset="0"/>
                <a:ea typeface="Arial" charset="0"/>
                <a:cs typeface="Arial" charset="0"/>
              </a:rPr>
              <a:t> </a:t>
            </a:r>
          </a:p>
          <a:p>
            <a:endParaRPr lang="fr-FR" b="1" dirty="0">
              <a:solidFill>
                <a:schemeClr val="bg1"/>
              </a:solidFill>
              <a:latin typeface="Arial" charset="0"/>
              <a:ea typeface="Arial" charset="0"/>
              <a:cs typeface="Arial"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291" y="1905190"/>
            <a:ext cx="6073246" cy="4961243"/>
          </a:xfrm>
          <a:prstGeom prst="rect">
            <a:avLst/>
          </a:prstGeom>
        </p:spPr>
      </p:pic>
    </p:spTree>
    <p:extLst>
      <p:ext uri="{BB962C8B-B14F-4D97-AF65-F5344CB8AC3E}">
        <p14:creationId xmlns:p14="http://schemas.microsoft.com/office/powerpoint/2010/main" val="193096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10106028"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2" name="Rectangle 1"/>
          <p:cNvSpPr/>
          <p:nvPr/>
        </p:nvSpPr>
        <p:spPr>
          <a:xfrm>
            <a:off x="423309" y="2095981"/>
            <a:ext cx="11143380" cy="2862322"/>
          </a:xfrm>
          <a:prstGeom prst="rect">
            <a:avLst/>
          </a:prstGeom>
        </p:spPr>
        <p:txBody>
          <a:bodyPr wrap="square">
            <a:spAutoFit/>
          </a:bodyPr>
          <a:lstStyle/>
          <a:p>
            <a:pPr marR="3780" algn="just"/>
            <a:endParaRPr lang="fr-FR" u="sng" dirty="0">
              <a:solidFill>
                <a:prstClr val="black"/>
              </a:solidFill>
              <a:latin typeface="Arial" charset="0"/>
              <a:ea typeface="Arial" charset="0"/>
              <a:cs typeface="Arial" charset="0"/>
            </a:endParaRPr>
          </a:p>
          <a:p>
            <a:r>
              <a:rPr lang="fr-FR" b="1" dirty="0">
                <a:solidFill>
                  <a:srgbClr val="0070C0"/>
                </a:solidFill>
                <a:latin typeface="Arial" charset="0"/>
                <a:ea typeface="Arial" charset="0"/>
                <a:cs typeface="Arial" charset="0"/>
              </a:rPr>
              <a:t>L</a:t>
            </a:r>
            <a:r>
              <a:rPr lang="fr-FR" b="1" dirty="0" smtClean="0">
                <a:solidFill>
                  <a:srgbClr val="0070C0"/>
                </a:solidFill>
                <a:latin typeface="Arial" charset="0"/>
                <a:ea typeface="Arial" charset="0"/>
                <a:cs typeface="Arial" charset="0"/>
              </a:rPr>
              <a:t>’approche </a:t>
            </a:r>
            <a:r>
              <a:rPr lang="fr-FR" b="1" dirty="0">
                <a:solidFill>
                  <a:srgbClr val="0070C0"/>
                </a:solidFill>
                <a:latin typeface="Arial" charset="0"/>
                <a:ea typeface="Arial" charset="0"/>
                <a:cs typeface="Arial" charset="0"/>
              </a:rPr>
              <a:t>par compétences </a:t>
            </a:r>
            <a:r>
              <a:rPr lang="fr-FR" b="1" dirty="0" smtClean="0">
                <a:solidFill>
                  <a:srgbClr val="0070C0"/>
                </a:solidFill>
                <a:latin typeface="Arial" charset="0"/>
                <a:ea typeface="Arial" charset="0"/>
                <a:cs typeface="Arial" charset="0"/>
              </a:rPr>
              <a:t>répond </a:t>
            </a:r>
            <a:r>
              <a:rPr lang="fr-FR" b="1" dirty="0">
                <a:solidFill>
                  <a:srgbClr val="0070C0"/>
                </a:solidFill>
                <a:latin typeface="Arial" charset="0"/>
                <a:ea typeface="Arial" charset="0"/>
                <a:cs typeface="Arial" charset="0"/>
              </a:rPr>
              <a:t>au besoin de réduire l’échec scolaire chez les élèves </a:t>
            </a:r>
            <a:r>
              <a:rPr lang="fr-FR" b="1" dirty="0" smtClean="0">
                <a:solidFill>
                  <a:srgbClr val="0070C0"/>
                </a:solidFill>
                <a:latin typeface="Arial" charset="0"/>
                <a:ea typeface="Arial" charset="0"/>
                <a:cs typeface="Arial" charset="0"/>
              </a:rPr>
              <a:t>car elle place l’apprenant au </a:t>
            </a:r>
            <a:r>
              <a:rPr lang="fr-FR" b="1" dirty="0">
                <a:solidFill>
                  <a:srgbClr val="0070C0"/>
                </a:solidFill>
                <a:latin typeface="Arial" charset="0"/>
                <a:ea typeface="Arial" charset="0"/>
                <a:cs typeface="Arial" charset="0"/>
              </a:rPr>
              <a:t>centre de l’action éducative, </a:t>
            </a:r>
            <a:endParaRPr lang="fr-FR" b="1" dirty="0" smtClean="0">
              <a:solidFill>
                <a:srgbClr val="0070C0"/>
              </a:solidFill>
              <a:latin typeface="Arial" charset="0"/>
              <a:ea typeface="Arial" charset="0"/>
              <a:cs typeface="Arial" charset="0"/>
            </a:endParaRPr>
          </a:p>
          <a:p>
            <a:endParaRPr lang="fr-FR" b="1" dirty="0">
              <a:solidFill>
                <a:srgbClr val="0070C0"/>
              </a:solidFill>
              <a:latin typeface="Arial" charset="0"/>
              <a:ea typeface="Arial" charset="0"/>
              <a:cs typeface="Arial" charset="0"/>
            </a:endParaRPr>
          </a:p>
          <a:p>
            <a:r>
              <a:rPr lang="fr-FR" b="1" u="sng" dirty="0" smtClean="0">
                <a:solidFill>
                  <a:srgbClr val="0070C0"/>
                </a:solidFill>
                <a:latin typeface="Arial" charset="0"/>
                <a:ea typeface="Arial" charset="0"/>
                <a:cs typeface="Arial" charset="0"/>
              </a:rPr>
              <a:t>il </a:t>
            </a:r>
            <a:r>
              <a:rPr lang="fr-FR" b="1" u="sng" dirty="0">
                <a:solidFill>
                  <a:srgbClr val="0070C0"/>
                </a:solidFill>
                <a:latin typeface="Arial" charset="0"/>
                <a:ea typeface="Arial" charset="0"/>
                <a:cs typeface="Arial" charset="0"/>
              </a:rPr>
              <a:t>devient </a:t>
            </a:r>
            <a:r>
              <a:rPr lang="fr-FR" b="1" u="sng" dirty="0" smtClean="0">
                <a:solidFill>
                  <a:srgbClr val="0070C0"/>
                </a:solidFill>
                <a:latin typeface="Arial" charset="0"/>
                <a:ea typeface="Arial" charset="0"/>
                <a:cs typeface="Arial" charset="0"/>
              </a:rPr>
              <a:t>ainsi le </a:t>
            </a:r>
            <a:r>
              <a:rPr lang="fr-FR" b="1" u="sng" dirty="0">
                <a:solidFill>
                  <a:srgbClr val="0070C0"/>
                </a:solidFill>
                <a:latin typeface="Arial" charset="0"/>
                <a:ea typeface="Arial" charset="0"/>
                <a:cs typeface="Arial" charset="0"/>
              </a:rPr>
              <a:t>principal acteur dans le </a:t>
            </a:r>
            <a:r>
              <a:rPr lang="fr-FR" b="1" u="sng" dirty="0" smtClean="0">
                <a:solidFill>
                  <a:srgbClr val="0070C0"/>
                </a:solidFill>
                <a:latin typeface="Arial" charset="0"/>
                <a:ea typeface="Arial" charset="0"/>
                <a:cs typeface="Arial" charset="0"/>
              </a:rPr>
              <a:t>processus Enseignement/Apprentissage.</a:t>
            </a:r>
          </a:p>
          <a:p>
            <a:endParaRPr lang="fr-FR" b="1" u="sng" dirty="0">
              <a:solidFill>
                <a:srgbClr val="0070C0"/>
              </a:solidFill>
              <a:latin typeface="Arial" charset="0"/>
              <a:ea typeface="Arial" charset="0"/>
              <a:cs typeface="Arial" charset="0"/>
            </a:endParaRPr>
          </a:p>
          <a:p>
            <a:endParaRPr lang="fr-FR" b="1" u="sng" dirty="0">
              <a:solidFill>
                <a:srgbClr val="0070C0"/>
              </a:solidFill>
              <a:latin typeface="Arial" charset="0"/>
              <a:ea typeface="Arial" charset="0"/>
              <a:cs typeface="Arial" charset="0"/>
            </a:endParaRPr>
          </a:p>
          <a:p>
            <a:endParaRPr lang="fr-FR" b="1" u="sng" dirty="0" smtClean="0">
              <a:solidFill>
                <a:srgbClr val="0070C0"/>
              </a:solidFill>
              <a:latin typeface="Arial" charset="0"/>
              <a:ea typeface="Arial" charset="0"/>
              <a:cs typeface="Arial" charset="0"/>
            </a:endParaRPr>
          </a:p>
          <a:p>
            <a:endParaRPr lang="fr-FR" b="1" dirty="0" smtClean="0">
              <a:solidFill>
                <a:srgbClr val="FF0000"/>
              </a:solidFill>
              <a:latin typeface="Arial" charset="0"/>
              <a:ea typeface="Arial" charset="0"/>
              <a:cs typeface="Arial" charset="0"/>
            </a:endParaRPr>
          </a:p>
          <a:p>
            <a:endParaRPr lang="fr-FR" b="1" dirty="0" smtClean="0">
              <a:solidFill>
                <a:srgbClr val="FF0000"/>
              </a:solidFill>
              <a:latin typeface="Arial" charset="0"/>
              <a:ea typeface="Arial" charset="0"/>
              <a:cs typeface="Arial" charset="0"/>
            </a:endParaRPr>
          </a:p>
        </p:txBody>
      </p:sp>
      <p:sp>
        <p:nvSpPr>
          <p:cNvPr id="7" name="Rectangle 6"/>
          <p:cNvSpPr/>
          <p:nvPr/>
        </p:nvSpPr>
        <p:spPr>
          <a:xfrm>
            <a:off x="423309" y="1833086"/>
            <a:ext cx="1441420" cy="369332"/>
          </a:xfrm>
          <a:prstGeom prst="rect">
            <a:avLst/>
          </a:prstGeom>
        </p:spPr>
        <p:txBody>
          <a:bodyPr wrap="none">
            <a:spAutoFit/>
          </a:bodyPr>
          <a:lstStyle/>
          <a:p>
            <a:r>
              <a:rPr lang="fr-FR" b="1" u="sng" dirty="0" smtClean="0">
                <a:solidFill>
                  <a:srgbClr val="262626"/>
                </a:solidFill>
                <a:latin typeface="ArialMT" charset="0"/>
              </a:rPr>
              <a:t>En résumé:</a:t>
            </a:r>
            <a:endParaRPr lang="fr-FR" b="1" u="sng" dirty="0">
              <a:solidFill>
                <a:srgbClr val="262626"/>
              </a:solidFill>
              <a:latin typeface="ArialMT" charset="0"/>
            </a:endParaRPr>
          </a:p>
        </p:txBody>
      </p:sp>
      <p:pic>
        <p:nvPicPr>
          <p:cNvPr id="2050" name="Picture 2" descr="Sphère Compétence"/>
          <p:cNvPicPr>
            <a:picLocks noChangeAspect="1" noChangeArrowheads="1"/>
          </p:cNvPicPr>
          <p:nvPr/>
        </p:nvPicPr>
        <p:blipFill>
          <a:blip r:embed="rId3"/>
          <a:srcRect/>
          <a:stretch>
            <a:fillRect/>
          </a:stretch>
        </p:blipFill>
        <p:spPr bwMode="auto">
          <a:xfrm>
            <a:off x="4647569" y="3808230"/>
            <a:ext cx="2790461" cy="2790462"/>
          </a:xfrm>
          <a:prstGeom prst="rect">
            <a:avLst/>
          </a:prstGeom>
          <a:noFill/>
        </p:spPr>
      </p:pic>
    </p:spTree>
    <p:extLst>
      <p:ext uri="{BB962C8B-B14F-4D97-AF65-F5344CB8AC3E}">
        <p14:creationId xmlns:p14="http://schemas.microsoft.com/office/powerpoint/2010/main" val="67255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4" name="Image 3"/>
          <p:cNvPicPr>
            <a:picLocks noChangeAspect="1"/>
          </p:cNvPicPr>
          <p:nvPr/>
        </p:nvPicPr>
        <p:blipFill>
          <a:blip r:embed="rId2"/>
          <a:stretch>
            <a:fillRect/>
          </a:stretch>
        </p:blipFill>
        <p:spPr>
          <a:xfrm>
            <a:off x="6486525" y="2077135"/>
            <a:ext cx="4429129" cy="4270569"/>
          </a:xfrm>
          <a:prstGeom prst="rect">
            <a:avLst/>
          </a:prstGeom>
        </p:spPr>
      </p:pic>
      <p:pic>
        <p:nvPicPr>
          <p:cNvPr id="5" name="Image 4"/>
          <p:cNvPicPr>
            <a:picLocks noChangeAspect="1"/>
          </p:cNvPicPr>
          <p:nvPr/>
        </p:nvPicPr>
        <p:blipFill>
          <a:blip r:embed="rId3"/>
          <a:stretch>
            <a:fillRect/>
          </a:stretch>
        </p:blipFill>
        <p:spPr>
          <a:xfrm>
            <a:off x="265305" y="144683"/>
            <a:ext cx="1288659" cy="1182580"/>
          </a:xfrm>
          <a:prstGeom prst="rect">
            <a:avLst/>
          </a:prstGeom>
        </p:spPr>
      </p:pic>
      <p:sp>
        <p:nvSpPr>
          <p:cNvPr id="6" name="Rectangle 5"/>
          <p:cNvSpPr/>
          <p:nvPr/>
        </p:nvSpPr>
        <p:spPr>
          <a:xfrm>
            <a:off x="265305" y="1955084"/>
            <a:ext cx="5463983" cy="2031325"/>
          </a:xfrm>
          <a:prstGeom prst="rect">
            <a:avLst/>
          </a:prstGeom>
        </p:spPr>
        <p:txBody>
          <a:bodyPr wrap="square">
            <a:spAutoFit/>
          </a:bodyPr>
          <a:lstStyle/>
          <a:p>
            <a:r>
              <a:rPr lang="fr-FR" b="1" u="sng" dirty="0" smtClean="0">
                <a:solidFill>
                  <a:schemeClr val="bg1"/>
                </a:solidFill>
                <a:latin typeface="Arial" charset="0"/>
                <a:ea typeface="Arial" charset="0"/>
                <a:cs typeface="Arial" charset="0"/>
              </a:rPr>
              <a:t>1/ La </a:t>
            </a:r>
            <a:r>
              <a:rPr lang="fr-FR" b="1" u="sng" dirty="0">
                <a:solidFill>
                  <a:schemeClr val="bg1"/>
                </a:solidFill>
                <a:latin typeface="Arial" charset="0"/>
                <a:ea typeface="Arial" charset="0"/>
                <a:cs typeface="Arial" charset="0"/>
              </a:rPr>
              <a:t>compétence </a:t>
            </a:r>
            <a:r>
              <a:rPr lang="fr-FR" b="1" u="sng" dirty="0" smtClean="0">
                <a:solidFill>
                  <a:schemeClr val="bg1"/>
                </a:solidFill>
                <a:latin typeface="Arial" charset="0"/>
                <a:ea typeface="Arial" charset="0"/>
                <a:cs typeface="Arial" charset="0"/>
              </a:rPr>
              <a:t>professionnelle: </a:t>
            </a:r>
            <a:r>
              <a:rPr lang="fr-FR" b="1" u="sng" dirty="0">
                <a:solidFill>
                  <a:schemeClr val="bg1"/>
                </a:solidFill>
                <a:latin typeface="Arial" charset="0"/>
                <a:ea typeface="Arial" charset="0"/>
                <a:cs typeface="Arial" charset="0"/>
              </a:rPr>
              <a:t> c’est quoi </a:t>
            </a:r>
            <a:r>
              <a:rPr lang="fr-FR" b="1" u="sng" dirty="0" smtClean="0">
                <a:solidFill>
                  <a:schemeClr val="bg1"/>
                </a:solidFill>
                <a:latin typeface="Arial" charset="0"/>
                <a:ea typeface="Arial" charset="0"/>
                <a:cs typeface="Arial" charset="0"/>
              </a:rPr>
              <a:t>?</a:t>
            </a:r>
          </a:p>
          <a:p>
            <a:endParaRPr lang="fr-FR" b="1" dirty="0">
              <a:solidFill>
                <a:schemeClr val="bg1"/>
              </a:solidFill>
              <a:latin typeface="Arial" charset="0"/>
              <a:ea typeface="Arial" charset="0"/>
              <a:cs typeface="Arial" charset="0"/>
            </a:endParaRPr>
          </a:p>
          <a:p>
            <a:endParaRPr lang="fr-FR" b="1" dirty="0">
              <a:solidFill>
                <a:schemeClr val="bg1"/>
              </a:solidFill>
              <a:latin typeface="Arial" charset="0"/>
              <a:ea typeface="Arial" charset="0"/>
              <a:cs typeface="Arial" charset="0"/>
            </a:endParaRPr>
          </a:p>
          <a:p>
            <a:r>
              <a:rPr lang="fr-FR" b="1" dirty="0">
                <a:solidFill>
                  <a:schemeClr val="bg1"/>
                </a:solidFill>
                <a:latin typeface="Arial" charset="0"/>
                <a:ea typeface="Arial" charset="0"/>
                <a:cs typeface="Arial" charset="0"/>
              </a:rPr>
              <a:t>La compétence professionnelle est au-delà de la simple acquisition de connaissances ou du </a:t>
            </a:r>
            <a:r>
              <a:rPr lang="fr-FR" b="1" dirty="0" smtClean="0">
                <a:solidFill>
                  <a:schemeClr val="bg1"/>
                </a:solidFill>
                <a:latin typeface="Arial" charset="0"/>
                <a:ea typeface="Arial" charset="0"/>
                <a:cs typeface="Arial" charset="0"/>
              </a:rPr>
              <a:t>développement </a:t>
            </a:r>
            <a:r>
              <a:rPr lang="fr-FR" b="1" dirty="0">
                <a:solidFill>
                  <a:schemeClr val="bg1"/>
                </a:solidFill>
                <a:latin typeface="Arial" charset="0"/>
                <a:ea typeface="Arial" charset="0"/>
                <a:cs typeface="Arial" charset="0"/>
              </a:rPr>
              <a:t>d’habiletés</a:t>
            </a:r>
            <a:r>
              <a:rPr lang="fr-FR" b="1" dirty="0" smtClean="0">
                <a:solidFill>
                  <a:schemeClr val="bg1"/>
                </a:solidFill>
                <a:latin typeface="Arial" charset="0"/>
                <a:ea typeface="Arial" charset="0"/>
                <a:cs typeface="Arial" charset="0"/>
              </a:rPr>
              <a:t>.</a:t>
            </a:r>
          </a:p>
          <a:p>
            <a:endParaRPr lang="fr-FR" b="1" dirty="0">
              <a:solidFill>
                <a:schemeClr val="bg1"/>
              </a:solidFill>
              <a:latin typeface="Arial" charset="0"/>
              <a:ea typeface="Arial" charset="0"/>
              <a:cs typeface="Arial" charset="0"/>
            </a:endParaRPr>
          </a:p>
        </p:txBody>
      </p:sp>
      <p:sp>
        <p:nvSpPr>
          <p:cNvPr id="9" name="Rectangle 8"/>
          <p:cNvSpPr/>
          <p:nvPr/>
        </p:nvSpPr>
        <p:spPr>
          <a:xfrm>
            <a:off x="265305" y="4073230"/>
            <a:ext cx="6096000" cy="1200329"/>
          </a:xfrm>
          <a:prstGeom prst="rect">
            <a:avLst/>
          </a:prstGeom>
        </p:spPr>
        <p:txBody>
          <a:bodyPr>
            <a:spAutoFit/>
          </a:bodyPr>
          <a:lstStyle/>
          <a:p>
            <a:r>
              <a:rPr lang="fr-FR" b="1" dirty="0">
                <a:solidFill>
                  <a:srgbClr val="FB0007"/>
                </a:solidFill>
                <a:latin typeface="Arial" charset="0"/>
                <a:ea typeface="Arial" charset="0"/>
                <a:cs typeface="Arial" charset="0"/>
              </a:rPr>
              <a:t>Le rôle d’un professeur est donc de mettre en œuvre des situations d’apprentissages contextualisées permettant de relever les défis didactiques authentifiés</a:t>
            </a:r>
            <a:r>
              <a:rPr lang="fr-FR" dirty="0">
                <a:solidFill>
                  <a:srgbClr val="FB0007"/>
                </a:solidFill>
                <a:latin typeface="Arial" charset="0"/>
                <a:ea typeface="Arial" charset="0"/>
                <a:cs typeface="Arial" charset="0"/>
              </a:rPr>
              <a:t> : Comprendre, réussir, réaliser, </a:t>
            </a:r>
            <a:r>
              <a:rPr lang="fr-FR" dirty="0" smtClean="0">
                <a:solidFill>
                  <a:srgbClr val="FB0007"/>
                </a:solidFill>
                <a:latin typeface="Arial" charset="0"/>
                <a:ea typeface="Arial" charset="0"/>
                <a:cs typeface="Arial" charset="0"/>
              </a:rPr>
              <a:t>s’adapter </a:t>
            </a:r>
            <a:r>
              <a:rPr lang="fr-FR" dirty="0">
                <a:solidFill>
                  <a:srgbClr val="FB0007"/>
                </a:solidFill>
                <a:latin typeface="Arial" charset="0"/>
                <a:ea typeface="Arial" charset="0"/>
                <a:cs typeface="Arial" charset="0"/>
              </a:rPr>
              <a:t>etc.</a:t>
            </a:r>
            <a:endParaRPr lang="fr-FR" dirty="0">
              <a:latin typeface="Arial" charset="0"/>
              <a:ea typeface="Arial" charset="0"/>
              <a:cs typeface="Arial" charset="0"/>
            </a:endParaRPr>
          </a:p>
        </p:txBody>
      </p:sp>
      <p:sp>
        <p:nvSpPr>
          <p:cNvPr id="2" name="Rectangle 1"/>
          <p:cNvSpPr/>
          <p:nvPr/>
        </p:nvSpPr>
        <p:spPr>
          <a:xfrm>
            <a:off x="6133062" y="6434525"/>
            <a:ext cx="5575822" cy="369332"/>
          </a:xfrm>
          <a:prstGeom prst="rect">
            <a:avLst/>
          </a:prstGeom>
        </p:spPr>
        <p:txBody>
          <a:bodyPr wrap="none">
            <a:spAutoFit/>
          </a:bodyPr>
          <a:lstStyle/>
          <a:p>
            <a:r>
              <a:rPr lang="fr-FR" dirty="0">
                <a:solidFill>
                  <a:srgbClr val="484848"/>
                </a:solidFill>
                <a:latin typeface="HelveticaNeue" charset="0"/>
              </a:rPr>
              <a:t>M. Henri </a:t>
            </a:r>
            <a:r>
              <a:rPr lang="fr-FR" dirty="0" err="1">
                <a:solidFill>
                  <a:srgbClr val="484848"/>
                </a:solidFill>
                <a:latin typeface="HelveticaNeue" charset="0"/>
              </a:rPr>
              <a:t>Boudreault</a:t>
            </a:r>
            <a:r>
              <a:rPr lang="fr-FR" dirty="0">
                <a:solidFill>
                  <a:srgbClr val="484848"/>
                </a:solidFill>
                <a:latin typeface="HelveticaNeue" charset="0"/>
              </a:rPr>
              <a:t> professeur à L’UQAM (Canada).</a:t>
            </a:r>
            <a:endParaRPr lang="fr-FR" dirty="0"/>
          </a:p>
        </p:txBody>
      </p:sp>
    </p:spTree>
    <p:extLst>
      <p:ext uri="{BB962C8B-B14F-4D97-AF65-F5344CB8AC3E}">
        <p14:creationId xmlns:p14="http://schemas.microsoft.com/office/powerpoint/2010/main" val="199484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pic>
        <p:nvPicPr>
          <p:cNvPr id="8" name="Image 7"/>
          <p:cNvPicPr>
            <a:picLocks noChangeAspect="1"/>
          </p:cNvPicPr>
          <p:nvPr/>
        </p:nvPicPr>
        <p:blipFill>
          <a:blip r:embed="rId3"/>
          <a:stretch>
            <a:fillRect/>
          </a:stretch>
        </p:blipFill>
        <p:spPr>
          <a:xfrm>
            <a:off x="2588820" y="3059669"/>
            <a:ext cx="6830072" cy="3515935"/>
          </a:xfrm>
          <a:prstGeom prst="rect">
            <a:avLst/>
          </a:prstGeom>
        </p:spPr>
      </p:pic>
      <p:sp>
        <p:nvSpPr>
          <p:cNvPr id="2" name="Rectangle 1"/>
          <p:cNvSpPr/>
          <p:nvPr/>
        </p:nvSpPr>
        <p:spPr>
          <a:xfrm>
            <a:off x="475013" y="2413338"/>
            <a:ext cx="11255024" cy="1200329"/>
          </a:xfrm>
          <a:prstGeom prst="rect">
            <a:avLst/>
          </a:prstGeom>
        </p:spPr>
        <p:txBody>
          <a:bodyPr wrap="square">
            <a:spAutoFit/>
          </a:bodyPr>
          <a:lstStyle/>
          <a:p>
            <a:r>
              <a:rPr lang="fr-FR" b="1" dirty="0">
                <a:solidFill>
                  <a:schemeClr val="bg1"/>
                </a:solidFill>
                <a:latin typeface="HelveticaNeue" charset="0"/>
              </a:rPr>
              <a:t>La compétence ne s’apprend pas</a:t>
            </a:r>
            <a:r>
              <a:rPr lang="fr-FR" dirty="0">
                <a:solidFill>
                  <a:schemeClr val="bg1"/>
                </a:solidFill>
                <a:latin typeface="HelveticaNeue" charset="0"/>
              </a:rPr>
              <a:t>, elle est la résultante de la </a:t>
            </a:r>
            <a:r>
              <a:rPr lang="fr-FR" b="1" dirty="0">
                <a:solidFill>
                  <a:schemeClr val="bg1"/>
                </a:solidFill>
                <a:latin typeface="HelveticaNeue" charset="0"/>
              </a:rPr>
              <a:t>réflexivité</a:t>
            </a:r>
            <a:r>
              <a:rPr lang="fr-FR" dirty="0">
                <a:solidFill>
                  <a:schemeClr val="bg1"/>
                </a:solidFill>
                <a:latin typeface="HelveticaNeue" charset="0"/>
              </a:rPr>
              <a:t> du sujet face à une situation dans un contexte précis. Après analyses (réflexivité) </a:t>
            </a:r>
            <a:r>
              <a:rPr lang="fr-FR" dirty="0" smtClean="0">
                <a:solidFill>
                  <a:schemeClr val="bg1"/>
                </a:solidFill>
                <a:latin typeface="HelveticaNeue" charset="0"/>
              </a:rPr>
              <a:t>l’apprenant va alors </a:t>
            </a:r>
            <a:r>
              <a:rPr lang="fr-FR" dirty="0">
                <a:solidFill>
                  <a:schemeClr val="bg1"/>
                </a:solidFill>
                <a:latin typeface="HelveticaNeue" charset="0"/>
              </a:rPr>
              <a:t>mettre en œuvre une ou plusieurs façons de faire adaptées. Ces façons de faire ont été acquises lors de la phase de</a:t>
            </a:r>
            <a:r>
              <a:rPr lang="fr-FR" b="1" dirty="0">
                <a:solidFill>
                  <a:schemeClr val="bg1"/>
                </a:solidFill>
                <a:latin typeface="HelveticaNeue" charset="0"/>
              </a:rPr>
              <a:t> Réflectivité</a:t>
            </a:r>
            <a:r>
              <a:rPr lang="fr-FR" dirty="0">
                <a:solidFill>
                  <a:schemeClr val="bg1"/>
                </a:solidFill>
                <a:latin typeface="HelveticaNeue" charset="0"/>
              </a:rPr>
              <a:t> (Méthode, procédure, séquence etc.)</a:t>
            </a:r>
            <a:endParaRPr lang="fr-FR" dirty="0">
              <a:solidFill>
                <a:schemeClr val="bg1"/>
              </a:solidFill>
            </a:endParaRPr>
          </a:p>
        </p:txBody>
      </p:sp>
      <p:sp>
        <p:nvSpPr>
          <p:cNvPr id="4" name="Rectangle 3"/>
          <p:cNvSpPr/>
          <p:nvPr/>
        </p:nvSpPr>
        <p:spPr>
          <a:xfrm>
            <a:off x="475013" y="1856035"/>
            <a:ext cx="6096000" cy="646331"/>
          </a:xfrm>
          <a:prstGeom prst="rect">
            <a:avLst/>
          </a:prstGeom>
        </p:spPr>
        <p:txBody>
          <a:bodyPr>
            <a:spAutoFit/>
          </a:bodyPr>
          <a:lstStyle/>
          <a:p>
            <a:r>
              <a:rPr lang="fr-FR" b="1" u="sng" dirty="0">
                <a:solidFill>
                  <a:schemeClr val="bg1"/>
                </a:solidFill>
                <a:latin typeface="Arial" charset="0"/>
                <a:ea typeface="Arial" charset="0"/>
                <a:cs typeface="Arial" charset="0"/>
              </a:rPr>
              <a:t>2</a:t>
            </a:r>
            <a:r>
              <a:rPr lang="fr-FR" b="1" u="sng" dirty="0" smtClean="0">
                <a:solidFill>
                  <a:schemeClr val="bg1"/>
                </a:solidFill>
                <a:latin typeface="Arial" charset="0"/>
                <a:ea typeface="Arial" charset="0"/>
                <a:cs typeface="Arial" charset="0"/>
              </a:rPr>
              <a:t>/ L’approche par compétence (APC) : </a:t>
            </a:r>
            <a:r>
              <a:rPr lang="fr-FR" b="1" u="sng" dirty="0">
                <a:solidFill>
                  <a:schemeClr val="bg1"/>
                </a:solidFill>
                <a:latin typeface="Arial" charset="0"/>
                <a:ea typeface="Arial" charset="0"/>
                <a:cs typeface="Arial" charset="0"/>
              </a:rPr>
              <a:t> c’est quoi ?</a:t>
            </a:r>
          </a:p>
          <a:p>
            <a:endParaRPr lang="fr-FR"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3860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6" name="Rectangle 5"/>
          <p:cNvSpPr/>
          <p:nvPr/>
        </p:nvSpPr>
        <p:spPr>
          <a:xfrm>
            <a:off x="475012" y="2303855"/>
            <a:ext cx="11579335" cy="1200329"/>
          </a:xfrm>
          <a:prstGeom prst="rect">
            <a:avLst/>
          </a:prstGeom>
        </p:spPr>
        <p:txBody>
          <a:bodyPr wrap="square">
            <a:spAutoFit/>
          </a:bodyPr>
          <a:lstStyle/>
          <a:p>
            <a:r>
              <a:rPr lang="fr-FR" dirty="0" smtClean="0">
                <a:solidFill>
                  <a:schemeClr val="bg1"/>
                </a:solidFill>
                <a:latin typeface="Arial" charset="0"/>
                <a:ea typeface="Arial" charset="0"/>
                <a:cs typeface="Arial" charset="0"/>
              </a:rPr>
              <a:t>Etre </a:t>
            </a:r>
            <a:r>
              <a:rPr lang="fr-FR" b="1" dirty="0" smtClean="0">
                <a:solidFill>
                  <a:schemeClr val="bg1"/>
                </a:solidFill>
                <a:latin typeface="Arial" charset="0"/>
                <a:ea typeface="Arial" charset="0"/>
                <a:cs typeface="Arial" charset="0"/>
              </a:rPr>
              <a:t>compétent</a:t>
            </a:r>
            <a:r>
              <a:rPr lang="fr-FR" dirty="0" smtClean="0">
                <a:solidFill>
                  <a:schemeClr val="bg1"/>
                </a:solidFill>
                <a:latin typeface="Arial" charset="0"/>
                <a:ea typeface="Arial" charset="0"/>
                <a:cs typeface="Arial" charset="0"/>
              </a:rPr>
              <a:t>: c’est agir en </a:t>
            </a:r>
            <a:r>
              <a:rPr lang="fr-FR" dirty="0">
                <a:solidFill>
                  <a:schemeClr val="bg1"/>
                </a:solidFill>
                <a:latin typeface="Arial" charset="0"/>
                <a:ea typeface="Arial" charset="0"/>
                <a:cs typeface="Arial" charset="0"/>
              </a:rPr>
              <a:t>mobilisant les ressources nécessaires </a:t>
            </a:r>
            <a:r>
              <a:rPr lang="fr-FR" dirty="0" smtClean="0">
                <a:solidFill>
                  <a:schemeClr val="bg1"/>
                </a:solidFill>
                <a:latin typeface="Arial" charset="0"/>
                <a:ea typeface="Arial" charset="0"/>
                <a:cs typeface="Arial" charset="0"/>
              </a:rPr>
              <a:t>dans </a:t>
            </a:r>
            <a:r>
              <a:rPr lang="fr-FR" dirty="0">
                <a:solidFill>
                  <a:schemeClr val="bg1"/>
                </a:solidFill>
                <a:latin typeface="Arial" charset="0"/>
                <a:ea typeface="Arial" charset="0"/>
                <a:cs typeface="Arial" charset="0"/>
              </a:rPr>
              <a:t>le but d’adapter ses pratiques dans des contextes professionnels variés.</a:t>
            </a:r>
          </a:p>
          <a:p>
            <a:endParaRPr lang="fr-FR" dirty="0">
              <a:solidFill>
                <a:schemeClr val="bg1"/>
              </a:solidFill>
              <a:latin typeface="HelveticaNeue" charset="0"/>
            </a:endParaRPr>
          </a:p>
          <a:p>
            <a:r>
              <a:rPr lang="fr-FR" dirty="0" smtClean="0">
                <a:solidFill>
                  <a:schemeClr val="bg1"/>
                </a:solidFill>
                <a:latin typeface="HelveticaNeue" charset="0"/>
              </a:rPr>
              <a:t>  </a:t>
            </a:r>
            <a:endParaRPr lang="fr-FR" dirty="0">
              <a:solidFill>
                <a:schemeClr val="bg1"/>
              </a:solidFill>
            </a:endParaRPr>
          </a:p>
        </p:txBody>
      </p:sp>
      <p:sp>
        <p:nvSpPr>
          <p:cNvPr id="7" name="Rectangle 6"/>
          <p:cNvSpPr/>
          <p:nvPr/>
        </p:nvSpPr>
        <p:spPr>
          <a:xfrm>
            <a:off x="817036" y="5991796"/>
            <a:ext cx="10844021" cy="646331"/>
          </a:xfrm>
          <a:prstGeom prst="rect">
            <a:avLst/>
          </a:prstGeom>
        </p:spPr>
        <p:txBody>
          <a:bodyPr wrap="square">
            <a:spAutoFit/>
          </a:bodyPr>
          <a:lstStyle/>
          <a:p>
            <a:pPr algn="ctr"/>
            <a:r>
              <a:rPr lang="fr-FR" b="1" dirty="0">
                <a:solidFill>
                  <a:srgbClr val="FF0000"/>
                </a:solidFill>
                <a:latin typeface="Arial" charset="0"/>
                <a:ea typeface="Arial" charset="0"/>
                <a:cs typeface="Arial" charset="0"/>
              </a:rPr>
              <a:t>L’approche par compétence permet à l’élève d’acquérir </a:t>
            </a:r>
            <a:endParaRPr lang="fr-FR" b="1" dirty="0" smtClean="0">
              <a:solidFill>
                <a:srgbClr val="FF0000"/>
              </a:solidFill>
              <a:latin typeface="Arial" charset="0"/>
              <a:ea typeface="Arial" charset="0"/>
              <a:cs typeface="Arial" charset="0"/>
            </a:endParaRPr>
          </a:p>
          <a:p>
            <a:pPr algn="ctr"/>
            <a:r>
              <a:rPr lang="fr-FR" b="1" dirty="0" smtClean="0">
                <a:solidFill>
                  <a:srgbClr val="FF0000"/>
                </a:solidFill>
                <a:latin typeface="Arial" charset="0"/>
                <a:ea typeface="Arial" charset="0"/>
                <a:cs typeface="Arial" charset="0"/>
              </a:rPr>
              <a:t>des </a:t>
            </a:r>
            <a:r>
              <a:rPr lang="fr-FR" b="1" dirty="0">
                <a:solidFill>
                  <a:srgbClr val="FF0000"/>
                </a:solidFill>
                <a:latin typeface="Arial" charset="0"/>
                <a:ea typeface="Arial" charset="0"/>
                <a:cs typeface="Arial" charset="0"/>
              </a:rPr>
              <a:t>compétences durables.</a:t>
            </a:r>
          </a:p>
        </p:txBody>
      </p:sp>
      <p:sp>
        <p:nvSpPr>
          <p:cNvPr id="8" name="Rectangle 7"/>
          <p:cNvSpPr/>
          <p:nvPr/>
        </p:nvSpPr>
        <p:spPr>
          <a:xfrm>
            <a:off x="475013" y="1856035"/>
            <a:ext cx="6096000" cy="369332"/>
          </a:xfrm>
          <a:prstGeom prst="rect">
            <a:avLst/>
          </a:prstGeom>
        </p:spPr>
        <p:txBody>
          <a:bodyPr>
            <a:spAutoFit/>
          </a:bodyPr>
          <a:lstStyle/>
          <a:p>
            <a:r>
              <a:rPr lang="fr-FR" b="1" u="sng" dirty="0" smtClean="0">
                <a:solidFill>
                  <a:schemeClr val="bg1"/>
                </a:solidFill>
                <a:latin typeface="Arial" charset="0"/>
                <a:ea typeface="Arial" charset="0"/>
                <a:cs typeface="Arial" charset="0"/>
              </a:rPr>
              <a:t>3/ L’objectif de l’approche par compétence (APC)</a:t>
            </a:r>
            <a:endParaRPr lang="fr-FR" b="1" dirty="0">
              <a:solidFill>
                <a:schemeClr val="bg1"/>
              </a:solidFill>
              <a:latin typeface="Arial" charset="0"/>
              <a:ea typeface="Arial" charset="0"/>
              <a:cs typeface="Arial" charset="0"/>
            </a:endParaRPr>
          </a:p>
        </p:txBody>
      </p:sp>
      <p:sp>
        <p:nvSpPr>
          <p:cNvPr id="9" name="Rectangle à coins arrondis 8"/>
          <p:cNvSpPr/>
          <p:nvPr/>
        </p:nvSpPr>
        <p:spPr bwMode="auto">
          <a:xfrm>
            <a:off x="4819279" y="3996457"/>
            <a:ext cx="2764932" cy="655910"/>
          </a:xfrm>
          <a:prstGeom prst="roundRect">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Attitudes recherchées</a:t>
            </a:r>
            <a:endParaRPr lang="fr-FR" b="1" dirty="0">
              <a:solidFill>
                <a:schemeClr val="bg1"/>
              </a:solidFill>
            </a:endParaRPr>
          </a:p>
        </p:txBody>
      </p:sp>
      <p:sp>
        <p:nvSpPr>
          <p:cNvPr id="10" name="Rectangle à coins arrondis 9"/>
          <p:cNvSpPr/>
          <p:nvPr/>
        </p:nvSpPr>
        <p:spPr bwMode="auto">
          <a:xfrm>
            <a:off x="5291950" y="3036661"/>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Autonomie</a:t>
            </a:r>
            <a:r>
              <a:rPr lang="fr-FR" dirty="0" smtClean="0">
                <a:solidFill>
                  <a:schemeClr val="bg1"/>
                </a:solidFill>
              </a:rPr>
              <a:t> </a:t>
            </a:r>
            <a:endParaRPr lang="fr-FR" dirty="0">
              <a:solidFill>
                <a:schemeClr val="bg1"/>
              </a:solidFill>
            </a:endParaRPr>
          </a:p>
        </p:txBody>
      </p:sp>
      <p:sp>
        <p:nvSpPr>
          <p:cNvPr id="11" name="Rectangle à coins arrondis 10"/>
          <p:cNvSpPr/>
          <p:nvPr/>
        </p:nvSpPr>
        <p:spPr bwMode="auto">
          <a:xfrm>
            <a:off x="7715181" y="3366891"/>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Initiative</a:t>
            </a:r>
            <a:r>
              <a:rPr lang="fr-FR" dirty="0" smtClean="0">
                <a:solidFill>
                  <a:schemeClr val="bg1"/>
                </a:solidFill>
              </a:rPr>
              <a:t>  </a:t>
            </a:r>
            <a:endParaRPr lang="fr-FR" dirty="0">
              <a:solidFill>
                <a:schemeClr val="bg1"/>
              </a:solidFill>
            </a:endParaRPr>
          </a:p>
        </p:txBody>
      </p:sp>
      <p:sp>
        <p:nvSpPr>
          <p:cNvPr id="12" name="Rectangle à coins arrondis 11"/>
          <p:cNvSpPr/>
          <p:nvPr/>
        </p:nvSpPr>
        <p:spPr bwMode="auto">
          <a:xfrm>
            <a:off x="2796153" y="4780092"/>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Organisation</a:t>
            </a:r>
            <a:r>
              <a:rPr lang="fr-FR" dirty="0" smtClean="0">
                <a:solidFill>
                  <a:schemeClr val="bg1"/>
                </a:solidFill>
              </a:rPr>
              <a:t>  </a:t>
            </a:r>
            <a:endParaRPr lang="fr-FR" dirty="0">
              <a:solidFill>
                <a:schemeClr val="bg1"/>
              </a:solidFill>
            </a:endParaRPr>
          </a:p>
        </p:txBody>
      </p:sp>
      <p:sp>
        <p:nvSpPr>
          <p:cNvPr id="13" name="Rectangle à coins arrondis 12"/>
          <p:cNvSpPr/>
          <p:nvPr/>
        </p:nvSpPr>
        <p:spPr bwMode="auto">
          <a:xfrm>
            <a:off x="1841715" y="4110919"/>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Innovation</a:t>
            </a:r>
            <a:r>
              <a:rPr lang="fr-FR" dirty="0" smtClean="0">
                <a:solidFill>
                  <a:schemeClr val="bg1"/>
                </a:solidFill>
              </a:rPr>
              <a:t>  </a:t>
            </a:r>
            <a:endParaRPr lang="fr-FR" dirty="0">
              <a:solidFill>
                <a:schemeClr val="bg1"/>
              </a:solidFill>
            </a:endParaRPr>
          </a:p>
        </p:txBody>
      </p:sp>
      <p:sp>
        <p:nvSpPr>
          <p:cNvPr id="15" name="Rectangle à coins arrondis 14"/>
          <p:cNvSpPr/>
          <p:nvPr/>
        </p:nvSpPr>
        <p:spPr bwMode="auto">
          <a:xfrm>
            <a:off x="2796153" y="3369759"/>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Communication</a:t>
            </a:r>
            <a:r>
              <a:rPr lang="fr-FR" dirty="0" smtClean="0">
                <a:solidFill>
                  <a:schemeClr val="bg1"/>
                </a:solidFill>
              </a:rPr>
              <a:t> </a:t>
            </a:r>
            <a:endParaRPr lang="fr-FR" dirty="0">
              <a:solidFill>
                <a:schemeClr val="bg1"/>
              </a:solidFill>
            </a:endParaRPr>
          </a:p>
        </p:txBody>
      </p:sp>
      <p:sp>
        <p:nvSpPr>
          <p:cNvPr id="16" name="Rectangle à coins arrondis 15"/>
          <p:cNvSpPr/>
          <p:nvPr/>
        </p:nvSpPr>
        <p:spPr bwMode="auto">
          <a:xfrm>
            <a:off x="5291950" y="5154240"/>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Jugement</a:t>
            </a:r>
            <a:r>
              <a:rPr lang="fr-FR" dirty="0" smtClean="0">
                <a:solidFill>
                  <a:schemeClr val="bg1"/>
                </a:solidFill>
              </a:rPr>
              <a:t> </a:t>
            </a:r>
            <a:endParaRPr lang="fr-FR" dirty="0">
              <a:solidFill>
                <a:schemeClr val="bg1"/>
              </a:solidFill>
            </a:endParaRPr>
          </a:p>
        </p:txBody>
      </p:sp>
      <p:sp>
        <p:nvSpPr>
          <p:cNvPr id="17" name="Rectangle à coins arrondis 16"/>
          <p:cNvSpPr/>
          <p:nvPr/>
        </p:nvSpPr>
        <p:spPr bwMode="auto">
          <a:xfrm>
            <a:off x="7697304" y="4784434"/>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Persévérance</a:t>
            </a:r>
            <a:r>
              <a:rPr lang="fr-FR" dirty="0" smtClean="0">
                <a:solidFill>
                  <a:schemeClr val="bg1"/>
                </a:solidFill>
              </a:rPr>
              <a:t>  </a:t>
            </a:r>
            <a:endParaRPr lang="fr-FR" dirty="0">
              <a:solidFill>
                <a:schemeClr val="bg1"/>
              </a:solidFill>
            </a:endParaRPr>
          </a:p>
        </p:txBody>
      </p:sp>
      <p:sp>
        <p:nvSpPr>
          <p:cNvPr id="18" name="Rectangle à coins arrondis 17"/>
          <p:cNvSpPr/>
          <p:nvPr/>
        </p:nvSpPr>
        <p:spPr bwMode="auto">
          <a:xfrm>
            <a:off x="8742185" y="4049826"/>
            <a:ext cx="1819590" cy="424714"/>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fr-FR" b="1" dirty="0" smtClean="0">
                <a:solidFill>
                  <a:schemeClr val="bg1"/>
                </a:solidFill>
              </a:rPr>
              <a:t>Contrôle de soi  </a:t>
            </a:r>
            <a:endParaRPr lang="fr-FR" b="1" dirty="0">
              <a:solidFill>
                <a:schemeClr val="bg1"/>
              </a:solidFill>
            </a:endParaRPr>
          </a:p>
        </p:txBody>
      </p:sp>
      <p:cxnSp>
        <p:nvCxnSpPr>
          <p:cNvPr id="4" name="Connecteur droit 3"/>
          <p:cNvCxnSpPr/>
          <p:nvPr/>
        </p:nvCxnSpPr>
        <p:spPr>
          <a:xfrm>
            <a:off x="6201745" y="3461375"/>
            <a:ext cx="0" cy="492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201745" y="4652367"/>
            <a:ext cx="0" cy="492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9" idx="3"/>
          </p:cNvCxnSpPr>
          <p:nvPr/>
        </p:nvCxnSpPr>
        <p:spPr>
          <a:xfrm>
            <a:off x="7584211" y="4324412"/>
            <a:ext cx="13139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9" idx="1"/>
            <a:endCxn id="13" idx="3"/>
          </p:cNvCxnSpPr>
          <p:nvPr/>
        </p:nvCxnSpPr>
        <p:spPr>
          <a:xfrm flipH="1" flipV="1">
            <a:off x="3661305" y="4323276"/>
            <a:ext cx="1157974" cy="1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a:off x="7483846" y="3785544"/>
            <a:ext cx="231335" cy="22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7584211" y="4640690"/>
            <a:ext cx="113093" cy="150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4615743" y="4640690"/>
            <a:ext cx="203536" cy="139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615743" y="3820462"/>
            <a:ext cx="221310" cy="1994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54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2" name="Rectangle 1"/>
          <p:cNvSpPr/>
          <p:nvPr/>
        </p:nvSpPr>
        <p:spPr>
          <a:xfrm>
            <a:off x="445325" y="1749227"/>
            <a:ext cx="11472861" cy="4801314"/>
          </a:xfrm>
          <a:prstGeom prst="rect">
            <a:avLst/>
          </a:prstGeom>
        </p:spPr>
        <p:txBody>
          <a:bodyPr wrap="square">
            <a:spAutoFit/>
          </a:bodyPr>
          <a:lstStyle/>
          <a:p>
            <a:r>
              <a:rPr lang="fr-FR" b="1" u="sng" dirty="0">
                <a:solidFill>
                  <a:srgbClr val="262626"/>
                </a:solidFill>
                <a:latin typeface="ArialMT" charset="0"/>
              </a:rPr>
              <a:t>4</a:t>
            </a:r>
            <a:r>
              <a:rPr lang="fr-FR" b="1" u="sng" dirty="0" smtClean="0">
                <a:solidFill>
                  <a:srgbClr val="262626"/>
                </a:solidFill>
                <a:latin typeface="ArialMT" charset="0"/>
              </a:rPr>
              <a:t>/ L’APC </a:t>
            </a:r>
            <a:r>
              <a:rPr lang="fr-FR" b="1" u="sng" dirty="0">
                <a:solidFill>
                  <a:srgbClr val="262626"/>
                </a:solidFill>
                <a:latin typeface="ArialMT" charset="0"/>
              </a:rPr>
              <a:t>s’appui sur les 4 principes suivants</a:t>
            </a:r>
            <a:r>
              <a:rPr lang="fr-FR" b="1" u="sng" dirty="0" smtClean="0">
                <a:solidFill>
                  <a:srgbClr val="262626"/>
                </a:solidFill>
                <a:latin typeface="ArialMT" charset="0"/>
              </a:rPr>
              <a:t>:</a:t>
            </a:r>
          </a:p>
          <a:p>
            <a:endParaRPr lang="fr-FR" b="1" dirty="0" smtClean="0">
              <a:solidFill>
                <a:srgbClr val="0070C0"/>
              </a:solidFill>
              <a:latin typeface="Arial" charset="0"/>
              <a:ea typeface="Arial" charset="0"/>
              <a:cs typeface="Arial" charset="0"/>
            </a:endParaRPr>
          </a:p>
          <a:p>
            <a:r>
              <a:rPr lang="fr-FR" b="1" dirty="0" smtClean="0">
                <a:solidFill>
                  <a:srgbClr val="FF0000"/>
                </a:solidFill>
                <a:latin typeface="Arial" charset="0"/>
                <a:ea typeface="Arial" charset="0"/>
                <a:cs typeface="Arial" charset="0"/>
              </a:rPr>
              <a:t>1 : Susciter l’envie </a:t>
            </a:r>
            <a:r>
              <a:rPr lang="fr-FR" b="1" dirty="0" smtClean="0">
                <a:solidFill>
                  <a:srgbClr val="0070C0"/>
                </a:solidFill>
                <a:latin typeface="Arial" charset="0"/>
                <a:ea typeface="Arial" charset="0"/>
                <a:cs typeface="Arial" charset="0"/>
              </a:rPr>
              <a:t>par des </a:t>
            </a:r>
            <a:r>
              <a:rPr lang="fr-FR" b="1" dirty="0">
                <a:solidFill>
                  <a:srgbClr val="0070C0"/>
                </a:solidFill>
                <a:latin typeface="Arial" charset="0"/>
                <a:ea typeface="Arial" charset="0"/>
                <a:cs typeface="Arial" charset="0"/>
              </a:rPr>
              <a:t>situations d’apprentissage porteuses de significations: </a:t>
            </a:r>
            <a:r>
              <a:rPr lang="fr-FR" b="1" dirty="0" smtClean="0">
                <a:solidFill>
                  <a:srgbClr val="0070C0"/>
                </a:solidFill>
                <a:latin typeface="Arial" charset="0"/>
                <a:ea typeface="Arial" charset="0"/>
                <a:cs typeface="Arial" charset="0"/>
              </a:rPr>
              <a:t>amener </a:t>
            </a:r>
            <a:r>
              <a:rPr lang="fr-FR" b="1" dirty="0">
                <a:solidFill>
                  <a:srgbClr val="0070C0"/>
                </a:solidFill>
                <a:latin typeface="Arial" charset="0"/>
                <a:ea typeface="Arial" charset="0"/>
                <a:cs typeface="Arial" charset="0"/>
              </a:rPr>
              <a:t>l’apprenant à mobiliser ses savoirs en touchant ses centres </a:t>
            </a:r>
            <a:r>
              <a:rPr lang="fr-FR" b="1" dirty="0" smtClean="0">
                <a:solidFill>
                  <a:srgbClr val="0070C0"/>
                </a:solidFill>
                <a:latin typeface="Arial" charset="0"/>
                <a:ea typeface="Arial" charset="0"/>
                <a:cs typeface="Arial" charset="0"/>
              </a:rPr>
              <a:t>d’intérêt.</a:t>
            </a:r>
            <a:endParaRPr lang="fr-FR" b="1" dirty="0">
              <a:solidFill>
                <a:srgbClr val="0070C0"/>
              </a:solidFill>
              <a:latin typeface="Arial" charset="0"/>
              <a:ea typeface="Arial" charset="0"/>
              <a:cs typeface="Arial" charset="0"/>
            </a:endParaRPr>
          </a:p>
          <a:p>
            <a:endParaRPr lang="fr-FR" b="1" dirty="0">
              <a:solidFill>
                <a:srgbClr val="FF0000"/>
              </a:solidFill>
              <a:latin typeface="Arial" charset="0"/>
              <a:ea typeface="Arial" charset="0"/>
              <a:cs typeface="Arial" charset="0"/>
            </a:endParaRPr>
          </a:p>
          <a:p>
            <a:r>
              <a:rPr lang="fr-FR" b="1" dirty="0" smtClean="0">
                <a:solidFill>
                  <a:srgbClr val="FF0000"/>
                </a:solidFill>
                <a:latin typeface="Arial" charset="0"/>
                <a:ea typeface="Arial" charset="0"/>
                <a:cs typeface="Arial" charset="0"/>
              </a:rPr>
              <a:t>2 : Créer des apprentissages </a:t>
            </a:r>
            <a:r>
              <a:rPr lang="fr-FR" b="1" dirty="0">
                <a:solidFill>
                  <a:srgbClr val="FF0000"/>
                </a:solidFill>
                <a:latin typeface="Arial" charset="0"/>
                <a:ea typeface="Arial" charset="0"/>
                <a:cs typeface="Arial" charset="0"/>
              </a:rPr>
              <a:t>en « situation ». </a:t>
            </a:r>
            <a:r>
              <a:rPr lang="fr-FR" b="1" dirty="0">
                <a:solidFill>
                  <a:srgbClr val="0070C0"/>
                </a:solidFill>
                <a:latin typeface="Arial" charset="0"/>
                <a:ea typeface="Arial" charset="0"/>
                <a:cs typeface="Arial" charset="0"/>
              </a:rPr>
              <a:t> </a:t>
            </a:r>
            <a:r>
              <a:rPr lang="fr-FR" b="1" dirty="0" smtClean="0">
                <a:solidFill>
                  <a:srgbClr val="0070C0"/>
                </a:solidFill>
                <a:latin typeface="Arial" charset="0"/>
                <a:ea typeface="Arial" charset="0"/>
                <a:cs typeface="Arial" charset="0"/>
              </a:rPr>
              <a:t>L’importance </a:t>
            </a:r>
            <a:r>
              <a:rPr lang="fr-FR" b="1" dirty="0">
                <a:solidFill>
                  <a:srgbClr val="0070C0"/>
                </a:solidFill>
                <a:latin typeface="Arial" charset="0"/>
                <a:ea typeface="Arial" charset="0"/>
                <a:cs typeface="Arial" charset="0"/>
              </a:rPr>
              <a:t>n’est plus accordée au savoir/savoir faire de l’apprenant mais </a:t>
            </a:r>
            <a:r>
              <a:rPr lang="fr-FR" b="1" dirty="0" smtClean="0">
                <a:solidFill>
                  <a:srgbClr val="0070C0"/>
                </a:solidFill>
                <a:latin typeface="Arial" charset="0"/>
                <a:ea typeface="Arial" charset="0"/>
                <a:cs typeface="Arial" charset="0"/>
              </a:rPr>
              <a:t>plutôt </a:t>
            </a:r>
            <a:r>
              <a:rPr lang="fr-FR" b="1" dirty="0">
                <a:solidFill>
                  <a:srgbClr val="0070C0"/>
                </a:solidFill>
                <a:latin typeface="Arial" charset="0"/>
                <a:ea typeface="Arial" charset="0"/>
                <a:cs typeface="Arial" charset="0"/>
              </a:rPr>
              <a:t>à la mobilisation de ses connaissances dans les différentes situations et circonstances.</a:t>
            </a:r>
            <a:endParaRPr lang="fr-FR" b="1" dirty="0" smtClean="0">
              <a:solidFill>
                <a:srgbClr val="0070C0"/>
              </a:solidFill>
              <a:latin typeface="Arial" charset="0"/>
              <a:ea typeface="Arial" charset="0"/>
              <a:cs typeface="Arial" charset="0"/>
            </a:endParaRPr>
          </a:p>
          <a:p>
            <a:endParaRPr lang="fr-FR" b="1" dirty="0">
              <a:solidFill>
                <a:srgbClr val="262626"/>
              </a:solidFill>
              <a:latin typeface="Arial" charset="0"/>
              <a:ea typeface="Arial" charset="0"/>
              <a:cs typeface="Arial" charset="0"/>
            </a:endParaRPr>
          </a:p>
          <a:p>
            <a:r>
              <a:rPr lang="fr-FR" b="1" dirty="0" smtClean="0">
                <a:solidFill>
                  <a:srgbClr val="FF0000"/>
                </a:solidFill>
                <a:latin typeface="Arial" charset="0"/>
                <a:ea typeface="Arial" charset="0"/>
                <a:cs typeface="Arial" charset="0"/>
              </a:rPr>
              <a:t>3 : Baser son enseignement sur des cycles </a:t>
            </a:r>
            <a:r>
              <a:rPr lang="fr-FR" b="1" dirty="0" smtClean="0">
                <a:solidFill>
                  <a:srgbClr val="0070C0"/>
                </a:solidFill>
                <a:latin typeface="Arial" charset="0"/>
                <a:ea typeface="Arial" charset="0"/>
                <a:cs typeface="Arial" charset="0"/>
              </a:rPr>
              <a:t>afin </a:t>
            </a:r>
            <a:r>
              <a:rPr lang="fr-FR" b="1" dirty="0">
                <a:solidFill>
                  <a:srgbClr val="0070C0"/>
                </a:solidFill>
                <a:latin typeface="Arial" charset="0"/>
                <a:ea typeface="Arial" charset="0"/>
                <a:cs typeface="Arial" charset="0"/>
              </a:rPr>
              <a:t>d’établir des compétences durables donc il est nécessaire de décaler les échéances d’évaluation pour avoir le temps nécessaire à la construction des savoirs et d’apprentissages</a:t>
            </a:r>
            <a:r>
              <a:rPr lang="fr-FR" b="1" dirty="0" smtClean="0">
                <a:solidFill>
                  <a:srgbClr val="0070C0"/>
                </a:solidFill>
                <a:latin typeface="Arial" charset="0"/>
                <a:ea typeface="Arial" charset="0"/>
                <a:cs typeface="Arial" charset="0"/>
              </a:rPr>
              <a:t>.</a:t>
            </a:r>
          </a:p>
          <a:p>
            <a:endParaRPr lang="fr-FR" b="1" dirty="0" smtClean="0">
              <a:solidFill>
                <a:prstClr val="black"/>
              </a:solidFill>
              <a:latin typeface="Arial" charset="0"/>
              <a:ea typeface="Arial" charset="0"/>
              <a:cs typeface="Arial" charset="0"/>
            </a:endParaRPr>
          </a:p>
          <a:p>
            <a:pPr marR="3780" algn="just"/>
            <a:r>
              <a:rPr lang="fr-FR" b="1" dirty="0" smtClean="0">
                <a:solidFill>
                  <a:srgbClr val="FF0000"/>
                </a:solidFill>
                <a:latin typeface="Arial" charset="0"/>
                <a:ea typeface="Arial" charset="0"/>
                <a:cs typeface="Arial" charset="0"/>
              </a:rPr>
              <a:t>4 : Avoir une approche différenciée selon les apprenants. </a:t>
            </a:r>
            <a:r>
              <a:rPr lang="fr-FR" b="1" dirty="0" smtClean="0">
                <a:solidFill>
                  <a:srgbClr val="0070C0"/>
                </a:solidFill>
                <a:latin typeface="Arial" charset="0"/>
                <a:ea typeface="Arial" charset="0"/>
                <a:cs typeface="Arial" charset="0"/>
              </a:rPr>
              <a:t>Chaque apprenant apprend a son propre rythme, ses compétences spécifiques et ses difficultés particulières, tenir en compte de cette diversité permet de garantir l’égalité des potentialités et des chances de réussite pour tous les apprenants. </a:t>
            </a:r>
            <a:endParaRPr lang="fr-FR" u="sng" dirty="0" smtClean="0">
              <a:solidFill>
                <a:srgbClr val="262626"/>
              </a:solidFill>
              <a:latin typeface="ArialMT" charset="0"/>
            </a:endParaRPr>
          </a:p>
          <a:p>
            <a:pPr marR="3780" algn="just"/>
            <a:endParaRPr lang="fr-FR" u="sng" dirty="0">
              <a:solidFill>
                <a:prstClr val="black"/>
              </a:solidFill>
              <a:latin typeface="ArialMT" charset="0"/>
            </a:endParaRPr>
          </a:p>
        </p:txBody>
      </p:sp>
    </p:spTree>
    <p:extLst>
      <p:ext uri="{BB962C8B-B14F-4D97-AF65-F5344CB8AC3E}">
        <p14:creationId xmlns:p14="http://schemas.microsoft.com/office/powerpoint/2010/main" val="1051136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8" name="Rectangle 7"/>
          <p:cNvSpPr/>
          <p:nvPr/>
        </p:nvSpPr>
        <p:spPr>
          <a:xfrm>
            <a:off x="265305" y="1590158"/>
            <a:ext cx="9875733" cy="646331"/>
          </a:xfrm>
          <a:prstGeom prst="rect">
            <a:avLst/>
          </a:prstGeom>
        </p:spPr>
        <p:txBody>
          <a:bodyPr wrap="square">
            <a:spAutoFit/>
          </a:bodyPr>
          <a:lstStyle/>
          <a:p>
            <a:r>
              <a:rPr lang="fr-FR" b="1" u="sng" dirty="0">
                <a:solidFill>
                  <a:schemeClr val="bg1"/>
                </a:solidFill>
                <a:latin typeface="Arial" charset="0"/>
                <a:ea typeface="Arial" charset="0"/>
                <a:cs typeface="Arial" charset="0"/>
              </a:rPr>
              <a:t>5</a:t>
            </a:r>
            <a:r>
              <a:rPr lang="fr-FR" b="1" u="sng" dirty="0" smtClean="0">
                <a:solidFill>
                  <a:schemeClr val="bg1"/>
                </a:solidFill>
                <a:latin typeface="Arial" charset="0"/>
                <a:ea typeface="Arial" charset="0"/>
                <a:cs typeface="Arial" charset="0"/>
              </a:rPr>
              <a:t>/ Enseigner à partir de contextes professionnels et de situations professionnelles :</a:t>
            </a:r>
            <a:r>
              <a:rPr lang="fr-FR" b="1" u="sng" dirty="0">
                <a:solidFill>
                  <a:schemeClr val="bg1"/>
                </a:solidFill>
                <a:latin typeface="Arial" charset="0"/>
                <a:ea typeface="Arial" charset="0"/>
                <a:cs typeface="Arial" charset="0"/>
              </a:rPr>
              <a:t> </a:t>
            </a:r>
          </a:p>
          <a:p>
            <a:endParaRPr lang="fr-FR" b="1" dirty="0">
              <a:solidFill>
                <a:schemeClr val="bg1"/>
              </a:solidFill>
              <a:latin typeface="Arial" charset="0"/>
              <a:ea typeface="Arial" charset="0"/>
              <a:cs typeface="Arial" charset="0"/>
            </a:endParaRPr>
          </a:p>
        </p:txBody>
      </p:sp>
      <p:sp>
        <p:nvSpPr>
          <p:cNvPr id="4" name="Rectangle 3"/>
          <p:cNvSpPr/>
          <p:nvPr/>
        </p:nvSpPr>
        <p:spPr>
          <a:xfrm>
            <a:off x="447304" y="2056686"/>
            <a:ext cx="11597212" cy="4185761"/>
          </a:xfrm>
          <a:prstGeom prst="rect">
            <a:avLst/>
          </a:prstGeom>
        </p:spPr>
        <p:txBody>
          <a:bodyPr wrap="square">
            <a:spAutoFit/>
          </a:bodyPr>
          <a:lstStyle/>
          <a:p>
            <a:r>
              <a:rPr lang="fr-FR" b="1" u="sng" dirty="0" smtClean="0">
                <a:solidFill>
                  <a:srgbClr val="FF0000"/>
                </a:solidFill>
                <a:latin typeface="Arial" charset="0"/>
                <a:ea typeface="Arial" charset="0"/>
                <a:cs typeface="Arial" charset="0"/>
              </a:rPr>
              <a:t>Deux façons de faire :</a:t>
            </a:r>
          </a:p>
          <a:p>
            <a:endParaRPr lang="fr-FR" sz="1400" b="1" dirty="0" smtClean="0">
              <a:solidFill>
                <a:srgbClr val="FF0000"/>
              </a:solidFill>
              <a:latin typeface="Arial" charset="0"/>
              <a:ea typeface="Arial" charset="0"/>
              <a:cs typeface="Arial" charset="0"/>
            </a:endParaRPr>
          </a:p>
          <a:p>
            <a:pPr marL="285750" indent="-285750">
              <a:buFont typeface="Arial" charset="0"/>
              <a:buChar char="•"/>
            </a:pPr>
            <a:r>
              <a:rPr lang="fr-FR" b="1" u="sng" dirty="0" smtClean="0">
                <a:solidFill>
                  <a:srgbClr val="0070C0"/>
                </a:solidFill>
                <a:latin typeface="Arial" charset="0"/>
                <a:ea typeface="Arial" charset="0"/>
                <a:cs typeface="Arial" charset="0"/>
              </a:rPr>
              <a:t>Partir des compétences : </a:t>
            </a:r>
          </a:p>
          <a:p>
            <a:endParaRPr lang="fr-FR" b="1" dirty="0" smtClean="0">
              <a:solidFill>
                <a:schemeClr val="bg1"/>
              </a:solidFill>
              <a:latin typeface="Arial" charset="0"/>
              <a:ea typeface="Arial" charset="0"/>
              <a:cs typeface="Arial" charset="0"/>
            </a:endParaRPr>
          </a:p>
          <a:p>
            <a:pPr marL="742950" lvl="1" indent="-285750">
              <a:buFontTx/>
              <a:buChar char="-"/>
            </a:pPr>
            <a:r>
              <a:rPr lang="fr-FR" b="1" dirty="0">
                <a:solidFill>
                  <a:schemeClr val="bg1"/>
                </a:solidFill>
                <a:latin typeface="Arial" charset="0"/>
                <a:ea typeface="Arial" charset="0"/>
                <a:cs typeface="Arial" charset="0"/>
              </a:rPr>
              <a:t>R</a:t>
            </a:r>
            <a:r>
              <a:rPr lang="fr-FR" b="1" dirty="0" smtClean="0">
                <a:solidFill>
                  <a:schemeClr val="bg1"/>
                </a:solidFill>
                <a:latin typeface="Arial" charset="0"/>
                <a:ea typeface="Arial" charset="0"/>
                <a:cs typeface="Arial" charset="0"/>
              </a:rPr>
              <a:t>epérer les compétences du référentiel à développer, et déterminer les activités à mettre en œuvre.</a:t>
            </a:r>
          </a:p>
          <a:p>
            <a:pPr marL="742950" lvl="1" indent="-285750">
              <a:buFontTx/>
              <a:buChar char="-"/>
            </a:pPr>
            <a:r>
              <a:rPr lang="fr-FR" b="1" dirty="0" smtClean="0">
                <a:solidFill>
                  <a:schemeClr val="bg1"/>
                </a:solidFill>
                <a:latin typeface="Arial" charset="0"/>
                <a:ea typeface="Arial" charset="0"/>
                <a:cs typeface="Arial" charset="0"/>
              </a:rPr>
              <a:t>Rédiger, à partir de ces choix, le contexte professionnel et les situations professionnelles.</a:t>
            </a:r>
          </a:p>
          <a:p>
            <a:r>
              <a:rPr lang="fr-FR" b="1" dirty="0" smtClean="0">
                <a:solidFill>
                  <a:schemeClr val="bg1"/>
                </a:solidFill>
                <a:latin typeface="Arial" charset="0"/>
                <a:ea typeface="Arial" charset="0"/>
                <a:cs typeface="Arial" charset="0"/>
              </a:rPr>
              <a:t>	</a:t>
            </a:r>
            <a:r>
              <a:rPr lang="fr-FR" dirty="0" smtClean="0">
                <a:solidFill>
                  <a:schemeClr val="bg1"/>
                </a:solidFill>
                <a:latin typeface="Arial" charset="0"/>
                <a:ea typeface="Arial" charset="0"/>
                <a:cs typeface="Arial" charset="0"/>
              </a:rPr>
              <a:t>-</a:t>
            </a:r>
            <a:r>
              <a:rPr lang="fr-FR" b="1" dirty="0" smtClean="0">
                <a:solidFill>
                  <a:schemeClr val="bg1"/>
                </a:solidFill>
                <a:latin typeface="Arial" charset="0"/>
                <a:ea typeface="Arial" charset="0"/>
                <a:cs typeface="Arial" charset="0"/>
              </a:rPr>
              <a:t>   Préciser, pour chaque situation professionnelle, les activités demandées à l’élève, les    		       	    compétences à mettre en œuvre et les savoirs associés à mobiliser.</a:t>
            </a:r>
          </a:p>
          <a:p>
            <a:endParaRPr lang="fr-FR" b="1" dirty="0" smtClean="0">
              <a:solidFill>
                <a:schemeClr val="bg1"/>
              </a:solidFill>
              <a:latin typeface="Arial" charset="0"/>
              <a:ea typeface="Arial" charset="0"/>
              <a:cs typeface="Arial" charset="0"/>
            </a:endParaRPr>
          </a:p>
          <a:p>
            <a:pPr marL="285750" indent="-285750">
              <a:buFont typeface="Arial" charset="0"/>
              <a:buChar char="•"/>
            </a:pPr>
            <a:r>
              <a:rPr lang="fr-FR" b="1" u="sng" dirty="0" smtClean="0">
                <a:solidFill>
                  <a:srgbClr val="0070C0"/>
                </a:solidFill>
                <a:latin typeface="Arial" charset="0"/>
                <a:ea typeface="Arial" charset="0"/>
                <a:cs typeface="Arial" charset="0"/>
              </a:rPr>
              <a:t>Partir d’un contexte professionnel:</a:t>
            </a:r>
          </a:p>
          <a:p>
            <a:pPr marL="285750" indent="-285750">
              <a:buFont typeface="Arial" charset="0"/>
              <a:buChar char="•"/>
            </a:pPr>
            <a:endParaRPr lang="fr-FR" b="1" dirty="0" smtClean="0">
              <a:solidFill>
                <a:schemeClr val="bg1"/>
              </a:solidFill>
              <a:latin typeface="Arial" charset="0"/>
              <a:ea typeface="Arial" charset="0"/>
              <a:cs typeface="Arial" charset="0"/>
            </a:endParaRPr>
          </a:p>
          <a:p>
            <a:pPr marL="742950" lvl="1" indent="-285750">
              <a:buFontTx/>
              <a:buChar char="-"/>
            </a:pPr>
            <a:r>
              <a:rPr lang="fr-FR" b="1" dirty="0" smtClean="0">
                <a:solidFill>
                  <a:schemeClr val="bg1"/>
                </a:solidFill>
                <a:latin typeface="Arial" charset="0"/>
                <a:ea typeface="Arial" charset="0"/>
                <a:cs typeface="Arial" charset="0"/>
              </a:rPr>
              <a:t>Identifier les activités professionnelles à réaliser et construire les situations professionnelles.</a:t>
            </a:r>
          </a:p>
          <a:p>
            <a:pPr marL="742950" lvl="1" indent="-285750">
              <a:buFontTx/>
              <a:buChar char="-"/>
            </a:pPr>
            <a:r>
              <a:rPr lang="fr-FR" b="1" dirty="0" smtClean="0">
                <a:solidFill>
                  <a:schemeClr val="bg1"/>
                </a:solidFill>
                <a:latin typeface="Arial" charset="0"/>
                <a:ea typeface="Arial" charset="0"/>
                <a:cs typeface="Arial" charset="0"/>
              </a:rPr>
              <a:t>Rédiger ensuite les compétences et les savoirs associés nécessaires pour réaliser les activités. </a:t>
            </a:r>
          </a:p>
          <a:p>
            <a:pPr marL="285750" indent="-285750">
              <a:buFont typeface="Arial" charset="0"/>
              <a:buChar char="•"/>
            </a:pPr>
            <a:endParaRPr lang="fr-FR" dirty="0" smtClean="0">
              <a:solidFill>
                <a:schemeClr val="bg1"/>
              </a:solidFill>
              <a:latin typeface="Times New Roman,Bold" charset="0"/>
            </a:endParaRPr>
          </a:p>
        </p:txBody>
      </p:sp>
    </p:spTree>
    <p:extLst>
      <p:ext uri="{BB962C8B-B14F-4D97-AF65-F5344CB8AC3E}">
        <p14:creationId xmlns:p14="http://schemas.microsoft.com/office/powerpoint/2010/main" val="45884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pic>
        <p:nvPicPr>
          <p:cNvPr id="1026" name="Picture 2"/>
          <p:cNvPicPr>
            <a:picLocks noChangeAspect="1" noChangeArrowheads="1"/>
          </p:cNvPicPr>
          <p:nvPr/>
        </p:nvPicPr>
        <p:blipFill>
          <a:blip r:embed="rId3"/>
          <a:srcRect l="27662" t="9234" r="7164" b="11323"/>
          <a:stretch>
            <a:fillRect/>
          </a:stretch>
        </p:blipFill>
        <p:spPr bwMode="auto">
          <a:xfrm>
            <a:off x="2317984" y="1470570"/>
            <a:ext cx="7071676" cy="5387430"/>
          </a:xfrm>
          <a:prstGeom prst="rect">
            <a:avLst/>
          </a:prstGeom>
          <a:noFill/>
          <a:ln w="9525">
            <a:noFill/>
            <a:miter lim="800000"/>
            <a:headEnd/>
            <a:tailEnd/>
          </a:ln>
          <a:effectLst/>
        </p:spPr>
      </p:pic>
    </p:spTree>
    <p:extLst>
      <p:ext uri="{BB962C8B-B14F-4D97-AF65-F5344CB8AC3E}">
        <p14:creationId xmlns:p14="http://schemas.microsoft.com/office/powerpoint/2010/main" val="4588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6" name="Rectangle 5"/>
          <p:cNvSpPr/>
          <p:nvPr/>
        </p:nvSpPr>
        <p:spPr>
          <a:xfrm>
            <a:off x="117058" y="1327263"/>
            <a:ext cx="4656083" cy="369332"/>
          </a:xfrm>
          <a:prstGeom prst="rect">
            <a:avLst/>
          </a:prstGeom>
        </p:spPr>
        <p:txBody>
          <a:bodyPr wrap="none">
            <a:spAutoFit/>
          </a:bodyPr>
          <a:lstStyle/>
          <a:p>
            <a:r>
              <a:rPr lang="fr-FR" b="1" u="sng" dirty="0" smtClean="0">
                <a:solidFill>
                  <a:srgbClr val="262626"/>
                </a:solidFill>
                <a:latin typeface="ArialMT" charset="0"/>
              </a:rPr>
              <a:t>Extrait de vos référentiels : </a:t>
            </a:r>
            <a:r>
              <a:rPr lang="fr-FR" b="1" u="sng" dirty="0" smtClean="0">
                <a:solidFill>
                  <a:srgbClr val="FF0000"/>
                </a:solidFill>
                <a:latin typeface="ArialMT" charset="0"/>
              </a:rPr>
              <a:t>CAP Cuisine </a:t>
            </a:r>
            <a:endParaRPr lang="fr-FR" b="1" u="sng" dirty="0">
              <a:solidFill>
                <a:srgbClr val="FF0000"/>
              </a:solidFill>
              <a:latin typeface="ArialMT" charset="0"/>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993" r="5714"/>
          <a:stretch/>
        </p:blipFill>
        <p:spPr>
          <a:xfrm>
            <a:off x="1894114" y="1780919"/>
            <a:ext cx="8128659" cy="4975843"/>
          </a:xfrm>
          <a:prstGeom prst="rect">
            <a:avLst/>
          </a:prstGeom>
        </p:spPr>
      </p:pic>
    </p:spTree>
    <p:extLst>
      <p:ext uri="{BB962C8B-B14F-4D97-AF65-F5344CB8AC3E}">
        <p14:creationId xmlns:p14="http://schemas.microsoft.com/office/powerpoint/2010/main" val="116633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85972" y="144683"/>
            <a:ext cx="9644065" cy="1445475"/>
          </a:xfrm>
        </p:spPr>
        <p:txBody>
          <a:bodyPr>
            <a:noAutofit/>
          </a:bodyPr>
          <a:lstStyle/>
          <a:p>
            <a:pPr algn="l"/>
            <a:r>
              <a:rPr lang="fr-FR" sz="3600" b="1" dirty="0" smtClean="0">
                <a:solidFill>
                  <a:schemeClr val="bg1"/>
                </a:solidFill>
              </a:rPr>
              <a:t>L’approche par compétence (APC) : </a:t>
            </a:r>
          </a:p>
          <a:p>
            <a:pPr algn="l"/>
            <a:r>
              <a:rPr lang="fr-FR" sz="3600" b="1" dirty="0" smtClean="0">
                <a:solidFill>
                  <a:schemeClr val="bg1"/>
                </a:solidFill>
              </a:rPr>
              <a:t>                                                      Définition et principes   </a:t>
            </a:r>
            <a:endParaRPr lang="fr-FR" sz="3600" b="1" dirty="0">
              <a:solidFill>
                <a:schemeClr val="bg1"/>
              </a:solidFill>
            </a:endParaRPr>
          </a:p>
        </p:txBody>
      </p:sp>
      <p:pic>
        <p:nvPicPr>
          <p:cNvPr id="5" name="Image 4"/>
          <p:cNvPicPr>
            <a:picLocks noChangeAspect="1"/>
          </p:cNvPicPr>
          <p:nvPr/>
        </p:nvPicPr>
        <p:blipFill>
          <a:blip r:embed="rId2"/>
          <a:stretch>
            <a:fillRect/>
          </a:stretch>
        </p:blipFill>
        <p:spPr>
          <a:xfrm>
            <a:off x="265305" y="144683"/>
            <a:ext cx="1288659" cy="1182580"/>
          </a:xfrm>
          <a:prstGeom prst="rect">
            <a:avLst/>
          </a:prstGeom>
        </p:spPr>
      </p:pic>
      <p:sp>
        <p:nvSpPr>
          <p:cNvPr id="7" name="Rectangle 6"/>
          <p:cNvSpPr/>
          <p:nvPr/>
        </p:nvSpPr>
        <p:spPr>
          <a:xfrm>
            <a:off x="37680" y="1327263"/>
            <a:ext cx="7459399" cy="923330"/>
          </a:xfrm>
          <a:prstGeom prst="rect">
            <a:avLst/>
          </a:prstGeom>
        </p:spPr>
        <p:txBody>
          <a:bodyPr wrap="square">
            <a:spAutoFit/>
          </a:bodyPr>
          <a:lstStyle/>
          <a:p>
            <a:r>
              <a:rPr lang="fr-FR" b="1" u="sng" dirty="0" smtClean="0">
                <a:solidFill>
                  <a:srgbClr val="FF0000"/>
                </a:solidFill>
                <a:latin typeface="ArialMT" charset="0"/>
              </a:rPr>
              <a:t>BP Arts de la cuisine :</a:t>
            </a:r>
            <a:endParaRPr lang="fr-FR" b="1" u="sng" dirty="0" smtClean="0">
              <a:solidFill>
                <a:srgbClr val="262626"/>
              </a:solidFill>
              <a:latin typeface="ArialMT" charset="0"/>
            </a:endParaRPr>
          </a:p>
          <a:p>
            <a:endParaRPr lang="fr-FR" b="1" u="sng" dirty="0" smtClean="0">
              <a:solidFill>
                <a:srgbClr val="262626"/>
              </a:solidFill>
              <a:latin typeface="ArialMT" charset="0"/>
            </a:endParaRPr>
          </a:p>
          <a:p>
            <a:endParaRPr lang="fr-FR" b="1" u="sng" dirty="0">
              <a:solidFill>
                <a:srgbClr val="262626"/>
              </a:solidFill>
              <a:latin typeface="ArialMT"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146" y="1759353"/>
            <a:ext cx="8051435" cy="5015520"/>
          </a:xfrm>
          <a:prstGeom prst="rect">
            <a:avLst/>
          </a:prstGeom>
        </p:spPr>
      </p:pic>
    </p:spTree>
    <p:extLst>
      <p:ext uri="{BB962C8B-B14F-4D97-AF65-F5344CB8AC3E}">
        <p14:creationId xmlns:p14="http://schemas.microsoft.com/office/powerpoint/2010/main" val="1485549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10001006" id="{A55DF1DA-22EC-4DA4-B170-D3F0FF81047C}" vid="{3BFA2149-51D1-489C-9B65-4F9563B089DE}"/>
    </a:ext>
  </a:extLst>
</a:theme>
</file>

<file path=docProps/app.xml><?xml version="1.0" encoding="utf-8"?>
<Properties xmlns="http://schemas.openxmlformats.org/officeDocument/2006/extended-properties" xmlns:vt="http://schemas.openxmlformats.org/officeDocument/2006/docPropsVTypes">
  <Template>Profondeur</Template>
  <TotalTime>406</TotalTime>
  <Words>479</Words>
  <Application>Microsoft Office PowerPoint</Application>
  <PresentationFormat>Personnalisé</PresentationFormat>
  <Paragraphs>88</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TF10001006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pelletey</dc:creator>
  <cp:lastModifiedBy>Martin Samuel</cp:lastModifiedBy>
  <cp:revision>48</cp:revision>
  <dcterms:created xsi:type="dcterms:W3CDTF">2016-11-09T20:06:22Z</dcterms:created>
  <dcterms:modified xsi:type="dcterms:W3CDTF">2017-02-15T22:49:13Z</dcterms:modified>
</cp:coreProperties>
</file>