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media/image33.jpg" ContentType="image/jpeg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37.jpg" ContentType="image/jpeg"/>
  <Override PartName="/ppt/media/image45.jpg" ContentType="image/jpeg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31" r:id="rId2"/>
    <p:sldMasterId id="2147483844" r:id="rId3"/>
    <p:sldMasterId id="2147483868" r:id="rId4"/>
  </p:sldMasterIdLst>
  <p:notesMasterIdLst>
    <p:notesMasterId r:id="rId79"/>
  </p:notesMasterIdLst>
  <p:sldIdLst>
    <p:sldId id="256" r:id="rId5"/>
    <p:sldId id="458" r:id="rId6"/>
    <p:sldId id="359" r:id="rId7"/>
    <p:sldId id="360" r:id="rId8"/>
    <p:sldId id="361" r:id="rId9"/>
    <p:sldId id="362" r:id="rId10"/>
    <p:sldId id="363" r:id="rId11"/>
    <p:sldId id="364" r:id="rId12"/>
    <p:sldId id="365" r:id="rId13"/>
    <p:sldId id="373" r:id="rId14"/>
    <p:sldId id="374" r:id="rId15"/>
    <p:sldId id="370" r:id="rId16"/>
    <p:sldId id="367" r:id="rId17"/>
    <p:sldId id="368" r:id="rId18"/>
    <p:sldId id="463" r:id="rId19"/>
    <p:sldId id="460" r:id="rId20"/>
    <p:sldId id="439" r:id="rId21"/>
    <p:sldId id="425" r:id="rId22"/>
    <p:sldId id="427" r:id="rId23"/>
    <p:sldId id="428" r:id="rId24"/>
    <p:sldId id="430" r:id="rId25"/>
    <p:sldId id="431" r:id="rId26"/>
    <p:sldId id="433" r:id="rId27"/>
    <p:sldId id="434" r:id="rId28"/>
    <p:sldId id="440" r:id="rId29"/>
    <p:sldId id="453" r:id="rId30"/>
    <p:sldId id="451" r:id="rId31"/>
    <p:sldId id="455" r:id="rId32"/>
    <p:sldId id="456" r:id="rId33"/>
    <p:sldId id="303" r:id="rId34"/>
    <p:sldId id="326" r:id="rId35"/>
    <p:sldId id="325" r:id="rId36"/>
    <p:sldId id="258" r:id="rId37"/>
    <p:sldId id="304" r:id="rId38"/>
    <p:sldId id="327" r:id="rId39"/>
    <p:sldId id="308" r:id="rId40"/>
    <p:sldId id="328" r:id="rId41"/>
    <p:sldId id="341" r:id="rId42"/>
    <p:sldId id="310" r:id="rId43"/>
    <p:sldId id="461" r:id="rId44"/>
    <p:sldId id="462" r:id="rId45"/>
    <p:sldId id="317" r:id="rId46"/>
    <p:sldId id="329" r:id="rId47"/>
    <p:sldId id="342" r:id="rId48"/>
    <p:sldId id="330" r:id="rId49"/>
    <p:sldId id="331" r:id="rId50"/>
    <p:sldId id="316" r:id="rId51"/>
    <p:sldId id="457" r:id="rId52"/>
    <p:sldId id="459" r:id="rId53"/>
    <p:sldId id="381" r:id="rId54"/>
    <p:sldId id="260" r:id="rId55"/>
    <p:sldId id="259" r:id="rId56"/>
    <p:sldId id="262" r:id="rId57"/>
    <p:sldId id="264" r:id="rId58"/>
    <p:sldId id="266" r:id="rId59"/>
    <p:sldId id="268" r:id="rId60"/>
    <p:sldId id="270" r:id="rId61"/>
    <p:sldId id="338" r:id="rId62"/>
    <p:sldId id="340" r:id="rId63"/>
    <p:sldId id="345" r:id="rId64"/>
    <p:sldId id="319" r:id="rId65"/>
    <p:sldId id="379" r:id="rId66"/>
    <p:sldId id="318" r:id="rId67"/>
    <p:sldId id="320" r:id="rId68"/>
    <p:sldId id="321" r:id="rId69"/>
    <p:sldId id="332" r:id="rId70"/>
    <p:sldId id="337" r:id="rId71"/>
    <p:sldId id="322" r:id="rId72"/>
    <p:sldId id="334" r:id="rId73"/>
    <p:sldId id="335" r:id="rId74"/>
    <p:sldId id="333" r:id="rId75"/>
    <p:sldId id="336" r:id="rId76"/>
    <p:sldId id="375" r:id="rId77"/>
    <p:sldId id="376" r:id="rId78"/>
  </p:sldIdLst>
  <p:sldSz cx="12192000" cy="6858000"/>
  <p:notesSz cx="6858000" cy="987425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ster" initials="m" lastIdx="4" clrIdx="0">
    <p:extLst/>
  </p:cmAuthor>
  <p:cmAuthor id="2" name="Mariane Tardy" initials="MT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4D5"/>
    <a:srgbClr val="D1AFAB"/>
    <a:srgbClr val="009999"/>
    <a:srgbClr val="F8D7CD"/>
    <a:srgbClr val="FADBC6"/>
    <a:srgbClr val="F9D3B9"/>
    <a:srgbClr val="006699"/>
    <a:srgbClr val="99FFCC"/>
    <a:srgbClr val="CCE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A107856-5554-42FB-B03E-39F5DBC370BA}" styleName="Style moyen 4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Style moyen 4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E3FDE45-AF77-4B5C-9715-49D594BDF05E}" styleName="Style léger 1 - Accentuation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799B23B-EC83-4686-B30A-512413B5E67A}" styleName="Style léger 3 - Accentuation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CAF9ED-07DC-4A11-8D7F-57B35C25682E}" styleName="Style moyen 1 - Accentuation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291" autoAdjust="0"/>
  </p:normalViewPr>
  <p:slideViewPr>
    <p:cSldViewPr snapToGrid="0">
      <p:cViewPr varScale="1">
        <p:scale>
          <a:sx n="73" d="100"/>
          <a:sy n="73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ableStyles" Target="tableStyle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3T15:29:23.029" idx="3">
    <p:pos x="10" y="10"/>
    <p:text>Il faudra dire que vous avez fait le choix de ne présenter que 2 activités de ce bloc</p:text>
    <p:extLst>
      <p:ext uri="{C676402C-5697-4E1C-873F-D02D1690AC5C}">
        <p15:threadingInfo xmlns:p15="http://schemas.microsoft.com/office/powerpoint/2012/main" timeZoneBias="-1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B9BD9-A0DD-45BA-BE18-B49581DD5A67}" type="doc">
      <dgm:prSet loTypeId="urn:microsoft.com/office/officeart/2005/8/layout/hList6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48546804-5192-4EDF-B9A9-D8C3F438EDB1}">
      <dgm:prSet phldrT="[Texte]" custT="1"/>
      <dgm:spPr/>
      <dgm:t>
        <a:bodyPr/>
        <a:lstStyle/>
        <a:p>
          <a:r>
            <a:rPr lang="fr-FR" sz="1800" b="1" dirty="0"/>
            <a:t>Référentiel d’activités professionnelles (RAP)</a:t>
          </a:r>
        </a:p>
      </dgm:t>
    </dgm:pt>
    <dgm:pt modelId="{A65093FD-4024-43D1-A60D-01E21F8C61DA}" type="parTrans" cxnId="{188726A7-6881-4D8B-84F0-0E548C51A483}">
      <dgm:prSet/>
      <dgm:spPr/>
      <dgm:t>
        <a:bodyPr/>
        <a:lstStyle/>
        <a:p>
          <a:endParaRPr lang="fr-FR"/>
        </a:p>
      </dgm:t>
    </dgm:pt>
    <dgm:pt modelId="{A22E9808-FFAE-43BA-A0DA-99695A3F01C7}" type="sibTrans" cxnId="{188726A7-6881-4D8B-84F0-0E548C51A483}">
      <dgm:prSet/>
      <dgm:spPr/>
      <dgm:t>
        <a:bodyPr/>
        <a:lstStyle/>
        <a:p>
          <a:endParaRPr lang="fr-FR"/>
        </a:p>
      </dgm:t>
    </dgm:pt>
    <dgm:pt modelId="{C56827CE-6054-4008-93D0-B4ECE8C93971}">
      <dgm:prSet phldrT="[Texte]"/>
      <dgm:spPr/>
      <dgm:t>
        <a:bodyPr/>
        <a:lstStyle/>
        <a:p>
          <a:r>
            <a:rPr lang="fr-FR" sz="1200" dirty="0"/>
            <a:t>Présentation du diplôme</a:t>
          </a:r>
        </a:p>
      </dgm:t>
    </dgm:pt>
    <dgm:pt modelId="{0678562F-440C-44F9-832F-EC84B731E3CE}" type="parTrans" cxnId="{49CDD5BF-3F74-40B8-93A1-AE665935FBCE}">
      <dgm:prSet/>
      <dgm:spPr/>
      <dgm:t>
        <a:bodyPr/>
        <a:lstStyle/>
        <a:p>
          <a:endParaRPr lang="fr-FR"/>
        </a:p>
      </dgm:t>
    </dgm:pt>
    <dgm:pt modelId="{E5FA4EF5-67D1-43ED-BF9F-55C277F29834}" type="sibTrans" cxnId="{49CDD5BF-3F74-40B8-93A1-AE665935FBCE}">
      <dgm:prSet/>
      <dgm:spPr/>
      <dgm:t>
        <a:bodyPr/>
        <a:lstStyle/>
        <a:p>
          <a:endParaRPr lang="fr-FR"/>
        </a:p>
      </dgm:t>
    </dgm:pt>
    <dgm:pt modelId="{14D7093E-4ABB-497C-9EE7-6D065FF0ADCB}">
      <dgm:prSet phldrT="[Texte]" custT="1"/>
      <dgm:spPr/>
      <dgm:t>
        <a:bodyPr/>
        <a:lstStyle/>
        <a:p>
          <a:r>
            <a:rPr lang="fr-FR" sz="1800" b="1" dirty="0"/>
            <a:t>Référentiel de certification</a:t>
          </a:r>
        </a:p>
        <a:p>
          <a:endParaRPr lang="fr-FR" sz="1500" dirty="0"/>
        </a:p>
      </dgm:t>
    </dgm:pt>
    <dgm:pt modelId="{3888094F-D7E0-4259-A851-F762ADA92091}" type="parTrans" cxnId="{682F4E27-A889-498F-8D8A-36A41BDF1949}">
      <dgm:prSet/>
      <dgm:spPr/>
      <dgm:t>
        <a:bodyPr/>
        <a:lstStyle/>
        <a:p>
          <a:endParaRPr lang="fr-FR"/>
        </a:p>
      </dgm:t>
    </dgm:pt>
    <dgm:pt modelId="{20910F7F-671D-415C-B69E-24543B6E9E84}" type="sibTrans" cxnId="{682F4E27-A889-498F-8D8A-36A41BDF1949}">
      <dgm:prSet/>
      <dgm:spPr/>
      <dgm:t>
        <a:bodyPr/>
        <a:lstStyle/>
        <a:p>
          <a:endParaRPr lang="fr-FR"/>
        </a:p>
      </dgm:t>
    </dgm:pt>
    <dgm:pt modelId="{1D5F04B0-4E29-4B20-A2EC-CD6C4B87EF84}">
      <dgm:prSet phldrT="[Texte]"/>
      <dgm:spPr/>
      <dgm:t>
        <a:bodyPr/>
        <a:lstStyle/>
        <a:p>
          <a:r>
            <a:rPr lang="fr-FR" sz="1200" dirty="0"/>
            <a:t>3 blocs de compétences professionnelles</a:t>
          </a:r>
        </a:p>
      </dgm:t>
    </dgm:pt>
    <dgm:pt modelId="{9B920B41-DD65-4D93-86F5-D8C934CD96B1}" type="parTrans" cxnId="{70875A35-DADC-405B-88F6-29185397AFC8}">
      <dgm:prSet/>
      <dgm:spPr/>
      <dgm:t>
        <a:bodyPr/>
        <a:lstStyle/>
        <a:p>
          <a:endParaRPr lang="fr-FR"/>
        </a:p>
      </dgm:t>
    </dgm:pt>
    <dgm:pt modelId="{FA499050-0DAA-4FBC-8006-C1675939AAFC}" type="sibTrans" cxnId="{70875A35-DADC-405B-88F6-29185397AFC8}">
      <dgm:prSet/>
      <dgm:spPr/>
      <dgm:t>
        <a:bodyPr/>
        <a:lstStyle/>
        <a:p>
          <a:endParaRPr lang="fr-FR"/>
        </a:p>
      </dgm:t>
    </dgm:pt>
    <dgm:pt modelId="{EC470D37-DA37-475F-B135-1DF900D93118}">
      <dgm:prSet phldrT="[Texte]"/>
      <dgm:spPr/>
      <dgm:t>
        <a:bodyPr/>
        <a:lstStyle/>
        <a:p>
          <a:r>
            <a:rPr lang="fr-FR" sz="1200" dirty="0"/>
            <a:t>4 blocs de compétences générales</a:t>
          </a:r>
        </a:p>
      </dgm:t>
    </dgm:pt>
    <dgm:pt modelId="{6E78D0D8-5DD7-4232-91AE-2E9C7ADCB5AC}" type="parTrans" cxnId="{C4E04163-8976-4B61-9235-72791BA4C3B6}">
      <dgm:prSet/>
      <dgm:spPr/>
      <dgm:t>
        <a:bodyPr/>
        <a:lstStyle/>
        <a:p>
          <a:endParaRPr lang="fr-FR"/>
        </a:p>
      </dgm:t>
    </dgm:pt>
    <dgm:pt modelId="{8620A906-D2DC-49EB-AC3B-01693FFD654A}" type="sibTrans" cxnId="{C4E04163-8976-4B61-9235-72791BA4C3B6}">
      <dgm:prSet/>
      <dgm:spPr/>
      <dgm:t>
        <a:bodyPr/>
        <a:lstStyle/>
        <a:p>
          <a:endParaRPr lang="fr-FR"/>
        </a:p>
      </dgm:t>
    </dgm:pt>
    <dgm:pt modelId="{CCC2E57A-45B8-4B03-BEEE-A1088BB40ABD}">
      <dgm:prSet phldrT="[Texte]" custT="1"/>
      <dgm:spPr/>
      <dgm:t>
        <a:bodyPr/>
        <a:lstStyle/>
        <a:p>
          <a:r>
            <a:rPr lang="fr-FR" sz="1800" b="1" dirty="0"/>
            <a:t>Modalités de certification</a:t>
          </a:r>
        </a:p>
        <a:p>
          <a:endParaRPr lang="fr-FR" sz="1500" dirty="0"/>
        </a:p>
      </dgm:t>
    </dgm:pt>
    <dgm:pt modelId="{6ACECD0E-8EB3-49B9-AB96-F9DABE37BCAB}" type="parTrans" cxnId="{216D2A24-DC0B-4393-8959-484FAF491E94}">
      <dgm:prSet/>
      <dgm:spPr/>
      <dgm:t>
        <a:bodyPr/>
        <a:lstStyle/>
        <a:p>
          <a:endParaRPr lang="fr-FR"/>
        </a:p>
      </dgm:t>
    </dgm:pt>
    <dgm:pt modelId="{F0649D5C-71BB-4349-9C44-F41A88E27A0F}" type="sibTrans" cxnId="{216D2A24-DC0B-4393-8959-484FAF491E94}">
      <dgm:prSet/>
      <dgm:spPr/>
      <dgm:t>
        <a:bodyPr/>
        <a:lstStyle/>
        <a:p>
          <a:endParaRPr lang="fr-FR"/>
        </a:p>
      </dgm:t>
    </dgm:pt>
    <dgm:pt modelId="{93367966-965A-451E-94F4-946B84441D07}">
      <dgm:prSet phldrT="[Texte]"/>
      <dgm:spPr/>
      <dgm:t>
        <a:bodyPr/>
        <a:lstStyle/>
        <a:p>
          <a:r>
            <a:rPr lang="fr-FR" sz="1200" dirty="0"/>
            <a:t>Unités constitutives de diplôme</a:t>
          </a:r>
        </a:p>
      </dgm:t>
    </dgm:pt>
    <dgm:pt modelId="{15A20D97-419F-44D9-8B13-BB3132CA2632}" type="parTrans" cxnId="{D50E91F5-DCD4-4FC0-8FFC-E1FE496DBDF4}">
      <dgm:prSet/>
      <dgm:spPr/>
      <dgm:t>
        <a:bodyPr/>
        <a:lstStyle/>
        <a:p>
          <a:endParaRPr lang="fr-FR"/>
        </a:p>
      </dgm:t>
    </dgm:pt>
    <dgm:pt modelId="{34C2BE84-393F-4CB3-808B-697944D429B3}" type="sibTrans" cxnId="{D50E91F5-DCD4-4FC0-8FFC-E1FE496DBDF4}">
      <dgm:prSet/>
      <dgm:spPr/>
      <dgm:t>
        <a:bodyPr/>
        <a:lstStyle/>
        <a:p>
          <a:endParaRPr lang="fr-FR"/>
        </a:p>
      </dgm:t>
    </dgm:pt>
    <dgm:pt modelId="{996DFCA3-92DB-40B1-B2ED-19AE92BD7FCB}">
      <dgm:prSet phldrT="[Texte]"/>
      <dgm:spPr/>
      <dgm:t>
        <a:bodyPr/>
        <a:lstStyle/>
        <a:p>
          <a:r>
            <a:rPr lang="fr-FR" sz="1200" dirty="0"/>
            <a:t>Dispense d’unité</a:t>
          </a:r>
        </a:p>
      </dgm:t>
    </dgm:pt>
    <dgm:pt modelId="{606CEC91-EF10-4AC1-A673-81F2FEE68E49}" type="parTrans" cxnId="{8709C323-0B06-47D5-9E1E-F83BBDB1CE90}">
      <dgm:prSet/>
      <dgm:spPr/>
      <dgm:t>
        <a:bodyPr/>
        <a:lstStyle/>
        <a:p>
          <a:endParaRPr lang="fr-FR"/>
        </a:p>
      </dgm:t>
    </dgm:pt>
    <dgm:pt modelId="{FD30DDBF-3697-4EAE-A315-2416B31790B7}" type="sibTrans" cxnId="{8709C323-0B06-47D5-9E1E-F83BBDB1CE90}">
      <dgm:prSet/>
      <dgm:spPr/>
      <dgm:t>
        <a:bodyPr/>
        <a:lstStyle/>
        <a:p>
          <a:endParaRPr lang="fr-FR"/>
        </a:p>
      </dgm:t>
    </dgm:pt>
    <dgm:pt modelId="{1758EDC3-ACE0-4BB2-A2BE-DCD62ED5A6C3}">
      <dgm:prSet phldrT="[Texte]"/>
      <dgm:spPr/>
      <dgm:t>
        <a:bodyPr/>
        <a:lstStyle/>
        <a:p>
          <a:r>
            <a:rPr lang="fr-FR" sz="1200" dirty="0"/>
            <a:t>Emplois et employeurs</a:t>
          </a:r>
        </a:p>
      </dgm:t>
    </dgm:pt>
    <dgm:pt modelId="{D3AC34F2-F31C-424F-A63A-8D2F1E145CEF}" type="parTrans" cxnId="{9FF32AF7-455D-480A-A073-9C420E933AC8}">
      <dgm:prSet/>
      <dgm:spPr/>
      <dgm:t>
        <a:bodyPr/>
        <a:lstStyle/>
        <a:p>
          <a:endParaRPr lang="fr-FR"/>
        </a:p>
      </dgm:t>
    </dgm:pt>
    <dgm:pt modelId="{14898475-DFCD-4BA5-A67C-2A0AF8D5D428}" type="sibTrans" cxnId="{9FF32AF7-455D-480A-A073-9C420E933AC8}">
      <dgm:prSet/>
      <dgm:spPr/>
      <dgm:t>
        <a:bodyPr/>
        <a:lstStyle/>
        <a:p>
          <a:endParaRPr lang="fr-FR"/>
        </a:p>
      </dgm:t>
    </dgm:pt>
    <dgm:pt modelId="{36D735BD-2109-48A7-B505-5565291C91D0}">
      <dgm:prSet phldrT="[Texte]"/>
      <dgm:spPr/>
      <dgm:t>
        <a:bodyPr/>
        <a:lstStyle/>
        <a:p>
          <a:r>
            <a:rPr lang="fr-FR" sz="1200" dirty="0"/>
            <a:t>Description des pôles d’activités </a:t>
          </a:r>
        </a:p>
      </dgm:t>
    </dgm:pt>
    <dgm:pt modelId="{FA5CF067-D25D-40AE-9CC0-734700B0093A}" type="parTrans" cxnId="{8B91FE3B-669B-4BA5-860E-9CF666441354}">
      <dgm:prSet/>
      <dgm:spPr/>
      <dgm:t>
        <a:bodyPr/>
        <a:lstStyle/>
        <a:p>
          <a:endParaRPr lang="fr-FR"/>
        </a:p>
      </dgm:t>
    </dgm:pt>
    <dgm:pt modelId="{04E148F3-3EAB-4E2A-8B8F-6D7CF79ACEE7}" type="sibTrans" cxnId="{8B91FE3B-669B-4BA5-860E-9CF666441354}">
      <dgm:prSet/>
      <dgm:spPr/>
      <dgm:t>
        <a:bodyPr/>
        <a:lstStyle/>
        <a:p>
          <a:endParaRPr lang="fr-FR"/>
        </a:p>
      </dgm:t>
    </dgm:pt>
    <dgm:pt modelId="{CCEC5A6C-56D1-4B9B-9887-BF123336CEE2}">
      <dgm:prSet phldrT="[Texte]"/>
      <dgm:spPr/>
      <dgm:t>
        <a:bodyPr/>
        <a:lstStyle/>
        <a:p>
          <a:r>
            <a:rPr lang="fr-FR" sz="1200" dirty="0"/>
            <a:t>Règlement d’examen</a:t>
          </a:r>
        </a:p>
      </dgm:t>
    </dgm:pt>
    <dgm:pt modelId="{E3DB2777-FB91-4D9C-9158-40CF3C06C853}" type="parTrans" cxnId="{AC9845AF-7092-4BE4-A24C-6F6A028DC77B}">
      <dgm:prSet/>
      <dgm:spPr/>
      <dgm:t>
        <a:bodyPr/>
        <a:lstStyle/>
        <a:p>
          <a:endParaRPr lang="fr-FR"/>
        </a:p>
      </dgm:t>
    </dgm:pt>
    <dgm:pt modelId="{27D48FED-8B5C-4898-9AB3-FDF1F952DDCF}" type="sibTrans" cxnId="{AC9845AF-7092-4BE4-A24C-6F6A028DC77B}">
      <dgm:prSet/>
      <dgm:spPr/>
      <dgm:t>
        <a:bodyPr/>
        <a:lstStyle/>
        <a:p>
          <a:endParaRPr lang="fr-FR"/>
        </a:p>
      </dgm:t>
    </dgm:pt>
    <dgm:pt modelId="{AEDCB72E-DC45-4D45-A218-8591B16A6CA3}">
      <dgm:prSet phldrT="[Texte]"/>
      <dgm:spPr/>
      <dgm:t>
        <a:bodyPr/>
        <a:lstStyle/>
        <a:p>
          <a:r>
            <a:rPr lang="fr-FR" sz="1200" dirty="0"/>
            <a:t>Définition des épreuves</a:t>
          </a:r>
        </a:p>
      </dgm:t>
    </dgm:pt>
    <dgm:pt modelId="{DFA82808-91AB-4308-8ED6-72CCC4415AC4}" type="parTrans" cxnId="{C7BB4FF6-DB6C-4B12-A960-4B5A9CC1283C}">
      <dgm:prSet/>
      <dgm:spPr/>
      <dgm:t>
        <a:bodyPr/>
        <a:lstStyle/>
        <a:p>
          <a:endParaRPr lang="fr-FR"/>
        </a:p>
      </dgm:t>
    </dgm:pt>
    <dgm:pt modelId="{276CA953-5F71-42C0-A921-AC36616D15C9}" type="sibTrans" cxnId="{C7BB4FF6-DB6C-4B12-A960-4B5A9CC1283C}">
      <dgm:prSet/>
      <dgm:spPr/>
      <dgm:t>
        <a:bodyPr/>
        <a:lstStyle/>
        <a:p>
          <a:endParaRPr lang="fr-FR"/>
        </a:p>
      </dgm:t>
    </dgm:pt>
    <dgm:pt modelId="{9918D2FF-FE3F-49FC-B1B0-3E100443E136}">
      <dgm:prSet phldrT="[Texte]" custT="1"/>
      <dgm:spPr/>
      <dgm:t>
        <a:bodyPr/>
        <a:lstStyle/>
        <a:p>
          <a:r>
            <a:rPr lang="fr-FR" sz="1900" b="1" dirty="0"/>
            <a:t>Organisation de la formation  </a:t>
          </a:r>
        </a:p>
        <a:p>
          <a:r>
            <a:rPr lang="fr-FR" sz="1500" dirty="0"/>
            <a:t>Grille horaire</a:t>
          </a:r>
        </a:p>
        <a:p>
          <a:r>
            <a:rPr lang="fr-FR" sz="1500" dirty="0"/>
            <a:t>Stage en milieu professionnel</a:t>
          </a:r>
        </a:p>
        <a:p>
          <a:r>
            <a:rPr lang="fr-FR" sz="1500" dirty="0"/>
            <a:t>Atelier de professionnalisation</a:t>
          </a:r>
          <a:endParaRPr lang="fr-FR" sz="1900" dirty="0"/>
        </a:p>
      </dgm:t>
    </dgm:pt>
    <dgm:pt modelId="{FAF7A10F-DA89-4A08-998A-D2FA9E8B6FBE}" type="sibTrans" cxnId="{5BDDCA98-8E46-410F-BC43-A35586D663AB}">
      <dgm:prSet/>
      <dgm:spPr/>
      <dgm:t>
        <a:bodyPr/>
        <a:lstStyle/>
        <a:p>
          <a:endParaRPr lang="fr-FR"/>
        </a:p>
      </dgm:t>
    </dgm:pt>
    <dgm:pt modelId="{CB60A276-02A0-42CE-9917-4629D494C54E}" type="parTrans" cxnId="{5BDDCA98-8E46-410F-BC43-A35586D663AB}">
      <dgm:prSet/>
      <dgm:spPr/>
      <dgm:t>
        <a:bodyPr/>
        <a:lstStyle/>
        <a:p>
          <a:endParaRPr lang="fr-FR"/>
        </a:p>
      </dgm:t>
    </dgm:pt>
    <dgm:pt modelId="{E420C7ED-B3AB-43FF-9AB8-03F632E04EAD}">
      <dgm:prSet phldrT="[Texte]" custT="1"/>
      <dgm:spPr/>
      <dgm:t>
        <a:bodyPr/>
        <a:lstStyle/>
        <a:p>
          <a:r>
            <a:rPr lang="fr-FR" sz="1800" b="1" dirty="0"/>
            <a:t>Tableau de dispenses des unités du diplôme</a:t>
          </a:r>
        </a:p>
        <a:p>
          <a:endParaRPr lang="fr-FR" sz="1900" dirty="0"/>
        </a:p>
      </dgm:t>
    </dgm:pt>
    <dgm:pt modelId="{A271D789-DC4F-4B0D-8BD5-26BE12E5ED27}" type="parTrans" cxnId="{039D8D0F-79E5-4501-B9C8-5388B11840D6}">
      <dgm:prSet/>
      <dgm:spPr/>
      <dgm:t>
        <a:bodyPr/>
        <a:lstStyle/>
        <a:p>
          <a:endParaRPr lang="fr-FR"/>
        </a:p>
      </dgm:t>
    </dgm:pt>
    <dgm:pt modelId="{C7D50A74-0E42-4C73-B16A-995D7FB0C00C}" type="sibTrans" cxnId="{039D8D0F-79E5-4501-B9C8-5388B11840D6}">
      <dgm:prSet/>
      <dgm:spPr/>
      <dgm:t>
        <a:bodyPr/>
        <a:lstStyle/>
        <a:p>
          <a:endParaRPr lang="fr-FR"/>
        </a:p>
      </dgm:t>
    </dgm:pt>
    <dgm:pt modelId="{EA8B5F02-847B-436C-A31F-0AF54C64B6FD}" type="pres">
      <dgm:prSet presAssocID="{E8BB9BD9-A0DD-45BA-BE18-B49581DD5A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D9FBDC2-1AED-4EF1-8262-C9BB65EB9E9D}" type="pres">
      <dgm:prSet presAssocID="{48546804-5192-4EDF-B9A9-D8C3F438EDB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DB72EE6-D276-490F-8C3C-90F8D66BFD45}" type="pres">
      <dgm:prSet presAssocID="{A22E9808-FFAE-43BA-A0DA-99695A3F01C7}" presName="sibTrans" presStyleCnt="0"/>
      <dgm:spPr/>
    </dgm:pt>
    <dgm:pt modelId="{92ED99BE-527F-4F04-A3DA-750699AA4E73}" type="pres">
      <dgm:prSet presAssocID="{14D7093E-4ABB-497C-9EE7-6D065FF0ADC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37ECE67-2BF7-428D-A149-7200B7133BBD}" type="pres">
      <dgm:prSet presAssocID="{20910F7F-671D-415C-B69E-24543B6E9E84}" presName="sibTrans" presStyleCnt="0"/>
      <dgm:spPr/>
    </dgm:pt>
    <dgm:pt modelId="{064E9FAD-FC49-4F8D-8A7E-9109D96D7A76}" type="pres">
      <dgm:prSet presAssocID="{CCC2E57A-45B8-4B03-BEEE-A1088BB40AB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96F1803-C307-4AD1-A8C5-F894EFFD8DC2}" type="pres">
      <dgm:prSet presAssocID="{F0649D5C-71BB-4349-9C44-F41A88E27A0F}" presName="sibTrans" presStyleCnt="0"/>
      <dgm:spPr/>
    </dgm:pt>
    <dgm:pt modelId="{EA3D9239-1446-4687-A71B-9D0314C5553D}" type="pres">
      <dgm:prSet presAssocID="{9918D2FF-FE3F-49FC-B1B0-3E100443E136}" presName="node" presStyleLbl="node1" presStyleIdx="3" presStyleCnt="5" custLinFactNeighborX="-9607" custLinFactNeighborY="76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7501BCC-A74B-4CB8-AEA3-C9FE5E7A3722}" type="pres">
      <dgm:prSet presAssocID="{FAF7A10F-DA89-4A08-998A-D2FA9E8B6FBE}" presName="sibTrans" presStyleCnt="0"/>
      <dgm:spPr/>
    </dgm:pt>
    <dgm:pt modelId="{CF40C0D8-192E-4707-B5EB-C29C7F387423}" type="pres">
      <dgm:prSet presAssocID="{E420C7ED-B3AB-43FF-9AB8-03F632E04E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C9845AF-7092-4BE4-A24C-6F6A028DC77B}" srcId="{CCC2E57A-45B8-4B03-BEEE-A1088BB40ABD}" destId="{CCEC5A6C-56D1-4B9B-9887-BF123336CEE2}" srcOrd="2" destOrd="0" parTransId="{E3DB2777-FB91-4D9C-9158-40CF3C06C853}" sibTransId="{27D48FED-8B5C-4898-9AB3-FDF1F952DDCF}"/>
    <dgm:cxn modelId="{49CDD5BF-3F74-40B8-93A1-AE665935FBCE}" srcId="{48546804-5192-4EDF-B9A9-D8C3F438EDB1}" destId="{C56827CE-6054-4008-93D0-B4ECE8C93971}" srcOrd="0" destOrd="0" parTransId="{0678562F-440C-44F9-832F-EC84B731E3CE}" sibTransId="{E5FA4EF5-67D1-43ED-BF9F-55C277F29834}"/>
    <dgm:cxn modelId="{35582A1F-3E3B-4252-9993-F3B0AF58073D}" type="presOf" srcId="{EC470D37-DA37-475F-B135-1DF900D93118}" destId="{92ED99BE-527F-4F04-A3DA-750699AA4E73}" srcOrd="0" destOrd="2" presId="urn:microsoft.com/office/officeart/2005/8/layout/hList6"/>
    <dgm:cxn modelId="{1604C3D2-2672-4884-9FE7-1D12873126C5}" type="presOf" srcId="{14D7093E-4ABB-497C-9EE7-6D065FF0ADCB}" destId="{92ED99BE-527F-4F04-A3DA-750699AA4E73}" srcOrd="0" destOrd="0" presId="urn:microsoft.com/office/officeart/2005/8/layout/hList6"/>
    <dgm:cxn modelId="{8B91FE3B-669B-4BA5-860E-9CF666441354}" srcId="{48546804-5192-4EDF-B9A9-D8C3F438EDB1}" destId="{36D735BD-2109-48A7-B505-5565291C91D0}" srcOrd="2" destOrd="0" parTransId="{FA5CF067-D25D-40AE-9CC0-734700B0093A}" sibTransId="{04E148F3-3EAB-4E2A-8B8F-6D7CF79ACEE7}"/>
    <dgm:cxn modelId="{06BA1D90-FD08-4C8A-AEF3-A32C045727BF}" type="presOf" srcId="{1758EDC3-ACE0-4BB2-A2BE-DCD62ED5A6C3}" destId="{AD9FBDC2-1AED-4EF1-8262-C9BB65EB9E9D}" srcOrd="0" destOrd="2" presId="urn:microsoft.com/office/officeart/2005/8/layout/hList6"/>
    <dgm:cxn modelId="{188726A7-6881-4D8B-84F0-0E548C51A483}" srcId="{E8BB9BD9-A0DD-45BA-BE18-B49581DD5A67}" destId="{48546804-5192-4EDF-B9A9-D8C3F438EDB1}" srcOrd="0" destOrd="0" parTransId="{A65093FD-4024-43D1-A60D-01E21F8C61DA}" sibTransId="{A22E9808-FFAE-43BA-A0DA-99695A3F01C7}"/>
    <dgm:cxn modelId="{EBEC1121-8C6A-4CCF-BC42-80B3A0D89E7E}" type="presOf" srcId="{CCC2E57A-45B8-4B03-BEEE-A1088BB40ABD}" destId="{064E9FAD-FC49-4F8D-8A7E-9109D96D7A76}" srcOrd="0" destOrd="0" presId="urn:microsoft.com/office/officeart/2005/8/layout/hList6"/>
    <dgm:cxn modelId="{5D527EA2-E9F1-474A-810F-9F15E0987EBB}" type="presOf" srcId="{996DFCA3-92DB-40B1-B2ED-19AE92BD7FCB}" destId="{064E9FAD-FC49-4F8D-8A7E-9109D96D7A76}" srcOrd="0" destOrd="2" presId="urn:microsoft.com/office/officeart/2005/8/layout/hList6"/>
    <dgm:cxn modelId="{682F4E27-A889-498F-8D8A-36A41BDF1949}" srcId="{E8BB9BD9-A0DD-45BA-BE18-B49581DD5A67}" destId="{14D7093E-4ABB-497C-9EE7-6D065FF0ADCB}" srcOrd="1" destOrd="0" parTransId="{3888094F-D7E0-4259-A851-F762ADA92091}" sibTransId="{20910F7F-671D-415C-B69E-24543B6E9E84}"/>
    <dgm:cxn modelId="{7413A5A6-FA5C-47FF-B62F-2BBA1D2451D2}" type="presOf" srcId="{AEDCB72E-DC45-4D45-A218-8591B16A6CA3}" destId="{064E9FAD-FC49-4F8D-8A7E-9109D96D7A76}" srcOrd="0" destOrd="4" presId="urn:microsoft.com/office/officeart/2005/8/layout/hList6"/>
    <dgm:cxn modelId="{C7BB4FF6-DB6C-4B12-A960-4B5A9CC1283C}" srcId="{CCC2E57A-45B8-4B03-BEEE-A1088BB40ABD}" destId="{AEDCB72E-DC45-4D45-A218-8591B16A6CA3}" srcOrd="3" destOrd="0" parTransId="{DFA82808-91AB-4308-8ED6-72CCC4415AC4}" sibTransId="{276CA953-5F71-42C0-A921-AC36616D15C9}"/>
    <dgm:cxn modelId="{49E4EEFD-4178-4617-B3DF-80889147D09E}" type="presOf" srcId="{CCEC5A6C-56D1-4B9B-9887-BF123336CEE2}" destId="{064E9FAD-FC49-4F8D-8A7E-9109D96D7A76}" srcOrd="0" destOrd="3" presId="urn:microsoft.com/office/officeart/2005/8/layout/hList6"/>
    <dgm:cxn modelId="{8709C323-0B06-47D5-9E1E-F83BBDB1CE90}" srcId="{CCC2E57A-45B8-4B03-BEEE-A1088BB40ABD}" destId="{996DFCA3-92DB-40B1-B2ED-19AE92BD7FCB}" srcOrd="1" destOrd="0" parTransId="{606CEC91-EF10-4AC1-A673-81F2FEE68E49}" sibTransId="{FD30DDBF-3697-4EAE-A315-2416B31790B7}"/>
    <dgm:cxn modelId="{01A0DA53-850C-44F6-A8BF-BF682B3C0F80}" type="presOf" srcId="{E420C7ED-B3AB-43FF-9AB8-03F632E04EAD}" destId="{CF40C0D8-192E-4707-B5EB-C29C7F387423}" srcOrd="0" destOrd="0" presId="urn:microsoft.com/office/officeart/2005/8/layout/hList6"/>
    <dgm:cxn modelId="{E3E4C1C3-EA92-4B99-9003-E01212AA13E7}" type="presOf" srcId="{E8BB9BD9-A0DD-45BA-BE18-B49581DD5A67}" destId="{EA8B5F02-847B-436C-A31F-0AF54C64B6FD}" srcOrd="0" destOrd="0" presId="urn:microsoft.com/office/officeart/2005/8/layout/hList6"/>
    <dgm:cxn modelId="{2CD30F22-7228-4271-BB3F-49590E764F32}" type="presOf" srcId="{C56827CE-6054-4008-93D0-B4ECE8C93971}" destId="{AD9FBDC2-1AED-4EF1-8262-C9BB65EB9E9D}" srcOrd="0" destOrd="1" presId="urn:microsoft.com/office/officeart/2005/8/layout/hList6"/>
    <dgm:cxn modelId="{90F57D68-5B1F-4020-BF20-DF3715C58042}" type="presOf" srcId="{48546804-5192-4EDF-B9A9-D8C3F438EDB1}" destId="{AD9FBDC2-1AED-4EF1-8262-C9BB65EB9E9D}" srcOrd="0" destOrd="0" presId="urn:microsoft.com/office/officeart/2005/8/layout/hList6"/>
    <dgm:cxn modelId="{D50E91F5-DCD4-4FC0-8FFC-E1FE496DBDF4}" srcId="{CCC2E57A-45B8-4B03-BEEE-A1088BB40ABD}" destId="{93367966-965A-451E-94F4-946B84441D07}" srcOrd="0" destOrd="0" parTransId="{15A20D97-419F-44D9-8B13-BB3132CA2632}" sibTransId="{34C2BE84-393F-4CB3-808B-697944D429B3}"/>
    <dgm:cxn modelId="{C4E04163-8976-4B61-9235-72791BA4C3B6}" srcId="{14D7093E-4ABB-497C-9EE7-6D065FF0ADCB}" destId="{EC470D37-DA37-475F-B135-1DF900D93118}" srcOrd="1" destOrd="0" parTransId="{6E78D0D8-5DD7-4232-91AE-2E9C7ADCB5AC}" sibTransId="{8620A906-D2DC-49EB-AC3B-01693FFD654A}"/>
    <dgm:cxn modelId="{F978B02F-A139-45CF-94EB-C69C8ACA2BE4}" type="presOf" srcId="{9918D2FF-FE3F-49FC-B1B0-3E100443E136}" destId="{EA3D9239-1446-4687-A71B-9D0314C5553D}" srcOrd="0" destOrd="0" presId="urn:microsoft.com/office/officeart/2005/8/layout/hList6"/>
    <dgm:cxn modelId="{70875A35-DADC-405B-88F6-29185397AFC8}" srcId="{14D7093E-4ABB-497C-9EE7-6D065FF0ADCB}" destId="{1D5F04B0-4E29-4B20-A2EC-CD6C4B87EF84}" srcOrd="0" destOrd="0" parTransId="{9B920B41-DD65-4D93-86F5-D8C934CD96B1}" sibTransId="{FA499050-0DAA-4FBC-8006-C1675939AAFC}"/>
    <dgm:cxn modelId="{5BDDCA98-8E46-410F-BC43-A35586D663AB}" srcId="{E8BB9BD9-A0DD-45BA-BE18-B49581DD5A67}" destId="{9918D2FF-FE3F-49FC-B1B0-3E100443E136}" srcOrd="3" destOrd="0" parTransId="{CB60A276-02A0-42CE-9917-4629D494C54E}" sibTransId="{FAF7A10F-DA89-4A08-998A-D2FA9E8B6FBE}"/>
    <dgm:cxn modelId="{BB5BDF6C-483B-4FC5-B6D3-A49196CE6D26}" type="presOf" srcId="{36D735BD-2109-48A7-B505-5565291C91D0}" destId="{AD9FBDC2-1AED-4EF1-8262-C9BB65EB9E9D}" srcOrd="0" destOrd="3" presId="urn:microsoft.com/office/officeart/2005/8/layout/hList6"/>
    <dgm:cxn modelId="{9FF32AF7-455D-480A-A073-9C420E933AC8}" srcId="{48546804-5192-4EDF-B9A9-D8C3F438EDB1}" destId="{1758EDC3-ACE0-4BB2-A2BE-DCD62ED5A6C3}" srcOrd="1" destOrd="0" parTransId="{D3AC34F2-F31C-424F-A63A-8D2F1E145CEF}" sibTransId="{14898475-DFCD-4BA5-A67C-2A0AF8D5D428}"/>
    <dgm:cxn modelId="{039D8D0F-79E5-4501-B9C8-5388B11840D6}" srcId="{E8BB9BD9-A0DD-45BA-BE18-B49581DD5A67}" destId="{E420C7ED-B3AB-43FF-9AB8-03F632E04EAD}" srcOrd="4" destOrd="0" parTransId="{A271D789-DC4F-4B0D-8BD5-26BE12E5ED27}" sibTransId="{C7D50A74-0E42-4C73-B16A-995D7FB0C00C}"/>
    <dgm:cxn modelId="{4D3AEEFC-BC9D-45E3-A177-EF386013481F}" type="presOf" srcId="{1D5F04B0-4E29-4B20-A2EC-CD6C4B87EF84}" destId="{92ED99BE-527F-4F04-A3DA-750699AA4E73}" srcOrd="0" destOrd="1" presId="urn:microsoft.com/office/officeart/2005/8/layout/hList6"/>
    <dgm:cxn modelId="{216D2A24-DC0B-4393-8959-484FAF491E94}" srcId="{E8BB9BD9-A0DD-45BA-BE18-B49581DD5A67}" destId="{CCC2E57A-45B8-4B03-BEEE-A1088BB40ABD}" srcOrd="2" destOrd="0" parTransId="{6ACECD0E-8EB3-49B9-AB96-F9DABE37BCAB}" sibTransId="{F0649D5C-71BB-4349-9C44-F41A88E27A0F}"/>
    <dgm:cxn modelId="{EE6DEF0A-2013-44DD-8D26-FDCBB1E7D3B0}" type="presOf" srcId="{93367966-965A-451E-94F4-946B84441D07}" destId="{064E9FAD-FC49-4F8D-8A7E-9109D96D7A76}" srcOrd="0" destOrd="1" presId="urn:microsoft.com/office/officeart/2005/8/layout/hList6"/>
    <dgm:cxn modelId="{DAE84A7A-0DA1-412A-8AE8-866A20188E9A}" type="presParOf" srcId="{EA8B5F02-847B-436C-A31F-0AF54C64B6FD}" destId="{AD9FBDC2-1AED-4EF1-8262-C9BB65EB9E9D}" srcOrd="0" destOrd="0" presId="urn:microsoft.com/office/officeart/2005/8/layout/hList6"/>
    <dgm:cxn modelId="{F6A3D067-927B-41B2-8BC3-A6BB98413602}" type="presParOf" srcId="{EA8B5F02-847B-436C-A31F-0AF54C64B6FD}" destId="{3DB72EE6-D276-490F-8C3C-90F8D66BFD45}" srcOrd="1" destOrd="0" presId="urn:microsoft.com/office/officeart/2005/8/layout/hList6"/>
    <dgm:cxn modelId="{752D1A4F-EE06-4AB9-BF75-8B1710E6247E}" type="presParOf" srcId="{EA8B5F02-847B-436C-A31F-0AF54C64B6FD}" destId="{92ED99BE-527F-4F04-A3DA-750699AA4E73}" srcOrd="2" destOrd="0" presId="urn:microsoft.com/office/officeart/2005/8/layout/hList6"/>
    <dgm:cxn modelId="{9673D001-1345-40D0-8567-F8C01DD37F39}" type="presParOf" srcId="{EA8B5F02-847B-436C-A31F-0AF54C64B6FD}" destId="{437ECE67-2BF7-428D-A149-7200B7133BBD}" srcOrd="3" destOrd="0" presId="urn:microsoft.com/office/officeart/2005/8/layout/hList6"/>
    <dgm:cxn modelId="{1D47C523-2084-46B0-B988-066CD012F120}" type="presParOf" srcId="{EA8B5F02-847B-436C-A31F-0AF54C64B6FD}" destId="{064E9FAD-FC49-4F8D-8A7E-9109D96D7A76}" srcOrd="4" destOrd="0" presId="urn:microsoft.com/office/officeart/2005/8/layout/hList6"/>
    <dgm:cxn modelId="{320BD9D6-6366-470B-8C1C-3419146EEEE1}" type="presParOf" srcId="{EA8B5F02-847B-436C-A31F-0AF54C64B6FD}" destId="{696F1803-C307-4AD1-A8C5-F894EFFD8DC2}" srcOrd="5" destOrd="0" presId="urn:microsoft.com/office/officeart/2005/8/layout/hList6"/>
    <dgm:cxn modelId="{1C0CC2A8-282F-49B5-8A51-D2C5942818D8}" type="presParOf" srcId="{EA8B5F02-847B-436C-A31F-0AF54C64B6FD}" destId="{EA3D9239-1446-4687-A71B-9D0314C5553D}" srcOrd="6" destOrd="0" presId="urn:microsoft.com/office/officeart/2005/8/layout/hList6"/>
    <dgm:cxn modelId="{3D0357DA-9096-4E58-A0B8-065A6311C653}" type="presParOf" srcId="{EA8B5F02-847B-436C-A31F-0AF54C64B6FD}" destId="{97501BCC-A74B-4CB8-AEA3-C9FE5E7A3722}" srcOrd="7" destOrd="0" presId="urn:microsoft.com/office/officeart/2005/8/layout/hList6"/>
    <dgm:cxn modelId="{EE1783F2-FC92-465D-B713-B624654FD08E}" type="presParOf" srcId="{EA8B5F02-847B-436C-A31F-0AF54C64B6FD}" destId="{CF40C0D8-192E-4707-B5EB-C29C7F387423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70E2D3-8E51-405F-AC0E-A48835A6C2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9E91712-291B-48F7-857D-6AEE6DE9B410}">
      <dgm:prSet phldrT="[Texte]"/>
      <dgm:spPr/>
      <dgm:t>
        <a:bodyPr/>
        <a:lstStyle/>
        <a:p>
          <a:r>
            <a:rPr lang="fr-FR" dirty="0"/>
            <a:t>P1.  Gestion de la relation clientèle touristique (GRCT)</a:t>
          </a:r>
        </a:p>
      </dgm:t>
    </dgm:pt>
    <dgm:pt modelId="{631978EA-DABF-4D7A-922B-73F710320A7F}" type="parTrans" cxnId="{1E4CBB5B-7D32-4D11-A789-556AB75E5AC8}">
      <dgm:prSet/>
      <dgm:spPr/>
      <dgm:t>
        <a:bodyPr/>
        <a:lstStyle/>
        <a:p>
          <a:endParaRPr lang="fr-FR"/>
        </a:p>
      </dgm:t>
    </dgm:pt>
    <dgm:pt modelId="{B4349573-6B70-4C2E-A1C5-74E8B3800ABF}" type="sibTrans" cxnId="{1E4CBB5B-7D32-4D11-A789-556AB75E5AC8}">
      <dgm:prSet/>
      <dgm:spPr/>
      <dgm:t>
        <a:bodyPr/>
        <a:lstStyle/>
        <a:p>
          <a:endParaRPr lang="fr-FR"/>
        </a:p>
      </dgm:t>
    </dgm:pt>
    <dgm:pt modelId="{FF482256-17E3-427D-89E7-372FAC9C82D1}">
      <dgm:prSet phldrT="[Texte]"/>
      <dgm:spPr/>
      <dgm:t>
        <a:bodyPr/>
        <a:lstStyle/>
        <a:p>
          <a:r>
            <a:rPr lang="fr-FR" dirty="0"/>
            <a:t>P2.  Elaboration d’une prestation touristique (EPT)</a:t>
          </a:r>
        </a:p>
      </dgm:t>
    </dgm:pt>
    <dgm:pt modelId="{E643FC96-DCF5-4A83-8B97-0E8B82D71AF3}" type="parTrans" cxnId="{7E176BE5-3245-46E7-85E1-DC88F15B6474}">
      <dgm:prSet/>
      <dgm:spPr/>
      <dgm:t>
        <a:bodyPr/>
        <a:lstStyle/>
        <a:p>
          <a:endParaRPr lang="fr-FR"/>
        </a:p>
      </dgm:t>
    </dgm:pt>
    <dgm:pt modelId="{EC176E58-4F88-4649-8B63-FBF3D84CE332}" type="sibTrans" cxnId="{7E176BE5-3245-46E7-85E1-DC88F15B6474}">
      <dgm:prSet/>
      <dgm:spPr/>
      <dgm:t>
        <a:bodyPr/>
        <a:lstStyle/>
        <a:p>
          <a:endParaRPr lang="fr-FR"/>
        </a:p>
      </dgm:t>
    </dgm:pt>
    <dgm:pt modelId="{D1337F6F-25FB-4001-A03D-A0E7151C8876}">
      <dgm:prSet phldrT="[Texte]"/>
      <dgm:spPr/>
      <dgm:t>
        <a:bodyPr/>
        <a:lstStyle/>
        <a:p>
          <a:r>
            <a:rPr lang="fr-FR" dirty="0"/>
            <a:t>P3.  Gestion de l’information touristique (GIT)</a:t>
          </a:r>
        </a:p>
      </dgm:t>
    </dgm:pt>
    <dgm:pt modelId="{7730ECFF-9EEB-4196-8851-9E25BFCEACC4}" type="parTrans" cxnId="{39469BA2-5BAF-45BF-9C06-14D5359CC514}">
      <dgm:prSet/>
      <dgm:spPr/>
      <dgm:t>
        <a:bodyPr/>
        <a:lstStyle/>
        <a:p>
          <a:endParaRPr lang="fr-FR"/>
        </a:p>
      </dgm:t>
    </dgm:pt>
    <dgm:pt modelId="{547A6D4D-5934-49DF-8DFF-E9979B9E0F01}" type="sibTrans" cxnId="{39469BA2-5BAF-45BF-9C06-14D5359CC514}">
      <dgm:prSet/>
      <dgm:spPr/>
      <dgm:t>
        <a:bodyPr/>
        <a:lstStyle/>
        <a:p>
          <a:endParaRPr lang="fr-FR"/>
        </a:p>
      </dgm:t>
    </dgm:pt>
    <dgm:pt modelId="{8ADAA40E-82E7-4997-855F-A6BA88B3DA39}" type="pres">
      <dgm:prSet presAssocID="{9670E2D3-8E51-405F-AC0E-A48835A6C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04B637-65A9-4FB1-B620-2E0F8DD83C66}" type="pres">
      <dgm:prSet presAssocID="{29E91712-291B-48F7-857D-6AEE6DE9B410}" presName="parentLin" presStyleCnt="0"/>
      <dgm:spPr/>
    </dgm:pt>
    <dgm:pt modelId="{2F490CD3-0007-411B-AAE8-F8536BEE82A9}" type="pres">
      <dgm:prSet presAssocID="{29E91712-291B-48F7-857D-6AEE6DE9B410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F54C1029-DC8C-4833-90A5-C22EEAF3077A}" type="pres">
      <dgm:prSet presAssocID="{29E91712-291B-48F7-857D-6AEE6DE9B41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25F868-53DA-4E99-B3FD-53D827443590}" type="pres">
      <dgm:prSet presAssocID="{29E91712-291B-48F7-857D-6AEE6DE9B410}" presName="negativeSpace" presStyleCnt="0"/>
      <dgm:spPr/>
    </dgm:pt>
    <dgm:pt modelId="{59709C38-4271-4198-9953-E4345DFDE29A}" type="pres">
      <dgm:prSet presAssocID="{29E91712-291B-48F7-857D-6AEE6DE9B410}" presName="childText" presStyleLbl="conFgAcc1" presStyleIdx="0" presStyleCnt="3">
        <dgm:presLayoutVars>
          <dgm:bulletEnabled val="1"/>
        </dgm:presLayoutVars>
      </dgm:prSet>
      <dgm:spPr/>
    </dgm:pt>
    <dgm:pt modelId="{D2C240F2-DABE-4767-AF32-A5CF79CF364E}" type="pres">
      <dgm:prSet presAssocID="{B4349573-6B70-4C2E-A1C5-74E8B3800ABF}" presName="spaceBetweenRectangles" presStyleCnt="0"/>
      <dgm:spPr/>
    </dgm:pt>
    <dgm:pt modelId="{9B1176DA-9D49-40F0-9783-57ADDC19AD15}" type="pres">
      <dgm:prSet presAssocID="{FF482256-17E3-427D-89E7-372FAC9C82D1}" presName="parentLin" presStyleCnt="0"/>
      <dgm:spPr/>
    </dgm:pt>
    <dgm:pt modelId="{026B0751-9519-4DCE-9C28-4FE705FC6586}" type="pres">
      <dgm:prSet presAssocID="{FF482256-17E3-427D-89E7-372FAC9C82D1}" presName="parentLeftMargin" presStyleLbl="node1" presStyleIdx="0" presStyleCnt="3"/>
      <dgm:spPr/>
      <dgm:t>
        <a:bodyPr/>
        <a:lstStyle/>
        <a:p>
          <a:endParaRPr lang="fr-FR"/>
        </a:p>
      </dgm:t>
    </dgm:pt>
    <dgm:pt modelId="{08B2A4DA-39B8-4B0F-9994-0CDFC6CC115F}" type="pres">
      <dgm:prSet presAssocID="{FF482256-17E3-427D-89E7-372FAC9C82D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EFA489-1B6D-448D-9F47-2FAA9B2B8E44}" type="pres">
      <dgm:prSet presAssocID="{FF482256-17E3-427D-89E7-372FAC9C82D1}" presName="negativeSpace" presStyleCnt="0"/>
      <dgm:spPr/>
    </dgm:pt>
    <dgm:pt modelId="{4FCC962B-9B58-4045-99ED-B3A50484041F}" type="pres">
      <dgm:prSet presAssocID="{FF482256-17E3-427D-89E7-372FAC9C82D1}" presName="childText" presStyleLbl="conFgAcc1" presStyleIdx="1" presStyleCnt="3">
        <dgm:presLayoutVars>
          <dgm:bulletEnabled val="1"/>
        </dgm:presLayoutVars>
      </dgm:prSet>
      <dgm:spPr/>
    </dgm:pt>
    <dgm:pt modelId="{1E997994-8695-4D14-9B61-1B88910B3C5F}" type="pres">
      <dgm:prSet presAssocID="{EC176E58-4F88-4649-8B63-FBF3D84CE332}" presName="spaceBetweenRectangles" presStyleCnt="0"/>
      <dgm:spPr/>
    </dgm:pt>
    <dgm:pt modelId="{D9F24436-3C35-4C69-A964-A19913F50845}" type="pres">
      <dgm:prSet presAssocID="{D1337F6F-25FB-4001-A03D-A0E7151C8876}" presName="parentLin" presStyleCnt="0"/>
      <dgm:spPr/>
    </dgm:pt>
    <dgm:pt modelId="{93B98556-2AAE-4CCF-8FB4-9FDAD16065C6}" type="pres">
      <dgm:prSet presAssocID="{D1337F6F-25FB-4001-A03D-A0E7151C8876}" presName="parentLeftMargin" presStyleLbl="node1" presStyleIdx="1" presStyleCnt="3"/>
      <dgm:spPr/>
      <dgm:t>
        <a:bodyPr/>
        <a:lstStyle/>
        <a:p>
          <a:endParaRPr lang="fr-FR"/>
        </a:p>
      </dgm:t>
    </dgm:pt>
    <dgm:pt modelId="{50088BD2-8193-40E0-8518-A8D556C0C76A}" type="pres">
      <dgm:prSet presAssocID="{D1337F6F-25FB-4001-A03D-A0E7151C887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30E6D-4855-4A06-8771-950F18695134}" type="pres">
      <dgm:prSet presAssocID="{D1337F6F-25FB-4001-A03D-A0E7151C8876}" presName="negativeSpace" presStyleCnt="0"/>
      <dgm:spPr/>
    </dgm:pt>
    <dgm:pt modelId="{F41A38E0-15E3-4D25-80B1-FF8E9254FDFE}" type="pres">
      <dgm:prSet presAssocID="{D1337F6F-25FB-4001-A03D-A0E7151C887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891EBBE9-BCE7-41F9-BC29-39EEB3F90943}" type="presOf" srcId="{9670E2D3-8E51-405F-AC0E-A48835A6C291}" destId="{8ADAA40E-82E7-4997-855F-A6BA88B3DA39}" srcOrd="0" destOrd="0" presId="urn:microsoft.com/office/officeart/2005/8/layout/list1"/>
    <dgm:cxn modelId="{7E176BE5-3245-46E7-85E1-DC88F15B6474}" srcId="{9670E2D3-8E51-405F-AC0E-A48835A6C291}" destId="{FF482256-17E3-427D-89E7-372FAC9C82D1}" srcOrd="1" destOrd="0" parTransId="{E643FC96-DCF5-4A83-8B97-0E8B82D71AF3}" sibTransId="{EC176E58-4F88-4649-8B63-FBF3D84CE332}"/>
    <dgm:cxn modelId="{18D26BAB-3DC1-4F57-966A-9D9E8B9EB35D}" type="presOf" srcId="{29E91712-291B-48F7-857D-6AEE6DE9B410}" destId="{F54C1029-DC8C-4833-90A5-C22EEAF3077A}" srcOrd="1" destOrd="0" presId="urn:microsoft.com/office/officeart/2005/8/layout/list1"/>
    <dgm:cxn modelId="{D2EE25D9-643E-433E-8041-B5A2E6D59A00}" type="presOf" srcId="{D1337F6F-25FB-4001-A03D-A0E7151C8876}" destId="{93B98556-2AAE-4CCF-8FB4-9FDAD16065C6}" srcOrd="0" destOrd="0" presId="urn:microsoft.com/office/officeart/2005/8/layout/list1"/>
    <dgm:cxn modelId="{30B2B93D-7DC4-4FE9-A5A0-8F48C8AFCBAB}" type="presOf" srcId="{FF482256-17E3-427D-89E7-372FAC9C82D1}" destId="{08B2A4DA-39B8-4B0F-9994-0CDFC6CC115F}" srcOrd="1" destOrd="0" presId="urn:microsoft.com/office/officeart/2005/8/layout/list1"/>
    <dgm:cxn modelId="{39469BA2-5BAF-45BF-9C06-14D5359CC514}" srcId="{9670E2D3-8E51-405F-AC0E-A48835A6C291}" destId="{D1337F6F-25FB-4001-A03D-A0E7151C8876}" srcOrd="2" destOrd="0" parTransId="{7730ECFF-9EEB-4196-8851-9E25BFCEACC4}" sibTransId="{547A6D4D-5934-49DF-8DFF-E9979B9E0F01}"/>
    <dgm:cxn modelId="{5DFE42B8-8F9D-4203-93E4-0793F5114600}" type="presOf" srcId="{29E91712-291B-48F7-857D-6AEE6DE9B410}" destId="{2F490CD3-0007-411B-AAE8-F8536BEE82A9}" srcOrd="0" destOrd="0" presId="urn:microsoft.com/office/officeart/2005/8/layout/list1"/>
    <dgm:cxn modelId="{B7C7637A-4A28-4B1E-9A7B-9E798D9038D3}" type="presOf" srcId="{D1337F6F-25FB-4001-A03D-A0E7151C8876}" destId="{50088BD2-8193-40E0-8518-A8D556C0C76A}" srcOrd="1" destOrd="0" presId="urn:microsoft.com/office/officeart/2005/8/layout/list1"/>
    <dgm:cxn modelId="{4ABDF4B9-F710-434D-91AC-9B4B4754768A}" type="presOf" srcId="{FF482256-17E3-427D-89E7-372FAC9C82D1}" destId="{026B0751-9519-4DCE-9C28-4FE705FC6586}" srcOrd="0" destOrd="0" presId="urn:microsoft.com/office/officeart/2005/8/layout/list1"/>
    <dgm:cxn modelId="{1E4CBB5B-7D32-4D11-A789-556AB75E5AC8}" srcId="{9670E2D3-8E51-405F-AC0E-A48835A6C291}" destId="{29E91712-291B-48F7-857D-6AEE6DE9B410}" srcOrd="0" destOrd="0" parTransId="{631978EA-DABF-4D7A-922B-73F710320A7F}" sibTransId="{B4349573-6B70-4C2E-A1C5-74E8B3800ABF}"/>
    <dgm:cxn modelId="{17D3D7F9-39A0-42D2-B88B-74AD8762E4CD}" type="presParOf" srcId="{8ADAA40E-82E7-4997-855F-A6BA88B3DA39}" destId="{7E04B637-65A9-4FB1-B620-2E0F8DD83C66}" srcOrd="0" destOrd="0" presId="urn:microsoft.com/office/officeart/2005/8/layout/list1"/>
    <dgm:cxn modelId="{A0FD04B4-7482-4DE0-AD7B-215CDFF4A239}" type="presParOf" srcId="{7E04B637-65A9-4FB1-B620-2E0F8DD83C66}" destId="{2F490CD3-0007-411B-AAE8-F8536BEE82A9}" srcOrd="0" destOrd="0" presId="urn:microsoft.com/office/officeart/2005/8/layout/list1"/>
    <dgm:cxn modelId="{460443B2-BADB-4334-B45B-8ABA12690BA1}" type="presParOf" srcId="{7E04B637-65A9-4FB1-B620-2E0F8DD83C66}" destId="{F54C1029-DC8C-4833-90A5-C22EEAF3077A}" srcOrd="1" destOrd="0" presId="urn:microsoft.com/office/officeart/2005/8/layout/list1"/>
    <dgm:cxn modelId="{73E9E0ED-BFC8-48F1-8D67-281F701D5862}" type="presParOf" srcId="{8ADAA40E-82E7-4997-855F-A6BA88B3DA39}" destId="{BE25F868-53DA-4E99-B3FD-53D827443590}" srcOrd="1" destOrd="0" presId="urn:microsoft.com/office/officeart/2005/8/layout/list1"/>
    <dgm:cxn modelId="{6434266C-FD7A-4280-91B4-C001898D8929}" type="presParOf" srcId="{8ADAA40E-82E7-4997-855F-A6BA88B3DA39}" destId="{59709C38-4271-4198-9953-E4345DFDE29A}" srcOrd="2" destOrd="0" presId="urn:microsoft.com/office/officeart/2005/8/layout/list1"/>
    <dgm:cxn modelId="{146E19DD-B341-49A0-A35D-B057CD990323}" type="presParOf" srcId="{8ADAA40E-82E7-4997-855F-A6BA88B3DA39}" destId="{D2C240F2-DABE-4767-AF32-A5CF79CF364E}" srcOrd="3" destOrd="0" presId="urn:microsoft.com/office/officeart/2005/8/layout/list1"/>
    <dgm:cxn modelId="{89FA8A3F-B50A-46A9-90AA-31519D8E6639}" type="presParOf" srcId="{8ADAA40E-82E7-4997-855F-A6BA88B3DA39}" destId="{9B1176DA-9D49-40F0-9783-57ADDC19AD15}" srcOrd="4" destOrd="0" presId="urn:microsoft.com/office/officeart/2005/8/layout/list1"/>
    <dgm:cxn modelId="{324F2B31-0D11-4810-9008-36E1A65AE620}" type="presParOf" srcId="{9B1176DA-9D49-40F0-9783-57ADDC19AD15}" destId="{026B0751-9519-4DCE-9C28-4FE705FC6586}" srcOrd="0" destOrd="0" presId="urn:microsoft.com/office/officeart/2005/8/layout/list1"/>
    <dgm:cxn modelId="{0A2C0CDA-38B6-4750-955F-EF8ADE7CC83A}" type="presParOf" srcId="{9B1176DA-9D49-40F0-9783-57ADDC19AD15}" destId="{08B2A4DA-39B8-4B0F-9994-0CDFC6CC115F}" srcOrd="1" destOrd="0" presId="urn:microsoft.com/office/officeart/2005/8/layout/list1"/>
    <dgm:cxn modelId="{9C44CB4E-1C21-4BBB-A062-6CE96E570D5C}" type="presParOf" srcId="{8ADAA40E-82E7-4997-855F-A6BA88B3DA39}" destId="{5BEFA489-1B6D-448D-9F47-2FAA9B2B8E44}" srcOrd="5" destOrd="0" presId="urn:microsoft.com/office/officeart/2005/8/layout/list1"/>
    <dgm:cxn modelId="{BD2426BD-CB70-4592-9B3D-2ABF6AE310F3}" type="presParOf" srcId="{8ADAA40E-82E7-4997-855F-A6BA88B3DA39}" destId="{4FCC962B-9B58-4045-99ED-B3A50484041F}" srcOrd="6" destOrd="0" presId="urn:microsoft.com/office/officeart/2005/8/layout/list1"/>
    <dgm:cxn modelId="{88A886A7-8E56-402C-82B7-07AE93DD4D1F}" type="presParOf" srcId="{8ADAA40E-82E7-4997-855F-A6BA88B3DA39}" destId="{1E997994-8695-4D14-9B61-1B88910B3C5F}" srcOrd="7" destOrd="0" presId="urn:microsoft.com/office/officeart/2005/8/layout/list1"/>
    <dgm:cxn modelId="{939CD896-E459-40C5-AA20-C83A66B960A3}" type="presParOf" srcId="{8ADAA40E-82E7-4997-855F-A6BA88B3DA39}" destId="{D9F24436-3C35-4C69-A964-A19913F50845}" srcOrd="8" destOrd="0" presId="urn:microsoft.com/office/officeart/2005/8/layout/list1"/>
    <dgm:cxn modelId="{EEF32253-D2ED-4D63-82FB-9635353FDB28}" type="presParOf" srcId="{D9F24436-3C35-4C69-A964-A19913F50845}" destId="{93B98556-2AAE-4CCF-8FB4-9FDAD16065C6}" srcOrd="0" destOrd="0" presId="urn:microsoft.com/office/officeart/2005/8/layout/list1"/>
    <dgm:cxn modelId="{6B627011-5657-4945-9F4A-4BF81244018D}" type="presParOf" srcId="{D9F24436-3C35-4C69-A964-A19913F50845}" destId="{50088BD2-8193-40E0-8518-A8D556C0C76A}" srcOrd="1" destOrd="0" presId="urn:microsoft.com/office/officeart/2005/8/layout/list1"/>
    <dgm:cxn modelId="{455A15D6-AC9B-495B-8D36-00655C76B7C1}" type="presParOf" srcId="{8ADAA40E-82E7-4997-855F-A6BA88B3DA39}" destId="{6A430E6D-4855-4A06-8771-950F18695134}" srcOrd="9" destOrd="0" presId="urn:microsoft.com/office/officeart/2005/8/layout/list1"/>
    <dgm:cxn modelId="{A86D6941-3C77-4872-BE9D-A64541B34D3D}" type="presParOf" srcId="{8ADAA40E-82E7-4997-855F-A6BA88B3DA39}" destId="{F41A38E0-15E3-4D25-80B1-FF8E9254FDF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70E2D3-8E51-405F-AC0E-A48835A6C29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29E91712-291B-48F7-857D-6AEE6DE9B410}">
      <dgm:prSet phldrT="[Texte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fr-FR" dirty="0"/>
            <a:t>1.  Gestion de la relation clientèle touristique (GRCT)</a:t>
          </a:r>
        </a:p>
      </dgm:t>
    </dgm:pt>
    <dgm:pt modelId="{631978EA-DABF-4D7A-922B-73F710320A7F}" type="parTrans" cxnId="{1E4CBB5B-7D32-4D11-A789-556AB75E5AC8}">
      <dgm:prSet/>
      <dgm:spPr/>
      <dgm:t>
        <a:bodyPr/>
        <a:lstStyle/>
        <a:p>
          <a:endParaRPr lang="fr-FR"/>
        </a:p>
      </dgm:t>
    </dgm:pt>
    <dgm:pt modelId="{B4349573-6B70-4C2E-A1C5-74E8B3800ABF}" type="sibTrans" cxnId="{1E4CBB5B-7D32-4D11-A789-556AB75E5AC8}">
      <dgm:prSet/>
      <dgm:spPr/>
      <dgm:t>
        <a:bodyPr/>
        <a:lstStyle/>
        <a:p>
          <a:endParaRPr lang="fr-FR"/>
        </a:p>
      </dgm:t>
    </dgm:pt>
    <dgm:pt modelId="{FF482256-17E3-427D-89E7-372FAC9C82D1}">
      <dgm:prSet phldrT="[Texte]"/>
      <dgm:spPr/>
      <dgm:t>
        <a:bodyPr/>
        <a:lstStyle/>
        <a:p>
          <a:r>
            <a:rPr lang="fr-FR" dirty="0"/>
            <a:t>2.  Elaboration d’une prestation touristique (EPT)</a:t>
          </a:r>
        </a:p>
      </dgm:t>
    </dgm:pt>
    <dgm:pt modelId="{E643FC96-DCF5-4A83-8B97-0E8B82D71AF3}" type="parTrans" cxnId="{7E176BE5-3245-46E7-85E1-DC88F15B6474}">
      <dgm:prSet/>
      <dgm:spPr/>
      <dgm:t>
        <a:bodyPr/>
        <a:lstStyle/>
        <a:p>
          <a:endParaRPr lang="fr-FR"/>
        </a:p>
      </dgm:t>
    </dgm:pt>
    <dgm:pt modelId="{EC176E58-4F88-4649-8B63-FBF3D84CE332}" type="sibTrans" cxnId="{7E176BE5-3245-46E7-85E1-DC88F15B6474}">
      <dgm:prSet/>
      <dgm:spPr/>
      <dgm:t>
        <a:bodyPr/>
        <a:lstStyle/>
        <a:p>
          <a:endParaRPr lang="fr-FR"/>
        </a:p>
      </dgm:t>
    </dgm:pt>
    <dgm:pt modelId="{D1337F6F-25FB-4001-A03D-A0E7151C8876}">
      <dgm:prSet phldrT="[Texte]"/>
      <dgm:spPr/>
      <dgm:t>
        <a:bodyPr/>
        <a:lstStyle/>
        <a:p>
          <a:r>
            <a:rPr lang="fr-FR" dirty="0"/>
            <a:t>3.  Gestion de l’information touristique (GIT)</a:t>
          </a:r>
        </a:p>
      </dgm:t>
    </dgm:pt>
    <dgm:pt modelId="{7730ECFF-9EEB-4196-8851-9E25BFCEACC4}" type="parTrans" cxnId="{39469BA2-5BAF-45BF-9C06-14D5359CC514}">
      <dgm:prSet/>
      <dgm:spPr/>
      <dgm:t>
        <a:bodyPr/>
        <a:lstStyle/>
        <a:p>
          <a:endParaRPr lang="fr-FR"/>
        </a:p>
      </dgm:t>
    </dgm:pt>
    <dgm:pt modelId="{547A6D4D-5934-49DF-8DFF-E9979B9E0F01}" type="sibTrans" cxnId="{39469BA2-5BAF-45BF-9C06-14D5359CC514}">
      <dgm:prSet/>
      <dgm:spPr/>
      <dgm:t>
        <a:bodyPr/>
        <a:lstStyle/>
        <a:p>
          <a:endParaRPr lang="fr-FR"/>
        </a:p>
      </dgm:t>
    </dgm:pt>
    <dgm:pt modelId="{6D4C779A-732F-4F4B-9BB1-2DFFCE701F61}">
      <dgm:prSet phldrT="[Texte]"/>
      <dgm:spPr/>
      <dgm:t>
        <a:bodyPr/>
        <a:lstStyle/>
        <a:p>
          <a:r>
            <a:rPr lang="fr-FR" dirty="0"/>
            <a:t>4.  Culture générale et expression</a:t>
          </a:r>
        </a:p>
      </dgm:t>
    </dgm:pt>
    <dgm:pt modelId="{21935219-A4BA-4B94-9E96-AC467F076AF7}" type="parTrans" cxnId="{949CCC2A-D898-4D78-8565-F4090477FC91}">
      <dgm:prSet/>
      <dgm:spPr/>
      <dgm:t>
        <a:bodyPr/>
        <a:lstStyle/>
        <a:p>
          <a:endParaRPr lang="fr-FR"/>
        </a:p>
      </dgm:t>
    </dgm:pt>
    <dgm:pt modelId="{5C08E98D-C977-44C2-A250-09CB532B8AF4}" type="sibTrans" cxnId="{949CCC2A-D898-4D78-8565-F4090477FC91}">
      <dgm:prSet/>
      <dgm:spPr/>
      <dgm:t>
        <a:bodyPr/>
        <a:lstStyle/>
        <a:p>
          <a:endParaRPr lang="fr-FR"/>
        </a:p>
      </dgm:t>
    </dgm:pt>
    <dgm:pt modelId="{C7B3DEA6-0E5B-46C2-80F9-B9DD7E5D22EA}">
      <dgm:prSet phldrT="[Texte]"/>
      <dgm:spPr/>
      <dgm:t>
        <a:bodyPr/>
        <a:lstStyle/>
        <a:p>
          <a:r>
            <a:rPr lang="fr-FR" dirty="0"/>
            <a:t>5.  Communication en langues vivantes étrangères : LVA Anglais</a:t>
          </a:r>
        </a:p>
      </dgm:t>
    </dgm:pt>
    <dgm:pt modelId="{380EF668-D812-42F6-B730-0AFBD31EF58F}" type="parTrans" cxnId="{98EF0A6C-0676-4DB5-A18F-80153BA418CB}">
      <dgm:prSet/>
      <dgm:spPr/>
      <dgm:t>
        <a:bodyPr/>
        <a:lstStyle/>
        <a:p>
          <a:endParaRPr lang="fr-FR"/>
        </a:p>
      </dgm:t>
    </dgm:pt>
    <dgm:pt modelId="{A3FB9EBE-9892-457E-82F7-DAD933D7E044}" type="sibTrans" cxnId="{98EF0A6C-0676-4DB5-A18F-80153BA418CB}">
      <dgm:prSet/>
      <dgm:spPr/>
      <dgm:t>
        <a:bodyPr/>
        <a:lstStyle/>
        <a:p>
          <a:endParaRPr lang="fr-FR"/>
        </a:p>
      </dgm:t>
    </dgm:pt>
    <dgm:pt modelId="{BAE40325-54FA-49DC-B6C5-4FAA636C45F9}">
      <dgm:prSet phldrT="[Texte]"/>
      <dgm:spPr/>
      <dgm:t>
        <a:bodyPr/>
        <a:lstStyle/>
        <a:p>
          <a:r>
            <a:rPr lang="fr-FR" dirty="0"/>
            <a:t>7.  Tourisme et territoires</a:t>
          </a:r>
        </a:p>
      </dgm:t>
    </dgm:pt>
    <dgm:pt modelId="{BCCCE328-9A4F-4DC5-81DE-16036E8E76C8}" type="parTrans" cxnId="{87FD8B00-F4C4-4B7E-ABB9-966CBE5887C3}">
      <dgm:prSet/>
      <dgm:spPr/>
      <dgm:t>
        <a:bodyPr/>
        <a:lstStyle/>
        <a:p>
          <a:endParaRPr lang="fr-FR"/>
        </a:p>
      </dgm:t>
    </dgm:pt>
    <dgm:pt modelId="{3E121D36-E026-4DBC-A3BC-6F0889D5BE9E}" type="sibTrans" cxnId="{87FD8B00-F4C4-4B7E-ABB9-966CBE5887C3}">
      <dgm:prSet/>
      <dgm:spPr/>
      <dgm:t>
        <a:bodyPr/>
        <a:lstStyle/>
        <a:p>
          <a:endParaRPr lang="fr-FR"/>
        </a:p>
      </dgm:t>
    </dgm:pt>
    <dgm:pt modelId="{1660165F-6BC7-4884-A597-F6693C107EB0}">
      <dgm:prSet phldrT="[Texte]"/>
      <dgm:spPr/>
      <dgm:t>
        <a:bodyPr/>
        <a:lstStyle/>
        <a:p>
          <a:r>
            <a:rPr lang="fr-FR" dirty="0"/>
            <a:t>6.  Communication en langues vivantes étrangères : LVB </a:t>
          </a:r>
        </a:p>
      </dgm:t>
    </dgm:pt>
    <dgm:pt modelId="{ED6AA0AF-BFDC-4D05-B55C-F51EB441809B}" type="parTrans" cxnId="{36911172-CBEA-4A70-B015-8CEC6731EE97}">
      <dgm:prSet/>
      <dgm:spPr/>
      <dgm:t>
        <a:bodyPr/>
        <a:lstStyle/>
        <a:p>
          <a:endParaRPr lang="fr-FR"/>
        </a:p>
      </dgm:t>
    </dgm:pt>
    <dgm:pt modelId="{18DE66B4-41A8-46FE-A1B1-028E199CB68E}" type="sibTrans" cxnId="{36911172-CBEA-4A70-B015-8CEC6731EE97}">
      <dgm:prSet/>
      <dgm:spPr/>
      <dgm:t>
        <a:bodyPr/>
        <a:lstStyle/>
        <a:p>
          <a:endParaRPr lang="fr-FR"/>
        </a:p>
      </dgm:t>
    </dgm:pt>
    <dgm:pt modelId="{8ADAA40E-82E7-4997-855F-A6BA88B3DA39}" type="pres">
      <dgm:prSet presAssocID="{9670E2D3-8E51-405F-AC0E-A48835A6C29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04B637-65A9-4FB1-B620-2E0F8DD83C66}" type="pres">
      <dgm:prSet presAssocID="{29E91712-291B-48F7-857D-6AEE6DE9B410}" presName="parentLin" presStyleCnt="0"/>
      <dgm:spPr/>
    </dgm:pt>
    <dgm:pt modelId="{2F490CD3-0007-411B-AAE8-F8536BEE82A9}" type="pres">
      <dgm:prSet presAssocID="{29E91712-291B-48F7-857D-6AEE6DE9B410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F54C1029-DC8C-4833-90A5-C22EEAF3077A}" type="pres">
      <dgm:prSet presAssocID="{29E91712-291B-48F7-857D-6AEE6DE9B410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E25F868-53DA-4E99-B3FD-53D827443590}" type="pres">
      <dgm:prSet presAssocID="{29E91712-291B-48F7-857D-6AEE6DE9B410}" presName="negativeSpace" presStyleCnt="0"/>
      <dgm:spPr/>
    </dgm:pt>
    <dgm:pt modelId="{59709C38-4271-4198-9953-E4345DFDE29A}" type="pres">
      <dgm:prSet presAssocID="{29E91712-291B-48F7-857D-6AEE6DE9B410}" presName="childText" presStyleLbl="conFgAcc1" presStyleIdx="0" presStyleCnt="7">
        <dgm:presLayoutVars>
          <dgm:bulletEnabled val="1"/>
        </dgm:presLayoutVars>
      </dgm:prSet>
      <dgm:spPr/>
    </dgm:pt>
    <dgm:pt modelId="{D2C240F2-DABE-4767-AF32-A5CF79CF364E}" type="pres">
      <dgm:prSet presAssocID="{B4349573-6B70-4C2E-A1C5-74E8B3800ABF}" presName="spaceBetweenRectangles" presStyleCnt="0"/>
      <dgm:spPr/>
    </dgm:pt>
    <dgm:pt modelId="{9B1176DA-9D49-40F0-9783-57ADDC19AD15}" type="pres">
      <dgm:prSet presAssocID="{FF482256-17E3-427D-89E7-372FAC9C82D1}" presName="parentLin" presStyleCnt="0"/>
      <dgm:spPr/>
    </dgm:pt>
    <dgm:pt modelId="{026B0751-9519-4DCE-9C28-4FE705FC6586}" type="pres">
      <dgm:prSet presAssocID="{FF482256-17E3-427D-89E7-372FAC9C82D1}" presName="parentLeftMargin" presStyleLbl="node1" presStyleIdx="0" presStyleCnt="7"/>
      <dgm:spPr/>
      <dgm:t>
        <a:bodyPr/>
        <a:lstStyle/>
        <a:p>
          <a:endParaRPr lang="fr-FR"/>
        </a:p>
      </dgm:t>
    </dgm:pt>
    <dgm:pt modelId="{08B2A4DA-39B8-4B0F-9994-0CDFC6CC115F}" type="pres">
      <dgm:prSet presAssocID="{FF482256-17E3-427D-89E7-372FAC9C82D1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BEFA489-1B6D-448D-9F47-2FAA9B2B8E44}" type="pres">
      <dgm:prSet presAssocID="{FF482256-17E3-427D-89E7-372FAC9C82D1}" presName="negativeSpace" presStyleCnt="0"/>
      <dgm:spPr/>
    </dgm:pt>
    <dgm:pt modelId="{4FCC962B-9B58-4045-99ED-B3A50484041F}" type="pres">
      <dgm:prSet presAssocID="{FF482256-17E3-427D-89E7-372FAC9C82D1}" presName="childText" presStyleLbl="conFgAcc1" presStyleIdx="1" presStyleCnt="7">
        <dgm:presLayoutVars>
          <dgm:bulletEnabled val="1"/>
        </dgm:presLayoutVars>
      </dgm:prSet>
      <dgm:spPr/>
    </dgm:pt>
    <dgm:pt modelId="{1E997994-8695-4D14-9B61-1B88910B3C5F}" type="pres">
      <dgm:prSet presAssocID="{EC176E58-4F88-4649-8B63-FBF3D84CE332}" presName="spaceBetweenRectangles" presStyleCnt="0"/>
      <dgm:spPr/>
    </dgm:pt>
    <dgm:pt modelId="{D9F24436-3C35-4C69-A964-A19913F50845}" type="pres">
      <dgm:prSet presAssocID="{D1337F6F-25FB-4001-A03D-A0E7151C8876}" presName="parentLin" presStyleCnt="0"/>
      <dgm:spPr/>
    </dgm:pt>
    <dgm:pt modelId="{93B98556-2AAE-4CCF-8FB4-9FDAD16065C6}" type="pres">
      <dgm:prSet presAssocID="{D1337F6F-25FB-4001-A03D-A0E7151C8876}" presName="parentLeftMargin" presStyleLbl="node1" presStyleIdx="1" presStyleCnt="7"/>
      <dgm:spPr/>
      <dgm:t>
        <a:bodyPr/>
        <a:lstStyle/>
        <a:p>
          <a:endParaRPr lang="fr-FR"/>
        </a:p>
      </dgm:t>
    </dgm:pt>
    <dgm:pt modelId="{50088BD2-8193-40E0-8518-A8D556C0C76A}" type="pres">
      <dgm:prSet presAssocID="{D1337F6F-25FB-4001-A03D-A0E7151C8876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A430E6D-4855-4A06-8771-950F18695134}" type="pres">
      <dgm:prSet presAssocID="{D1337F6F-25FB-4001-A03D-A0E7151C8876}" presName="negativeSpace" presStyleCnt="0"/>
      <dgm:spPr/>
    </dgm:pt>
    <dgm:pt modelId="{F41A38E0-15E3-4D25-80B1-FF8E9254FDFE}" type="pres">
      <dgm:prSet presAssocID="{D1337F6F-25FB-4001-A03D-A0E7151C8876}" presName="childText" presStyleLbl="conFgAcc1" presStyleIdx="2" presStyleCnt="7">
        <dgm:presLayoutVars>
          <dgm:bulletEnabled val="1"/>
        </dgm:presLayoutVars>
      </dgm:prSet>
      <dgm:spPr/>
    </dgm:pt>
    <dgm:pt modelId="{60F1BCF8-C937-4E17-A9F4-6DBFF3C1FDD4}" type="pres">
      <dgm:prSet presAssocID="{547A6D4D-5934-49DF-8DFF-E9979B9E0F01}" presName="spaceBetweenRectangles" presStyleCnt="0"/>
      <dgm:spPr/>
    </dgm:pt>
    <dgm:pt modelId="{4389CAE5-DC49-4CC9-9C00-D2738F6CD919}" type="pres">
      <dgm:prSet presAssocID="{6D4C779A-732F-4F4B-9BB1-2DFFCE701F61}" presName="parentLin" presStyleCnt="0"/>
      <dgm:spPr/>
    </dgm:pt>
    <dgm:pt modelId="{4DCC0363-E0D0-4677-B57D-5305764596A6}" type="pres">
      <dgm:prSet presAssocID="{6D4C779A-732F-4F4B-9BB1-2DFFCE701F61}" presName="parentLeftMargin" presStyleLbl="node1" presStyleIdx="2" presStyleCnt="7"/>
      <dgm:spPr/>
      <dgm:t>
        <a:bodyPr/>
        <a:lstStyle/>
        <a:p>
          <a:endParaRPr lang="fr-FR"/>
        </a:p>
      </dgm:t>
    </dgm:pt>
    <dgm:pt modelId="{2728F673-A901-4E61-967B-BB43A4CEBCB7}" type="pres">
      <dgm:prSet presAssocID="{6D4C779A-732F-4F4B-9BB1-2DFFCE701F6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2DA45B9-2DEF-4EC2-85EB-D7DD54349FC4}" type="pres">
      <dgm:prSet presAssocID="{6D4C779A-732F-4F4B-9BB1-2DFFCE701F61}" presName="negativeSpace" presStyleCnt="0"/>
      <dgm:spPr/>
    </dgm:pt>
    <dgm:pt modelId="{07FF0C50-8A88-46D9-A967-A6DEC70D83A9}" type="pres">
      <dgm:prSet presAssocID="{6D4C779A-732F-4F4B-9BB1-2DFFCE701F61}" presName="childText" presStyleLbl="conFgAcc1" presStyleIdx="3" presStyleCnt="7">
        <dgm:presLayoutVars>
          <dgm:bulletEnabled val="1"/>
        </dgm:presLayoutVars>
      </dgm:prSet>
      <dgm:spPr/>
    </dgm:pt>
    <dgm:pt modelId="{E1215CAD-4BA3-44CB-B3CE-C0B2E64A5AC4}" type="pres">
      <dgm:prSet presAssocID="{5C08E98D-C977-44C2-A250-09CB532B8AF4}" presName="spaceBetweenRectangles" presStyleCnt="0"/>
      <dgm:spPr/>
    </dgm:pt>
    <dgm:pt modelId="{AB27940D-DC22-4BDC-BD83-CC686420E2CB}" type="pres">
      <dgm:prSet presAssocID="{C7B3DEA6-0E5B-46C2-80F9-B9DD7E5D22EA}" presName="parentLin" presStyleCnt="0"/>
      <dgm:spPr/>
    </dgm:pt>
    <dgm:pt modelId="{2F615C7E-B2BD-46BC-9B13-4D71D6F89440}" type="pres">
      <dgm:prSet presAssocID="{C7B3DEA6-0E5B-46C2-80F9-B9DD7E5D22EA}" presName="parentLeftMargin" presStyleLbl="node1" presStyleIdx="3" presStyleCnt="7"/>
      <dgm:spPr/>
      <dgm:t>
        <a:bodyPr/>
        <a:lstStyle/>
        <a:p>
          <a:endParaRPr lang="fr-FR"/>
        </a:p>
      </dgm:t>
    </dgm:pt>
    <dgm:pt modelId="{8B7594A1-A38D-4593-B547-CEF8EC0BE5F6}" type="pres">
      <dgm:prSet presAssocID="{C7B3DEA6-0E5B-46C2-80F9-B9DD7E5D22EA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C9ED935-68B4-4F85-A635-DDBFF69539F5}" type="pres">
      <dgm:prSet presAssocID="{C7B3DEA6-0E5B-46C2-80F9-B9DD7E5D22EA}" presName="negativeSpace" presStyleCnt="0"/>
      <dgm:spPr/>
    </dgm:pt>
    <dgm:pt modelId="{670B74C3-CF0D-4921-971D-474CD323ED12}" type="pres">
      <dgm:prSet presAssocID="{C7B3DEA6-0E5B-46C2-80F9-B9DD7E5D22EA}" presName="childText" presStyleLbl="conFgAcc1" presStyleIdx="4" presStyleCnt="7">
        <dgm:presLayoutVars>
          <dgm:bulletEnabled val="1"/>
        </dgm:presLayoutVars>
      </dgm:prSet>
      <dgm:spPr/>
    </dgm:pt>
    <dgm:pt modelId="{BC61D391-01F0-4E67-903B-6C602E8FCF0F}" type="pres">
      <dgm:prSet presAssocID="{A3FB9EBE-9892-457E-82F7-DAD933D7E044}" presName="spaceBetweenRectangles" presStyleCnt="0"/>
      <dgm:spPr/>
    </dgm:pt>
    <dgm:pt modelId="{FEFE7931-4293-46EE-BA64-9B52413DBF2A}" type="pres">
      <dgm:prSet presAssocID="{1660165F-6BC7-4884-A597-F6693C107EB0}" presName="parentLin" presStyleCnt="0"/>
      <dgm:spPr/>
    </dgm:pt>
    <dgm:pt modelId="{B7CCCF33-F98B-4DD9-B4E1-67EFE11F4B10}" type="pres">
      <dgm:prSet presAssocID="{1660165F-6BC7-4884-A597-F6693C107EB0}" presName="parentLeftMargin" presStyleLbl="node1" presStyleIdx="4" presStyleCnt="7"/>
      <dgm:spPr/>
      <dgm:t>
        <a:bodyPr/>
        <a:lstStyle/>
        <a:p>
          <a:endParaRPr lang="fr-FR"/>
        </a:p>
      </dgm:t>
    </dgm:pt>
    <dgm:pt modelId="{983F8ED3-16C8-48EC-B4CF-BB3F079441E5}" type="pres">
      <dgm:prSet presAssocID="{1660165F-6BC7-4884-A597-F6693C107EB0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2859CFD-AB13-4BAA-80BC-2E88CC9DF978}" type="pres">
      <dgm:prSet presAssocID="{1660165F-6BC7-4884-A597-F6693C107EB0}" presName="negativeSpace" presStyleCnt="0"/>
      <dgm:spPr/>
    </dgm:pt>
    <dgm:pt modelId="{A5CDA442-D8FD-4AF5-B00F-EACC16DCC7F3}" type="pres">
      <dgm:prSet presAssocID="{1660165F-6BC7-4884-A597-F6693C107EB0}" presName="childText" presStyleLbl="conFgAcc1" presStyleIdx="5" presStyleCnt="7" custLinFactNeighborY="-23130">
        <dgm:presLayoutVars>
          <dgm:bulletEnabled val="1"/>
        </dgm:presLayoutVars>
      </dgm:prSet>
      <dgm:spPr/>
    </dgm:pt>
    <dgm:pt modelId="{38015362-D961-49B5-97FF-D5898C140A7F}" type="pres">
      <dgm:prSet presAssocID="{18DE66B4-41A8-46FE-A1B1-028E199CB68E}" presName="spaceBetweenRectangles" presStyleCnt="0"/>
      <dgm:spPr/>
    </dgm:pt>
    <dgm:pt modelId="{35290377-4F96-4812-8DC3-B576D7084933}" type="pres">
      <dgm:prSet presAssocID="{BAE40325-54FA-49DC-B6C5-4FAA636C45F9}" presName="parentLin" presStyleCnt="0"/>
      <dgm:spPr/>
    </dgm:pt>
    <dgm:pt modelId="{7AF5856E-FC62-4180-9C77-31161207DFFD}" type="pres">
      <dgm:prSet presAssocID="{BAE40325-54FA-49DC-B6C5-4FAA636C45F9}" presName="parentLeftMargin" presStyleLbl="node1" presStyleIdx="5" presStyleCnt="7"/>
      <dgm:spPr/>
      <dgm:t>
        <a:bodyPr/>
        <a:lstStyle/>
        <a:p>
          <a:endParaRPr lang="fr-FR"/>
        </a:p>
      </dgm:t>
    </dgm:pt>
    <dgm:pt modelId="{1FAF31A0-0729-411E-93F6-C1DE6E300C77}" type="pres">
      <dgm:prSet presAssocID="{BAE40325-54FA-49DC-B6C5-4FAA636C45F9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B8FF6F7-AF92-4E48-A6D1-89413EEBAD45}" type="pres">
      <dgm:prSet presAssocID="{BAE40325-54FA-49DC-B6C5-4FAA636C45F9}" presName="negativeSpace" presStyleCnt="0"/>
      <dgm:spPr/>
    </dgm:pt>
    <dgm:pt modelId="{76D7B78C-2EF0-4B63-963C-C156A6379D3E}" type="pres">
      <dgm:prSet presAssocID="{BAE40325-54FA-49DC-B6C5-4FAA636C45F9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BECA1DBF-3B3B-4390-801B-02E530AA3E30}" type="presOf" srcId="{C7B3DEA6-0E5B-46C2-80F9-B9DD7E5D22EA}" destId="{8B7594A1-A38D-4593-B547-CEF8EC0BE5F6}" srcOrd="1" destOrd="0" presId="urn:microsoft.com/office/officeart/2005/8/layout/list1"/>
    <dgm:cxn modelId="{93B5FCBF-035C-41A6-9E88-7BE601DCF13B}" type="presOf" srcId="{C7B3DEA6-0E5B-46C2-80F9-B9DD7E5D22EA}" destId="{2F615C7E-B2BD-46BC-9B13-4D71D6F89440}" srcOrd="0" destOrd="0" presId="urn:microsoft.com/office/officeart/2005/8/layout/list1"/>
    <dgm:cxn modelId="{E569A8C8-E9FE-4896-BB27-95D6B6E182C2}" type="presOf" srcId="{6D4C779A-732F-4F4B-9BB1-2DFFCE701F61}" destId="{4DCC0363-E0D0-4677-B57D-5305764596A6}" srcOrd="0" destOrd="0" presId="urn:microsoft.com/office/officeart/2005/8/layout/list1"/>
    <dgm:cxn modelId="{D2EE25D9-643E-433E-8041-B5A2E6D59A00}" type="presOf" srcId="{D1337F6F-25FB-4001-A03D-A0E7151C8876}" destId="{93B98556-2AAE-4CCF-8FB4-9FDAD16065C6}" srcOrd="0" destOrd="0" presId="urn:microsoft.com/office/officeart/2005/8/layout/list1"/>
    <dgm:cxn modelId="{84165B56-57F3-474E-A3BA-3E2471782081}" type="presOf" srcId="{1660165F-6BC7-4884-A597-F6693C107EB0}" destId="{983F8ED3-16C8-48EC-B4CF-BB3F079441E5}" srcOrd="1" destOrd="0" presId="urn:microsoft.com/office/officeart/2005/8/layout/list1"/>
    <dgm:cxn modelId="{36911172-CBEA-4A70-B015-8CEC6731EE97}" srcId="{9670E2D3-8E51-405F-AC0E-A48835A6C291}" destId="{1660165F-6BC7-4884-A597-F6693C107EB0}" srcOrd="5" destOrd="0" parTransId="{ED6AA0AF-BFDC-4D05-B55C-F51EB441809B}" sibTransId="{18DE66B4-41A8-46FE-A1B1-028E199CB68E}"/>
    <dgm:cxn modelId="{87FD8B00-F4C4-4B7E-ABB9-966CBE5887C3}" srcId="{9670E2D3-8E51-405F-AC0E-A48835A6C291}" destId="{BAE40325-54FA-49DC-B6C5-4FAA636C45F9}" srcOrd="6" destOrd="0" parTransId="{BCCCE328-9A4F-4DC5-81DE-16036E8E76C8}" sibTransId="{3E121D36-E026-4DBC-A3BC-6F0889D5BE9E}"/>
    <dgm:cxn modelId="{1E4CBB5B-7D32-4D11-A789-556AB75E5AC8}" srcId="{9670E2D3-8E51-405F-AC0E-A48835A6C291}" destId="{29E91712-291B-48F7-857D-6AEE6DE9B410}" srcOrd="0" destOrd="0" parTransId="{631978EA-DABF-4D7A-922B-73F710320A7F}" sibTransId="{B4349573-6B70-4C2E-A1C5-74E8B3800ABF}"/>
    <dgm:cxn modelId="{5DFE42B8-8F9D-4203-93E4-0793F5114600}" type="presOf" srcId="{29E91712-291B-48F7-857D-6AEE6DE9B410}" destId="{2F490CD3-0007-411B-AAE8-F8536BEE82A9}" srcOrd="0" destOrd="0" presId="urn:microsoft.com/office/officeart/2005/8/layout/list1"/>
    <dgm:cxn modelId="{D4495C14-C31A-489C-A4E5-EC441D434395}" type="presOf" srcId="{BAE40325-54FA-49DC-B6C5-4FAA636C45F9}" destId="{7AF5856E-FC62-4180-9C77-31161207DFFD}" srcOrd="0" destOrd="0" presId="urn:microsoft.com/office/officeart/2005/8/layout/list1"/>
    <dgm:cxn modelId="{B7C7637A-4A28-4B1E-9A7B-9E798D9038D3}" type="presOf" srcId="{D1337F6F-25FB-4001-A03D-A0E7151C8876}" destId="{50088BD2-8193-40E0-8518-A8D556C0C76A}" srcOrd="1" destOrd="0" presId="urn:microsoft.com/office/officeart/2005/8/layout/list1"/>
    <dgm:cxn modelId="{30B2B93D-7DC4-4FE9-A5A0-8F48C8AFCBAB}" type="presOf" srcId="{FF482256-17E3-427D-89E7-372FAC9C82D1}" destId="{08B2A4DA-39B8-4B0F-9994-0CDFC6CC115F}" srcOrd="1" destOrd="0" presId="urn:microsoft.com/office/officeart/2005/8/layout/list1"/>
    <dgm:cxn modelId="{949CCC2A-D898-4D78-8565-F4090477FC91}" srcId="{9670E2D3-8E51-405F-AC0E-A48835A6C291}" destId="{6D4C779A-732F-4F4B-9BB1-2DFFCE701F61}" srcOrd="3" destOrd="0" parTransId="{21935219-A4BA-4B94-9E96-AC467F076AF7}" sibTransId="{5C08E98D-C977-44C2-A250-09CB532B8AF4}"/>
    <dgm:cxn modelId="{53E77482-549E-4A24-95EA-F1D27114104A}" type="presOf" srcId="{BAE40325-54FA-49DC-B6C5-4FAA636C45F9}" destId="{1FAF31A0-0729-411E-93F6-C1DE6E300C77}" srcOrd="1" destOrd="0" presId="urn:microsoft.com/office/officeart/2005/8/layout/list1"/>
    <dgm:cxn modelId="{39469BA2-5BAF-45BF-9C06-14D5359CC514}" srcId="{9670E2D3-8E51-405F-AC0E-A48835A6C291}" destId="{D1337F6F-25FB-4001-A03D-A0E7151C8876}" srcOrd="2" destOrd="0" parTransId="{7730ECFF-9EEB-4196-8851-9E25BFCEACC4}" sibTransId="{547A6D4D-5934-49DF-8DFF-E9979B9E0F01}"/>
    <dgm:cxn modelId="{18D26BAB-3DC1-4F57-966A-9D9E8B9EB35D}" type="presOf" srcId="{29E91712-291B-48F7-857D-6AEE6DE9B410}" destId="{F54C1029-DC8C-4833-90A5-C22EEAF3077A}" srcOrd="1" destOrd="0" presId="urn:microsoft.com/office/officeart/2005/8/layout/list1"/>
    <dgm:cxn modelId="{891EBBE9-BCE7-41F9-BC29-39EEB3F90943}" type="presOf" srcId="{9670E2D3-8E51-405F-AC0E-A48835A6C291}" destId="{8ADAA40E-82E7-4997-855F-A6BA88B3DA39}" srcOrd="0" destOrd="0" presId="urn:microsoft.com/office/officeart/2005/8/layout/list1"/>
    <dgm:cxn modelId="{E133E123-BA57-41EA-ADB9-580D6D0566B5}" type="presOf" srcId="{6D4C779A-732F-4F4B-9BB1-2DFFCE701F61}" destId="{2728F673-A901-4E61-967B-BB43A4CEBCB7}" srcOrd="1" destOrd="0" presId="urn:microsoft.com/office/officeart/2005/8/layout/list1"/>
    <dgm:cxn modelId="{48A7ED64-029D-4B10-8404-A8ABCCD22209}" type="presOf" srcId="{1660165F-6BC7-4884-A597-F6693C107EB0}" destId="{B7CCCF33-F98B-4DD9-B4E1-67EFE11F4B10}" srcOrd="0" destOrd="0" presId="urn:microsoft.com/office/officeart/2005/8/layout/list1"/>
    <dgm:cxn modelId="{4ABDF4B9-F710-434D-91AC-9B4B4754768A}" type="presOf" srcId="{FF482256-17E3-427D-89E7-372FAC9C82D1}" destId="{026B0751-9519-4DCE-9C28-4FE705FC6586}" srcOrd="0" destOrd="0" presId="urn:microsoft.com/office/officeart/2005/8/layout/list1"/>
    <dgm:cxn modelId="{98EF0A6C-0676-4DB5-A18F-80153BA418CB}" srcId="{9670E2D3-8E51-405F-AC0E-A48835A6C291}" destId="{C7B3DEA6-0E5B-46C2-80F9-B9DD7E5D22EA}" srcOrd="4" destOrd="0" parTransId="{380EF668-D812-42F6-B730-0AFBD31EF58F}" sibTransId="{A3FB9EBE-9892-457E-82F7-DAD933D7E044}"/>
    <dgm:cxn modelId="{7E176BE5-3245-46E7-85E1-DC88F15B6474}" srcId="{9670E2D3-8E51-405F-AC0E-A48835A6C291}" destId="{FF482256-17E3-427D-89E7-372FAC9C82D1}" srcOrd="1" destOrd="0" parTransId="{E643FC96-DCF5-4A83-8B97-0E8B82D71AF3}" sibTransId="{EC176E58-4F88-4649-8B63-FBF3D84CE332}"/>
    <dgm:cxn modelId="{17D3D7F9-39A0-42D2-B88B-74AD8762E4CD}" type="presParOf" srcId="{8ADAA40E-82E7-4997-855F-A6BA88B3DA39}" destId="{7E04B637-65A9-4FB1-B620-2E0F8DD83C66}" srcOrd="0" destOrd="0" presId="urn:microsoft.com/office/officeart/2005/8/layout/list1"/>
    <dgm:cxn modelId="{A0FD04B4-7482-4DE0-AD7B-215CDFF4A239}" type="presParOf" srcId="{7E04B637-65A9-4FB1-B620-2E0F8DD83C66}" destId="{2F490CD3-0007-411B-AAE8-F8536BEE82A9}" srcOrd="0" destOrd="0" presId="urn:microsoft.com/office/officeart/2005/8/layout/list1"/>
    <dgm:cxn modelId="{460443B2-BADB-4334-B45B-8ABA12690BA1}" type="presParOf" srcId="{7E04B637-65A9-4FB1-B620-2E0F8DD83C66}" destId="{F54C1029-DC8C-4833-90A5-C22EEAF3077A}" srcOrd="1" destOrd="0" presId="urn:microsoft.com/office/officeart/2005/8/layout/list1"/>
    <dgm:cxn modelId="{73E9E0ED-BFC8-48F1-8D67-281F701D5862}" type="presParOf" srcId="{8ADAA40E-82E7-4997-855F-A6BA88B3DA39}" destId="{BE25F868-53DA-4E99-B3FD-53D827443590}" srcOrd="1" destOrd="0" presId="urn:microsoft.com/office/officeart/2005/8/layout/list1"/>
    <dgm:cxn modelId="{6434266C-FD7A-4280-91B4-C001898D8929}" type="presParOf" srcId="{8ADAA40E-82E7-4997-855F-A6BA88B3DA39}" destId="{59709C38-4271-4198-9953-E4345DFDE29A}" srcOrd="2" destOrd="0" presId="urn:microsoft.com/office/officeart/2005/8/layout/list1"/>
    <dgm:cxn modelId="{146E19DD-B341-49A0-A35D-B057CD990323}" type="presParOf" srcId="{8ADAA40E-82E7-4997-855F-A6BA88B3DA39}" destId="{D2C240F2-DABE-4767-AF32-A5CF79CF364E}" srcOrd="3" destOrd="0" presId="urn:microsoft.com/office/officeart/2005/8/layout/list1"/>
    <dgm:cxn modelId="{89FA8A3F-B50A-46A9-90AA-31519D8E6639}" type="presParOf" srcId="{8ADAA40E-82E7-4997-855F-A6BA88B3DA39}" destId="{9B1176DA-9D49-40F0-9783-57ADDC19AD15}" srcOrd="4" destOrd="0" presId="urn:microsoft.com/office/officeart/2005/8/layout/list1"/>
    <dgm:cxn modelId="{324F2B31-0D11-4810-9008-36E1A65AE620}" type="presParOf" srcId="{9B1176DA-9D49-40F0-9783-57ADDC19AD15}" destId="{026B0751-9519-4DCE-9C28-4FE705FC6586}" srcOrd="0" destOrd="0" presId="urn:microsoft.com/office/officeart/2005/8/layout/list1"/>
    <dgm:cxn modelId="{0A2C0CDA-38B6-4750-955F-EF8ADE7CC83A}" type="presParOf" srcId="{9B1176DA-9D49-40F0-9783-57ADDC19AD15}" destId="{08B2A4DA-39B8-4B0F-9994-0CDFC6CC115F}" srcOrd="1" destOrd="0" presId="urn:microsoft.com/office/officeart/2005/8/layout/list1"/>
    <dgm:cxn modelId="{9C44CB4E-1C21-4BBB-A062-6CE96E570D5C}" type="presParOf" srcId="{8ADAA40E-82E7-4997-855F-A6BA88B3DA39}" destId="{5BEFA489-1B6D-448D-9F47-2FAA9B2B8E44}" srcOrd="5" destOrd="0" presId="urn:microsoft.com/office/officeart/2005/8/layout/list1"/>
    <dgm:cxn modelId="{BD2426BD-CB70-4592-9B3D-2ABF6AE310F3}" type="presParOf" srcId="{8ADAA40E-82E7-4997-855F-A6BA88B3DA39}" destId="{4FCC962B-9B58-4045-99ED-B3A50484041F}" srcOrd="6" destOrd="0" presId="urn:microsoft.com/office/officeart/2005/8/layout/list1"/>
    <dgm:cxn modelId="{88A886A7-8E56-402C-82B7-07AE93DD4D1F}" type="presParOf" srcId="{8ADAA40E-82E7-4997-855F-A6BA88B3DA39}" destId="{1E997994-8695-4D14-9B61-1B88910B3C5F}" srcOrd="7" destOrd="0" presId="urn:microsoft.com/office/officeart/2005/8/layout/list1"/>
    <dgm:cxn modelId="{939CD896-E459-40C5-AA20-C83A66B960A3}" type="presParOf" srcId="{8ADAA40E-82E7-4997-855F-A6BA88B3DA39}" destId="{D9F24436-3C35-4C69-A964-A19913F50845}" srcOrd="8" destOrd="0" presId="urn:microsoft.com/office/officeart/2005/8/layout/list1"/>
    <dgm:cxn modelId="{EEF32253-D2ED-4D63-82FB-9635353FDB28}" type="presParOf" srcId="{D9F24436-3C35-4C69-A964-A19913F50845}" destId="{93B98556-2AAE-4CCF-8FB4-9FDAD16065C6}" srcOrd="0" destOrd="0" presId="urn:microsoft.com/office/officeart/2005/8/layout/list1"/>
    <dgm:cxn modelId="{6B627011-5657-4945-9F4A-4BF81244018D}" type="presParOf" srcId="{D9F24436-3C35-4C69-A964-A19913F50845}" destId="{50088BD2-8193-40E0-8518-A8D556C0C76A}" srcOrd="1" destOrd="0" presId="urn:microsoft.com/office/officeart/2005/8/layout/list1"/>
    <dgm:cxn modelId="{455A15D6-AC9B-495B-8D36-00655C76B7C1}" type="presParOf" srcId="{8ADAA40E-82E7-4997-855F-A6BA88B3DA39}" destId="{6A430E6D-4855-4A06-8771-950F18695134}" srcOrd="9" destOrd="0" presId="urn:microsoft.com/office/officeart/2005/8/layout/list1"/>
    <dgm:cxn modelId="{A86D6941-3C77-4872-BE9D-A64541B34D3D}" type="presParOf" srcId="{8ADAA40E-82E7-4997-855F-A6BA88B3DA39}" destId="{F41A38E0-15E3-4D25-80B1-FF8E9254FDFE}" srcOrd="10" destOrd="0" presId="urn:microsoft.com/office/officeart/2005/8/layout/list1"/>
    <dgm:cxn modelId="{DC9AC935-F799-419F-A656-384A6D459740}" type="presParOf" srcId="{8ADAA40E-82E7-4997-855F-A6BA88B3DA39}" destId="{60F1BCF8-C937-4E17-A9F4-6DBFF3C1FDD4}" srcOrd="11" destOrd="0" presId="urn:microsoft.com/office/officeart/2005/8/layout/list1"/>
    <dgm:cxn modelId="{A5A01CA0-DC50-4916-859C-AC9483EC219E}" type="presParOf" srcId="{8ADAA40E-82E7-4997-855F-A6BA88B3DA39}" destId="{4389CAE5-DC49-4CC9-9C00-D2738F6CD919}" srcOrd="12" destOrd="0" presId="urn:microsoft.com/office/officeart/2005/8/layout/list1"/>
    <dgm:cxn modelId="{4E3E4BD4-8DF8-40E7-938F-25FBA3439A93}" type="presParOf" srcId="{4389CAE5-DC49-4CC9-9C00-D2738F6CD919}" destId="{4DCC0363-E0D0-4677-B57D-5305764596A6}" srcOrd="0" destOrd="0" presId="urn:microsoft.com/office/officeart/2005/8/layout/list1"/>
    <dgm:cxn modelId="{47AE3B75-8753-4134-AEF6-7438671FF92F}" type="presParOf" srcId="{4389CAE5-DC49-4CC9-9C00-D2738F6CD919}" destId="{2728F673-A901-4E61-967B-BB43A4CEBCB7}" srcOrd="1" destOrd="0" presId="urn:microsoft.com/office/officeart/2005/8/layout/list1"/>
    <dgm:cxn modelId="{20C5C36E-0E83-4CE9-9422-E662B37E93AF}" type="presParOf" srcId="{8ADAA40E-82E7-4997-855F-A6BA88B3DA39}" destId="{E2DA45B9-2DEF-4EC2-85EB-D7DD54349FC4}" srcOrd="13" destOrd="0" presId="urn:microsoft.com/office/officeart/2005/8/layout/list1"/>
    <dgm:cxn modelId="{62627F44-6822-40D5-B402-30AE3C065F0E}" type="presParOf" srcId="{8ADAA40E-82E7-4997-855F-A6BA88B3DA39}" destId="{07FF0C50-8A88-46D9-A967-A6DEC70D83A9}" srcOrd="14" destOrd="0" presId="urn:microsoft.com/office/officeart/2005/8/layout/list1"/>
    <dgm:cxn modelId="{4BD5C45B-6FA2-4AB7-97B9-67D6F1355354}" type="presParOf" srcId="{8ADAA40E-82E7-4997-855F-A6BA88B3DA39}" destId="{E1215CAD-4BA3-44CB-B3CE-C0B2E64A5AC4}" srcOrd="15" destOrd="0" presId="urn:microsoft.com/office/officeart/2005/8/layout/list1"/>
    <dgm:cxn modelId="{B0070F65-3BC8-4949-8416-959E0DD75F6C}" type="presParOf" srcId="{8ADAA40E-82E7-4997-855F-A6BA88B3DA39}" destId="{AB27940D-DC22-4BDC-BD83-CC686420E2CB}" srcOrd="16" destOrd="0" presId="urn:microsoft.com/office/officeart/2005/8/layout/list1"/>
    <dgm:cxn modelId="{765AACF2-9C00-4897-971E-8F0C426BDDBF}" type="presParOf" srcId="{AB27940D-DC22-4BDC-BD83-CC686420E2CB}" destId="{2F615C7E-B2BD-46BC-9B13-4D71D6F89440}" srcOrd="0" destOrd="0" presId="urn:microsoft.com/office/officeart/2005/8/layout/list1"/>
    <dgm:cxn modelId="{8ADB9BC2-9F68-4BE9-A594-BB2DD9351472}" type="presParOf" srcId="{AB27940D-DC22-4BDC-BD83-CC686420E2CB}" destId="{8B7594A1-A38D-4593-B547-CEF8EC0BE5F6}" srcOrd="1" destOrd="0" presId="urn:microsoft.com/office/officeart/2005/8/layout/list1"/>
    <dgm:cxn modelId="{2121B100-B66B-476D-8848-D6664AEED03F}" type="presParOf" srcId="{8ADAA40E-82E7-4997-855F-A6BA88B3DA39}" destId="{6C9ED935-68B4-4F85-A635-DDBFF69539F5}" srcOrd="17" destOrd="0" presId="urn:microsoft.com/office/officeart/2005/8/layout/list1"/>
    <dgm:cxn modelId="{D9C1DC13-F7B1-4954-A3CF-B6505D5A136C}" type="presParOf" srcId="{8ADAA40E-82E7-4997-855F-A6BA88B3DA39}" destId="{670B74C3-CF0D-4921-971D-474CD323ED12}" srcOrd="18" destOrd="0" presId="urn:microsoft.com/office/officeart/2005/8/layout/list1"/>
    <dgm:cxn modelId="{BF47E124-3B80-46C5-AD18-CE14DCF28911}" type="presParOf" srcId="{8ADAA40E-82E7-4997-855F-A6BA88B3DA39}" destId="{BC61D391-01F0-4E67-903B-6C602E8FCF0F}" srcOrd="19" destOrd="0" presId="urn:microsoft.com/office/officeart/2005/8/layout/list1"/>
    <dgm:cxn modelId="{2BF35336-0329-45DA-95C2-3789C8AC66C0}" type="presParOf" srcId="{8ADAA40E-82E7-4997-855F-A6BA88B3DA39}" destId="{FEFE7931-4293-46EE-BA64-9B52413DBF2A}" srcOrd="20" destOrd="0" presId="urn:microsoft.com/office/officeart/2005/8/layout/list1"/>
    <dgm:cxn modelId="{71C2E451-CD29-4D8D-806C-9D18C5BEEB46}" type="presParOf" srcId="{FEFE7931-4293-46EE-BA64-9B52413DBF2A}" destId="{B7CCCF33-F98B-4DD9-B4E1-67EFE11F4B10}" srcOrd="0" destOrd="0" presId="urn:microsoft.com/office/officeart/2005/8/layout/list1"/>
    <dgm:cxn modelId="{F2779DD3-58BA-4026-BEB3-E1D404DE1183}" type="presParOf" srcId="{FEFE7931-4293-46EE-BA64-9B52413DBF2A}" destId="{983F8ED3-16C8-48EC-B4CF-BB3F079441E5}" srcOrd="1" destOrd="0" presId="urn:microsoft.com/office/officeart/2005/8/layout/list1"/>
    <dgm:cxn modelId="{6083F857-28E6-42CC-9857-0596145419D1}" type="presParOf" srcId="{8ADAA40E-82E7-4997-855F-A6BA88B3DA39}" destId="{52859CFD-AB13-4BAA-80BC-2E88CC9DF978}" srcOrd="21" destOrd="0" presId="urn:microsoft.com/office/officeart/2005/8/layout/list1"/>
    <dgm:cxn modelId="{49F3066C-A57D-4250-A849-31D45C16AEB4}" type="presParOf" srcId="{8ADAA40E-82E7-4997-855F-A6BA88B3DA39}" destId="{A5CDA442-D8FD-4AF5-B00F-EACC16DCC7F3}" srcOrd="22" destOrd="0" presId="urn:microsoft.com/office/officeart/2005/8/layout/list1"/>
    <dgm:cxn modelId="{8B8A9C83-E697-42E6-9B3A-C04C4C1D4BBE}" type="presParOf" srcId="{8ADAA40E-82E7-4997-855F-A6BA88B3DA39}" destId="{38015362-D961-49B5-97FF-D5898C140A7F}" srcOrd="23" destOrd="0" presId="urn:microsoft.com/office/officeart/2005/8/layout/list1"/>
    <dgm:cxn modelId="{60404AFE-260A-4A62-97DB-A71392FD4F52}" type="presParOf" srcId="{8ADAA40E-82E7-4997-855F-A6BA88B3DA39}" destId="{35290377-4F96-4812-8DC3-B576D7084933}" srcOrd="24" destOrd="0" presId="urn:microsoft.com/office/officeart/2005/8/layout/list1"/>
    <dgm:cxn modelId="{8A7F4AA3-0F26-4C42-8BEA-ADAA666E3005}" type="presParOf" srcId="{35290377-4F96-4812-8DC3-B576D7084933}" destId="{7AF5856E-FC62-4180-9C77-31161207DFFD}" srcOrd="0" destOrd="0" presId="urn:microsoft.com/office/officeart/2005/8/layout/list1"/>
    <dgm:cxn modelId="{D396F9F0-42DC-4643-8C57-34249223E853}" type="presParOf" srcId="{35290377-4F96-4812-8DC3-B576D7084933}" destId="{1FAF31A0-0729-411E-93F6-C1DE6E300C77}" srcOrd="1" destOrd="0" presId="urn:microsoft.com/office/officeart/2005/8/layout/list1"/>
    <dgm:cxn modelId="{BA576224-8AFB-4542-BE06-4C78D41B278C}" type="presParOf" srcId="{8ADAA40E-82E7-4997-855F-A6BA88B3DA39}" destId="{8B8FF6F7-AF92-4E48-A6D1-89413EEBAD45}" srcOrd="25" destOrd="0" presId="urn:microsoft.com/office/officeart/2005/8/layout/list1"/>
    <dgm:cxn modelId="{8E3B8F89-369E-4B35-AF6D-BC8D8A717A01}" type="presParOf" srcId="{8ADAA40E-82E7-4997-855F-A6BA88B3DA39}" destId="{76D7B78C-2EF0-4B63-963C-C156A6379D3E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8662F3-D556-490A-9FAE-DD472F022086}" type="doc">
      <dgm:prSet loTypeId="urn:microsoft.com/office/officeart/2005/8/layout/radial6" loCatId="cycle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fr-FR"/>
        </a:p>
      </dgm:t>
    </dgm:pt>
    <dgm:pt modelId="{DBC5771E-8AED-4D62-ABE0-F192D27E492D}">
      <dgm:prSet phldrT="[Texte]" custT="1"/>
      <dgm:spPr/>
      <dgm:t>
        <a:bodyPr/>
        <a:lstStyle/>
        <a:p>
          <a:r>
            <a:rPr lang="fr-FR" sz="2000" b="1" dirty="0">
              <a:solidFill>
                <a:schemeClr val="accent2"/>
              </a:solidFill>
            </a:rPr>
            <a:t>Spécialisation</a:t>
          </a:r>
        </a:p>
      </dgm:t>
    </dgm:pt>
    <dgm:pt modelId="{7185F39F-B4AC-43B5-A1E4-3CDCF707C72D}" type="parTrans" cxnId="{6F7F2E9E-007D-489D-A5FF-1A93D32C4637}">
      <dgm:prSet/>
      <dgm:spPr/>
      <dgm:t>
        <a:bodyPr/>
        <a:lstStyle/>
        <a:p>
          <a:endParaRPr lang="fr-FR" sz="1600"/>
        </a:p>
      </dgm:t>
    </dgm:pt>
    <dgm:pt modelId="{61E08FAC-8A27-4C24-BB5F-C4D0E02FF260}" type="sibTrans" cxnId="{6F7F2E9E-007D-489D-A5FF-1A93D32C4637}">
      <dgm:prSet/>
      <dgm:spPr/>
      <dgm:t>
        <a:bodyPr/>
        <a:lstStyle/>
        <a:p>
          <a:endParaRPr lang="fr-FR" sz="1600"/>
        </a:p>
      </dgm:t>
    </dgm:pt>
    <dgm:pt modelId="{2EDE1E41-D266-4616-B168-4709403CBFF9}">
      <dgm:prSet phldrT="[Texte]" custT="1"/>
      <dgm:spPr/>
      <dgm:t>
        <a:bodyPr/>
        <a:lstStyle/>
        <a:p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Pratiques touristiques locales</a:t>
          </a:r>
        </a:p>
      </dgm:t>
    </dgm:pt>
    <dgm:pt modelId="{F771CB10-B188-4240-AD82-89B40E8A2EAF}" type="parTrans" cxnId="{093F9B8D-6789-4531-8A5D-EE79741AD6EE}">
      <dgm:prSet/>
      <dgm:spPr/>
      <dgm:t>
        <a:bodyPr/>
        <a:lstStyle/>
        <a:p>
          <a:endParaRPr lang="fr-FR" sz="1600"/>
        </a:p>
      </dgm:t>
    </dgm:pt>
    <dgm:pt modelId="{430CB11F-B67E-4129-B95C-F0FC69306607}" type="sibTrans" cxnId="{093F9B8D-6789-4531-8A5D-EE79741AD6EE}">
      <dgm:prSet/>
      <dgm:spPr/>
      <dgm:t>
        <a:bodyPr/>
        <a:lstStyle/>
        <a:p>
          <a:endParaRPr lang="fr-FR" sz="1600"/>
        </a:p>
      </dgm:t>
    </dgm:pt>
    <dgm:pt modelId="{3981A2CF-D6E1-4BB6-B08C-3C21A0032CB8}">
      <dgm:prSet phldrT="[Texte]" custT="1"/>
      <dgm:spPr/>
      <dgm:t>
        <a:bodyPr/>
        <a:lstStyle/>
        <a:p>
          <a:r>
            <a:rPr lang="fr-FR" sz="1600" dirty="0"/>
            <a:t> </a:t>
          </a:r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Expertise de l’équipe pédagogique</a:t>
          </a:r>
        </a:p>
      </dgm:t>
    </dgm:pt>
    <dgm:pt modelId="{D74EBDF4-F1CB-42F0-B908-25D85EBB2CDF}" type="parTrans" cxnId="{53BC2E95-0FB3-4189-A581-95BE26486408}">
      <dgm:prSet/>
      <dgm:spPr/>
      <dgm:t>
        <a:bodyPr/>
        <a:lstStyle/>
        <a:p>
          <a:endParaRPr lang="fr-FR" sz="1600"/>
        </a:p>
      </dgm:t>
    </dgm:pt>
    <dgm:pt modelId="{5B807972-43FC-4E37-83FC-3F311C76D883}" type="sibTrans" cxnId="{53BC2E95-0FB3-4189-A581-95BE26486408}">
      <dgm:prSet/>
      <dgm:spPr/>
      <dgm:t>
        <a:bodyPr/>
        <a:lstStyle/>
        <a:p>
          <a:endParaRPr lang="fr-FR" sz="1600"/>
        </a:p>
      </dgm:t>
    </dgm:pt>
    <dgm:pt modelId="{BEE48D6E-3BA4-4E7C-88FD-D01B168184DE}">
      <dgm:prSet phldrT="[Texte]" custT="1"/>
      <dgm:spPr/>
      <dgm:t>
        <a:bodyPr/>
        <a:lstStyle/>
        <a:p>
          <a:r>
            <a:rPr lang="fr-FR" sz="1600" dirty="0"/>
            <a:t> </a:t>
          </a:r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Partenariat avec le réseau professionnel local</a:t>
          </a:r>
        </a:p>
      </dgm:t>
    </dgm:pt>
    <dgm:pt modelId="{453D75A2-047D-407E-B3F7-1942C4126840}" type="parTrans" cxnId="{278940E3-511F-4AFE-BF19-2F6DB7026F5B}">
      <dgm:prSet/>
      <dgm:spPr/>
      <dgm:t>
        <a:bodyPr/>
        <a:lstStyle/>
        <a:p>
          <a:endParaRPr lang="fr-FR" sz="1600"/>
        </a:p>
      </dgm:t>
    </dgm:pt>
    <dgm:pt modelId="{2CAA5130-F7DB-4F96-9F79-7830AAD7BE8E}" type="sibTrans" cxnId="{278940E3-511F-4AFE-BF19-2F6DB7026F5B}">
      <dgm:prSet/>
      <dgm:spPr/>
      <dgm:t>
        <a:bodyPr/>
        <a:lstStyle/>
        <a:p>
          <a:endParaRPr lang="fr-FR" sz="1600"/>
        </a:p>
      </dgm:t>
    </dgm:pt>
    <dgm:pt modelId="{88A114A8-8E87-4DE4-828E-B593C2E7B7C2}">
      <dgm:prSet phldrT="[Texte]" custT="1"/>
      <dgm:spPr/>
      <dgm:t>
        <a:bodyPr/>
        <a:lstStyle/>
        <a:p>
          <a:endParaRPr lang="fr-FR" sz="1600" dirty="0"/>
        </a:p>
        <a:p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Possibilité de poursuite d’études</a:t>
          </a:r>
        </a:p>
        <a:p>
          <a:endParaRPr lang="fr-FR" sz="1600" dirty="0"/>
        </a:p>
      </dgm:t>
    </dgm:pt>
    <dgm:pt modelId="{72AC1184-FC2B-4359-B254-80BB8B2729E0}" type="parTrans" cxnId="{B355DE2C-0C73-4698-A37B-C59C7296D0BC}">
      <dgm:prSet/>
      <dgm:spPr/>
      <dgm:t>
        <a:bodyPr/>
        <a:lstStyle/>
        <a:p>
          <a:endParaRPr lang="fr-FR" sz="1600"/>
        </a:p>
      </dgm:t>
    </dgm:pt>
    <dgm:pt modelId="{52C337D6-898F-41DB-BD33-B755D0787A9A}" type="sibTrans" cxnId="{B355DE2C-0C73-4698-A37B-C59C7296D0BC}">
      <dgm:prSet/>
      <dgm:spPr/>
      <dgm:t>
        <a:bodyPr/>
        <a:lstStyle/>
        <a:p>
          <a:endParaRPr lang="fr-FR" sz="1600"/>
        </a:p>
      </dgm:t>
    </dgm:pt>
    <dgm:pt modelId="{8A725EBB-480A-4ECD-8059-51E3D1062835}">
      <dgm:prSet phldrT="[Texte]" custT="1"/>
      <dgm:spPr/>
      <dgm:t>
        <a:bodyPr/>
        <a:lstStyle/>
        <a:p>
          <a:r>
            <a:rPr lang="fr-FR" sz="1600" dirty="0">
              <a:solidFill>
                <a:schemeClr val="tx2">
                  <a:lumMod val="60000"/>
                  <a:lumOff val="40000"/>
                </a:schemeClr>
              </a:solidFill>
            </a:rPr>
            <a:t>Bassin d’emploi</a:t>
          </a:r>
        </a:p>
      </dgm:t>
    </dgm:pt>
    <dgm:pt modelId="{92F6E20D-5A0E-424D-8847-298E43E3C7C3}" type="parTrans" cxnId="{9B2DAFF2-F496-4384-81CE-BF7C61603ABC}">
      <dgm:prSet/>
      <dgm:spPr/>
      <dgm:t>
        <a:bodyPr/>
        <a:lstStyle/>
        <a:p>
          <a:endParaRPr lang="fr-FR" sz="1600"/>
        </a:p>
      </dgm:t>
    </dgm:pt>
    <dgm:pt modelId="{EADB4703-BE13-429A-BB08-BA17F77E0ECF}" type="sibTrans" cxnId="{9B2DAFF2-F496-4384-81CE-BF7C61603ABC}">
      <dgm:prSet/>
      <dgm:spPr/>
      <dgm:t>
        <a:bodyPr/>
        <a:lstStyle/>
        <a:p>
          <a:endParaRPr lang="fr-FR" sz="1600"/>
        </a:p>
      </dgm:t>
    </dgm:pt>
    <dgm:pt modelId="{BCE4D431-0DD7-4045-98DC-0A7E3437D45B}" type="pres">
      <dgm:prSet presAssocID="{148662F3-D556-490A-9FAE-DD472F02208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FE85B1E4-D0AA-46C7-82B9-E1319F84F6D1}" type="pres">
      <dgm:prSet presAssocID="{DBC5771E-8AED-4D62-ABE0-F192D27E492D}" presName="centerShape" presStyleLbl="node0" presStyleIdx="0" presStyleCnt="1" custScaleX="145213" custLinFactNeighborX="-2088" custLinFactNeighborY="-5828"/>
      <dgm:spPr/>
      <dgm:t>
        <a:bodyPr/>
        <a:lstStyle/>
        <a:p>
          <a:endParaRPr lang="fr-FR"/>
        </a:p>
      </dgm:t>
    </dgm:pt>
    <dgm:pt modelId="{2CC361A7-2111-459D-9EB8-D5186C4AD836}" type="pres">
      <dgm:prSet presAssocID="{2EDE1E41-D266-4616-B168-4709403CBFF9}" presName="node" presStyleLbl="node1" presStyleIdx="0" presStyleCnt="5" custScaleX="16955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3200F5F-D7E3-4F64-BF22-FD549EE28B19}" type="pres">
      <dgm:prSet presAssocID="{2EDE1E41-D266-4616-B168-4709403CBFF9}" presName="dummy" presStyleCnt="0"/>
      <dgm:spPr/>
    </dgm:pt>
    <dgm:pt modelId="{B09F47FB-100E-4E48-A58F-A62AC52F88B3}" type="pres">
      <dgm:prSet presAssocID="{430CB11F-B67E-4129-B95C-F0FC69306607}" presName="sibTrans" presStyleLbl="sibTrans2D1" presStyleIdx="0" presStyleCnt="5"/>
      <dgm:spPr/>
      <dgm:t>
        <a:bodyPr/>
        <a:lstStyle/>
        <a:p>
          <a:endParaRPr lang="fr-FR"/>
        </a:p>
      </dgm:t>
    </dgm:pt>
    <dgm:pt modelId="{2D5DB9AB-D857-4F8B-ABA5-A54882D9D66C}" type="pres">
      <dgm:prSet presAssocID="{3981A2CF-D6E1-4BB6-B08C-3C21A0032CB8}" presName="node" presStyleLbl="node1" presStyleIdx="1" presStyleCnt="5" custScaleX="155460" custRadScaleRad="133602" custRadScaleInc="21901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DAF71F2-1B9B-4701-8250-B45B1DA58031}" type="pres">
      <dgm:prSet presAssocID="{3981A2CF-D6E1-4BB6-B08C-3C21A0032CB8}" presName="dummy" presStyleCnt="0"/>
      <dgm:spPr/>
    </dgm:pt>
    <dgm:pt modelId="{731A1C54-FD88-401D-8267-644BE993318D}" type="pres">
      <dgm:prSet presAssocID="{5B807972-43FC-4E37-83FC-3F311C76D883}" presName="sibTrans" presStyleLbl="sibTrans2D1" presStyleIdx="1" presStyleCnt="5"/>
      <dgm:spPr/>
      <dgm:t>
        <a:bodyPr/>
        <a:lstStyle/>
        <a:p>
          <a:endParaRPr lang="fr-FR"/>
        </a:p>
      </dgm:t>
    </dgm:pt>
    <dgm:pt modelId="{01D668EE-B014-4D01-817B-932CD7CBBF6A}" type="pres">
      <dgm:prSet presAssocID="{BEE48D6E-3BA4-4E7C-88FD-D01B168184DE}" presName="node" presStyleLbl="node1" presStyleIdx="2" presStyleCnt="5" custScaleX="233799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47CED7B-7AC9-427C-990E-C999121DBA12}" type="pres">
      <dgm:prSet presAssocID="{BEE48D6E-3BA4-4E7C-88FD-D01B168184DE}" presName="dummy" presStyleCnt="0"/>
      <dgm:spPr/>
    </dgm:pt>
    <dgm:pt modelId="{08B9D304-3EB8-4E40-9388-4817AF91E059}" type="pres">
      <dgm:prSet presAssocID="{2CAA5130-F7DB-4F96-9F79-7830AAD7BE8E}" presName="sibTrans" presStyleLbl="sibTrans2D1" presStyleIdx="2" presStyleCnt="5"/>
      <dgm:spPr/>
      <dgm:t>
        <a:bodyPr/>
        <a:lstStyle/>
        <a:p>
          <a:endParaRPr lang="fr-FR"/>
        </a:p>
      </dgm:t>
    </dgm:pt>
    <dgm:pt modelId="{AEEC06CD-4385-4F86-BBD2-E165CA40DF12}" type="pres">
      <dgm:prSet presAssocID="{8A725EBB-480A-4ECD-8059-51E3D1062835}" presName="node" presStyleLbl="node1" presStyleIdx="3" presStyleCnt="5" custScaleX="150727" custRadScaleRad="119848" custRadScaleInc="5908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9DBA136-06CB-4753-BA25-20066C90DFAF}" type="pres">
      <dgm:prSet presAssocID="{8A725EBB-480A-4ECD-8059-51E3D1062835}" presName="dummy" presStyleCnt="0"/>
      <dgm:spPr/>
    </dgm:pt>
    <dgm:pt modelId="{AC2750DE-D6DD-4BEB-80AD-B24D68DBD5FF}" type="pres">
      <dgm:prSet presAssocID="{EADB4703-BE13-429A-BB08-BA17F77E0ECF}" presName="sibTrans" presStyleLbl="sibTrans2D1" presStyleIdx="3" presStyleCnt="5"/>
      <dgm:spPr/>
      <dgm:t>
        <a:bodyPr/>
        <a:lstStyle/>
        <a:p>
          <a:endParaRPr lang="fr-FR"/>
        </a:p>
      </dgm:t>
    </dgm:pt>
    <dgm:pt modelId="{76C34B66-9C72-46C1-AAA6-AC62382F0781}" type="pres">
      <dgm:prSet presAssocID="{88A114A8-8E87-4DE4-828E-B593C2E7B7C2}" presName="node" presStyleLbl="node1" presStyleIdx="4" presStyleCnt="5" custScaleX="157283" custRadScaleRad="131861" custRadScaleInc="28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CC77D14-09B7-40DF-950E-B8F470F39691}" type="pres">
      <dgm:prSet presAssocID="{88A114A8-8E87-4DE4-828E-B593C2E7B7C2}" presName="dummy" presStyleCnt="0"/>
      <dgm:spPr/>
    </dgm:pt>
    <dgm:pt modelId="{294B49DA-3DFA-496C-8CA3-655882BB420C}" type="pres">
      <dgm:prSet presAssocID="{52C337D6-898F-41DB-BD33-B755D0787A9A}" presName="sibTrans" presStyleLbl="sibTrans2D1" presStyleIdx="4" presStyleCnt="5"/>
      <dgm:spPr/>
      <dgm:t>
        <a:bodyPr/>
        <a:lstStyle/>
        <a:p>
          <a:endParaRPr lang="fr-FR"/>
        </a:p>
      </dgm:t>
    </dgm:pt>
  </dgm:ptLst>
  <dgm:cxnLst>
    <dgm:cxn modelId="{B63BA04E-44B3-4FA1-9051-17A068D295DD}" type="presOf" srcId="{52C337D6-898F-41DB-BD33-B755D0787A9A}" destId="{294B49DA-3DFA-496C-8CA3-655882BB420C}" srcOrd="0" destOrd="0" presId="urn:microsoft.com/office/officeart/2005/8/layout/radial6"/>
    <dgm:cxn modelId="{AE899C26-F9C1-433C-9ED6-FF5E1551D268}" type="presOf" srcId="{430CB11F-B67E-4129-B95C-F0FC69306607}" destId="{B09F47FB-100E-4E48-A58F-A62AC52F88B3}" srcOrd="0" destOrd="0" presId="urn:microsoft.com/office/officeart/2005/8/layout/radial6"/>
    <dgm:cxn modelId="{774C7670-CC09-4C1F-9468-73F6BB298203}" type="presOf" srcId="{5B807972-43FC-4E37-83FC-3F311C76D883}" destId="{731A1C54-FD88-401D-8267-644BE993318D}" srcOrd="0" destOrd="0" presId="urn:microsoft.com/office/officeart/2005/8/layout/radial6"/>
    <dgm:cxn modelId="{31679644-4796-47CA-A592-95509D076A2D}" type="presOf" srcId="{8A725EBB-480A-4ECD-8059-51E3D1062835}" destId="{AEEC06CD-4385-4F86-BBD2-E165CA40DF12}" srcOrd="0" destOrd="0" presId="urn:microsoft.com/office/officeart/2005/8/layout/radial6"/>
    <dgm:cxn modelId="{093F9B8D-6789-4531-8A5D-EE79741AD6EE}" srcId="{DBC5771E-8AED-4D62-ABE0-F192D27E492D}" destId="{2EDE1E41-D266-4616-B168-4709403CBFF9}" srcOrd="0" destOrd="0" parTransId="{F771CB10-B188-4240-AD82-89B40E8A2EAF}" sibTransId="{430CB11F-B67E-4129-B95C-F0FC69306607}"/>
    <dgm:cxn modelId="{495E3A23-4541-4348-98B2-047CAE3E9A67}" type="presOf" srcId="{2CAA5130-F7DB-4F96-9F79-7830AAD7BE8E}" destId="{08B9D304-3EB8-4E40-9388-4817AF91E059}" srcOrd="0" destOrd="0" presId="urn:microsoft.com/office/officeart/2005/8/layout/radial6"/>
    <dgm:cxn modelId="{B355DE2C-0C73-4698-A37B-C59C7296D0BC}" srcId="{DBC5771E-8AED-4D62-ABE0-F192D27E492D}" destId="{88A114A8-8E87-4DE4-828E-B593C2E7B7C2}" srcOrd="4" destOrd="0" parTransId="{72AC1184-FC2B-4359-B254-80BB8B2729E0}" sibTransId="{52C337D6-898F-41DB-BD33-B755D0787A9A}"/>
    <dgm:cxn modelId="{778C3073-468F-4875-B0B3-7A9ADF581A8F}" type="presOf" srcId="{148662F3-D556-490A-9FAE-DD472F022086}" destId="{BCE4D431-0DD7-4045-98DC-0A7E3437D45B}" srcOrd="0" destOrd="0" presId="urn:microsoft.com/office/officeart/2005/8/layout/radial6"/>
    <dgm:cxn modelId="{D74EDCB9-6512-49F5-AC02-5CFD17209706}" type="presOf" srcId="{DBC5771E-8AED-4D62-ABE0-F192D27E492D}" destId="{FE85B1E4-D0AA-46C7-82B9-E1319F84F6D1}" srcOrd="0" destOrd="0" presId="urn:microsoft.com/office/officeart/2005/8/layout/radial6"/>
    <dgm:cxn modelId="{53BC2E95-0FB3-4189-A581-95BE26486408}" srcId="{DBC5771E-8AED-4D62-ABE0-F192D27E492D}" destId="{3981A2CF-D6E1-4BB6-B08C-3C21A0032CB8}" srcOrd="1" destOrd="0" parTransId="{D74EBDF4-F1CB-42F0-B908-25D85EBB2CDF}" sibTransId="{5B807972-43FC-4E37-83FC-3F311C76D883}"/>
    <dgm:cxn modelId="{2E3239AA-ADC8-4642-BEF7-456128B65FB7}" type="presOf" srcId="{3981A2CF-D6E1-4BB6-B08C-3C21A0032CB8}" destId="{2D5DB9AB-D857-4F8B-ABA5-A54882D9D66C}" srcOrd="0" destOrd="0" presId="urn:microsoft.com/office/officeart/2005/8/layout/radial6"/>
    <dgm:cxn modelId="{6F7F2E9E-007D-489D-A5FF-1A93D32C4637}" srcId="{148662F3-D556-490A-9FAE-DD472F022086}" destId="{DBC5771E-8AED-4D62-ABE0-F192D27E492D}" srcOrd="0" destOrd="0" parTransId="{7185F39F-B4AC-43B5-A1E4-3CDCF707C72D}" sibTransId="{61E08FAC-8A27-4C24-BB5F-C4D0E02FF260}"/>
    <dgm:cxn modelId="{25795D9F-7BAF-4061-AE29-C8AA7B326CFB}" type="presOf" srcId="{2EDE1E41-D266-4616-B168-4709403CBFF9}" destId="{2CC361A7-2111-459D-9EB8-D5186C4AD836}" srcOrd="0" destOrd="0" presId="urn:microsoft.com/office/officeart/2005/8/layout/radial6"/>
    <dgm:cxn modelId="{278940E3-511F-4AFE-BF19-2F6DB7026F5B}" srcId="{DBC5771E-8AED-4D62-ABE0-F192D27E492D}" destId="{BEE48D6E-3BA4-4E7C-88FD-D01B168184DE}" srcOrd="2" destOrd="0" parTransId="{453D75A2-047D-407E-B3F7-1942C4126840}" sibTransId="{2CAA5130-F7DB-4F96-9F79-7830AAD7BE8E}"/>
    <dgm:cxn modelId="{4836C108-39D4-4C47-889F-5603BB3EE739}" type="presOf" srcId="{88A114A8-8E87-4DE4-828E-B593C2E7B7C2}" destId="{76C34B66-9C72-46C1-AAA6-AC62382F0781}" srcOrd="0" destOrd="0" presId="urn:microsoft.com/office/officeart/2005/8/layout/radial6"/>
    <dgm:cxn modelId="{9B2DAFF2-F496-4384-81CE-BF7C61603ABC}" srcId="{DBC5771E-8AED-4D62-ABE0-F192D27E492D}" destId="{8A725EBB-480A-4ECD-8059-51E3D1062835}" srcOrd="3" destOrd="0" parTransId="{92F6E20D-5A0E-424D-8847-298E43E3C7C3}" sibTransId="{EADB4703-BE13-429A-BB08-BA17F77E0ECF}"/>
    <dgm:cxn modelId="{D3A9D464-20A0-4D72-9D0E-8CB9F7078328}" type="presOf" srcId="{EADB4703-BE13-429A-BB08-BA17F77E0ECF}" destId="{AC2750DE-D6DD-4BEB-80AD-B24D68DBD5FF}" srcOrd="0" destOrd="0" presId="urn:microsoft.com/office/officeart/2005/8/layout/radial6"/>
    <dgm:cxn modelId="{0CBDAEF6-395A-4790-823D-76E444D5E577}" type="presOf" srcId="{BEE48D6E-3BA4-4E7C-88FD-D01B168184DE}" destId="{01D668EE-B014-4D01-817B-932CD7CBBF6A}" srcOrd="0" destOrd="0" presId="urn:microsoft.com/office/officeart/2005/8/layout/radial6"/>
    <dgm:cxn modelId="{51CD694A-5830-4A41-B764-4DC317437B76}" type="presParOf" srcId="{BCE4D431-0DD7-4045-98DC-0A7E3437D45B}" destId="{FE85B1E4-D0AA-46C7-82B9-E1319F84F6D1}" srcOrd="0" destOrd="0" presId="urn:microsoft.com/office/officeart/2005/8/layout/radial6"/>
    <dgm:cxn modelId="{77F16D16-090F-4EBE-BEED-EDD02264A382}" type="presParOf" srcId="{BCE4D431-0DD7-4045-98DC-0A7E3437D45B}" destId="{2CC361A7-2111-459D-9EB8-D5186C4AD836}" srcOrd="1" destOrd="0" presId="urn:microsoft.com/office/officeart/2005/8/layout/radial6"/>
    <dgm:cxn modelId="{663EB4D0-CD60-4D1D-8BC7-AB1D3816B87E}" type="presParOf" srcId="{BCE4D431-0DD7-4045-98DC-0A7E3437D45B}" destId="{C3200F5F-D7E3-4F64-BF22-FD549EE28B19}" srcOrd="2" destOrd="0" presId="urn:microsoft.com/office/officeart/2005/8/layout/radial6"/>
    <dgm:cxn modelId="{9D0C25C6-591C-4B64-AC45-E670F700F978}" type="presParOf" srcId="{BCE4D431-0DD7-4045-98DC-0A7E3437D45B}" destId="{B09F47FB-100E-4E48-A58F-A62AC52F88B3}" srcOrd="3" destOrd="0" presId="urn:microsoft.com/office/officeart/2005/8/layout/radial6"/>
    <dgm:cxn modelId="{AE359602-D7C0-4ED6-B807-3D03C638800B}" type="presParOf" srcId="{BCE4D431-0DD7-4045-98DC-0A7E3437D45B}" destId="{2D5DB9AB-D857-4F8B-ABA5-A54882D9D66C}" srcOrd="4" destOrd="0" presId="urn:microsoft.com/office/officeart/2005/8/layout/radial6"/>
    <dgm:cxn modelId="{22E9F665-6CB2-4094-9C80-620D27ECC273}" type="presParOf" srcId="{BCE4D431-0DD7-4045-98DC-0A7E3437D45B}" destId="{8DAF71F2-1B9B-4701-8250-B45B1DA58031}" srcOrd="5" destOrd="0" presId="urn:microsoft.com/office/officeart/2005/8/layout/radial6"/>
    <dgm:cxn modelId="{79065119-89EC-4599-B92B-0675F72D1F04}" type="presParOf" srcId="{BCE4D431-0DD7-4045-98DC-0A7E3437D45B}" destId="{731A1C54-FD88-401D-8267-644BE993318D}" srcOrd="6" destOrd="0" presId="urn:microsoft.com/office/officeart/2005/8/layout/radial6"/>
    <dgm:cxn modelId="{9CD6C3EC-205E-4FFF-8FF3-66E24A108D5D}" type="presParOf" srcId="{BCE4D431-0DD7-4045-98DC-0A7E3437D45B}" destId="{01D668EE-B014-4D01-817B-932CD7CBBF6A}" srcOrd="7" destOrd="0" presId="urn:microsoft.com/office/officeart/2005/8/layout/radial6"/>
    <dgm:cxn modelId="{7B6FA468-AF18-4D2F-A1D4-C2468FE6D5DE}" type="presParOf" srcId="{BCE4D431-0DD7-4045-98DC-0A7E3437D45B}" destId="{347CED7B-7AC9-427C-990E-C999121DBA12}" srcOrd="8" destOrd="0" presId="urn:microsoft.com/office/officeart/2005/8/layout/radial6"/>
    <dgm:cxn modelId="{F4C654F2-9A32-49A8-970B-281F2A73B66C}" type="presParOf" srcId="{BCE4D431-0DD7-4045-98DC-0A7E3437D45B}" destId="{08B9D304-3EB8-4E40-9388-4817AF91E059}" srcOrd="9" destOrd="0" presId="urn:microsoft.com/office/officeart/2005/8/layout/radial6"/>
    <dgm:cxn modelId="{689E88FD-431A-41B2-A55D-AAE453CCCB7B}" type="presParOf" srcId="{BCE4D431-0DD7-4045-98DC-0A7E3437D45B}" destId="{AEEC06CD-4385-4F86-BBD2-E165CA40DF12}" srcOrd="10" destOrd="0" presId="urn:microsoft.com/office/officeart/2005/8/layout/radial6"/>
    <dgm:cxn modelId="{C63B72D5-F799-4B12-9C95-AD6AE47042EF}" type="presParOf" srcId="{BCE4D431-0DD7-4045-98DC-0A7E3437D45B}" destId="{D9DBA136-06CB-4753-BA25-20066C90DFAF}" srcOrd="11" destOrd="0" presId="urn:microsoft.com/office/officeart/2005/8/layout/radial6"/>
    <dgm:cxn modelId="{0B50474D-3785-48D4-AD5C-01930AFD5258}" type="presParOf" srcId="{BCE4D431-0DD7-4045-98DC-0A7E3437D45B}" destId="{AC2750DE-D6DD-4BEB-80AD-B24D68DBD5FF}" srcOrd="12" destOrd="0" presId="urn:microsoft.com/office/officeart/2005/8/layout/radial6"/>
    <dgm:cxn modelId="{6B4B7EA4-D28A-4820-B224-D7CDB7B64618}" type="presParOf" srcId="{BCE4D431-0DD7-4045-98DC-0A7E3437D45B}" destId="{76C34B66-9C72-46C1-AAA6-AC62382F0781}" srcOrd="13" destOrd="0" presId="urn:microsoft.com/office/officeart/2005/8/layout/radial6"/>
    <dgm:cxn modelId="{DDE53978-A81F-494D-B862-00085ED47324}" type="presParOf" srcId="{BCE4D431-0DD7-4045-98DC-0A7E3437D45B}" destId="{BCC77D14-09B7-40DF-950E-B8F470F39691}" srcOrd="14" destOrd="0" presId="urn:microsoft.com/office/officeart/2005/8/layout/radial6"/>
    <dgm:cxn modelId="{40F08B56-76A7-4DF8-92A2-B8E2D4FA1ACE}" type="presParOf" srcId="{BCE4D431-0DD7-4045-98DC-0A7E3437D45B}" destId="{294B49DA-3DFA-496C-8CA3-655882BB420C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9FBDC2-1AED-4EF1-8262-C9BB65EB9E9D}">
      <dsp:nvSpPr>
        <dsp:cNvPr id="0" name=""/>
        <dsp:cNvSpPr/>
      </dsp:nvSpPr>
      <dsp:spPr>
        <a:xfrm rot="16200000">
          <a:off x="-1938999" y="1943364"/>
          <a:ext cx="5418667" cy="153193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Référentiel d’activités professionnelles (RAP)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Présentation du diplôme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Emplois et employeurs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Description des pôles d’activités </a:t>
          </a:r>
        </a:p>
      </dsp:txBody>
      <dsp:txXfrm rot="5400000">
        <a:off x="4366" y="1083732"/>
        <a:ext cx="1531937" cy="3251201"/>
      </dsp:txXfrm>
    </dsp:sp>
    <dsp:sp modelId="{92ED99BE-527F-4F04-A3DA-750699AA4E73}">
      <dsp:nvSpPr>
        <dsp:cNvPr id="0" name=""/>
        <dsp:cNvSpPr/>
      </dsp:nvSpPr>
      <dsp:spPr>
        <a:xfrm rot="16200000">
          <a:off x="-292166" y="1943364"/>
          <a:ext cx="5418667" cy="1531937"/>
        </a:xfrm>
        <a:prstGeom prst="flowChartManualOperation">
          <a:avLst/>
        </a:prstGeom>
        <a:gradFill rotWithShape="0">
          <a:gsLst>
            <a:gs pos="0">
              <a:schemeClr val="accent4">
                <a:hueOff val="2450223"/>
                <a:satOff val="-10194"/>
                <a:lumOff val="24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2450223"/>
                <a:satOff val="-10194"/>
                <a:lumOff val="24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Référentiel de certification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3 blocs de compétences professionnelles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4 blocs de compétences générales</a:t>
          </a:r>
        </a:p>
      </dsp:txBody>
      <dsp:txXfrm rot="5400000">
        <a:off x="1651199" y="1083732"/>
        <a:ext cx="1531937" cy="3251201"/>
      </dsp:txXfrm>
    </dsp:sp>
    <dsp:sp modelId="{064E9FAD-FC49-4F8D-8A7E-9109D96D7A76}">
      <dsp:nvSpPr>
        <dsp:cNvPr id="0" name=""/>
        <dsp:cNvSpPr/>
      </dsp:nvSpPr>
      <dsp:spPr>
        <a:xfrm rot="16200000">
          <a:off x="1354666" y="1943364"/>
          <a:ext cx="5418667" cy="1531937"/>
        </a:xfrm>
        <a:prstGeom prst="flowChartManualOperation">
          <a:avLst/>
        </a:prstGeom>
        <a:gradFill rotWithShape="0">
          <a:gsLst>
            <a:gs pos="0">
              <a:schemeClr val="accent4">
                <a:hueOff val="4900445"/>
                <a:satOff val="-20388"/>
                <a:lumOff val="4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4900445"/>
                <a:satOff val="-20388"/>
                <a:lumOff val="4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Modalités de certification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5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Unités constitutives de diplôme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Dispense d’unité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Règlement d’examen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kern="1200" dirty="0"/>
            <a:t>Définition des épreuves</a:t>
          </a:r>
        </a:p>
      </dsp:txBody>
      <dsp:txXfrm rot="5400000">
        <a:off x="3298031" y="1083732"/>
        <a:ext cx="1531937" cy="3251201"/>
      </dsp:txXfrm>
    </dsp:sp>
    <dsp:sp modelId="{EA3D9239-1446-4687-A71B-9D0314C5553D}">
      <dsp:nvSpPr>
        <dsp:cNvPr id="0" name=""/>
        <dsp:cNvSpPr/>
      </dsp:nvSpPr>
      <dsp:spPr>
        <a:xfrm rot="16200000">
          <a:off x="2990461" y="1943364"/>
          <a:ext cx="5418667" cy="1531937"/>
        </a:xfrm>
        <a:prstGeom prst="flowChartManualOperation">
          <a:avLst/>
        </a:prstGeom>
        <a:gradFill rotWithShape="0">
          <a:gsLst>
            <a:gs pos="0">
              <a:schemeClr val="accent4">
                <a:hueOff val="7350668"/>
                <a:satOff val="-30583"/>
                <a:lumOff val="72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7350668"/>
                <a:satOff val="-30583"/>
                <a:lumOff val="72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0" tIns="0" rIns="12065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/>
            <a:t>Organisation de la formation  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Grille horaire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Stage en milieu professionnel</a:t>
          </a:r>
        </a:p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Atelier de professionnalisation</a:t>
          </a:r>
          <a:endParaRPr lang="fr-FR" sz="1900" kern="1200" dirty="0"/>
        </a:p>
      </dsp:txBody>
      <dsp:txXfrm rot="5400000">
        <a:off x="4933826" y="1083732"/>
        <a:ext cx="1531937" cy="3251201"/>
      </dsp:txXfrm>
    </dsp:sp>
    <dsp:sp modelId="{CF40C0D8-192E-4707-B5EB-C29C7F387423}">
      <dsp:nvSpPr>
        <dsp:cNvPr id="0" name=""/>
        <dsp:cNvSpPr/>
      </dsp:nvSpPr>
      <dsp:spPr>
        <a:xfrm rot="16200000">
          <a:off x="4648332" y="1943364"/>
          <a:ext cx="5418667" cy="1531937"/>
        </a:xfrm>
        <a:prstGeom prst="flowChartManualOperation">
          <a:avLst/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b="1" kern="1200" dirty="0"/>
            <a:t>Tableau de dispenses des unités du diplôme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900" kern="1200" dirty="0"/>
        </a:p>
      </dsp:txBody>
      <dsp:txXfrm rot="5400000">
        <a:off x="6591697" y="1083732"/>
        <a:ext cx="1531937" cy="3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09C38-4271-4198-9953-E4345DFDE29A}">
      <dsp:nvSpPr>
        <dsp:cNvPr id="0" name=""/>
        <dsp:cNvSpPr/>
      </dsp:nvSpPr>
      <dsp:spPr>
        <a:xfrm>
          <a:off x="0" y="1798893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C1029-DC8C-4833-90A5-C22EEAF3077A}">
      <dsp:nvSpPr>
        <dsp:cNvPr id="0" name=""/>
        <dsp:cNvSpPr/>
      </dsp:nvSpPr>
      <dsp:spPr>
        <a:xfrm>
          <a:off x="406400" y="1533213"/>
          <a:ext cx="5689600" cy="5313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P1.  Gestion de la relation clientèle touristique (GRCT)</a:t>
          </a:r>
        </a:p>
      </dsp:txBody>
      <dsp:txXfrm>
        <a:off x="432339" y="1559152"/>
        <a:ext cx="5637722" cy="479482"/>
      </dsp:txXfrm>
    </dsp:sp>
    <dsp:sp modelId="{4FCC962B-9B58-4045-99ED-B3A50484041F}">
      <dsp:nvSpPr>
        <dsp:cNvPr id="0" name=""/>
        <dsp:cNvSpPr/>
      </dsp:nvSpPr>
      <dsp:spPr>
        <a:xfrm>
          <a:off x="0" y="2615373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2A4DA-39B8-4B0F-9994-0CDFC6CC115F}">
      <dsp:nvSpPr>
        <dsp:cNvPr id="0" name=""/>
        <dsp:cNvSpPr/>
      </dsp:nvSpPr>
      <dsp:spPr>
        <a:xfrm>
          <a:off x="406400" y="2349693"/>
          <a:ext cx="5689600" cy="5313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P2.  Elaboration d’une prestation touristique (EPT)</a:t>
          </a:r>
        </a:p>
      </dsp:txBody>
      <dsp:txXfrm>
        <a:off x="432339" y="2375632"/>
        <a:ext cx="5637722" cy="479482"/>
      </dsp:txXfrm>
    </dsp:sp>
    <dsp:sp modelId="{F41A38E0-15E3-4D25-80B1-FF8E9254FDFE}">
      <dsp:nvSpPr>
        <dsp:cNvPr id="0" name=""/>
        <dsp:cNvSpPr/>
      </dsp:nvSpPr>
      <dsp:spPr>
        <a:xfrm>
          <a:off x="0" y="3431853"/>
          <a:ext cx="8128000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88BD2-8193-40E0-8518-A8D556C0C76A}">
      <dsp:nvSpPr>
        <dsp:cNvPr id="0" name=""/>
        <dsp:cNvSpPr/>
      </dsp:nvSpPr>
      <dsp:spPr>
        <a:xfrm>
          <a:off x="406400" y="3166173"/>
          <a:ext cx="5689600" cy="5313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800" kern="1200" dirty="0"/>
            <a:t>P3.  Gestion de l’information touristique (GIT)</a:t>
          </a:r>
        </a:p>
      </dsp:txBody>
      <dsp:txXfrm>
        <a:off x="432339" y="3192112"/>
        <a:ext cx="5637722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709C38-4271-4198-9953-E4345DFDE29A}">
      <dsp:nvSpPr>
        <dsp:cNvPr id="0" name=""/>
        <dsp:cNvSpPr/>
      </dsp:nvSpPr>
      <dsp:spPr>
        <a:xfrm>
          <a:off x="0" y="76775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C1029-DC8C-4833-90A5-C22EEAF3077A}">
      <dsp:nvSpPr>
        <dsp:cNvPr id="0" name=""/>
        <dsp:cNvSpPr/>
      </dsp:nvSpPr>
      <dsp:spPr>
        <a:xfrm>
          <a:off x="353290" y="575875"/>
          <a:ext cx="4946072" cy="383760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1.  Gestion de la relation clientèle touristique (GRCT)</a:t>
          </a:r>
        </a:p>
      </dsp:txBody>
      <dsp:txXfrm>
        <a:off x="372024" y="594609"/>
        <a:ext cx="4908604" cy="346292"/>
      </dsp:txXfrm>
    </dsp:sp>
    <dsp:sp modelId="{4FCC962B-9B58-4045-99ED-B3A50484041F}">
      <dsp:nvSpPr>
        <dsp:cNvPr id="0" name=""/>
        <dsp:cNvSpPr/>
      </dsp:nvSpPr>
      <dsp:spPr>
        <a:xfrm>
          <a:off x="0" y="135743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B2A4DA-39B8-4B0F-9994-0CDFC6CC115F}">
      <dsp:nvSpPr>
        <dsp:cNvPr id="0" name=""/>
        <dsp:cNvSpPr/>
      </dsp:nvSpPr>
      <dsp:spPr>
        <a:xfrm>
          <a:off x="353290" y="1165555"/>
          <a:ext cx="494607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2.  Elaboration d’une prestation touristique (EPT)</a:t>
          </a:r>
        </a:p>
      </dsp:txBody>
      <dsp:txXfrm>
        <a:off x="372024" y="1184289"/>
        <a:ext cx="4908604" cy="346292"/>
      </dsp:txXfrm>
    </dsp:sp>
    <dsp:sp modelId="{F41A38E0-15E3-4D25-80B1-FF8E9254FDFE}">
      <dsp:nvSpPr>
        <dsp:cNvPr id="0" name=""/>
        <dsp:cNvSpPr/>
      </dsp:nvSpPr>
      <dsp:spPr>
        <a:xfrm>
          <a:off x="0" y="194711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088BD2-8193-40E0-8518-A8D556C0C76A}">
      <dsp:nvSpPr>
        <dsp:cNvPr id="0" name=""/>
        <dsp:cNvSpPr/>
      </dsp:nvSpPr>
      <dsp:spPr>
        <a:xfrm>
          <a:off x="353290" y="1755235"/>
          <a:ext cx="4946072" cy="38376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3.  Gestion de l’information touristique (GIT)</a:t>
          </a:r>
        </a:p>
      </dsp:txBody>
      <dsp:txXfrm>
        <a:off x="372024" y="1773969"/>
        <a:ext cx="4908604" cy="346292"/>
      </dsp:txXfrm>
    </dsp:sp>
    <dsp:sp modelId="{07FF0C50-8A88-46D9-A967-A6DEC70D83A9}">
      <dsp:nvSpPr>
        <dsp:cNvPr id="0" name=""/>
        <dsp:cNvSpPr/>
      </dsp:nvSpPr>
      <dsp:spPr>
        <a:xfrm>
          <a:off x="0" y="253679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28F673-A901-4E61-967B-BB43A4CEBCB7}">
      <dsp:nvSpPr>
        <dsp:cNvPr id="0" name=""/>
        <dsp:cNvSpPr/>
      </dsp:nvSpPr>
      <dsp:spPr>
        <a:xfrm>
          <a:off x="353290" y="2344915"/>
          <a:ext cx="4946072" cy="38376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4.  Culture générale et expression</a:t>
          </a:r>
        </a:p>
      </dsp:txBody>
      <dsp:txXfrm>
        <a:off x="372024" y="2363649"/>
        <a:ext cx="4908604" cy="346292"/>
      </dsp:txXfrm>
    </dsp:sp>
    <dsp:sp modelId="{670B74C3-CF0D-4921-971D-474CD323ED12}">
      <dsp:nvSpPr>
        <dsp:cNvPr id="0" name=""/>
        <dsp:cNvSpPr/>
      </dsp:nvSpPr>
      <dsp:spPr>
        <a:xfrm>
          <a:off x="0" y="312647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B7594A1-A38D-4593-B547-CEF8EC0BE5F6}">
      <dsp:nvSpPr>
        <dsp:cNvPr id="0" name=""/>
        <dsp:cNvSpPr/>
      </dsp:nvSpPr>
      <dsp:spPr>
        <a:xfrm>
          <a:off x="353290" y="2934595"/>
          <a:ext cx="4946072" cy="38376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5.  Communication en langues vivantes étrangères : LVA Anglais</a:t>
          </a:r>
        </a:p>
      </dsp:txBody>
      <dsp:txXfrm>
        <a:off x="372024" y="2953329"/>
        <a:ext cx="4908604" cy="346292"/>
      </dsp:txXfrm>
    </dsp:sp>
    <dsp:sp modelId="{A5CDA442-D8FD-4AF5-B00F-EACC16DCC7F3}">
      <dsp:nvSpPr>
        <dsp:cNvPr id="0" name=""/>
        <dsp:cNvSpPr/>
      </dsp:nvSpPr>
      <dsp:spPr>
        <a:xfrm>
          <a:off x="0" y="3699918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3F8ED3-16C8-48EC-B4CF-BB3F079441E5}">
      <dsp:nvSpPr>
        <dsp:cNvPr id="0" name=""/>
        <dsp:cNvSpPr/>
      </dsp:nvSpPr>
      <dsp:spPr>
        <a:xfrm>
          <a:off x="353290" y="3524275"/>
          <a:ext cx="4946072" cy="38376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6.  Communication en langues vivantes étrangères : LVB </a:t>
          </a:r>
        </a:p>
      </dsp:txBody>
      <dsp:txXfrm>
        <a:off x="372024" y="3543009"/>
        <a:ext cx="4908604" cy="346292"/>
      </dsp:txXfrm>
    </dsp:sp>
    <dsp:sp modelId="{76D7B78C-2EF0-4B63-963C-C156A6379D3E}">
      <dsp:nvSpPr>
        <dsp:cNvPr id="0" name=""/>
        <dsp:cNvSpPr/>
      </dsp:nvSpPr>
      <dsp:spPr>
        <a:xfrm>
          <a:off x="0" y="4305835"/>
          <a:ext cx="7065818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AF31A0-0729-411E-93F6-C1DE6E300C77}">
      <dsp:nvSpPr>
        <dsp:cNvPr id="0" name=""/>
        <dsp:cNvSpPr/>
      </dsp:nvSpPr>
      <dsp:spPr>
        <a:xfrm>
          <a:off x="353290" y="4113955"/>
          <a:ext cx="4946072" cy="38376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950" tIns="0" rIns="186950" bIns="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300" kern="1200" dirty="0"/>
            <a:t>7.  Tourisme et territoires</a:t>
          </a:r>
        </a:p>
      </dsp:txBody>
      <dsp:txXfrm>
        <a:off x="372024" y="4132689"/>
        <a:ext cx="4908604" cy="346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4B49DA-3DFA-496C-8CA3-655882BB420C}">
      <dsp:nvSpPr>
        <dsp:cNvPr id="0" name=""/>
        <dsp:cNvSpPr/>
      </dsp:nvSpPr>
      <dsp:spPr>
        <a:xfrm>
          <a:off x="1682482" y="492406"/>
          <a:ext cx="3958464" cy="3958464"/>
        </a:xfrm>
        <a:prstGeom prst="blockArc">
          <a:avLst>
            <a:gd name="adj1" fmla="val 12101476"/>
            <a:gd name="adj2" fmla="val 1731979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2750DE-D6DD-4BEB-80AD-B24D68DBD5FF}">
      <dsp:nvSpPr>
        <dsp:cNvPr id="0" name=""/>
        <dsp:cNvSpPr/>
      </dsp:nvSpPr>
      <dsp:spPr>
        <a:xfrm>
          <a:off x="1670125" y="522722"/>
          <a:ext cx="3958464" cy="3958464"/>
        </a:xfrm>
        <a:prstGeom prst="blockArc">
          <a:avLst>
            <a:gd name="adj1" fmla="val 7586921"/>
            <a:gd name="adj2" fmla="val 12159688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B9D304-3EB8-4E40-9388-4817AF91E059}">
      <dsp:nvSpPr>
        <dsp:cNvPr id="0" name=""/>
        <dsp:cNvSpPr/>
      </dsp:nvSpPr>
      <dsp:spPr>
        <a:xfrm>
          <a:off x="2014462" y="849494"/>
          <a:ext cx="3958464" cy="3958464"/>
        </a:xfrm>
        <a:prstGeom prst="blockArc">
          <a:avLst>
            <a:gd name="adj1" fmla="val 2556109"/>
            <a:gd name="adj2" fmla="val 8433165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1A1C54-FD88-401D-8267-644BE993318D}">
      <dsp:nvSpPr>
        <dsp:cNvPr id="0" name=""/>
        <dsp:cNvSpPr/>
      </dsp:nvSpPr>
      <dsp:spPr>
        <a:xfrm>
          <a:off x="2906792" y="299115"/>
          <a:ext cx="3958464" cy="3958464"/>
        </a:xfrm>
        <a:prstGeom prst="blockArc">
          <a:avLst>
            <a:gd name="adj1" fmla="val 21109662"/>
            <a:gd name="adj2" fmla="val 444399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9F47FB-100E-4E48-A58F-A62AC52F88B3}">
      <dsp:nvSpPr>
        <dsp:cNvPr id="0" name=""/>
        <dsp:cNvSpPr/>
      </dsp:nvSpPr>
      <dsp:spPr>
        <a:xfrm>
          <a:off x="2942734" y="484509"/>
          <a:ext cx="3958464" cy="3958464"/>
        </a:xfrm>
        <a:prstGeom prst="blockArc">
          <a:avLst>
            <a:gd name="adj1" fmla="val 15037117"/>
            <a:gd name="adj2" fmla="val 2077373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85B1E4-D0AA-46C7-82B9-E1319F84F6D1}">
      <dsp:nvSpPr>
        <dsp:cNvPr id="0" name=""/>
        <dsp:cNvSpPr/>
      </dsp:nvSpPr>
      <dsp:spPr>
        <a:xfrm>
          <a:off x="2876673" y="1436894"/>
          <a:ext cx="2645956" cy="182212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000" b="1" kern="1200" dirty="0">
              <a:solidFill>
                <a:schemeClr val="accent2"/>
              </a:solidFill>
            </a:rPr>
            <a:t>Spécialisation</a:t>
          </a:r>
        </a:p>
      </dsp:txBody>
      <dsp:txXfrm>
        <a:off x="3264164" y="1703737"/>
        <a:ext cx="1870974" cy="1288434"/>
      </dsp:txXfrm>
    </dsp:sp>
    <dsp:sp modelId="{2CC361A7-2111-459D-9EB8-D5186C4AD836}">
      <dsp:nvSpPr>
        <dsp:cNvPr id="0" name=""/>
        <dsp:cNvSpPr/>
      </dsp:nvSpPr>
      <dsp:spPr>
        <a:xfrm>
          <a:off x="3199050" y="2244"/>
          <a:ext cx="2162673" cy="1275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Pratiques touristiques locales</a:t>
          </a:r>
        </a:p>
      </dsp:txBody>
      <dsp:txXfrm>
        <a:off x="3515766" y="189034"/>
        <a:ext cx="1529241" cy="901904"/>
      </dsp:txXfrm>
    </dsp:sp>
    <dsp:sp modelId="{2D5DB9AB-D857-4F8B-ABA5-A54882D9D66C}">
      <dsp:nvSpPr>
        <dsp:cNvPr id="0" name=""/>
        <dsp:cNvSpPr/>
      </dsp:nvSpPr>
      <dsp:spPr>
        <a:xfrm>
          <a:off x="5808272" y="1365783"/>
          <a:ext cx="1982868" cy="1275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 </a:t>
          </a: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Expertise de l’équipe pédagogique</a:t>
          </a:r>
        </a:p>
      </dsp:txBody>
      <dsp:txXfrm>
        <a:off x="6098656" y="1552573"/>
        <a:ext cx="1402100" cy="901904"/>
      </dsp:txXfrm>
    </dsp:sp>
    <dsp:sp modelId="{01D668EE-B014-4D01-817B-932CD7CBBF6A}">
      <dsp:nvSpPr>
        <dsp:cNvPr id="0" name=""/>
        <dsp:cNvSpPr/>
      </dsp:nvSpPr>
      <dsp:spPr>
        <a:xfrm>
          <a:off x="3925726" y="3499644"/>
          <a:ext cx="2982069" cy="1275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/>
            <a:t> </a:t>
          </a: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Partenariat avec le réseau professionnel local</a:t>
          </a:r>
        </a:p>
      </dsp:txBody>
      <dsp:txXfrm>
        <a:off x="4362440" y="3686434"/>
        <a:ext cx="2108641" cy="901904"/>
      </dsp:txXfrm>
    </dsp:sp>
    <dsp:sp modelId="{AEEC06CD-4385-4F86-BBD2-E165CA40DF12}">
      <dsp:nvSpPr>
        <dsp:cNvPr id="0" name=""/>
        <dsp:cNvSpPr/>
      </dsp:nvSpPr>
      <dsp:spPr>
        <a:xfrm>
          <a:off x="1539520" y="3419350"/>
          <a:ext cx="1922499" cy="1275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Bassin d’emploi</a:t>
          </a:r>
        </a:p>
      </dsp:txBody>
      <dsp:txXfrm>
        <a:off x="1821063" y="3606140"/>
        <a:ext cx="1359413" cy="901904"/>
      </dsp:txXfrm>
    </dsp:sp>
    <dsp:sp modelId="{76C34B66-9C72-46C1-AAA6-AC62382F0781}">
      <dsp:nvSpPr>
        <dsp:cNvPr id="0" name=""/>
        <dsp:cNvSpPr/>
      </dsp:nvSpPr>
      <dsp:spPr>
        <a:xfrm>
          <a:off x="862239" y="1119333"/>
          <a:ext cx="2006120" cy="127548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600" kern="1200" dirty="0">
              <a:solidFill>
                <a:schemeClr val="tx2">
                  <a:lumMod val="60000"/>
                  <a:lumOff val="40000"/>
                </a:schemeClr>
              </a:solidFill>
            </a:rPr>
            <a:t>Possibilité de poursuite d’études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</dsp:txBody>
      <dsp:txXfrm>
        <a:off x="1156028" y="1306123"/>
        <a:ext cx="1418542" cy="901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2366787-5844-4068-9FBE-5273260303D5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95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ED8E4AA-589D-4E78-8F64-8F3E0C1E355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95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8802850-D97A-4227-A8F3-669AFCAEDD6D}" type="datetime1">
              <a:rPr lang="fr-FR"/>
              <a:pPr lvl="0"/>
              <a:t>15/05/2019</a:t>
            </a:fld>
            <a:endParaRPr lang="fr-FR" dirty="0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696B8F82-591B-45AA-9724-1D201A0FF38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65138" y="1233488"/>
            <a:ext cx="5927725" cy="3333750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Espace réservé des notes 4">
            <a:extLst>
              <a:ext uri="{FF2B5EF4-FFF2-40B4-BE49-F238E27FC236}">
                <a16:creationId xmlns:a16="http://schemas.microsoft.com/office/drawing/2014/main" id="{DB1BB3CA-B652-4282-BA45-1BC3C6C001E9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751982"/>
            <a:ext cx="5486400" cy="388798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098DC8A-B848-4A53-A721-457F7BEA63D2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9378820"/>
            <a:ext cx="2971800" cy="495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52E5424-9260-45F0-9CE5-31440F41761E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fr-FR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0A5907D7-18DA-4871-9C60-EB3B700E9D42}" type="slidenum"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184170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fr-FR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FD7310DE-9D9B-4275-ABD9-25FF746EFE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1694DF7-1E99-404D-A3D0-5476A75FBC4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0448FAA-8E57-4E3D-BEF5-9B181D5E75FD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F1A2C66-F0D0-4F43-8D75-206BC518CCA1}" type="slidenum">
              <a:t>1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10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498898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11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42573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12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69299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13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69065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14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9580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44500" y="1243013"/>
            <a:ext cx="5969000" cy="3357562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446673"/>
            <a:ext cx="2971800" cy="49901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15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50424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16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33386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>
            <a:extLst>
              <a:ext uri="{FF2B5EF4-FFF2-40B4-BE49-F238E27FC236}">
                <a16:creationId xmlns:a16="http://schemas.microsoft.com/office/drawing/2014/main" id="{55132E5D-0F86-4745-9870-8242A48CCF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Espace réservé des commentaires 2">
            <a:extLst>
              <a:ext uri="{FF2B5EF4-FFF2-40B4-BE49-F238E27FC236}">
                <a16:creationId xmlns:a16="http://schemas.microsoft.com/office/drawing/2014/main" id="{930F021A-E74D-4DAD-ACB4-FB94DEB1FC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5060" name="Espace réservé du numéro de diapositive 3">
            <a:extLst>
              <a:ext uri="{FF2B5EF4-FFF2-40B4-BE49-F238E27FC236}">
                <a16:creationId xmlns:a16="http://schemas.microsoft.com/office/drawing/2014/main" id="{8A5FE4B9-A159-4C30-8714-941C94864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3E6F2A-12A3-4F83-9E03-0B13307BA62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84" charset="-128"/>
              <a:cs typeface="Arial" panose="020B0604020202020204" pitchFamily="34" charset="0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73096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ce réservé de l'image des diapositives 1">
            <a:extLst>
              <a:ext uri="{FF2B5EF4-FFF2-40B4-BE49-F238E27FC236}">
                <a16:creationId xmlns:a16="http://schemas.microsoft.com/office/drawing/2014/main" id="{A7AA7DF1-B067-4CAF-9B9B-557FC1D4515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ce réservé des commentaires 2">
            <a:extLst>
              <a:ext uri="{FF2B5EF4-FFF2-40B4-BE49-F238E27FC236}">
                <a16:creationId xmlns:a16="http://schemas.microsoft.com/office/drawing/2014/main" id="{20AF0779-4C24-4CB5-BB77-5AA61AE471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r-FR" altLang="fr-FR"/>
          </a:p>
        </p:txBody>
      </p:sp>
      <p:sp>
        <p:nvSpPr>
          <p:cNvPr id="47108" name="Espace réservé du numéro de diapositive 3">
            <a:extLst>
              <a:ext uri="{FF2B5EF4-FFF2-40B4-BE49-F238E27FC236}">
                <a16:creationId xmlns:a16="http://schemas.microsoft.com/office/drawing/2014/main" id="{5333706F-B647-459A-9E96-CA301995DA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66E585-DEF3-427C-9BDD-2F2EED57DC7E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ヒラギノ角ゴ ProN W3" pitchFamily="-84" charset="-128"/>
              <a:cs typeface="Arial" panose="020B0604020202020204" pitchFamily="34" charset="0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2431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ce réservé de l'image des diapositives 1">
            <a:extLst>
              <a:ext uri="{FF2B5EF4-FFF2-40B4-BE49-F238E27FC236}">
                <a16:creationId xmlns:a16="http://schemas.microsoft.com/office/drawing/2014/main" id="{3D03FF4A-0B75-4FF5-8948-72424C5F42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ce réservé des commentaires 2">
            <a:extLst>
              <a:ext uri="{FF2B5EF4-FFF2-40B4-BE49-F238E27FC236}">
                <a16:creationId xmlns:a16="http://schemas.microsoft.com/office/drawing/2014/main" id="{0796E676-1786-4206-A131-19A01E05D4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0180" name="Espace réservé du numéro de diapositive 3">
            <a:extLst>
              <a:ext uri="{FF2B5EF4-FFF2-40B4-BE49-F238E27FC236}">
                <a16:creationId xmlns:a16="http://schemas.microsoft.com/office/drawing/2014/main" id="{CCC3421F-E4AA-40A7-A833-778FAED795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2F6965-7577-442C-8169-6601A3CBADDA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234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2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6902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ce réservé de l'image des diapositives 1">
            <a:extLst>
              <a:ext uri="{FF2B5EF4-FFF2-40B4-BE49-F238E27FC236}">
                <a16:creationId xmlns:a16="http://schemas.microsoft.com/office/drawing/2014/main" id="{BF6A92E3-C2EB-4CE7-85FD-EBFF34485E5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ce réservé des commentaires 2">
            <a:extLst>
              <a:ext uri="{FF2B5EF4-FFF2-40B4-BE49-F238E27FC236}">
                <a16:creationId xmlns:a16="http://schemas.microsoft.com/office/drawing/2014/main" id="{85786597-DC23-4FE5-BB8B-B501A25B6B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2228" name="Espace réservé du numéro de diapositive 3">
            <a:extLst>
              <a:ext uri="{FF2B5EF4-FFF2-40B4-BE49-F238E27FC236}">
                <a16:creationId xmlns:a16="http://schemas.microsoft.com/office/drawing/2014/main" id="{C970BD6A-794E-4526-9517-E45B551FD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8874FE-86D9-4071-A156-B09BEB6B7D78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8175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>
            <a:extLst>
              <a:ext uri="{FF2B5EF4-FFF2-40B4-BE49-F238E27FC236}">
                <a16:creationId xmlns:a16="http://schemas.microsoft.com/office/drawing/2014/main" id="{69141DF4-1F16-4FD8-92C3-AC58C141738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>
            <a:extLst>
              <a:ext uri="{FF2B5EF4-FFF2-40B4-BE49-F238E27FC236}">
                <a16:creationId xmlns:a16="http://schemas.microsoft.com/office/drawing/2014/main" id="{CD69705D-1532-401D-8CF5-72AF6C9F3B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fr-FR" altLang="fr-FR"/>
              <a:t>De nombreux services déployés dans les OT du réseau depuis 2009 : accueil numérique, écrans connectés, accueil hors les murs, rdv personnalisés, internet de séjour, conciergerie.</a:t>
            </a:r>
          </a:p>
        </p:txBody>
      </p:sp>
      <p:sp>
        <p:nvSpPr>
          <p:cNvPr id="54276" name="Espace réservé du numéro de diapositive 3">
            <a:extLst>
              <a:ext uri="{FF2B5EF4-FFF2-40B4-BE49-F238E27FC236}">
                <a16:creationId xmlns:a16="http://schemas.microsoft.com/office/drawing/2014/main" id="{71DF2742-6212-4159-834D-4226BC3EA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B4ED7-02FA-4681-84D4-FFBC13A56E9F}" type="slidenum">
              <a:rPr kumimoji="0" lang="fr-FR" altLang="fr-FR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fr-FR" altLang="fr-F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1488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E193BC-68FA-4483-9421-6B8C382C8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CACA52-128E-4F1C-AFCE-A8BC051283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D71422-0D81-42F9-9FD1-1AA3A6D34AE2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59A98-9AE6-4E0F-9A9F-B45CFD76F55A}" type="slidenum">
              <a:t>30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6BE314-EA0C-4790-9118-A9D5F303F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E34C1D-1022-4AE7-97F4-48FE50757F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9DD35-6DD6-4695-9873-2D6FC266D630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569B97-9A3B-4153-A7A0-18DBADCCF3A9}" type="slidenum">
              <a:t>31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44679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4E193BC-68FA-4483-9421-6B8C382C8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ECACA52-128E-4F1C-AFCE-A8BC051283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AD71422-0D81-42F9-9FD1-1AA3A6D34AE2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4F59A98-9AE6-4E0F-9A9F-B45CFD76F55A}" type="slidenum">
              <a:t>32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9965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7E6BE314-EA0C-4790-9118-A9D5F303FE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EE34C1D-1022-4AE7-97F4-48FE50757F6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9DD35-6DD6-4695-9873-2D6FC266D630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3569B97-9A3B-4153-A7A0-18DBADCCF3A9}" type="slidenum">
              <a:t>33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E21DA28-2EF7-4CD6-9539-AF241A201F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E78231E9-32F1-44BA-BC21-904B00C3310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709324-B7DC-425E-9222-A82C4884853C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468649-1BDB-48D8-808F-535003CCD472}" type="slidenum">
              <a:t>34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D2A601D-1298-49D4-BE7F-3C5D7B5C90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DD14614-9F9B-4895-B0A1-AFE6EA261C1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DAC446C-BD14-4078-82D3-C8C01C33938E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3FD0C50-0F95-4C92-9AE5-BA53E3D27545}" type="slidenum">
              <a:t>36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DC367B31-820A-4561-A027-4624D4FACF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D4563E42-E9DE-4749-829F-864A5923C75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A7F37E-85CB-4CC9-953C-71CA75663700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DB00345-83EF-4E1E-B9A1-8655ECD5AF8F}" type="slidenum">
              <a:t>39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55C3AC-2C86-4671-8F54-3449D1D30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F504AB-2E17-4254-8F94-CFBE900F4A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B5DF96-7FE8-45C4-992F-7E84B5C06A9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7F3DFF-C6D0-423E-8973-D7A96AEBF1D3}" type="slidenum">
              <a:t>47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3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16147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1F55C3AC-2C86-4671-8F54-3449D1D30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99F504AB-2E17-4254-8F94-CFBE900F4A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0B5DF96-7FE8-45C4-992F-7E84B5C06A9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57F3DFF-C6D0-423E-8973-D7A96AEBF1D3}" type="slidenum">
              <a:t>48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57346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49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977042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09529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4fefb5a655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4fefb5a655_0_26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340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527ddfc866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527ddfc866_0_2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63401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27ddfc866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27ddfc866_0_67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7916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527ddfc86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527ddfc866_0_44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184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527ddfc866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527ddfc866_0_102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2423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527ddfc866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527ddfc866_0_120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832132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527ddfc866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81038"/>
            <a:ext cx="6051550" cy="34036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527ddfc866_0_141:notes"/>
          <p:cNvSpPr txBox="1">
            <a:spLocks noGrp="1"/>
          </p:cNvSpPr>
          <p:nvPr>
            <p:ph type="body" idx="1"/>
          </p:nvPr>
        </p:nvSpPr>
        <p:spPr>
          <a:xfrm>
            <a:off x="685800" y="4312202"/>
            <a:ext cx="5486400" cy="408524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5852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4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128182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5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4023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6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4379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7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709312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8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992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23009697-7F12-424F-B5FB-866AD5FA1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65138" y="1233488"/>
            <a:ext cx="5927725" cy="3333750"/>
          </a:xfrm>
        </p:spPr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098A63DB-4D79-41C9-9432-E9FAF3DA0E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06710B-7D6C-4E61-AB85-878F53B008C8}"/>
              </a:ext>
            </a:extLst>
          </p:cNvPr>
          <p:cNvSpPr txBox="1"/>
          <p:nvPr/>
        </p:nvSpPr>
        <p:spPr>
          <a:xfrm>
            <a:off x="3884608" y="9378820"/>
            <a:ext cx="2971800" cy="49543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F1ABE96-DE35-4FFA-8C26-5D61EBD7F67B}" type="slidenum">
              <a:t>9</a:t>
            </a:fld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35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F029C-AF23-41A9-AD7E-8FCD05B1B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2BDF1B-76A1-48E0-80D5-0E0DF0B8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2C400-8E2F-4E6B-9959-0748F8AE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1EFDB1-BF21-4ED9-9F49-9A3706125E59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575D9-6C03-4F50-B833-F9F3E5B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076D78-E4CE-4AE7-B727-28FD511D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B54BC-48A1-4F47-8E5C-03A870E405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62264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600F2-441A-4987-9291-41E2C0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19CAC-89BD-4E9A-91A1-3D0C94AEB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00791-F0B5-47F7-AD0C-CB1B455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B83B5E-370A-40A6-B83B-DB8BA9273034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34657-71D6-4668-9658-4637428F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26AB7-5D6F-44B7-950F-6C938BFE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786853-CE94-4074-ADDF-0A9ED565F3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4392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CEACCF-5158-42CF-A8A1-47415769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40BA28-1C1E-4A1F-9729-F6C4575A2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D62BC-FE4B-4D99-91EE-34BD3C00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772628-0764-4A26-A3E7-EE5C151F3A0E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DF9CB-0589-43B8-8807-6C46F2E9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8DA94-AC26-4D54-B2C1-6F6E64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88D6CD-5D7B-47A9-BC1C-DFAE3A2CA2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06323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1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42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643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07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28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502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71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B690C58-A552-4DC1-8286-0BB4039181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E1AE94B9-D29F-48FC-B2AC-405424A1D23D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7C63BCA-D9C2-495B-BA4C-A6FE8C5BE9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1459893-ADFA-45EF-AFA2-2190E495B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D8E8FB60-08A7-491B-91AB-29B2FCF87B1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9996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F5B2D39-1198-4DB0-9E14-454B7CF465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1EEA4CD5-72F4-4F4A-8A04-BA30C54BE499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EBE38F-A7A1-4FD5-B6D0-66AF170D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72CB09-1C18-4C0E-A981-9C269289B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291B5AD9-81D8-4D94-B1E2-BC2BE9BF812F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591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6">
                <a:solidFill>
                  <a:schemeClr val="tx1">
                    <a:tint val="75000"/>
                  </a:schemeClr>
                </a:solidFill>
              </a:defRPr>
            </a:lvl1pPr>
            <a:lvl2pPr marL="321457" indent="0">
              <a:buNone/>
              <a:defRPr sz="1266">
                <a:solidFill>
                  <a:schemeClr val="tx1">
                    <a:tint val="75000"/>
                  </a:schemeClr>
                </a:solidFill>
              </a:defRPr>
            </a:lvl2pPr>
            <a:lvl3pPr marL="64291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964372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4pPr>
            <a:lvl5pPr marL="1285829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5pPr>
            <a:lvl6pPr marL="1607287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6pPr>
            <a:lvl7pPr marL="1928744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7pPr>
            <a:lvl8pPr marL="2250201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8pPr>
            <a:lvl9pPr marL="2571659" indent="0">
              <a:buNone/>
              <a:defRPr sz="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1E00E32-D340-41FF-87C9-3B93CF10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D861973F-C6F3-410F-8448-D863B49081EF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DF1472D-C0C7-4478-91A8-76A8CD822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A753C85-DD44-4295-A5B8-E2255F254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80EDE87F-CC30-48F9-A2B8-D037520C010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5136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10196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7438" y="1600647"/>
            <a:ext cx="5414367" cy="4525119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10EA84-D108-4C0D-9EDA-26B92A20EA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B8992748-8959-40F6-AFF4-86D74E65C350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0D623A-B2AC-4F96-952F-67231FBEC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27018-32A2-4606-9FFA-9B8AB5F6D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15D3AE95-14FA-4FB6-B507-8ADB17BAE9C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054634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B8B7E1-CEA5-46DE-9CAD-BBB38A938E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70453FEA-D37E-444B-8B48-3C7332476759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7C6F271-B8E5-4E1C-8F99-7445147DA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BD13EB5-0328-4962-96AE-890054DD8B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F3149ABF-7C3E-4BBD-ADE6-5FEDB240D80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424329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426138-9D25-4A4E-89B8-3C75E930E7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577995E6-885A-4889-A1F9-D94231B7FEF9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4CB2873-D63A-4C5F-8BD4-366FC21F8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1F2B6F9-AF8A-42F1-A913-939A3F7A7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073365FD-FB5D-4822-90BD-F0E7A684E94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54971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7F25E86-1BA8-4DB3-8B24-51EFB407545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0D32C416-50A6-495E-9D36-B19AD673DD09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1D2F3EB-1050-4C06-8899-C9A57ABA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2E04942-2DF5-47E9-8B82-AA270BBD1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FE88C7FE-1A3A-415E-A1C5-134A9D087A3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82337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47E585-1C7D-4121-A33D-48651B6D5F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3694482F-DECD-4118-80C9-5C8153C50A6F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047A7E3-4831-4883-8E53-FC473E897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EF2353-8381-47CE-AADF-06E435F5B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D972843D-BBE2-4669-BFB4-2EC7CFE810B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0644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F9286-9F32-4847-8836-75CC61C7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7518E-6250-41A5-AC7A-0E9663BD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DD300-CABE-4449-9100-A68633C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C6F4FC-9BBF-426B-A617-8F98261D8AE3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ADF37-07F8-4AAF-A757-C13C9397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40F3E-F0E4-4E87-94FA-07835B82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6DC880-69A6-486D-AE3E-3A09907AFC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2194713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 anchor="b"/>
          <a:lstStyle>
            <a:lvl1pPr algn="l">
              <a:defRPr sz="1406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D1F51C9-2C20-4A09-9F04-7638F4244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2A9909F4-667E-4FFD-97F0-D6521FC8DD9E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EF84F8-681E-46D8-9A77-57C5C6DF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7B82C0-CDC6-434D-8CC4-FBAD80E1F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F8B61967-43E6-4421-9FB7-EC370AC473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5446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0196" y="1600647"/>
            <a:ext cx="10971609" cy="452511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6BFE994-0ECD-4B2D-B5FC-8279CF71AD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D1A5CD15-E6BD-4DA8-A5E8-D1FA8DECCDE4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56E5AE-5D1E-4416-AD5A-38603938C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C6FF96D-BA42-46A4-90FB-1FEDBB9F5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4F47023F-09A0-4F46-957E-420777061EE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32978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8903" y="274588"/>
            <a:ext cx="2742902" cy="5851178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10195" y="274588"/>
            <a:ext cx="8085833" cy="585117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AF15D57-273C-4AB8-A13B-0D18D253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fld id="{B0662DD5-86C2-4C9F-91B5-EDD2E30EBEA8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BB220D-1F26-488D-A95C-3D7F39633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F3EFE7-93A6-4B55-85FE-CE82786A1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A545F5EB-B556-4501-B574-6F596213259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65174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5AA5EB8-79B8-47E1-BD27-EE872AAF83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5439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3A83880-1EBF-41AE-B6AA-C3B3ED00E6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271682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3805" y="2130848"/>
            <a:ext cx="10364391" cy="147004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9098" y="3886647"/>
            <a:ext cx="8533805" cy="17524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21457" indent="0" algn="ctr">
              <a:buNone/>
              <a:defRPr/>
            </a:lvl2pPr>
            <a:lvl3pPr marL="642915" indent="0" algn="ctr">
              <a:buNone/>
              <a:defRPr/>
            </a:lvl3pPr>
            <a:lvl4pPr marL="964372" indent="0" algn="ctr">
              <a:buNone/>
              <a:defRPr/>
            </a:lvl4pPr>
            <a:lvl5pPr marL="1285829" indent="0" algn="ctr">
              <a:buNone/>
              <a:defRPr/>
            </a:lvl5pPr>
            <a:lvl6pPr marL="1607287" indent="0" algn="ctr">
              <a:buNone/>
              <a:defRPr/>
            </a:lvl6pPr>
            <a:lvl7pPr marL="1928744" indent="0" algn="ctr">
              <a:buNone/>
              <a:defRPr/>
            </a:lvl7pPr>
            <a:lvl8pPr marL="2250201" indent="0" algn="ctr">
              <a:buNone/>
              <a:defRPr/>
            </a:lvl8pPr>
            <a:lvl9pPr marL="2571659" indent="0" algn="ctr">
              <a:buNone/>
              <a:defRPr/>
            </a:lvl9pPr>
          </a:lstStyle>
          <a:p>
            <a:r>
              <a:rPr lang="fr-FR"/>
              <a:t>Cliquez pour modifier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284803460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2918" y="4406801"/>
            <a:ext cx="10362902" cy="1361777"/>
          </a:xfrm>
          <a:prstGeom prst="rect">
            <a:avLst/>
          </a:prstGeom>
        </p:spPr>
        <p:txBody>
          <a:bodyPr anchor="t"/>
          <a:lstStyle>
            <a:lvl1pPr algn="l">
              <a:defRPr sz="2812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2918" y="2906613"/>
            <a:ext cx="10362902" cy="150018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406"/>
            </a:lvl1pPr>
            <a:lvl2pPr marL="321457" indent="0">
              <a:buNone/>
              <a:defRPr sz="1266"/>
            </a:lvl2pPr>
            <a:lvl3pPr marL="642915" indent="0">
              <a:buNone/>
              <a:defRPr sz="1125"/>
            </a:lvl3pPr>
            <a:lvl4pPr marL="964372" indent="0">
              <a:buNone/>
              <a:defRPr sz="984"/>
            </a:lvl4pPr>
            <a:lvl5pPr marL="1285829" indent="0">
              <a:buNone/>
              <a:defRPr sz="984"/>
            </a:lvl5pPr>
            <a:lvl6pPr marL="1607287" indent="0">
              <a:buNone/>
              <a:defRPr sz="984"/>
            </a:lvl6pPr>
            <a:lvl7pPr marL="1928744" indent="0">
              <a:buNone/>
              <a:defRPr sz="984"/>
            </a:lvl7pPr>
            <a:lvl8pPr marL="2250201" indent="0">
              <a:buNone/>
              <a:defRPr sz="984"/>
            </a:lvl8pPr>
            <a:lvl9pPr marL="2571659" indent="0">
              <a:buNone/>
              <a:defRPr sz="984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9050565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90625" y="3536156"/>
            <a:ext cx="4833938" cy="794742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67437" y="3536156"/>
            <a:ext cx="4833938" cy="794742"/>
          </a:xfrm>
          <a:prstGeom prst="rect">
            <a:avLst/>
          </a:prstGeom>
        </p:spPr>
        <p:txBody>
          <a:bodyPr/>
          <a:lstStyle>
            <a:lvl1pPr>
              <a:defRPr sz="1969"/>
            </a:lvl1pPr>
            <a:lvl2pPr>
              <a:defRPr sz="1687"/>
            </a:lvl2pPr>
            <a:lvl3pPr>
              <a:defRPr sz="1406"/>
            </a:lvl3pPr>
            <a:lvl4pPr>
              <a:defRPr sz="1266"/>
            </a:lvl4pPr>
            <a:lvl5pPr>
              <a:defRPr sz="1266"/>
            </a:lvl5pPr>
            <a:lvl6pPr>
              <a:defRPr sz="1266"/>
            </a:lvl6pPr>
            <a:lvl7pPr>
              <a:defRPr sz="1266"/>
            </a:lvl7pPr>
            <a:lvl8pPr>
              <a:defRPr sz="1266"/>
            </a:lvl8pPr>
            <a:lvl9pPr>
              <a:defRPr sz="126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27985706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4588"/>
            <a:ext cx="10971609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10196" y="1534791"/>
            <a:ext cx="5386090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0196" y="2174379"/>
            <a:ext cx="5386090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92739" y="1534791"/>
            <a:ext cx="5389066" cy="63958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87" b="1"/>
            </a:lvl1pPr>
            <a:lvl2pPr marL="321457" indent="0">
              <a:buNone/>
              <a:defRPr sz="1406" b="1"/>
            </a:lvl2pPr>
            <a:lvl3pPr marL="642915" indent="0">
              <a:buNone/>
              <a:defRPr sz="1266" b="1"/>
            </a:lvl3pPr>
            <a:lvl4pPr marL="964372" indent="0">
              <a:buNone/>
              <a:defRPr sz="1125" b="1"/>
            </a:lvl4pPr>
            <a:lvl5pPr marL="1285829" indent="0">
              <a:buNone/>
              <a:defRPr sz="1125" b="1"/>
            </a:lvl5pPr>
            <a:lvl6pPr marL="1607287" indent="0">
              <a:buNone/>
              <a:defRPr sz="1125" b="1"/>
            </a:lvl6pPr>
            <a:lvl7pPr marL="1928744" indent="0">
              <a:buNone/>
              <a:defRPr sz="1125" b="1"/>
            </a:lvl7pPr>
            <a:lvl8pPr marL="2250201" indent="0">
              <a:buNone/>
              <a:defRPr sz="1125" b="1"/>
            </a:lvl8pPr>
            <a:lvl9pPr marL="2571659" indent="0">
              <a:buNone/>
              <a:defRPr sz="1125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2739" y="2174379"/>
            <a:ext cx="5389066" cy="3951387"/>
          </a:xfrm>
          <a:prstGeom prst="rect">
            <a:avLst/>
          </a:prstGeom>
        </p:spPr>
        <p:txBody>
          <a:bodyPr/>
          <a:lstStyle>
            <a:lvl1pPr>
              <a:defRPr sz="1687"/>
            </a:lvl1pPr>
            <a:lvl2pPr>
              <a:defRPr sz="1406"/>
            </a:lvl2pPr>
            <a:lvl3pPr>
              <a:defRPr sz="1266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367602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</p:spTree>
    <p:extLst>
      <p:ext uri="{BB962C8B-B14F-4D97-AF65-F5344CB8AC3E}">
        <p14:creationId xmlns:p14="http://schemas.microsoft.com/office/powerpoint/2010/main" val="20286497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E41A2-834F-4360-89B7-DCD96D6A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8EBF9-8F96-443E-8614-4525EA78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1A99E-876A-4774-B043-37DA6601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5443FE-AC07-4B3D-912A-F252E86B6C98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C4AEA-290C-408A-A751-B11A33C4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A586C-9358-4909-AFD2-CE056B6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595D0-E091-4928-A002-DC6D020CBB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5174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767808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0196" y="273473"/>
            <a:ext cx="4010918" cy="1161975"/>
          </a:xfrm>
          <a:prstGeom prst="rect">
            <a:avLst/>
          </a:prstGeom>
        </p:spPr>
        <p:txBody>
          <a:bodyPr/>
          <a:lstStyle>
            <a:lvl1pPr algn="l">
              <a:defRPr sz="1406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766965" y="273472"/>
            <a:ext cx="6814839" cy="5852294"/>
          </a:xfrm>
          <a:prstGeom prst="rect">
            <a:avLst/>
          </a:prstGeom>
        </p:spPr>
        <p:txBody>
          <a:bodyPr/>
          <a:lstStyle>
            <a:lvl1pPr>
              <a:defRPr sz="2250"/>
            </a:lvl1pPr>
            <a:lvl2pPr>
              <a:defRPr sz="1969"/>
            </a:lvl2pPr>
            <a:lvl3pPr>
              <a:defRPr sz="1687"/>
            </a:lvl3pPr>
            <a:lvl4pPr>
              <a:defRPr sz="1406"/>
            </a:lvl4pPr>
            <a:lvl5pPr>
              <a:defRPr sz="1406"/>
            </a:lvl5pPr>
            <a:lvl6pPr>
              <a:defRPr sz="1406"/>
            </a:lvl6pPr>
            <a:lvl7pPr>
              <a:defRPr sz="1406"/>
            </a:lvl7pPr>
            <a:lvl8pPr>
              <a:defRPr sz="1406"/>
            </a:lvl8pPr>
            <a:lvl9pPr>
              <a:defRPr sz="1406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10196" y="1435448"/>
            <a:ext cx="4010918" cy="469031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784026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390180" y="4800824"/>
            <a:ext cx="7314903" cy="567035"/>
          </a:xfrm>
          <a:prstGeom prst="rect">
            <a:avLst/>
          </a:prstGeom>
        </p:spPr>
        <p:txBody>
          <a:bodyPr/>
          <a:lstStyle>
            <a:lvl1pPr algn="l">
              <a:defRPr sz="1406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390180" y="612800"/>
            <a:ext cx="7314903" cy="411435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/>
            </a:lvl1pPr>
            <a:lvl2pPr marL="321457" indent="0">
              <a:buNone/>
              <a:defRPr sz="1969"/>
            </a:lvl2pPr>
            <a:lvl3pPr marL="642915" indent="0">
              <a:buNone/>
              <a:defRPr sz="1687"/>
            </a:lvl3pPr>
            <a:lvl4pPr marL="964372" indent="0">
              <a:buNone/>
              <a:defRPr sz="1406"/>
            </a:lvl4pPr>
            <a:lvl5pPr marL="1285829" indent="0">
              <a:buNone/>
              <a:defRPr sz="1406"/>
            </a:lvl5pPr>
            <a:lvl6pPr marL="1607287" indent="0">
              <a:buNone/>
              <a:defRPr sz="1406"/>
            </a:lvl6pPr>
            <a:lvl7pPr marL="1928744" indent="0">
              <a:buNone/>
              <a:defRPr sz="1406"/>
            </a:lvl7pPr>
            <a:lvl8pPr marL="2250201" indent="0">
              <a:buNone/>
              <a:defRPr sz="1406"/>
            </a:lvl8pPr>
            <a:lvl9pPr marL="2571659" indent="0">
              <a:buNone/>
              <a:defRPr sz="1406"/>
            </a:lvl9pPr>
          </a:lstStyle>
          <a:p>
            <a:pPr lvl="0"/>
            <a:endParaRPr lang="fr-FR" noProof="0" dirty="0">
              <a:sym typeface="Gill Sans" charset="0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390180" y="5367859"/>
            <a:ext cx="7314903" cy="8047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84"/>
            </a:lvl1pPr>
            <a:lvl2pPr marL="321457" indent="0">
              <a:buNone/>
              <a:defRPr sz="844"/>
            </a:lvl2pPr>
            <a:lvl3pPr marL="642915" indent="0">
              <a:buNone/>
              <a:defRPr sz="703"/>
            </a:lvl3pPr>
            <a:lvl4pPr marL="964372" indent="0">
              <a:buNone/>
              <a:defRPr sz="633"/>
            </a:lvl4pPr>
            <a:lvl5pPr marL="1285829" indent="0">
              <a:buNone/>
              <a:defRPr sz="633"/>
            </a:lvl5pPr>
            <a:lvl6pPr marL="1607287" indent="0">
              <a:buNone/>
              <a:defRPr sz="633"/>
            </a:lvl6pPr>
            <a:lvl7pPr marL="1928744" indent="0">
              <a:buNone/>
              <a:defRPr sz="633"/>
            </a:lvl7pPr>
            <a:lvl8pPr marL="2250201" indent="0">
              <a:buNone/>
              <a:defRPr sz="633"/>
            </a:lvl8pPr>
            <a:lvl9pPr marL="2571659" indent="0">
              <a:buNone/>
              <a:defRPr sz="6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10405826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0625" y="1151930"/>
            <a:ext cx="9810750" cy="2321719"/>
          </a:xfrm>
          <a:prstGeom prst="rect">
            <a:avLst/>
          </a:prstGeo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25" y="3536156"/>
            <a:ext cx="9810750" cy="79474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206753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548687" y="1151930"/>
            <a:ext cx="2452688" cy="3178969"/>
          </a:xfrm>
          <a:prstGeom prst="rect">
            <a:avLst/>
          </a:prstGeo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90625" y="1151930"/>
            <a:ext cx="7215188" cy="317896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8900833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0F6FF74-404B-46D8-B64A-1E73C8DF234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0196" y="6356821"/>
            <a:ext cx="2844106" cy="365001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 hangingPunct="1">
              <a:defRPr/>
            </a:lvl1pPr>
          </a:lstStyle>
          <a:p>
            <a:pPr>
              <a:defRPr/>
            </a:pPr>
            <a:fld id="{26A42BE0-734D-4D6D-A175-BA3CFDB6049D}" type="datetimeFigureOut">
              <a:rPr lang="fr-FR"/>
              <a:pPr>
                <a:defRPr/>
              </a:pPr>
              <a:t>15/05/2019</a:t>
            </a:fld>
            <a:endParaRPr lang="fr-FR" dirty="0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09860638-9557-4390-AD40-663BD9B08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700" y="6356821"/>
            <a:ext cx="3860602" cy="365001"/>
          </a:xfrm>
          <a:prstGeom prst="rect">
            <a:avLst/>
          </a:prstGeom>
        </p:spPr>
        <p:txBody>
          <a:bodyPr lIns="130046" tIns="65023" rIns="130046" bIns="65023"/>
          <a:lstStyle>
            <a:lvl1pPr algn="ctr" eaLnBrk="1" hangingPunct="1"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16806D74-6E30-4540-9BA0-0A02EC6C7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700" y="6356821"/>
            <a:ext cx="2844105" cy="365001"/>
          </a:xfrm>
          <a:prstGeom prst="rect">
            <a:avLst/>
          </a:prstGeom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/>
            </a:lvl1pPr>
          </a:lstStyle>
          <a:p>
            <a:pPr>
              <a:defRPr/>
            </a:pPr>
            <a:fld id="{D8DC1ACD-A918-4212-8F5F-142E0DE3B46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94877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92DE0A3B-EE7B-4937-9F22-1E19E07090A6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33054F53-0FAC-4D31-97FF-FB165A2E12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4DD71062-B548-4AFE-A2AC-4AA7A059E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1F148C6-D812-4412-9A7B-519641DAE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1BAAD31-C903-4EBF-AA4A-926402529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7A5F-1007-4481-97FF-0EC02B6FEAF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10438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81EB19E-3034-4FF7-AF8D-43C47AA39DB2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6FB27164-EA87-4C28-8F68-B789884CC1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8DF88A4-02A3-4F11-8589-2F34648550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52C47CD-BCE4-4EBC-BADE-E9F27E7F5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26EF9A6-3500-4521-9C85-65FDB7E4D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63B0-F56C-4BEC-9B67-C5FF3086E94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8477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583DA96B-775D-4160-9223-D06052BC7772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987852CF-FD8C-4D64-9A9B-B76E5B01A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1644C2D-58A7-4CF7-B5C5-33E6A04D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16A1870-BEC6-4809-B7F7-905A94DB1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068C4D7A-5B1F-465E-AAC3-8FAE1ACE9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97322C-631D-4D4A-BE27-472B1E3D10F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486674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F8EA7ED-AA68-4DA4-84E9-D6982C84C200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7E460606-5888-41D2-98FE-DA183D9E6D8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95DA1364-D83A-4B72-BB78-171B944AA9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30E8139-1A17-402E-980E-950ADB532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CB6D5B27-4778-4E30-88EF-EB09975B1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248D77-EB86-466E-9D5B-5C68355A83B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8526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F107C-F941-4879-9BC6-59F6FFAF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111320-3E0F-432E-B60E-2A6E7A6DB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0B5AF6-6BB1-42AD-A63C-D6C16A222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37E19B-F4E5-4CA6-9D3B-890797DC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825279-A632-4C98-9E66-31543BAF2C39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18AB5-E25C-4637-A6E5-07BF5DB5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4F6B9-6E46-478C-99AD-4BA32A9D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FBF2DF-3C5F-40C4-9A36-31E975F91E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8135992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37C2C03-BC0E-42BD-BD3C-26715005FC1B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6486D0FE-8D29-422B-90EE-6A091894A8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BF777D58-D7C0-4F85-A7C9-5AA8EE648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C30EF42C-3984-446A-BABB-62F4E612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A9E1BE3C-0B8B-43B8-8A7D-A17CF6743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FF1DCE-E8F8-457D-B01E-EB988DEDA70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36682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43830241-3EB8-4485-977E-4879773E2B2F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757F5600-A018-4FF4-B631-F43E1818779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415E1D4-267E-4B6F-97E5-C5E2A3B85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F26D59C0-9E16-4853-8C21-F303D858A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1CBC2A98-B47E-4574-A861-8B0E4FD8D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56817F-499A-403B-A4E1-6058D0C364C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16594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CA37041-E28E-4C1F-B033-8E516492DCAE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49BACBA2-0927-495E-8A42-B0C2F3DEE0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15524C0-ECA9-4EF9-A7C4-248E51CAF6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95D8654-09C7-4D92-A195-7CA3F3320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F856386-A702-481A-B89C-9F6497BF0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EEEF-64E8-4182-9699-4F2056DDCC3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99329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E70838E2-B58B-4201-9745-F066AB3E6520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CCFD3186-227F-4FC8-8C12-31C425EAF2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A3EB7DAF-09C1-4BEC-A7A2-50406823F7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1C6873B7-5673-4AA3-B11D-245CE4D855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610E5B6A-572A-4CF8-A5AD-F6B0C812E9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9F1257-C9A5-4B3B-8E47-368D8316D04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79188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D016CE81-7205-43EF-8700-C2833BF3D62D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2B872B4D-E6CB-4A73-A1FC-3AC3C7A847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18ED2978-D13F-4836-AEA3-3365663E19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81E0211F-BB0C-4AA6-BBFF-637606B02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D05174A5-1838-43E1-A3DF-D3972347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6F847-6005-4CED-A3C2-0DE3E9175BB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36391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C2585B3-F290-40C9-B66F-F627B0D1EB7C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AC31ECF5-150B-4752-93F7-DD880C9E6B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639CAC35-2745-4FD2-B98A-D06C69D3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2FBA020B-C322-46A1-B431-98E74B187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EEB4D922-69E5-48A9-9648-CEDDC6FC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3FC39-6DA0-458F-8CB2-5952B53AB30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9920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ABF62B1C-033B-42FF-9BCF-849050D4DE37}"/>
              </a:ext>
            </a:extLst>
          </p:cNvPr>
          <p:cNvCxnSpPr/>
          <p:nvPr userDrawn="1"/>
        </p:nvCxnSpPr>
        <p:spPr>
          <a:xfrm>
            <a:off x="952500" y="777999"/>
            <a:ext cx="7125891" cy="0"/>
          </a:xfrm>
          <a:prstGeom prst="line">
            <a:avLst/>
          </a:prstGeom>
          <a:ln w="25400">
            <a:solidFill>
              <a:srgbClr val="A9C5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3">
            <a:extLst>
              <a:ext uri="{FF2B5EF4-FFF2-40B4-BE49-F238E27FC236}">
                <a16:creationId xmlns:a16="http://schemas.microsoft.com/office/drawing/2014/main" id="{BAEC9CCC-3558-4F2E-878F-FC05C9FCDC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0896" y="107157"/>
            <a:ext cx="711398" cy="1342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e la date 3">
            <a:extLst>
              <a:ext uri="{FF2B5EF4-FFF2-40B4-BE49-F238E27FC236}">
                <a16:creationId xmlns:a16="http://schemas.microsoft.com/office/drawing/2014/main" id="{364DBB61-7179-4001-B31F-B4A06E35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7903" y="6356821"/>
            <a:ext cx="2742902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36A7B-C523-42E5-8B1F-FD736BA297AB}" type="datetime1">
              <a:rPr lang="fr-FR"/>
              <a:pPr>
                <a:defRPr/>
              </a:pPr>
              <a:t>15/05/2019</a:t>
            </a:fld>
            <a:endParaRPr lang="fr-FR"/>
          </a:p>
        </p:txBody>
      </p:sp>
      <p:sp>
        <p:nvSpPr>
          <p:cNvPr id="7" name="Espace réservé du pied de page 4">
            <a:extLst>
              <a:ext uri="{FF2B5EF4-FFF2-40B4-BE49-F238E27FC236}">
                <a16:creationId xmlns:a16="http://schemas.microsoft.com/office/drawing/2014/main" id="{7834DCAF-FFB3-4BF7-B04F-D4EF495D5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9196" y="6356821"/>
            <a:ext cx="4113609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Rencontres du quartier Henri IV du château de Fontainebleau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83BE723A-F88A-4849-87EE-B74D5DF54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1196" y="6356821"/>
            <a:ext cx="2742903" cy="36500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FED92-4E11-4F72-B980-01B38715CF8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00710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6F029C-AF23-41A9-AD7E-8FCD05B1B8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2BDF1B-76A1-48E0-80D5-0E0DF0B8E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92C400-8E2F-4E6B-9959-0748F8AE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61EFDB1-BF21-4ED9-9F49-9A3706125E59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F575D9-6C03-4F50-B833-F9F3E5B8F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076D78-E4CE-4AE7-B727-28FD511D7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4B54BC-48A1-4F47-8E5C-03A870E405B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780811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AF9286-9F32-4847-8836-75CC61C7A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667518E-6250-41A5-AC7A-0E9663BDAB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2ADD300-CABE-4449-9100-A68633C71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8C6F4FC-9BBF-426B-A617-8F98261D8AE3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1ADF37-07F8-4AAF-A757-C13C93977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B840F3E-F0E4-4E87-94FA-07835B82C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6DC880-69A6-486D-AE3E-3A09907AFC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80526191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1E41A2-834F-4360-89B7-DCD96D6A7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08EBF9-8F96-443E-8614-4525EA789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91A99E-876A-4774-B043-37DA6601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5443FE-AC07-4B3D-912A-F252E86B6C98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1C4AEA-290C-408A-A751-B11A33C40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D1A586C-9358-4909-AFD2-CE056B6EE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595D0-E091-4928-A002-DC6D020CBB2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20305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69A2D-3F96-4CDA-9C95-5A8C1635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312755-B2E3-4D5D-BD8B-D76B361D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F02D4-493D-451F-A52D-D26E4F706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56EE9-2D7F-4B7B-9974-0E1CB4158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C7FBF4-E8E4-45E9-B211-786034823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A32954-9A66-4A1E-9236-9A25F5B8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04CC324-A752-4C52-8E36-76BEEA978191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BF6F52-2E7E-4918-BDF1-AE37A520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F54A4C-CE4C-4D8E-B364-BB7A4B32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A4C65C-6A7E-4090-98C0-2858C5D34A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96329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4F107C-F941-4879-9BC6-59F6FFAFA3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4111320-3E0F-432E-B60E-2A6E7A6DBB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D0B5AF6-6BB1-42AD-A63C-D6C16A2220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337E19B-F4E5-4CA6-9D3B-890797DCA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E2825279-A632-4C98-9E66-31543BAF2C39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D418AB5-E25C-4637-A6E5-07BF5DB5F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74F6B9-6E46-478C-99AD-4BA32A9DF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FBF2DF-3C5F-40C4-9A36-31E975F91E76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592217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1769A2D-3F96-4CDA-9C95-5A8C16359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2312755-B2E3-4D5D-BD8B-D76B361D35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6BF02D4-493D-451F-A52D-D26E4F7068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F256EE9-2D7F-4B7B-9974-0E1CB4158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59C7FBF4-E8E4-45E9-B211-7860348233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A32954-9A66-4A1E-9236-9A25F5B89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04CC324-A752-4C52-8E36-76BEEA978191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57BF6F52-2E7E-4918-BDF1-AE37A520A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DF54A4C-CE4C-4D8E-B364-BB7A4B32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0A4C65C-6A7E-4090-98C0-2858C5D34A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5053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FBA9D-AF95-4318-AC93-E1D1574E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307CE1-26E0-4047-A0A4-BF18531C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32C8BE-1402-4175-A2FA-F60351725A97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E5104-98DD-4C92-87AC-312C929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984A8-6849-4EA9-B32F-EA6C6ADC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5CF35-DDCD-4863-B72B-CF2B98DA3B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530345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2BD674-379E-4E4B-AC78-E8E9E849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3B8042-03B9-41FB-898D-7FC3EF3DFA68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5C9F1A-DB33-4395-BAD1-21B25D33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2359FA-EFB2-4536-85A4-C051F781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6A4E26-434B-46FA-BAEE-14A621FD79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59096291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78030-55F1-4336-ABFE-59B16573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2A363-65C9-44A0-B3D2-09125E28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621C5E-300A-48DD-A333-8EDC7BFB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65B699-EF43-47C3-9864-33435FD6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124124-00E0-43E7-867C-77FE0117DE6C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78CFFB-B304-4D13-9156-25648AD8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8C515A-1A83-4C2A-991C-EC0D1B3A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866CE2-B9C8-40EB-9369-776A68161D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6159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0C33D-C87C-48CF-A142-C2B7E750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8EB558-A9A3-4708-93A0-DA4303C93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C2828-347F-449E-9C78-1489BE42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BC2EC6-47C5-479F-979E-DA2F4237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398E21-B554-4F4C-9B22-F04754E024DB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BCB3F-0AD3-4CD5-BB01-C8B1DF6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3070F2-6974-44C8-88FA-A6347D30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7B74C6-4F6F-457D-A3BF-3C80665439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43604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3600F2-441A-4987-9291-41E2C004E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D19CAC-89BD-4E9A-91A1-3D0C94AEBB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A200791-F0B5-47F7-AD0C-CB1B45556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EB83B5E-370A-40A6-B83B-DB8BA9273034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FF34657-71D6-4668-9658-4637428F6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0B26AB7-5D6F-44B7-950F-6C938BFEF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E786853-CE94-4074-ADDF-0A9ED565F361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85745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5CEACCF-5158-42CF-A8A1-474157694B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E40BA28-1C1E-4A1F-9729-F6C4575A2F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BD62BC-FE4B-4D99-91EE-34BD3C00C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2772628-0764-4A26-A3E7-EE5C151F3A0E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BDF9CB-0589-43B8-8807-6C46F2E97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F78DA94-AC26-4D54-B2C1-6F6E64549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88D6CD-5D7B-47A9-BC1C-DFAE3A2CA2E4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7149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1121333" y="2134633"/>
            <a:ext cx="27932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057708" y="2134633"/>
            <a:ext cx="27932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6994083" y="2134633"/>
            <a:ext cx="2793200" cy="321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40256" rtl="0"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marL="1219170" lvl="1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marL="1828754" lvl="2" indent="-440256" rtl="0"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marL="2438339" lvl="3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marL="3047924" lvl="4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marL="3657509" lvl="5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marL="4267093" lvl="6" indent="-440256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marL="4876678" lvl="7" indent="-440256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marL="5486263" lvl="8" indent="-440256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80724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/>
          <p:nvPr/>
        </p:nvSpPr>
        <p:spPr>
          <a:xfrm>
            <a:off x="30480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43" name="Google Shape;43;p8"/>
          <p:cNvSpPr/>
          <p:nvPr/>
        </p:nvSpPr>
        <p:spPr>
          <a:xfrm>
            <a:off x="1" y="-13915"/>
            <a:ext cx="10972420" cy="6885849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1121335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4898456" y="2104033"/>
            <a:ext cx="3562400" cy="3244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74121"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marL="1219170" lvl="1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marL="1828754" lvl="2" indent="-474121"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marL="2438339" lvl="3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3047924" lvl="4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3657509" lvl="5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4267093" lvl="6" indent="-474121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4876678" lvl="7" indent="-474121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5486263" lvl="8" indent="-474121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6FBA9D-AF95-4318-AC93-E1D1574E5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4307CE1-26E0-4047-A0A4-BF18531C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C32C8BE-1402-4175-A2FA-F60351725A97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2E5104-98DD-4C92-87AC-312C9297A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04984A8-6849-4EA9-B32F-EA6C6ADC7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C25CF35-DDCD-4863-B72B-CF2B98DA3BE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186059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02BD674-379E-4E4B-AC78-E8E9E8499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73B8042-03B9-41FB-898D-7FC3EF3DFA68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45C9F1A-DB33-4395-BAD1-21B25D331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22359FA-EFB2-4536-85A4-C051F7811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6A4E26-434B-46FA-BAEE-14A621FD7968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507228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978030-55F1-4336-ABFE-59B16573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92A363-65C9-44A0-B3D2-09125E287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7621C5E-300A-48DD-A333-8EDC7BFB9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265B699-EF43-47C3-9864-33435FD68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5124124-00E0-43E7-867C-77FE0117DE6C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378CFFB-B304-4D13-9156-25648AD89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18C515A-1A83-4C2A-991C-EC0D1B3AB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866CE2-B9C8-40EB-9369-776A68161DF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303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40C33D-C87C-48CF-A142-C2B7E7508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58EB558-A9A3-4708-93A0-DA4303C933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BC2828-347F-449E-9C78-1489BE4293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7BC2EC6-47C5-479F-979E-DA2F4237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A3398E21-B554-4F4C-9B22-F04754E024DB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06BCB3F-0AD3-4CD5-BB01-C8B1DF6B7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3070F2-6974-44C8-88FA-A6347D302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37B74C6-4F6F-457D-A3BF-3C806654398A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67846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44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5" Type="http://schemas.openxmlformats.org/officeDocument/2006/relationships/image" Target="../media/image2.jpeg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23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Relationship Id="rId22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435AB-3708-4E58-B0C2-6E1D663A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26960-82A2-4F18-983C-FB348B84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EF821-8E03-44A0-9897-F686D630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04CC324-A752-4C52-8E36-76BEEA978191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6FC75-704B-4167-B6E4-E062B7F85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9CB375-D9B5-4051-8352-4D93EA7E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0A4C65C-6A7E-4090-98C0-2858C5D34A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6034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Image 1">
            <a:extLst>
              <a:ext uri="{FF2B5EF4-FFF2-40B4-BE49-F238E27FC236}">
                <a16:creationId xmlns:a16="http://schemas.microsoft.com/office/drawing/2014/main" id="{C9DBADDC-AA65-4779-9252-4CB2D504673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799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  <p:sldLayoutId id="214748384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94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3094">
          <a:solidFill>
            <a:schemeClr val="tx1"/>
          </a:solidFill>
          <a:latin typeface="Calibri" pitchFamily="34" charset="0"/>
        </a:defRPr>
      </a:lvl9pPr>
    </p:titleStyle>
    <p:bodyStyle>
      <a:lvl1pPr marL="241093" indent="-24109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1pPr>
      <a:lvl2pPr marL="522368" indent="-20091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69" kern="1200">
          <a:solidFill>
            <a:schemeClr val="tx1"/>
          </a:solidFill>
          <a:latin typeface="+mn-lt"/>
          <a:ea typeface="+mn-ea"/>
          <a:cs typeface="+mn-cs"/>
        </a:defRPr>
      </a:lvl2pPr>
      <a:lvl3pPr marL="803643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87" kern="1200">
          <a:solidFill>
            <a:schemeClr val="tx1"/>
          </a:solidFill>
          <a:latin typeface="+mn-lt"/>
          <a:ea typeface="+mn-ea"/>
          <a:cs typeface="+mn-cs"/>
        </a:defRPr>
      </a:lvl3pPr>
      <a:lvl4pPr marL="1125101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406" kern="1200">
          <a:solidFill>
            <a:schemeClr val="tx1"/>
          </a:solidFill>
          <a:latin typeface="+mn-lt"/>
          <a:ea typeface="+mn-ea"/>
          <a:cs typeface="+mn-cs"/>
        </a:defRPr>
      </a:lvl4pPr>
      <a:lvl5pPr marL="1446558" indent="-16072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406" kern="1200">
          <a:solidFill>
            <a:schemeClr val="tx1"/>
          </a:solidFill>
          <a:latin typeface="+mn-lt"/>
          <a:ea typeface="+mn-ea"/>
          <a:cs typeface="+mn-cs"/>
        </a:defRPr>
      </a:lvl5pPr>
      <a:lvl6pPr marL="1768015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6pPr>
      <a:lvl7pPr marL="2089473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7pPr>
      <a:lvl8pPr marL="2410930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8pPr>
      <a:lvl9pPr marL="2732387" indent="-160729" algn="l" defTabSz="642915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642915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EBCC8BD0-C757-43ED-A3C4-76211578B0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4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6" r:id="rId2"/>
    <p:sldLayoutId id="2147483847" r:id="rId3"/>
    <p:sldLayoutId id="2147483848" r:id="rId4"/>
    <p:sldLayoutId id="2147483849" r:id="rId5"/>
    <p:sldLayoutId id="2147483850" r:id="rId6"/>
    <p:sldLayoutId id="2147483851" r:id="rId7"/>
    <p:sldLayoutId id="2147483852" r:id="rId8"/>
    <p:sldLayoutId id="2147483853" r:id="rId9"/>
    <p:sldLayoutId id="2147483854" r:id="rId10"/>
    <p:sldLayoutId id="2147483855" r:id="rId11"/>
    <p:sldLayoutId id="2147483856" r:id="rId12"/>
    <p:sldLayoutId id="2147483857" r:id="rId13"/>
    <p:sldLayoutId id="2147483858" r:id="rId14"/>
    <p:sldLayoutId id="2147483859" r:id="rId15"/>
    <p:sldLayoutId id="2147483860" r:id="rId16"/>
    <p:sldLayoutId id="2147483861" r:id="rId17"/>
    <p:sldLayoutId id="2147483862" r:id="rId18"/>
    <p:sldLayoutId id="2147483863" r:id="rId19"/>
    <p:sldLayoutId id="2147483864" r:id="rId20"/>
    <p:sldLayoutId id="2147483865" r:id="rId21"/>
    <p:sldLayoutId id="2147483866" r:id="rId22"/>
    <p:sldLayoutId id="2147483867" r:id="rId2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+mj-lt"/>
          <a:ea typeface="+mj-ea"/>
          <a:cs typeface="+mj-cs"/>
          <a:sym typeface="Gill Sans" pitchFamily="-8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pitchFamily="-8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5906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241093" indent="-241093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1pPr>
      <a:lvl2pPr marL="522368" indent="-200911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2pPr>
      <a:lvl3pPr marL="803643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3pPr>
      <a:lvl4pPr marL="1125101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4pPr>
      <a:lvl5pPr marL="1446558" indent="-160729" algn="ctr" rtl="0" eaLnBrk="0" fontAlgn="base" hangingPunct="0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pitchFamily="-84" charset="0"/>
        </a:defRPr>
      </a:lvl5pPr>
      <a:lvl6pPr marL="321457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642915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964372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1285829" algn="ctr" rtl="0" fontAlgn="base">
        <a:spcBef>
          <a:spcPct val="0"/>
        </a:spcBef>
        <a:spcAft>
          <a:spcPct val="0"/>
        </a:spcAft>
        <a:defRPr sz="2531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fr-FR"/>
      </a:defPPr>
      <a:lvl1pPr marL="0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1pPr>
      <a:lvl2pPr marL="32145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2pPr>
      <a:lvl3pPr marL="642915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3pPr>
      <a:lvl4pPr marL="964372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4pPr>
      <a:lvl5pPr marL="128582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5pPr>
      <a:lvl6pPr marL="1607287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6pPr>
      <a:lvl7pPr marL="1928744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7pPr>
      <a:lvl8pPr marL="2250201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8pPr>
      <a:lvl9pPr marL="2571659" algn="l" defTabSz="321457" rtl="0" eaLnBrk="1" latinLnBrk="0" hangingPunct="1">
        <a:defRPr sz="12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DB435AB-3708-4E58-B0C2-6E1D663A5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8926960-82A2-4F18-983C-FB348B84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A7EF821-8E03-44A0-9897-F686D63020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704CC324-A752-4C52-8E36-76BEEA978191}" type="datetime1">
              <a:rPr lang="en-US" smtClean="0"/>
              <a:pPr lvl="0"/>
              <a:t>5/15/2019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96FC75-704B-4167-B6E4-E062B7F854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9CB375-D9B5-4051-8352-4D93EA7EA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0A4C65C-6A7E-4090-98C0-2858C5D34AD5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80091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  <p:sldLayoutId id="21474838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2.emf"/><Relationship Id="rId4" Type="http://schemas.openxmlformats.org/officeDocument/2006/relationships/package" Target="../embeddings/Document_Microsoft_Word.docx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Document_Microsoft_Word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7.png"/><Relationship Id="rId7" Type="http://schemas.openxmlformats.org/officeDocument/2006/relationships/package" Target="../embeddings/Document_Microsoft_Word3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8.png"/><Relationship Id="rId5" Type="http://schemas.openxmlformats.org/officeDocument/2006/relationships/image" Target="../media/image25.emf"/><Relationship Id="rId4" Type="http://schemas.openxmlformats.org/officeDocument/2006/relationships/package" Target="../embeddings/Document_Microsoft_Word2.docx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comments" Target="../comments/comment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emf"/><Relationship Id="rId5" Type="http://schemas.openxmlformats.org/officeDocument/2006/relationships/package" Target="../embeddings/Document_Microsoft_Word4.docx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jp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.jp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p.gouv.fr/repertoir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C1E36-F135-42C7-B4F5-27DE13E752F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699844" y="1122363"/>
            <a:ext cx="10222523" cy="2387600"/>
          </a:xfrm>
        </p:spPr>
        <p:txBody>
          <a:bodyPr>
            <a:normAutofit/>
          </a:bodyPr>
          <a:lstStyle/>
          <a:p>
            <a:pPr lvl="0" algn="l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Rénovation </a:t>
            </a:r>
            <a:b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du BTS Tourisme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B713AE60-FA4E-467E-8811-53C7F5F896A0}"/>
              </a:ext>
            </a:extLst>
          </p:cNvPr>
          <p:cNvCxnSpPr>
            <a:cxnSpLocks/>
          </p:cNvCxnSpPr>
          <p:nvPr/>
        </p:nvCxnSpPr>
        <p:spPr>
          <a:xfrm>
            <a:off x="1699846" y="3511307"/>
            <a:ext cx="10222523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1052" y="296553"/>
            <a:ext cx="1642872" cy="234696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3776538"/>
            <a:ext cx="11495314" cy="2415256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8211BF6F-215D-41A4-95CF-18296AABF952}"/>
              </a:ext>
            </a:extLst>
          </p:cNvPr>
          <p:cNvSpPr txBox="1">
            <a:spLocks/>
          </p:cNvSpPr>
          <p:nvPr/>
        </p:nvSpPr>
        <p:spPr>
          <a:xfrm>
            <a:off x="1586300" y="4335773"/>
            <a:ext cx="10222523" cy="18391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fr-FR" sz="2800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endParaRPr lang="fr-FR" sz="2800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fr-FR" sz="4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Journée de formation académique </a:t>
            </a:r>
          </a:p>
          <a:p>
            <a:pPr algn="r"/>
            <a:r>
              <a:rPr lang="fr-FR" sz="4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Lundi 13 mai 2019</a:t>
            </a:r>
          </a:p>
          <a:p>
            <a:pPr algn="r"/>
            <a:endParaRPr lang="fr-FR" sz="4500" b="1" dirty="0" smtClean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r"/>
            <a:r>
              <a:rPr lang="fr-FR" sz="4500" b="1" dirty="0" smtClean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Lycée des métiers de l’hôtellerie et du tourisme de Grenoble</a:t>
            </a:r>
            <a:endParaRPr lang="fr-FR" sz="45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3" y="174853"/>
            <a:ext cx="10797045" cy="1421471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700" dirty="0">
                <a:latin typeface="Cambria" panose="02040503050406030204" pitchFamily="18" charset="0"/>
                <a:cs typeface="Arial" panose="020B0604020202020204" pitchFamily="34" charset="0"/>
              </a:rPr>
              <a:t>PRESENTATION DU REFERENTIEL DE CERTIFICATION : DEUX TYPES DE TABLEAUX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4" y="1294226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2624767" y="2045500"/>
            <a:ext cx="7618585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/>
              <a:t>Ce tableau fait le lien entre les </a:t>
            </a:r>
            <a:r>
              <a:rPr lang="fr-FR" b="1" dirty="0"/>
              <a:t>pôles d’activités</a:t>
            </a:r>
            <a:r>
              <a:rPr lang="fr-FR" dirty="0"/>
              <a:t>, les </a:t>
            </a:r>
            <a:r>
              <a:rPr lang="fr-FR" b="1" dirty="0"/>
              <a:t>compétences</a:t>
            </a:r>
            <a:r>
              <a:rPr lang="fr-FR" dirty="0"/>
              <a:t> et les </a:t>
            </a:r>
            <a:r>
              <a:rPr lang="fr-FR" b="1" dirty="0"/>
              <a:t>savoirs associés</a:t>
            </a:r>
            <a:r>
              <a:rPr lang="fr-FR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2610504" y="1563305"/>
            <a:ext cx="76328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Tableau 1 – ACTIVITES – COMPETENCES - SAVOIRS ASSOCIES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747" y="3004468"/>
            <a:ext cx="10240691" cy="3268143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4218984" y="3396860"/>
            <a:ext cx="1842868" cy="132236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9103412" y="3200516"/>
            <a:ext cx="2227346" cy="1322363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4" name="Connecteur en angle 23"/>
          <p:cNvCxnSpPr/>
          <p:nvPr/>
        </p:nvCxnSpPr>
        <p:spPr>
          <a:xfrm rot="5400000">
            <a:off x="7533900" y="3596922"/>
            <a:ext cx="783683" cy="5171948"/>
          </a:xfrm>
          <a:prstGeom prst="bentConnector2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 flipV="1">
            <a:off x="5339767" y="4937760"/>
            <a:ext cx="0" cy="1636978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Bulle rectangulaire à coins arrondis 11"/>
          <p:cNvSpPr/>
          <p:nvPr/>
        </p:nvSpPr>
        <p:spPr>
          <a:xfrm>
            <a:off x="481058" y="5244423"/>
            <a:ext cx="2129446" cy="1179252"/>
          </a:xfrm>
          <a:prstGeom prst="wedgeRoundRectCallout">
            <a:avLst>
              <a:gd name="adj1" fmla="val 64148"/>
              <a:gd name="adj2" fmla="val -6325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00FF"/>
                </a:solidFill>
                <a:latin typeface="Arial"/>
                <a:cs typeface="Arial"/>
              </a:rPr>
              <a:t>Des activités professionnelles emblématiques </a:t>
            </a:r>
          </a:p>
        </p:txBody>
      </p:sp>
      <p:sp>
        <p:nvSpPr>
          <p:cNvPr id="29" name="Bulle rectangulaire à coins arrondis 11"/>
          <p:cNvSpPr/>
          <p:nvPr/>
        </p:nvSpPr>
        <p:spPr>
          <a:xfrm>
            <a:off x="3944730" y="5133147"/>
            <a:ext cx="1707042" cy="621514"/>
          </a:xfrm>
          <a:prstGeom prst="wedgeRoundRectCallout">
            <a:avLst>
              <a:gd name="adj1" fmla="val -6263"/>
              <a:gd name="adj2" fmla="val -87075"/>
              <a:gd name="adj3" fmla="val 16667"/>
            </a:avLst>
          </a:prstGeom>
          <a:gradFill>
            <a:gsLst>
              <a:gs pos="0">
                <a:srgbClr val="D1AFAB"/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pPr algn="ctr"/>
            <a:r>
              <a:rPr lang="fr-FR" sz="2000" b="1" dirty="0">
                <a:solidFill>
                  <a:srgbClr val="FF0000"/>
                </a:solidFill>
              </a:rPr>
              <a:t>Des</a:t>
            </a:r>
            <a:r>
              <a:rPr lang="fr-FR" sz="1600" dirty="0">
                <a:solidFill>
                  <a:srgbClr val="FF0000"/>
                </a:solidFill>
              </a:rPr>
              <a:t> </a:t>
            </a:r>
            <a:r>
              <a:rPr lang="fr-FR" b="1" dirty="0">
                <a:solidFill>
                  <a:srgbClr val="FF0000"/>
                </a:solidFill>
              </a:rPr>
              <a:t>objectifs de formation</a:t>
            </a:r>
          </a:p>
          <a:p>
            <a:pPr algn="ctr"/>
            <a:endParaRPr lang="fr-FR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35" name="Ellipse 34"/>
          <p:cNvSpPr/>
          <p:nvPr/>
        </p:nvSpPr>
        <p:spPr>
          <a:xfrm>
            <a:off x="3020291" y="3004468"/>
            <a:ext cx="9171709" cy="3853532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Bulle rectangulaire à coins arrondis 11"/>
          <p:cNvSpPr/>
          <p:nvPr/>
        </p:nvSpPr>
        <p:spPr>
          <a:xfrm>
            <a:off x="10077651" y="5114886"/>
            <a:ext cx="1948648" cy="1256497"/>
          </a:xfrm>
          <a:prstGeom prst="wedgeRoundRectCallout">
            <a:avLst>
              <a:gd name="adj1" fmla="val -23144"/>
              <a:gd name="adj2" fmla="val -97277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solidFill>
                <a:srgbClr val="FBE4D5"/>
              </a:solidFill>
            </a:endParaRPr>
          </a:p>
          <a:p>
            <a:pPr algn="ctr"/>
            <a:r>
              <a:rPr lang="fr-FR" sz="2000" b="1" dirty="0">
                <a:solidFill>
                  <a:srgbClr val="FBE4D5"/>
                </a:solidFill>
              </a:rPr>
              <a:t>Savoirs à mobiliser pour atteindre les objectifs</a:t>
            </a:r>
          </a:p>
          <a:p>
            <a:pPr algn="ctr"/>
            <a:endParaRPr lang="fr-FR" sz="1600" b="1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137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10448" y="122654"/>
            <a:ext cx="10797045" cy="1421471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100" dirty="0">
                <a:latin typeface="Cambria" panose="02040503050406030204" pitchFamily="18" charset="0"/>
                <a:cs typeface="Arial" panose="020B0604020202020204" pitchFamily="34" charset="0"/>
              </a:rPr>
              <a:t>PRESENTATION DU REFERENTIEL DE CERTIFICATION : DEUX TYPES DE TABLEAUX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4" y="1294226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2582173" y="1515581"/>
            <a:ext cx="76328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/>
              <a:t>Tableau 2 – SAVOIRS ASSOCIES-sens et portée de l’étude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1664746" y="5118930"/>
            <a:ext cx="0" cy="53857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2582173" y="2068340"/>
            <a:ext cx="7632848" cy="646331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Ce tableau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détaille les savoirs-associés (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notions, outils, méthodes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) </a:t>
            </a: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en </a:t>
            </a: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précise le sens et les délimite.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394" y="2898098"/>
            <a:ext cx="10822772" cy="327740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389106" y="2694973"/>
            <a:ext cx="3326860" cy="1137482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6108971" y="2799781"/>
            <a:ext cx="3519210" cy="1048337"/>
          </a:xfrm>
          <a:prstGeom prst="ellipse">
            <a:avLst/>
          </a:prstGeom>
          <a:noFill/>
          <a:ln w="381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Bulle ronde 18"/>
          <p:cNvSpPr/>
          <p:nvPr/>
        </p:nvSpPr>
        <p:spPr>
          <a:xfrm>
            <a:off x="9342454" y="3263714"/>
            <a:ext cx="2540000" cy="1429406"/>
          </a:xfrm>
          <a:prstGeom prst="wedgeEllipseCallout">
            <a:avLst>
              <a:gd name="adj1" fmla="val -41456"/>
              <a:gd name="adj2" fmla="val -56138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b="1" dirty="0">
                <a:solidFill>
                  <a:srgbClr val="0000FF"/>
                </a:solidFill>
                <a:latin typeface="Arial"/>
                <a:cs typeface="Arial"/>
              </a:rPr>
              <a:t>Des indications </a:t>
            </a:r>
            <a:r>
              <a:rPr lang="fr-FR" sz="1400" b="1" dirty="0">
                <a:solidFill>
                  <a:srgbClr val="0000FF"/>
                </a:solidFill>
                <a:latin typeface="Arial"/>
                <a:cs typeface="Arial"/>
              </a:rPr>
              <a:t>pour l’enseignement : sens, limites angle d’approche</a:t>
            </a:r>
          </a:p>
        </p:txBody>
      </p:sp>
    </p:spTree>
    <p:extLst>
      <p:ext uri="{BB962C8B-B14F-4D97-AF65-F5344CB8AC3E}">
        <p14:creationId xmlns:p14="http://schemas.microsoft.com/office/powerpoint/2010/main" val="31150980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>
                <a:latin typeface="Cambria" panose="02040503050406030204" pitchFamily="18" charset="0"/>
                <a:cs typeface="Arial" panose="020B0604020202020204" pitchFamily="34" charset="0"/>
              </a:rPr>
              <a:t>LE REFERENTIEL DE CERTIFICATION : BLOCS ET UNITES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24395" y="1800103"/>
            <a:ext cx="10511641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L’évaluation transversale des compétences professionnelles au travers de l’épreuve E6 – Parcours de professionnalisation a été supprimée.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Nature et modalités des épreuves inchangées sauf pour le pôle GRCT : introduction d’une épreuve orale terminale de 45 minutes (à la place du CCF).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Introduction de deux épreuves facultatives : 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EF1 de troisième langue vivante ; </a:t>
            </a:r>
          </a:p>
          <a:p>
            <a:pPr marL="1028700" lvl="1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EF2 de « parcours de professionnalisation à l’étranger » </a:t>
            </a:r>
          </a:p>
          <a:p>
            <a:pPr marL="1028700" lvl="1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1028700" lvl="1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EF3 de « projet de spécialisation »</a:t>
            </a:r>
            <a:endParaRPr lang="fr-FR" alt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996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4" y="141904"/>
            <a:ext cx="10797045" cy="1059474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Qu’est-ce qu’un bloc de compétences ?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31274" y="2037630"/>
            <a:ext cx="10834254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Un bloc de compétences est un ensemble de compétences attachées à un ensemble cohérent d’activités professionnelles connexes…  (RNCP)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400" dirty="0">
              <a:solidFill>
                <a:schemeClr val="tx1"/>
              </a:solidFill>
              <a:latin typeface="Cambria" panose="02040503050406030204" pitchFamily="18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mbria" panose="02040503050406030204" pitchFamily="18" charset="0"/>
                <a:ea typeface="ＭＳ Ｐゴシック" pitchFamily="34" charset="-128"/>
                <a:cs typeface="Arial" charset="0"/>
              </a:rPr>
              <a:t>… une définition qui nécessite d’éclairer celle de « compétence » !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2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marL="0" lvl="2" eaLnBrk="1" hangingPunct="1">
              <a:spcBef>
                <a:spcPct val="0"/>
              </a:spcBef>
            </a:pPr>
            <a:endParaRPr lang="fr-FR" altLang="fr-FR" sz="1800" dirty="0"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5020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208124"/>
            <a:ext cx="10797045" cy="1059474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Le point sur la notion de « compétence » 1/2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724395" y="1738602"/>
            <a:ext cx="10797045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La compétence est une notion difficile à cerner 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</a:t>
            </a: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-&gt; rapport au savoir,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-&gt; compétences comportementales/savoir être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Pour approcher la notion de  compétence, il faut tenir compte de :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</a:t>
            </a: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-&gt; son rapport à l’action,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-&gt; son rapport au contexte et à la situation, 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-&gt; son caractère transférable, 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0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charset="0"/>
              </a:rPr>
              <a:t>	-&gt; sa nature :  la combinaison de différents éléments :</a:t>
            </a:r>
          </a:p>
        </p:txBody>
      </p:sp>
    </p:spTree>
    <p:extLst>
      <p:ext uri="{BB962C8B-B14F-4D97-AF65-F5344CB8AC3E}">
        <p14:creationId xmlns:p14="http://schemas.microsoft.com/office/powerpoint/2010/main" val="1114478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172911"/>
            <a:ext cx="10797045" cy="1059474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Le point sur la notion de « compétence » 2/2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4395" y="1809029"/>
            <a:ext cx="10539350" cy="1848571"/>
          </a:xfrm>
        </p:spPr>
        <p:txBody>
          <a:bodyPr/>
          <a:lstStyle/>
          <a:p>
            <a:pPr marL="0" indent="0" algn="just"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compétence est « située », rattachée à une situation de travail qui impose </a:t>
            </a:r>
            <a:r>
              <a:rPr lang="fr-FR" altLang="fr-FR" sz="1800" dirty="0" smtClean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nécessité d’accomplir une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tâche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, de gérer des c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ontraintes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,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d’utiliser des outils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, de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mobiliser son </a:t>
            </a:r>
            <a:r>
              <a:rPr lang="fr-FR" altLang="fr-FR" sz="1800" dirty="0" smtClean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« expérience »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personnelle  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(connaissances, situations vécues, observées, réseau, etc.) pour atteindre un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résultat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 De fait, la compétence construite est reproductible et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transférable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à d’autres situations de nature comparable.</a:t>
            </a:r>
          </a:p>
          <a:p>
            <a:pPr marL="0" indent="0" algn="just"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La compétence  est </a:t>
            </a:r>
            <a:r>
              <a:rPr lang="fr-FR" altLang="fr-FR" sz="18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imbriquée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dans un contexte qu’il </a:t>
            </a:r>
            <a:r>
              <a:rPr lang="fr-FR" altLang="fr-FR" sz="1800" dirty="0" smtClean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faut savoir expliciter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.</a:t>
            </a:r>
          </a:p>
          <a:p>
            <a:pPr marL="0" indent="0">
              <a:buNone/>
            </a:pPr>
            <a:endParaRPr lang="fr-FR" altLang="fr-FR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724395" y="4097538"/>
            <a:ext cx="10797045" cy="1728496"/>
            <a:chOff x="724395" y="4097538"/>
            <a:chExt cx="10803576" cy="1559059"/>
          </a:xfrm>
        </p:grpSpPr>
        <p:sp>
          <p:nvSpPr>
            <p:cNvPr id="4" name="ZoneTexte 3"/>
            <p:cNvSpPr txBox="1"/>
            <p:nvPr/>
          </p:nvSpPr>
          <p:spPr>
            <a:xfrm>
              <a:off x="724395" y="4637314"/>
              <a:ext cx="1509354" cy="369332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Compétence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2370910" y="4637314"/>
              <a:ext cx="385354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2756264" y="4511877"/>
              <a:ext cx="1509354" cy="646331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Savoir-agir validé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4383183" y="4650377"/>
              <a:ext cx="53557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=</a:t>
              </a:r>
              <a:endParaRPr lang="fr-FR" dirty="0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7426828" y="4097538"/>
              <a:ext cx="163879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Connaissances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426828" y="4722142"/>
              <a:ext cx="163879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Savoir- faire  </a:t>
              </a:r>
              <a:endParaRPr lang="fr-FR" b="1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7426828" y="5287265"/>
              <a:ext cx="1638794" cy="36933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Savoir-être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5109160" y="4099637"/>
              <a:ext cx="176190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 mobiliser  </a:t>
              </a:r>
              <a:endParaRPr lang="fr-FR" b="1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091545" y="4693451"/>
              <a:ext cx="1779518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 intégrer  </a:t>
              </a:r>
              <a:endParaRPr lang="fr-FR" b="1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109160" y="5287265"/>
              <a:ext cx="1761903" cy="36933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Savoir transférer  </a:t>
              </a:r>
              <a:endParaRPr lang="fr-FR" b="1" dirty="0"/>
            </a:p>
          </p:txBody>
        </p:sp>
        <p:sp>
          <p:nvSpPr>
            <p:cNvPr id="17" name="Flèche droite 16"/>
            <p:cNvSpPr/>
            <p:nvPr/>
          </p:nvSpPr>
          <p:spPr>
            <a:xfrm>
              <a:off x="9457508" y="4852770"/>
              <a:ext cx="404948" cy="108075"/>
            </a:xfrm>
            <a:prstGeom prst="rightArrow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Accolade fermante 17"/>
            <p:cNvSpPr/>
            <p:nvPr/>
          </p:nvSpPr>
          <p:spPr>
            <a:xfrm>
              <a:off x="9209314" y="4097538"/>
              <a:ext cx="65315" cy="1559059"/>
            </a:xfrm>
            <a:prstGeom prst="rightBrac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018617" y="4699902"/>
              <a:ext cx="1509354" cy="369332"/>
            </a:xfrm>
            <a:prstGeom prst="rect">
              <a:avLst/>
            </a:prstGeom>
            <a:solidFill>
              <a:srgbClr val="D1AFAB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 smtClean="0"/>
                <a:t>Résultats</a:t>
              </a:r>
              <a:r>
                <a:rPr lang="fr-FR" dirty="0" smtClean="0"/>
                <a:t>  </a:t>
              </a:r>
              <a:endParaRPr lang="fr-FR" dirty="0"/>
            </a:p>
          </p:txBody>
        </p:sp>
        <p:sp>
          <p:nvSpPr>
            <p:cNvPr id="20" name="Accolade ouvrante 19"/>
            <p:cNvSpPr/>
            <p:nvPr/>
          </p:nvSpPr>
          <p:spPr>
            <a:xfrm>
              <a:off x="4918760" y="4097538"/>
              <a:ext cx="45719" cy="1559059"/>
            </a:xfrm>
            <a:prstGeom prst="leftBrace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2" name="Rectangle 21"/>
          <p:cNvSpPr/>
          <p:nvPr/>
        </p:nvSpPr>
        <p:spPr>
          <a:xfrm>
            <a:off x="522514" y="3657600"/>
            <a:ext cx="11207932" cy="2717074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4676503" y="6043103"/>
            <a:ext cx="65872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Dans un contexte professionnel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888274" y="6531429"/>
            <a:ext cx="4833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D’après Le </a:t>
            </a:r>
            <a:r>
              <a:rPr lang="fr-FR" dirty="0" err="1" smtClean="0"/>
              <a:t>Boterf</a:t>
            </a:r>
            <a:r>
              <a:rPr lang="fr-FR" dirty="0" smtClean="0"/>
              <a:t>, 1994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11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172911"/>
            <a:ext cx="10797045" cy="1059474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Le point de vue des professionnels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4395" y="1809029"/>
            <a:ext cx="10539350" cy="2541298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altLang="fr-FR" sz="24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altLang="fr-FR" sz="24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Bureau des congrès de Grenoble : Amadou Rouillon</a:t>
            </a: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3" name="Flèche : droite 2">
            <a:extLst>
              <a:ext uri="{FF2B5EF4-FFF2-40B4-BE49-F238E27FC236}">
                <a16:creationId xmlns:a16="http://schemas.microsoft.com/office/drawing/2014/main" id="{A5B49834-C641-4C5E-A28A-61E8F3E41EEA}"/>
              </a:ext>
            </a:extLst>
          </p:cNvPr>
          <p:cNvSpPr/>
          <p:nvPr/>
        </p:nvSpPr>
        <p:spPr>
          <a:xfrm>
            <a:off x="10557163" y="5442514"/>
            <a:ext cx="706582" cy="3463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C117B9-1BC0-4FD4-8CA6-942FBF52081A}"/>
              </a:ext>
            </a:extLst>
          </p:cNvPr>
          <p:cNvSpPr/>
          <p:nvPr/>
        </p:nvSpPr>
        <p:spPr>
          <a:xfrm>
            <a:off x="1777797" y="5384858"/>
            <a:ext cx="9386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alt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point de vue de Mathieu </a:t>
            </a:r>
            <a:r>
              <a:rPr lang="fr-FR" altLang="fr-FR" sz="2400" i="1" dirty="0" err="1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Daubon</a:t>
            </a:r>
            <a:r>
              <a:rPr lang="fr-FR" alt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: Offices de Tourisme de France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1126" y="2074588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9262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3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oneTexte 1">
            <a:extLst>
              <a:ext uri="{FF2B5EF4-FFF2-40B4-BE49-F238E27FC236}">
                <a16:creationId xmlns:a16="http://schemas.microsoft.com/office/drawing/2014/main" id="{29575CBB-A1B5-4F9F-9676-D356DB0B9E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7395" y="695400"/>
            <a:ext cx="7139285" cy="10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ctr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9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Evolution du réseau des </a:t>
            </a:r>
          </a:p>
          <a:p>
            <a:pPr marL="0" marR="0" lvl="0" indent="0" algn="ctr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94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Offices de Tourisme, côté missions</a:t>
            </a:r>
            <a:endParaRPr kumimoji="0" lang="fr-FR" altLang="fr-FR" sz="2953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0020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98F6285-F8D8-4E76-9802-2DEDEF4AD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451" y="1654225"/>
            <a:ext cx="4456734" cy="49894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35695DB-1DB6-4A6E-B3FA-5C21880CF745}"/>
              </a:ext>
            </a:extLst>
          </p:cNvPr>
          <p:cNvSpPr/>
          <p:nvPr/>
        </p:nvSpPr>
        <p:spPr>
          <a:xfrm>
            <a:off x="1691432" y="543595"/>
            <a:ext cx="5402461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Demain, qui seront nos visiteurs?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  <a:sym typeface="Gill Sans" pitchFamily="-8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7DA7965-4E66-4F2D-AEC1-7379EFCD40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6122" y="1654225"/>
            <a:ext cx="4495418" cy="49894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4037" name="Rectangle 6">
            <a:extLst>
              <a:ext uri="{FF2B5EF4-FFF2-40B4-BE49-F238E27FC236}">
                <a16:creationId xmlns:a16="http://schemas.microsoft.com/office/drawing/2014/main" id="{567EB620-8FBA-4407-8647-4DAA7580E1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9848" y="1809379"/>
            <a:ext cx="3747120" cy="1607491"/>
          </a:xfrm>
          <a:prstGeom prst="rect">
            <a:avLst/>
          </a:prstGeom>
          <a:solidFill>
            <a:srgbClr val="FFFFFF"/>
          </a:solidFill>
          <a:ln w="9525">
            <a:solidFill>
              <a:srgbClr val="3684C2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200911" marR="0" lvl="0" indent="-200911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969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+mn-cs"/>
                <a:sym typeface="Gill Sans" pitchFamily="-84" charset="0"/>
              </a:rPr>
              <a:t>De moins en moins de passage </a:t>
            </a:r>
          </a:p>
          <a:p>
            <a:pPr marL="200911" marR="0" lvl="0" indent="-200911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969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+mn-cs"/>
                <a:sym typeface="Gill Sans" pitchFamily="-84" charset="0"/>
              </a:rPr>
              <a:t>Une clientèle vieillissante</a:t>
            </a:r>
          </a:p>
          <a:p>
            <a:pPr marL="200911" marR="0" lvl="0" indent="-200911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969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+mn-cs"/>
                <a:sym typeface="Gill Sans" pitchFamily="-84" charset="0"/>
              </a:rPr>
              <a:t>Peu de plus-value de l’OT</a:t>
            </a:r>
          </a:p>
          <a:p>
            <a:pPr marL="200911" marR="0" lvl="0" indent="-200911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969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+mn-cs"/>
                <a:sym typeface="Gill Sans" pitchFamily="-84" charset="0"/>
              </a:rPr>
              <a:t>Très faible attractivité</a:t>
            </a:r>
          </a:p>
          <a:p>
            <a:pPr marL="200911" marR="0" lvl="0" indent="-200911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altLang="fr-FR" sz="1969" b="0" i="0" u="none" strike="noStrike" kern="1200" cap="none" spc="0" normalizeH="0" baseline="0" noProof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 panose="020F0502020204030204" pitchFamily="34" charset="0"/>
                <a:ea typeface="ヒラギノ角ゴ ProN W3" pitchFamily="-84" charset="-128"/>
                <a:cs typeface="+mn-cs"/>
                <a:sym typeface="Gill Sans" pitchFamily="-84" charset="0"/>
              </a:rPr>
              <a:t>Aucune reconnaissance locale</a:t>
            </a:r>
          </a:p>
        </p:txBody>
      </p:sp>
    </p:spTree>
    <p:extLst>
      <p:ext uri="{BB962C8B-B14F-4D97-AF65-F5344CB8AC3E}">
        <p14:creationId xmlns:p14="http://schemas.microsoft.com/office/powerpoint/2010/main" val="2011866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Image 3">
            <a:extLst>
              <a:ext uri="{FF2B5EF4-FFF2-40B4-BE49-F238E27FC236}">
                <a16:creationId xmlns:a16="http://schemas.microsoft.com/office/drawing/2014/main" id="{1539D9DD-87AF-4312-8C6A-A45D38A767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405" y="1525862"/>
            <a:ext cx="7762131" cy="5171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128AAF47-6448-4A7C-A77C-1422FBEA8174}"/>
              </a:ext>
            </a:extLst>
          </p:cNvPr>
          <p:cNvSpPr txBox="1">
            <a:spLocks/>
          </p:cNvSpPr>
          <p:nvPr/>
        </p:nvSpPr>
        <p:spPr>
          <a:xfrm>
            <a:off x="2703835" y="1707803"/>
            <a:ext cx="6582296" cy="1467818"/>
          </a:xfrm>
          <a:prstGeom prst="rect">
            <a:avLst/>
          </a:prstGeom>
          <a:solidFill>
            <a:srgbClr val="FFFFFF">
              <a:alpha val="94000"/>
            </a:srgbClr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1093" marR="0" lvl="0" indent="-241093" algn="l" defTabSz="64291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pitchFamily="-84" charset="0"/>
              </a:rPr>
              <a:t>On ne s’occupe pas des 90% des touristes qui ne viennent pas à l’OT !</a:t>
            </a:r>
          </a:p>
          <a:p>
            <a:pPr marL="241093" marR="0" lvl="0" indent="-241093" algn="l" defTabSz="64291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ill Sans" pitchFamily="-84" charset="0"/>
              </a:rPr>
              <a:t>Où vont-ils ? Que font-ils ? Comment se renseignent-ils ? Que consomment-ils ? Reviennent-ils 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68C8475-5308-4D39-8C3F-FF9301ECA69E}"/>
              </a:ext>
            </a:extLst>
          </p:cNvPr>
          <p:cNvSpPr/>
          <p:nvPr/>
        </p:nvSpPr>
        <p:spPr>
          <a:xfrm>
            <a:off x="1691432" y="340445"/>
            <a:ext cx="4911328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Un touriste sur dix passe la porte de l’office de tourisme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455CFDF-1884-46CB-988F-93FED72BE5A2}"/>
              </a:ext>
            </a:extLst>
          </p:cNvPr>
          <p:cNvSpPr txBox="1"/>
          <p:nvPr/>
        </p:nvSpPr>
        <p:spPr>
          <a:xfrm>
            <a:off x="9103072" y="6365751"/>
            <a:ext cx="1564928" cy="21345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787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Photo tourisme.fr </a:t>
            </a:r>
          </a:p>
        </p:txBody>
      </p:sp>
    </p:spTree>
    <p:extLst>
      <p:ext uri="{BB962C8B-B14F-4D97-AF65-F5344CB8AC3E}">
        <p14:creationId xmlns:p14="http://schemas.microsoft.com/office/powerpoint/2010/main" val="23554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Programme de la journée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BF18698-1123-435E-8754-CBDD1FDBB0C4}"/>
              </a:ext>
            </a:extLst>
          </p:cNvPr>
          <p:cNvSpPr txBox="1">
            <a:spLocks noGrp="1"/>
          </p:cNvSpPr>
          <p:nvPr>
            <p:ph sz="half" idx="1"/>
          </p:nvPr>
        </p:nvSpPr>
        <p:spPr>
          <a:xfrm>
            <a:off x="635001" y="1563331"/>
            <a:ext cx="5441334" cy="5117686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70000"/>
              </a:lnSpc>
              <a:buNone/>
            </a:pPr>
            <a:endParaRPr lang="fr-FR" sz="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</a:rPr>
              <a:t>Matin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tabLst>
                <a:tab pos="628650" algn="l"/>
              </a:tabLst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09h00   Les enjeux de la réforme 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09h30   L’organisation en bloc de compétences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10h00   Le point de vue des professionnels</a:t>
            </a:r>
          </a:p>
          <a:p>
            <a:pPr marL="0" lv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fr-FR" sz="1800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« Pause 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06450" lvl="0" indent="-80645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10h40   Le Bloc de compétences 1 : GRCT </a:t>
            </a:r>
          </a:p>
          <a:p>
            <a:pPr marL="806450" lvl="0" indent="-80645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Nouveautés – épreuve – grille horaire</a:t>
            </a:r>
          </a:p>
          <a:p>
            <a:pPr marL="806450" lvl="0" indent="-806450">
              <a:lnSpc>
                <a:spcPct val="100000"/>
              </a:lnSpc>
              <a:spcBef>
                <a:spcPts val="0"/>
              </a:spcBef>
              <a:buNone/>
            </a:pPr>
            <a:endParaRPr lang="fr-FR" sz="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2552" lvl="0" indent="-82552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11h00   Le Bloc de compétences 2 : EPT</a:t>
            </a:r>
          </a:p>
          <a:p>
            <a:pPr marL="82550" lvl="0" indent="72390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Nouveautés – épreuve – grille horaire</a:t>
            </a:r>
          </a:p>
          <a:p>
            <a:pPr marL="82550" lvl="0" indent="723900">
              <a:lnSpc>
                <a:spcPct val="110000"/>
              </a:lnSpc>
              <a:spcBef>
                <a:spcPts val="0"/>
              </a:spcBef>
              <a:buNone/>
            </a:pPr>
            <a:endParaRPr lang="fr-FR" sz="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12800" indent="-812800">
              <a:lnSpc>
                <a:spcPct val="11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11h20   La place du cadre juridique dans les </a:t>
            </a:r>
          </a:p>
          <a:p>
            <a:pPr marL="812800" indent="-812800">
              <a:lnSpc>
                <a:spcPct val="11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blocs 1 et 2</a:t>
            </a:r>
          </a:p>
          <a:p>
            <a:pPr marL="812800" indent="0">
              <a:lnSpc>
                <a:spcPct val="11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endParaRPr lang="fr-FR" sz="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11h30   Le Bloc de compétences 3 : GIT</a:t>
            </a:r>
          </a:p>
          <a:p>
            <a:pPr marL="0" lvl="0" indent="806450">
              <a:lnSpc>
                <a:spcPct val="110000"/>
              </a:lnSpc>
              <a:spcBef>
                <a:spcPts val="0"/>
              </a:spcBef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Nouveautés – épreuve – grille horaire</a:t>
            </a:r>
          </a:p>
          <a:p>
            <a:pPr marL="0" lvl="0" indent="806450">
              <a:lnSpc>
                <a:spcPct val="110000"/>
              </a:lnSpc>
              <a:spcBef>
                <a:spcPts val="0"/>
              </a:spcBef>
              <a:buNone/>
            </a:pPr>
            <a:endParaRPr lang="fr-FR" sz="5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812800" lvl="0" indent="-812800">
              <a:lnSpc>
                <a:spcPct val="11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11h50   Le Bloc de compétences 7 : TT</a:t>
            </a:r>
          </a:p>
          <a:p>
            <a:pPr marL="812800" indent="-812800">
              <a:lnSpc>
                <a:spcPct val="11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endParaRPr 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217901F-3266-4B68-8828-F1305034088D}"/>
              </a:ext>
            </a:extLst>
          </p:cNvPr>
          <p:cNvSpPr txBox="1">
            <a:spLocks noGrp="1"/>
          </p:cNvSpPr>
          <p:nvPr>
            <p:ph sz="half" idx="2"/>
          </p:nvPr>
        </p:nvSpPr>
        <p:spPr>
          <a:xfrm>
            <a:off x="6219937" y="1563331"/>
            <a:ext cx="5739450" cy="5117685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2200" b="1" dirty="0">
                <a:latin typeface="Cambria" panose="02040503050406030204" pitchFamily="18" charset="0"/>
                <a:ea typeface="Cambria" panose="02040503050406030204" pitchFamily="18" charset="0"/>
              </a:rPr>
              <a:t>Après-midi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13h45   Le point de vue des professionnels (suite)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14h30</a:t>
            </a:r>
            <a:r>
              <a:rPr lang="fr-FR" sz="1000" dirty="0">
                <a:latin typeface="Cambria" panose="02040503050406030204" pitchFamily="18" charset="0"/>
                <a:ea typeface="Cambria" panose="02040503050406030204" pitchFamily="18" charset="0"/>
              </a:rPr>
              <a:t>     </a:t>
            </a: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Echanges sur la planification des enseignements et les pratiques</a:t>
            </a:r>
          </a:p>
          <a:p>
            <a:pPr marL="0" lvl="0" indent="0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1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542925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i="1" dirty="0">
                <a:latin typeface="Cambria" panose="02040503050406030204" pitchFamily="18" charset="0"/>
                <a:ea typeface="Cambria" panose="02040503050406030204" pitchFamily="18" charset="0"/>
              </a:rPr>
              <a:t>« Pause »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1100" i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15h45   L’atelier de professionnalisation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fr-FR" sz="6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16h00   Le stage en milieu professionnel</a:t>
            </a:r>
          </a:p>
          <a:p>
            <a:pPr marL="0" lvl="0" indent="806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fr-FR" sz="1800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Durée – organisation – lieux de stage</a:t>
            </a:r>
          </a:p>
          <a:p>
            <a:pPr marL="0" lvl="0" indent="806450">
              <a:lnSpc>
                <a:spcPct val="120000"/>
              </a:lnSpc>
              <a:spcBef>
                <a:spcPts val="0"/>
              </a:spcBef>
              <a:buNone/>
            </a:pPr>
            <a:endParaRPr lang="fr-FR" sz="600" dirty="0">
              <a:solidFill>
                <a:schemeClr val="bg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16h20   Les enseignements facultatifs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EF2 Parcours de professionnalisation à l’étranger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EF3 Projet de spécialisation</a:t>
            </a:r>
          </a:p>
          <a:p>
            <a:pPr marL="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17h00   Fin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8834B173-05B3-4091-B5BB-3B81D452A4D9}"/>
              </a:ext>
            </a:extLst>
          </p:cNvPr>
          <p:cNvCxnSpPr/>
          <p:nvPr/>
        </p:nvCxnSpPr>
        <p:spPr>
          <a:xfrm>
            <a:off x="6055894" y="1792359"/>
            <a:ext cx="0" cy="4730912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600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30D35AD-9A26-4EDB-B67B-E74C271697FE}"/>
              </a:ext>
            </a:extLst>
          </p:cNvPr>
          <p:cNvSpPr/>
          <p:nvPr/>
        </p:nvSpPr>
        <p:spPr>
          <a:xfrm>
            <a:off x="1691432" y="543595"/>
            <a:ext cx="5402461" cy="4247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Un début de réponse ?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  <a:sym typeface="Gill Sans" pitchFamily="-8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9E9C3CF4-D200-43A9-9C12-F329380B7FBA}"/>
              </a:ext>
            </a:extLst>
          </p:cNvPr>
          <p:cNvSpPr txBox="1">
            <a:spLocks/>
          </p:cNvSpPr>
          <p:nvPr/>
        </p:nvSpPr>
        <p:spPr>
          <a:xfrm>
            <a:off x="2096617" y="3309523"/>
            <a:ext cx="8128248" cy="1970155"/>
          </a:xfrm>
          <a:prstGeom prst="rect">
            <a:avLst/>
          </a:prstGeom>
        </p:spPr>
        <p:txBody>
          <a:bodyPr lIns="0" tIns="0" rIns="0" bIns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9525" marR="0" lvl="0" indent="0" algn="ctr" defTabSz="64291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165975" algn="l"/>
              </a:tabLst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pitchFamily="-84" charset="0"/>
              </a:rPr>
              <a:t>HUMAIN ET NUMÉRIQUE </a:t>
            </a:r>
          </a:p>
          <a:p>
            <a:pPr marL="9525" marR="0" lvl="0" indent="0" algn="ctr" defTabSz="642915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17681" algn="l"/>
              </a:tabLst>
              <a:defRPr/>
            </a:pP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solidFill>
                  <a:srgbClr val="CE0059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pitchFamily="-84" charset="0"/>
              </a:rPr>
              <a:t>au	service de </a:t>
            </a:r>
            <a:r>
              <a:rPr kumimoji="0" lang="fr-FR" sz="4500" b="0" i="0" u="none" strike="noStrike" kern="1200" cap="none" spc="-4" normalizeH="0" baseline="0" noProof="0" dirty="0">
                <a:ln>
                  <a:noFill/>
                </a:ln>
                <a:solidFill>
                  <a:srgbClr val="CE0059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pitchFamily="-84" charset="0"/>
              </a:rPr>
              <a:t>l’expérience</a:t>
            </a:r>
            <a:r>
              <a:rPr kumimoji="0" lang="fr-FR" sz="4500" b="0" i="0" u="none" strike="noStrike" kern="1200" cap="none" spc="-34" normalizeH="0" baseline="0" noProof="0" dirty="0">
                <a:ln>
                  <a:noFill/>
                </a:ln>
                <a:solidFill>
                  <a:srgbClr val="CE0059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pitchFamily="-84" charset="0"/>
              </a:rPr>
              <a:t> </a:t>
            </a:r>
            <a:r>
              <a:rPr kumimoji="0" lang="fr-FR" sz="4500" b="0" i="0" u="none" strike="noStrike" kern="1200" cap="none" spc="0" normalizeH="0" baseline="0" noProof="0" dirty="0">
                <a:ln>
                  <a:noFill/>
                </a:ln>
                <a:solidFill>
                  <a:srgbClr val="CE0059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Gill Sans" pitchFamily="-84" charset="0"/>
              </a:rPr>
              <a:t>visiteur</a:t>
            </a:r>
          </a:p>
        </p:txBody>
      </p:sp>
    </p:spTree>
    <p:extLst>
      <p:ext uri="{BB962C8B-B14F-4D97-AF65-F5344CB8AC3E}">
        <p14:creationId xmlns:p14="http://schemas.microsoft.com/office/powerpoint/2010/main" val="34114687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FB0EC407-1B07-4AEC-9811-1424CE7AE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1662" y="238869"/>
            <a:ext cx="4911328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</a:rPr>
              <a:t>N</a:t>
            </a:r>
            <a:r>
              <a:rPr lang="fr-FR" sz="2400" b="1" dirty="0">
                <a:solidFill>
                  <a:schemeClr val="bg1"/>
                </a:solidFill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umérique et humain au service de l’expérience visiteur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E3FBB7C9-CAE3-4402-A66B-8D41AD6D2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256" y="2677790"/>
            <a:ext cx="2834060" cy="21241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8" descr="Dordogne.jpg">
            <a:extLst>
              <a:ext uri="{FF2B5EF4-FFF2-40B4-BE49-F238E27FC236}">
                <a16:creationId xmlns:a16="http://schemas.microsoft.com/office/drawing/2014/main" id="{90319CD7-8F87-46D9-B048-E8F515FAB9E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72288" y="3569643"/>
            <a:ext cx="3079626" cy="2053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BBF825F3-96D6-4042-B619-7A79687471E3}"/>
              </a:ext>
            </a:extLst>
          </p:cNvPr>
          <p:cNvSpPr txBox="1"/>
          <p:nvPr/>
        </p:nvSpPr>
        <p:spPr>
          <a:xfrm>
            <a:off x="1741662" y="5605611"/>
            <a:ext cx="2683371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conseiléclairé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écransdynamiques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E67CB52-524B-4C94-A4BC-386B573E228B}"/>
              </a:ext>
            </a:extLst>
          </p:cNvPr>
          <p:cNvSpPr txBox="1"/>
          <p:nvPr/>
        </p:nvSpPr>
        <p:spPr>
          <a:xfrm>
            <a:off x="7563818" y="2618631"/>
            <a:ext cx="3038326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horslesmurs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officedetourismemobile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  <p:pic>
        <p:nvPicPr>
          <p:cNvPr id="8" name="Image 1">
            <a:extLst>
              <a:ext uri="{FF2B5EF4-FFF2-40B4-BE49-F238E27FC236}">
                <a16:creationId xmlns:a16="http://schemas.microsoft.com/office/drawing/2014/main" id="{13AB6E1B-7F1A-49D2-BA61-59117E8D23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41662" y="2264792"/>
            <a:ext cx="2658814" cy="324036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0616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24BA0F53-E1AE-4FE1-9D83-B12C365D14E8}"/>
              </a:ext>
            </a:extLst>
          </p:cNvPr>
          <p:cNvSpPr txBox="1"/>
          <p:nvPr/>
        </p:nvSpPr>
        <p:spPr>
          <a:xfrm>
            <a:off x="1635621" y="3074045"/>
            <a:ext cx="1777008" cy="10618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</a:t>
            </a:r>
            <a:r>
              <a:rPr kumimoji="0" lang="fr-FR" sz="2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WiFi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#recharge</a:t>
            </a:r>
          </a:p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#services+</a:t>
            </a:r>
          </a:p>
        </p:txBody>
      </p:sp>
      <p:pic>
        <p:nvPicPr>
          <p:cNvPr id="11" name="Image 2">
            <a:extLst>
              <a:ext uri="{FF2B5EF4-FFF2-40B4-BE49-F238E27FC236}">
                <a16:creationId xmlns:a16="http://schemas.microsoft.com/office/drawing/2014/main" id="{BD395448-3F8A-4CA9-864E-A0178C36640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4434" y="2011412"/>
            <a:ext cx="4414615" cy="331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 5" descr="Mirepoix1.jpg">
            <a:extLst>
              <a:ext uri="{FF2B5EF4-FFF2-40B4-BE49-F238E27FC236}">
                <a16:creationId xmlns:a16="http://schemas.microsoft.com/office/drawing/2014/main" id="{DB13A20B-7497-4F4E-9949-6B3CD19E1C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0578" y="2011412"/>
            <a:ext cx="2483569" cy="33106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re 3">
            <a:extLst>
              <a:ext uri="{FF2B5EF4-FFF2-40B4-BE49-F238E27FC236}">
                <a16:creationId xmlns:a16="http://schemas.microsoft.com/office/drawing/2014/main" id="{3AFA2984-064E-4B35-8313-A847D7EF92DC}"/>
              </a:ext>
            </a:extLst>
          </p:cNvPr>
          <p:cNvSpPr txBox="1">
            <a:spLocks/>
          </p:cNvSpPr>
          <p:nvPr/>
        </p:nvSpPr>
        <p:spPr>
          <a:xfrm>
            <a:off x="1640086" y="543595"/>
            <a:ext cx="5063133" cy="714375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Numérique et humain au service de l’expérience visiteur</a:t>
            </a:r>
          </a:p>
        </p:txBody>
      </p:sp>
    </p:spTree>
    <p:extLst>
      <p:ext uri="{BB962C8B-B14F-4D97-AF65-F5344CB8AC3E}">
        <p14:creationId xmlns:p14="http://schemas.microsoft.com/office/powerpoint/2010/main" val="2784962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ZoneTexte 14">
            <a:extLst>
              <a:ext uri="{FF2B5EF4-FFF2-40B4-BE49-F238E27FC236}">
                <a16:creationId xmlns:a16="http://schemas.microsoft.com/office/drawing/2014/main" id="{82C0AA08-01FB-41D9-9913-32C528CC3B1F}"/>
              </a:ext>
            </a:extLst>
          </p:cNvPr>
          <p:cNvSpPr txBox="1"/>
          <p:nvPr/>
        </p:nvSpPr>
        <p:spPr>
          <a:xfrm>
            <a:off x="8837414" y="4036219"/>
            <a:ext cx="183058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#conciergerie</a:t>
            </a:r>
          </a:p>
        </p:txBody>
      </p:sp>
      <p:sp>
        <p:nvSpPr>
          <p:cNvPr id="17" name="Titre 3">
            <a:extLst>
              <a:ext uri="{FF2B5EF4-FFF2-40B4-BE49-F238E27FC236}">
                <a16:creationId xmlns:a16="http://schemas.microsoft.com/office/drawing/2014/main" id="{00B35A14-9DEE-4A33-BE18-761883F4669D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715491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Numérique et humain au service de l’expérience visiteur</a:t>
            </a: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DFB4AAFE-3560-4019-B4B2-1FA3F83DAF80}"/>
              </a:ext>
            </a:extLst>
          </p:cNvPr>
          <p:cNvSpPr/>
          <p:nvPr/>
        </p:nvSpPr>
        <p:spPr>
          <a:xfrm>
            <a:off x="1640086" y="2315022"/>
            <a:ext cx="7089056" cy="394915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ln>
            <a:solidFill>
              <a:schemeClr val="tx1"/>
            </a:solidFill>
          </a:ln>
        </p:spPr>
        <p:txBody>
          <a:bodyPr lIns="0" tIns="0" rIns="0" bIns="0"/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sz="31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068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ce réservé du contenu 2">
            <a:extLst>
              <a:ext uri="{FF2B5EF4-FFF2-40B4-BE49-F238E27FC236}">
                <a16:creationId xmlns:a16="http://schemas.microsoft.com/office/drawing/2014/main" id="{EACF9974-83F9-4C4C-AC5D-CDA2278B2C63}"/>
              </a:ext>
            </a:extLst>
          </p:cNvPr>
          <p:cNvSpPr>
            <a:spLocks noGrp="1"/>
          </p:cNvSpPr>
          <p:nvPr>
            <p:ph idx="4294967295"/>
          </p:nvPr>
        </p:nvSpPr>
        <p:spPr bwMode="auto">
          <a:xfrm>
            <a:off x="1691432" y="3178969"/>
            <a:ext cx="5315396" cy="2831828"/>
          </a:xfrm>
          <a:prstGeom prst="rect">
            <a:avLst/>
          </a:prstGeo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fr-FR" altLang="fr-FR"/>
              <a:t>5 lieux à visiter avant de partir</a:t>
            </a:r>
          </a:p>
          <a:p>
            <a:r>
              <a:rPr lang="fr-FR" altLang="fr-FR"/>
              <a:t>Nos coins préférés</a:t>
            </a:r>
          </a:p>
          <a:p>
            <a:r>
              <a:rPr lang="fr-FR" altLang="fr-FR"/>
              <a:t>10 bonnes raisons de revenir</a:t>
            </a:r>
          </a:p>
          <a:p>
            <a:r>
              <a:rPr lang="fr-FR" altLang="fr-FR"/>
              <a:t>5 bonnes raisons de venir </a:t>
            </a:r>
          </a:p>
          <a:p>
            <a:r>
              <a:rPr lang="fr-FR" altLang="fr-FR"/>
              <a:t>5 bonnes raisons de réserver chez nous</a:t>
            </a:r>
          </a:p>
          <a:p>
            <a:r>
              <a:rPr lang="fr-FR" altLang="fr-FR"/>
              <a:t>5 choses à faire pour faire comme un local</a:t>
            </a:r>
            <a:r>
              <a:rPr lang="is-IS" altLang="fr-FR"/>
              <a:t>…</a:t>
            </a:r>
            <a:endParaRPr lang="fr-FR" altLang="fr-FR"/>
          </a:p>
        </p:txBody>
      </p:sp>
      <p:pic>
        <p:nvPicPr>
          <p:cNvPr id="55299" name="Image 7">
            <a:extLst>
              <a:ext uri="{FF2B5EF4-FFF2-40B4-BE49-F238E27FC236}">
                <a16:creationId xmlns:a16="http://schemas.microsoft.com/office/drawing/2014/main" id="{B705AC9E-4961-430F-ABCF-3FA6898146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208" y="2112987"/>
            <a:ext cx="3240360" cy="441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110DFD8-6798-414E-97B9-8195E6A67731}"/>
              </a:ext>
            </a:extLst>
          </p:cNvPr>
          <p:cNvSpPr/>
          <p:nvPr/>
        </p:nvSpPr>
        <p:spPr>
          <a:xfrm>
            <a:off x="1911326" y="2163217"/>
            <a:ext cx="5291956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Créons, inventons, assumons et affichons notre rôle d’</a:t>
            </a: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4538D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EXPERTS LOCAUX</a:t>
            </a:r>
            <a:endParaRPr kumimoji="0" lang="fr-FR" sz="2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" pitchFamily="-84" charset="0"/>
              <a:ea typeface="ヒラギノ角ゴ ProN W3" pitchFamily="-84" charset="-128"/>
              <a:cs typeface="+mn-cs"/>
              <a:sym typeface="Gill Sans" pitchFamily="-84" charset="0"/>
            </a:endParaRPr>
          </a:p>
        </p:txBody>
      </p:sp>
      <p:sp>
        <p:nvSpPr>
          <p:cNvPr id="10" name="Titre 3">
            <a:extLst>
              <a:ext uri="{FF2B5EF4-FFF2-40B4-BE49-F238E27FC236}">
                <a16:creationId xmlns:a16="http://schemas.microsoft.com/office/drawing/2014/main" id="{0BF088B1-4E80-4615-84AC-5E141F831D49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715491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Numérique et humain au service de l’expérience visiteur</a:t>
            </a:r>
          </a:p>
        </p:txBody>
      </p:sp>
    </p:spTree>
    <p:extLst>
      <p:ext uri="{BB962C8B-B14F-4D97-AF65-F5344CB8AC3E}">
        <p14:creationId xmlns:p14="http://schemas.microsoft.com/office/powerpoint/2010/main" val="41412433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ZoneTexte 1">
            <a:extLst>
              <a:ext uri="{FF2B5EF4-FFF2-40B4-BE49-F238E27FC236}">
                <a16:creationId xmlns:a16="http://schemas.microsoft.com/office/drawing/2014/main" id="{B53E6FEE-A04D-4ACE-87F9-A95334168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52" y="695400"/>
            <a:ext cx="7291091" cy="1044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ctr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94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Offices de Tourisme et BTS Tourisme,</a:t>
            </a:r>
          </a:p>
          <a:p>
            <a:pPr marL="0" marR="0" lvl="0" indent="0" algn="ctr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3094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une connexion naturelle !</a:t>
            </a:r>
          </a:p>
        </p:txBody>
      </p:sp>
    </p:spTree>
    <p:extLst>
      <p:ext uri="{BB962C8B-B14F-4D97-AF65-F5344CB8AC3E}">
        <p14:creationId xmlns:p14="http://schemas.microsoft.com/office/powerpoint/2010/main" val="3708930517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67F4452-B559-4C9B-AAAB-30739F5324A0}"/>
              </a:ext>
            </a:extLst>
          </p:cNvPr>
          <p:cNvSpPr/>
          <p:nvPr/>
        </p:nvSpPr>
        <p:spPr>
          <a:xfrm>
            <a:off x="1741661" y="1961183"/>
            <a:ext cx="8758907" cy="476707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titulaire du BTS Tourisme peut exercer les métiers suivants : 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conseiller en séjour 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L’animateur de tourisme local 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chargé d’animation numérique de territoire 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chargé de promotion du tourisme local 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L’agent de développement touristique</a:t>
            </a:r>
          </a:p>
          <a:p>
            <a:pPr marL="0" marR="0" lvl="0" indent="0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984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ヒラギノ角ゴ ProN W3" pitchFamily="-84" charset="-128"/>
              <a:cs typeface="+mn-cs"/>
              <a:sym typeface="Gill Sans" pitchFamily="-84" charset="0"/>
            </a:endParaRPr>
          </a:p>
          <a:p>
            <a:pPr marL="0" marR="0" lvl="0" indent="0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5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Les emplois types dans une perspective d’évolution de carrière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directeur/responsable d’accueil</a:t>
            </a:r>
          </a:p>
          <a:p>
            <a:pPr marL="321457" marR="0" lvl="0" indent="-321457" algn="l" defTabSz="64291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fr-FR" sz="22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ヒラギノ角ゴ ProN W3" pitchFamily="-84" charset="-128"/>
                <a:cs typeface="+mn-cs"/>
                <a:sym typeface="Gill Sans" pitchFamily="-84" charset="0"/>
              </a:rPr>
              <a:t>Le directeur d’office de tourisme (petite structure)</a:t>
            </a:r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AF2AD6D6-1854-4C61-952B-FC228B452EB4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962174"/>
          </a:xfrm>
          <a:prstGeom prst="rect">
            <a:avLst/>
          </a:prstGeom>
        </p:spPr>
        <p:txBody>
          <a:bodyPr lIns="68580" tIns="34290" rIns="68580" bIns="3429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Les emplois liés à la conception de l’offre par les organismes de tourisme liés à un territoire </a:t>
            </a:r>
          </a:p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ヒラギノ角ゴ ProN W3" pitchFamily="-84" charset="-128"/>
              <a:cs typeface="Arial" panose="020B0604020202020204" pitchFamily="34" charset="0"/>
              <a:sym typeface="Gill Sans" pitchFamily="-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05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1960BA12-B4BA-4EA5-95B5-FA96C93C4B8A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715491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BTS Tourisme et évolution des Offices de Tourisme</a:t>
            </a:r>
          </a:p>
        </p:txBody>
      </p: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E814EB80-30FF-4966-B533-4B73D8F48E2B}"/>
              </a:ext>
            </a:extLst>
          </p:cNvPr>
          <p:cNvGraphicFramePr>
            <a:graphicFrameLocks noGrp="1"/>
          </p:cNvGraphicFramePr>
          <p:nvPr/>
        </p:nvGraphicFramePr>
        <p:xfrm>
          <a:off x="1741661" y="2365251"/>
          <a:ext cx="4709294" cy="4022989"/>
        </p:xfrm>
        <a:graphic>
          <a:graphicData uri="http://schemas.openxmlformats.org/drawingml/2006/table">
            <a:tbl>
              <a:tblPr/>
              <a:tblGrid>
                <a:gridCol w="47092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15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18123">
                <a:tc>
                  <a:txBody>
                    <a:bodyPr/>
                    <a:lstStyle>
                      <a:lvl1pPr marL="157163" indent="12541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157163" marR="0" lvl="0" indent="125413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3000"/>
                        </a:lnSpc>
                        <a:spcBef>
                          <a:spcPts val="6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la relation clientèle touristique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116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l’espace d’accueil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Conseil et vente de prestations touristiques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Suivi de la clientèle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5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157163" marR="0" lvl="0" indent="125413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Accompagnement des touristes</a:t>
                      </a:r>
                      <a:endParaRPr kumimoji="0" lang="fr-FR" altLang="fr-F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8379" name="Image 7">
            <a:extLst>
              <a:ext uri="{FF2B5EF4-FFF2-40B4-BE49-F238E27FC236}">
                <a16:creationId xmlns:a16="http://schemas.microsoft.com/office/drawing/2014/main" id="{845CECDF-7764-4302-BEA6-6B7D580510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565" y="2365252"/>
            <a:ext cx="2567285" cy="349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27573D6-DFE4-4F76-B244-B40F08396972}"/>
              </a:ext>
            </a:extLst>
          </p:cNvPr>
          <p:cNvSpPr txBox="1"/>
          <p:nvPr/>
        </p:nvSpPr>
        <p:spPr>
          <a:xfrm>
            <a:off x="6831584" y="6277570"/>
            <a:ext cx="2126381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#conseil éclairé</a:t>
            </a:r>
          </a:p>
        </p:txBody>
      </p:sp>
    </p:spTree>
    <p:extLst>
      <p:ext uri="{BB962C8B-B14F-4D97-AF65-F5344CB8AC3E}">
        <p14:creationId xmlns:p14="http://schemas.microsoft.com/office/powerpoint/2010/main" val="3366850092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F1D1F8B0-A345-440A-AD3D-1E8DC459F433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715491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BTS Tourisme et évolution des Offices de Tourisme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05B105F-6462-4D1A-BF5A-EA6B6F771102}"/>
              </a:ext>
            </a:extLst>
          </p:cNvPr>
          <p:cNvSpPr txBox="1"/>
          <p:nvPr/>
        </p:nvSpPr>
        <p:spPr>
          <a:xfrm>
            <a:off x="7209979" y="5808762"/>
            <a:ext cx="2126382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#production et vente</a:t>
            </a:r>
          </a:p>
        </p:txBody>
      </p: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B4965823-0241-4550-93EA-5CC327A08D90}"/>
              </a:ext>
            </a:extLst>
          </p:cNvPr>
          <p:cNvGraphicFramePr>
            <a:graphicFrameLocks noGrp="1"/>
          </p:cNvGraphicFramePr>
          <p:nvPr/>
        </p:nvGraphicFramePr>
        <p:xfrm>
          <a:off x="1529581" y="2163217"/>
          <a:ext cx="4464844" cy="3833103"/>
        </p:xfrm>
        <a:graphic>
          <a:graphicData uri="http://schemas.openxmlformats.org/drawingml/2006/table">
            <a:tbl>
              <a:tblPr/>
              <a:tblGrid>
                <a:gridCol w="4464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470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1073">
                <a:tc>
                  <a:txBody>
                    <a:bodyPr/>
                    <a:lstStyle>
                      <a:lvl1pPr marL="268288" indent="1588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68288" marR="0" lvl="0" indent="1588" algn="ctr" defTabSz="914400" rtl="0" eaLnBrk="1" fontAlgn="base" latinLnBrk="0" hangingPunct="1">
                        <a:lnSpc>
                          <a:spcPts val="18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ts val="185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Élaboration d’une prestation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7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Analyse de l’activité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Diagnostic stratégique d’une organisation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Conception d’une prestation touristique</a:t>
                      </a:r>
                    </a:p>
                    <a:p>
                      <a:pPr marL="268288" marR="0" lvl="0" indent="1588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Diffusion d’une prestation touristique</a:t>
                      </a:r>
                      <a:endParaRPr kumimoji="0" lang="fr-FR" altLang="fr-FR" sz="17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9404" name="Image 1">
            <a:extLst>
              <a:ext uri="{FF2B5EF4-FFF2-40B4-BE49-F238E27FC236}">
                <a16:creationId xmlns:a16="http://schemas.microsoft.com/office/drawing/2014/main" id="{7C84BCCE-8B79-48D6-A398-5D218D3DB7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7576" y="2618631"/>
            <a:ext cx="4213696" cy="278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6731517"/>
      </p:ext>
    </p:extLst>
  </p:cSld>
  <p:clrMapOvr>
    <a:masterClrMapping/>
  </p:clrMapOvr>
  <p:transition spd="slow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>
            <a:extLst>
              <a:ext uri="{FF2B5EF4-FFF2-40B4-BE49-F238E27FC236}">
                <a16:creationId xmlns:a16="http://schemas.microsoft.com/office/drawing/2014/main" id="{05784F13-8E9A-4A35-AD79-7A0BD121C072}"/>
              </a:ext>
            </a:extLst>
          </p:cNvPr>
          <p:cNvSpPr txBox="1">
            <a:spLocks/>
          </p:cNvSpPr>
          <p:nvPr/>
        </p:nvSpPr>
        <p:spPr>
          <a:xfrm>
            <a:off x="1640086" y="492250"/>
            <a:ext cx="5063133" cy="715491"/>
          </a:xfrm>
          <a:prstGeom prst="rect">
            <a:avLst/>
          </a:prstGeom>
        </p:spPr>
        <p:txBody>
          <a:bodyPr lIns="68580" tIns="34290" rIns="68580" bIns="3429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42915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ヒラギノ角ゴ ProN W3" pitchFamily="-84" charset="-128"/>
                <a:cs typeface="Arial" panose="020B0604020202020204" pitchFamily="34" charset="0"/>
                <a:sym typeface="Gill Sans" pitchFamily="-84" charset="0"/>
              </a:rPr>
              <a:t>BTS Tourisme et évolution des Offices de Tourisme</a:t>
            </a:r>
          </a:p>
        </p:txBody>
      </p:sp>
      <p:sp>
        <p:nvSpPr>
          <p:cNvPr id="60419" name="ZoneTexte 5">
            <a:extLst>
              <a:ext uri="{FF2B5EF4-FFF2-40B4-BE49-F238E27FC236}">
                <a16:creationId xmlns:a16="http://schemas.microsoft.com/office/drawing/2014/main" id="{9BC689B1-A5DA-48DF-A8C6-544A21C4D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5771" y="6213947"/>
            <a:ext cx="3492624" cy="3519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1pPr>
            <a:lvl2pPr marL="742950" indent="-28575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2pPr>
            <a:lvl3pPr marL="11430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3pPr>
            <a:lvl4pPr marL="16002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4pPr>
            <a:lvl5pPr marL="2057400" indent="-228600"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pitchFamily="-84" charset="0"/>
                <a:ea typeface="ヒラギノ角ゴ ProN W3" pitchFamily="-84" charset="-128"/>
                <a:sym typeface="Gill Sans" pitchFamily="-84" charset="0"/>
              </a:defRPr>
            </a:lvl9pPr>
          </a:lstStyle>
          <a:p>
            <a:pPr marL="0" marR="0" lvl="0" indent="0" algn="l" defTabSz="64291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87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" pitchFamily="-84" charset="0"/>
                <a:ea typeface="ヒラギノ角ゴ ProN W3" pitchFamily="-84" charset="-128"/>
                <a:cs typeface="+mn-cs"/>
                <a:sym typeface="Gill Sans" pitchFamily="-84" charset="0"/>
              </a:rPr>
              <a:t>#informer et produire des contenus</a:t>
            </a:r>
          </a:p>
        </p:txBody>
      </p:sp>
      <p:pic>
        <p:nvPicPr>
          <p:cNvPr id="7" name="Image 1">
            <a:extLst>
              <a:ext uri="{FF2B5EF4-FFF2-40B4-BE49-F238E27FC236}">
                <a16:creationId xmlns:a16="http://schemas.microsoft.com/office/drawing/2014/main" id="{392177CF-21AF-44F2-9F26-09C85C4E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3219" y="2770436"/>
            <a:ext cx="2633142" cy="32091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875AC19D-858D-441A-ACED-D2188C634096}"/>
              </a:ext>
            </a:extLst>
          </p:cNvPr>
          <p:cNvGraphicFramePr>
            <a:graphicFrameLocks noGrp="1"/>
          </p:cNvGraphicFramePr>
          <p:nvPr/>
        </p:nvGraphicFramePr>
        <p:xfrm>
          <a:off x="1691432" y="2618631"/>
          <a:ext cx="4809753" cy="3392165"/>
        </p:xfrm>
        <a:graphic>
          <a:graphicData uri="http://schemas.openxmlformats.org/drawingml/2006/table">
            <a:tbl>
              <a:tblPr/>
              <a:tblGrid>
                <a:gridCol w="480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2833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ACTIVITÉS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3834">
                <a:tc>
                  <a:txBody>
                    <a:bodyPr/>
                    <a:lstStyle>
                      <a:lvl1pPr marL="284163"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2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3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Gestion de l’information touristique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 </a:t>
                      </a:r>
                      <a:endParaRPr kumimoji="0" lang="fr-FR" altLang="fr-FR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ヒラギノ角ゴ ProN W3" pitchFamily="-84" charset="-128"/>
                        <a:sym typeface="Gill Sans" pitchFamily="-84" charset="0"/>
                      </a:endParaRP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Veille informationnelle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13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Traitement de l’information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Diffusion d’informations</a:t>
                      </a:r>
                    </a:p>
                    <a:p>
                      <a:pPr marL="284163" marR="0" lvl="0" indent="0" algn="ctr" defTabSz="914400" rtl="0" eaLnBrk="1" fontAlgn="base" latinLnBrk="0" hangingPunct="1">
                        <a:lnSpc>
                          <a:spcPct val="101000"/>
                        </a:lnSpc>
                        <a:spcBef>
                          <a:spcPts val="638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Conservation de </a:t>
                      </a:r>
                      <a:r>
                        <a:rPr kumimoji="0" lang="en-US" alt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ヒラギノ角ゴ ProN W3" pitchFamily="-84" charset="-128"/>
                          <a:sym typeface="Gill Sans" pitchFamily="-84" charset="0"/>
                        </a:rPr>
                        <a:t>l’information</a:t>
                      </a:r>
                      <a:endParaRPr kumimoji="0" lang="fr-FR" alt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ヒラギノ角ゴ ProN W3" pitchFamily="-84" charset="-128"/>
                        <a:cs typeface="Times New Roman" panose="02020603050405020304" pitchFamily="18" charset="0"/>
                        <a:sym typeface="Gill Sans" pitchFamily="-84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416347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LES OBJECTIFS DE LA R</a:t>
            </a:r>
            <a:r>
              <a:rPr lang="en-US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É</a:t>
            </a: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NOVATION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>
            <a:spLocks noChangeArrowheads="1"/>
          </p:cNvSpPr>
          <p:nvPr/>
        </p:nvSpPr>
        <p:spPr bwMode="auto">
          <a:xfrm>
            <a:off x="1468006" y="1803619"/>
            <a:ext cx="9309821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S’inscrire dans la logique d’une présentation du référentiel en blocs de compétences.</a:t>
            </a:r>
          </a:p>
          <a:p>
            <a:pPr marL="171450" indent="-1714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Supprimer le choix exclusif « </a:t>
            </a:r>
            <a:r>
              <a:rPr lang="fr-FR" altLang="fr-FR" sz="1800" dirty="0" err="1">
                <a:latin typeface="Cambria" panose="02040503050406030204" pitchFamily="18" charset="0"/>
                <a:ea typeface="Cambria" panose="02040503050406030204" pitchFamily="18" charset="0"/>
              </a:rPr>
              <a:t>tourismatique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 » ou « multimédia » en deuxième année pour répondre aux attentes des professionnels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Homogénéiser  le bloc « Gestion de l’information touristique ».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Actualiser le contenu des savoirs.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Prendre en compte une spécialisation sectorielle au travers d’une épreuve facultative.</a:t>
            </a: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Intégrer une immersion professionnelle dans un pays étranger au travers d’une épreuve facultative (stage passe à 14 semaines).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9880" y="5619078"/>
            <a:ext cx="5919729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gnalisation droite 10">
            <a:extLst>
              <a:ext uri="{FF2B5EF4-FFF2-40B4-BE49-F238E27FC236}">
                <a16:creationId xmlns:a16="http://schemas.microsoft.com/office/drawing/2014/main" id="{F2D9B10C-7220-455D-B2D0-412BE6880461}"/>
              </a:ext>
            </a:extLst>
          </p:cNvPr>
          <p:cNvSpPr/>
          <p:nvPr/>
        </p:nvSpPr>
        <p:spPr>
          <a:xfrm>
            <a:off x="6006331" y="4808327"/>
            <a:ext cx="791888" cy="280172"/>
          </a:xfrm>
          <a:custGeom>
            <a:avLst>
              <a:gd name="f8" fmla="val 500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50000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val f8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6 1 f3"/>
              <a:gd name="f22" fmla="*/ f17 1 f3"/>
              <a:gd name="f23" fmla="*/ f18 1 21600"/>
              <a:gd name="f24" fmla="*/ f19 1 21600"/>
              <a:gd name="f25" fmla="*/ 21600 f18 1"/>
              <a:gd name="f26" fmla="*/ 21600 f19 1"/>
              <a:gd name="f27" fmla="+- f21 0 f2"/>
              <a:gd name="f28" fmla="+- f22 0 f2"/>
              <a:gd name="f29" fmla="min f24 f23"/>
              <a:gd name="f30" fmla="*/ f25 1 f20"/>
              <a:gd name="f31" fmla="*/ f26 1 f20"/>
              <a:gd name="f32" fmla="val f30"/>
              <a:gd name="f33" fmla="val f31"/>
              <a:gd name="f34" fmla="*/ f14 f29 1"/>
              <a:gd name="f35" fmla="+- f33 0 f14"/>
              <a:gd name="f36" fmla="+- f32 0 f14"/>
              <a:gd name="f37" fmla="*/ f33 f29 1"/>
              <a:gd name="f38" fmla="*/ f32 f29 1"/>
              <a:gd name="f39" fmla="*/ f35 1 2"/>
              <a:gd name="f40" fmla="min f36 f35"/>
              <a:gd name="f41" fmla="+- f14 f39 0"/>
              <a:gd name="f42" fmla="*/ f40 f15 1"/>
              <a:gd name="f43" fmla="*/ f42 1 100000"/>
              <a:gd name="f44" fmla="*/ f41 f29 1"/>
              <a:gd name="f45" fmla="+- f32 0 f43"/>
              <a:gd name="f46" fmla="+- f45 f32 0"/>
              <a:gd name="f47" fmla="*/ f45 1 2"/>
              <a:gd name="f48" fmla="*/ f45 f29 1"/>
              <a:gd name="f49" fmla="*/ f46 1 2"/>
              <a:gd name="f50" fmla="*/ f47 f29 1"/>
              <a:gd name="f51" fmla="*/ f49 f29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0" y="f34"/>
              </a:cxn>
              <a:cxn ang="f28">
                <a:pos x="f50" y="f37"/>
              </a:cxn>
            </a:cxnLst>
            <a:rect l="f34" t="f34" r="f51" b="f37"/>
            <a:pathLst>
              <a:path>
                <a:moveTo>
                  <a:pt x="f34" y="f34"/>
                </a:moveTo>
                <a:lnTo>
                  <a:pt x="f48" y="f34"/>
                </a:lnTo>
                <a:lnTo>
                  <a:pt x="f38" y="f44"/>
                </a:lnTo>
                <a:lnTo>
                  <a:pt x="f48" y="f37"/>
                </a:lnTo>
                <a:lnTo>
                  <a:pt x="f34" y="f37"/>
                </a:lnTo>
                <a:close/>
              </a:path>
            </a:pathLst>
          </a:custGeom>
          <a:gradFill>
            <a:gsLst>
              <a:gs pos="0">
                <a:srgbClr val="F27C00"/>
              </a:gs>
              <a:gs pos="100000">
                <a:srgbClr val="EF7D00"/>
              </a:gs>
            </a:gsLst>
            <a:path path="circle">
              <a:fillToRect l="100000" t="100000"/>
            </a:path>
          </a:gradFill>
          <a:ln w="12701" cap="flat">
            <a:solidFill>
              <a:srgbClr val="E48312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2400" b="0" i="0" u="none" strike="noStrike" kern="1200" cap="none" spc="0" baseline="0" dirty="0">
              <a:solidFill>
                <a:srgbClr val="FFFFFF"/>
              </a:solidFill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13D27AE-808C-4E6C-B2E6-0573F03DC6E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1 : GRCT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la relation clientèle touristique</a:t>
            </a:r>
          </a:p>
        </p:txBody>
      </p:sp>
      <p:grpSp>
        <p:nvGrpSpPr>
          <p:cNvPr id="4" name="Diagramme 3">
            <a:extLst>
              <a:ext uri="{FF2B5EF4-FFF2-40B4-BE49-F238E27FC236}">
                <a16:creationId xmlns:a16="http://schemas.microsoft.com/office/drawing/2014/main" id="{93B04AF2-4E3E-46D8-A1AC-C71D1D1CF0B7}"/>
              </a:ext>
            </a:extLst>
          </p:cNvPr>
          <p:cNvGrpSpPr/>
          <p:nvPr/>
        </p:nvGrpSpPr>
        <p:grpSpPr>
          <a:xfrm>
            <a:off x="700701" y="1698819"/>
            <a:ext cx="10820816" cy="1154027"/>
            <a:chOff x="1191380" y="1876540"/>
            <a:chExt cx="9809235" cy="1154027"/>
          </a:xfrm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2F5B338D-9089-4E22-815B-89EF9A9A5804}"/>
                </a:ext>
              </a:extLst>
            </p:cNvPr>
            <p:cNvSpPr/>
            <p:nvPr/>
          </p:nvSpPr>
          <p:spPr>
            <a:xfrm>
              <a:off x="1191380" y="1876540"/>
              <a:ext cx="2885069" cy="115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5072"/>
                <a:gd name="f7" fmla="val 1154028"/>
                <a:gd name="f8" fmla="val 2308058"/>
                <a:gd name="f9" fmla="val 577014"/>
                <a:gd name="f10" fmla="+- 0 0 -90"/>
                <a:gd name="f11" fmla="*/ f3 1 2885072"/>
                <a:gd name="f12" fmla="*/ f4 1 115402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885072"/>
                <a:gd name="f21" fmla="*/ f17 1 1154028"/>
                <a:gd name="f22" fmla="*/ 0 f18 1"/>
                <a:gd name="f23" fmla="*/ 0 f17 1"/>
                <a:gd name="f24" fmla="*/ 2308058 f18 1"/>
                <a:gd name="f25" fmla="*/ 2885072 f18 1"/>
                <a:gd name="f26" fmla="*/ 577014 f17 1"/>
                <a:gd name="f27" fmla="*/ 1154028 f17 1"/>
                <a:gd name="f28" fmla="+- f19 0 f1"/>
                <a:gd name="f29" fmla="*/ f22 1 2885072"/>
                <a:gd name="f30" fmla="*/ f23 1 1154028"/>
                <a:gd name="f31" fmla="*/ f24 1 2885072"/>
                <a:gd name="f32" fmla="*/ f25 1 2885072"/>
                <a:gd name="f33" fmla="*/ f26 1 1154028"/>
                <a:gd name="f34" fmla="*/ f27 1 1154028"/>
                <a:gd name="f35" fmla="*/ f13 1 f20"/>
                <a:gd name="f36" fmla="*/ f14 1 f20"/>
                <a:gd name="f37" fmla="*/ f13 1 f21"/>
                <a:gd name="f38" fmla="*/ f15 1 f21"/>
                <a:gd name="f39" fmla="*/ f29 1 f20"/>
                <a:gd name="f40" fmla="*/ f30 1 f21"/>
                <a:gd name="f41" fmla="*/ f31 1 f20"/>
                <a:gd name="f42" fmla="*/ f32 1 f20"/>
                <a:gd name="f43" fmla="*/ f33 1 f21"/>
                <a:gd name="f44" fmla="*/ f34 1 f21"/>
                <a:gd name="f45" fmla="*/ f35 f11 1"/>
                <a:gd name="f46" fmla="*/ f36 f11 1"/>
                <a:gd name="f47" fmla="*/ f38 f12 1"/>
                <a:gd name="f48" fmla="*/ f37 f12 1"/>
                <a:gd name="f49" fmla="*/ f39 f11 1"/>
                <a:gd name="f50" fmla="*/ f40 f12 1"/>
                <a:gd name="f51" fmla="*/ f41 f11 1"/>
                <a:gd name="f52" fmla="*/ f42 f11 1"/>
                <a:gd name="f53" fmla="*/ f43 f12 1"/>
                <a:gd name="f54" fmla="*/ f44 f12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49" y="f50"/>
                </a:cxn>
                <a:cxn ang="f28">
                  <a:pos x="f51" y="f50"/>
                </a:cxn>
                <a:cxn ang="f28">
                  <a:pos x="f52" y="f53"/>
                </a:cxn>
                <a:cxn ang="f28">
                  <a:pos x="f51" y="f54"/>
                </a:cxn>
                <a:cxn ang="f28">
                  <a:pos x="f49" y="f54"/>
                </a:cxn>
                <a:cxn ang="f28">
                  <a:pos x="f49" y="f50"/>
                </a:cxn>
              </a:cxnLst>
              <a:rect l="f45" t="f48" r="f46" b="f47"/>
              <a:pathLst>
                <a:path w="2885072" h="115402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0F0F0"/>
                </a:gs>
              </a:gsLst>
              <a:path path="circle">
                <a:fillToRect l="100000" t="100000"/>
              </a:path>
            </a:gra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0681" tIns="45335" rIns="311179" bIns="45335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Gestion de l’espace d’accueil</a:t>
              </a: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055A4CF0-5E72-45CA-8082-359740504246}"/>
                </a:ext>
              </a:extLst>
            </p:cNvPr>
            <p:cNvSpPr/>
            <p:nvPr/>
          </p:nvSpPr>
          <p:spPr>
            <a:xfrm>
              <a:off x="3499436" y="1876540"/>
              <a:ext cx="2885069" cy="115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5072"/>
                <a:gd name="f7" fmla="val 1154028"/>
                <a:gd name="f8" fmla="val 2308058"/>
                <a:gd name="f9" fmla="val 577014"/>
                <a:gd name="f10" fmla="+- 0 0 -90"/>
                <a:gd name="f11" fmla="*/ f3 1 2885072"/>
                <a:gd name="f12" fmla="*/ f4 1 115402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885072"/>
                <a:gd name="f21" fmla="*/ f17 1 1154028"/>
                <a:gd name="f22" fmla="*/ 0 f18 1"/>
                <a:gd name="f23" fmla="*/ 0 f17 1"/>
                <a:gd name="f24" fmla="*/ 2308058 f18 1"/>
                <a:gd name="f25" fmla="*/ 2885072 f18 1"/>
                <a:gd name="f26" fmla="*/ 577014 f17 1"/>
                <a:gd name="f27" fmla="*/ 1154028 f17 1"/>
                <a:gd name="f28" fmla="*/ 577014 f18 1"/>
                <a:gd name="f29" fmla="+- f19 0 f1"/>
                <a:gd name="f30" fmla="*/ f22 1 2885072"/>
                <a:gd name="f31" fmla="*/ f23 1 1154028"/>
                <a:gd name="f32" fmla="*/ f24 1 2885072"/>
                <a:gd name="f33" fmla="*/ f25 1 2885072"/>
                <a:gd name="f34" fmla="*/ f26 1 1154028"/>
                <a:gd name="f35" fmla="*/ f27 1 1154028"/>
                <a:gd name="f36" fmla="*/ f28 1 2885072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2885072" h="115402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0F0F0"/>
                </a:gs>
              </a:gsLst>
              <a:path path="circle">
                <a:fillToRect l="100000" t="100000"/>
              </a:path>
            </a:gra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645026" tIns="45335" rIns="599681" bIns="45335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Conseil et vente de prestation</a:t>
              </a:r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18D0478-014A-4ACF-BD55-87A46CFA529C}"/>
                </a:ext>
              </a:extLst>
            </p:cNvPr>
            <p:cNvSpPr/>
            <p:nvPr/>
          </p:nvSpPr>
          <p:spPr>
            <a:xfrm>
              <a:off x="5807491" y="1876540"/>
              <a:ext cx="2885069" cy="115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5072"/>
                <a:gd name="f7" fmla="val 1154028"/>
                <a:gd name="f8" fmla="val 2308058"/>
                <a:gd name="f9" fmla="val 577014"/>
                <a:gd name="f10" fmla="+- 0 0 -90"/>
                <a:gd name="f11" fmla="*/ f3 1 2885072"/>
                <a:gd name="f12" fmla="*/ f4 1 115402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885072"/>
                <a:gd name="f21" fmla="*/ f17 1 1154028"/>
                <a:gd name="f22" fmla="*/ 0 f18 1"/>
                <a:gd name="f23" fmla="*/ 0 f17 1"/>
                <a:gd name="f24" fmla="*/ 2308058 f18 1"/>
                <a:gd name="f25" fmla="*/ 2885072 f18 1"/>
                <a:gd name="f26" fmla="*/ 577014 f17 1"/>
                <a:gd name="f27" fmla="*/ 1154028 f17 1"/>
                <a:gd name="f28" fmla="*/ 577014 f18 1"/>
                <a:gd name="f29" fmla="+- f19 0 f1"/>
                <a:gd name="f30" fmla="*/ f22 1 2885072"/>
                <a:gd name="f31" fmla="*/ f23 1 1154028"/>
                <a:gd name="f32" fmla="*/ f24 1 2885072"/>
                <a:gd name="f33" fmla="*/ f25 1 2885072"/>
                <a:gd name="f34" fmla="*/ f26 1 1154028"/>
                <a:gd name="f35" fmla="*/ f27 1 1154028"/>
                <a:gd name="f36" fmla="*/ f28 1 2885072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2885072" h="115402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0F0F0"/>
                </a:gs>
              </a:gsLst>
              <a:path path="circle">
                <a:fillToRect l="100000" t="100000"/>
              </a:path>
            </a:gra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645026" tIns="45335" rIns="599681" bIns="45335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Suivi de la clientèle</a:t>
              </a: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02A8B42-33ED-4C81-9EFA-05405E8B33FD}"/>
                </a:ext>
              </a:extLst>
            </p:cNvPr>
            <p:cNvSpPr/>
            <p:nvPr/>
          </p:nvSpPr>
          <p:spPr>
            <a:xfrm>
              <a:off x="8115546" y="1876540"/>
              <a:ext cx="2885069" cy="115402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85072"/>
                <a:gd name="f7" fmla="val 1154028"/>
                <a:gd name="f8" fmla="val 2308058"/>
                <a:gd name="f9" fmla="val 577014"/>
                <a:gd name="f10" fmla="+- 0 0 -90"/>
                <a:gd name="f11" fmla="*/ f3 1 2885072"/>
                <a:gd name="f12" fmla="*/ f4 1 1154028"/>
                <a:gd name="f13" fmla="val f5"/>
                <a:gd name="f14" fmla="val f6"/>
                <a:gd name="f15" fmla="val f7"/>
                <a:gd name="f16" fmla="*/ f10 f0 1"/>
                <a:gd name="f17" fmla="+- f15 0 f13"/>
                <a:gd name="f18" fmla="+- f14 0 f13"/>
                <a:gd name="f19" fmla="*/ f16 1 f2"/>
                <a:gd name="f20" fmla="*/ f18 1 2885072"/>
                <a:gd name="f21" fmla="*/ f17 1 1154028"/>
                <a:gd name="f22" fmla="*/ 0 f18 1"/>
                <a:gd name="f23" fmla="*/ 0 f17 1"/>
                <a:gd name="f24" fmla="*/ 2308058 f18 1"/>
                <a:gd name="f25" fmla="*/ 2885072 f18 1"/>
                <a:gd name="f26" fmla="*/ 577014 f17 1"/>
                <a:gd name="f27" fmla="*/ 1154028 f17 1"/>
                <a:gd name="f28" fmla="*/ 577014 f18 1"/>
                <a:gd name="f29" fmla="+- f19 0 f1"/>
                <a:gd name="f30" fmla="*/ f22 1 2885072"/>
                <a:gd name="f31" fmla="*/ f23 1 1154028"/>
                <a:gd name="f32" fmla="*/ f24 1 2885072"/>
                <a:gd name="f33" fmla="*/ f25 1 2885072"/>
                <a:gd name="f34" fmla="*/ f26 1 1154028"/>
                <a:gd name="f35" fmla="*/ f27 1 1154028"/>
                <a:gd name="f36" fmla="*/ f28 1 2885072"/>
                <a:gd name="f37" fmla="*/ f13 1 f20"/>
                <a:gd name="f38" fmla="*/ f14 1 f20"/>
                <a:gd name="f39" fmla="*/ f13 1 f21"/>
                <a:gd name="f40" fmla="*/ f15 1 f21"/>
                <a:gd name="f41" fmla="*/ f30 1 f20"/>
                <a:gd name="f42" fmla="*/ f31 1 f21"/>
                <a:gd name="f43" fmla="*/ f32 1 f20"/>
                <a:gd name="f44" fmla="*/ f33 1 f20"/>
                <a:gd name="f45" fmla="*/ f34 1 f21"/>
                <a:gd name="f46" fmla="*/ f35 1 f21"/>
                <a:gd name="f47" fmla="*/ f36 1 f20"/>
                <a:gd name="f48" fmla="*/ f37 f11 1"/>
                <a:gd name="f49" fmla="*/ f38 f11 1"/>
                <a:gd name="f50" fmla="*/ f40 f12 1"/>
                <a:gd name="f51" fmla="*/ f39 f12 1"/>
                <a:gd name="f52" fmla="*/ f41 f11 1"/>
                <a:gd name="f53" fmla="*/ f42 f12 1"/>
                <a:gd name="f54" fmla="*/ f43 f11 1"/>
                <a:gd name="f55" fmla="*/ f44 f11 1"/>
                <a:gd name="f56" fmla="*/ f45 f12 1"/>
                <a:gd name="f57" fmla="*/ f46 f12 1"/>
                <a:gd name="f58" fmla="*/ f47 f11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52" y="f53"/>
                </a:cxn>
                <a:cxn ang="f29">
                  <a:pos x="f54" y="f53"/>
                </a:cxn>
                <a:cxn ang="f29">
                  <a:pos x="f55" y="f56"/>
                </a:cxn>
                <a:cxn ang="f29">
                  <a:pos x="f54" y="f57"/>
                </a:cxn>
                <a:cxn ang="f29">
                  <a:pos x="f52" y="f57"/>
                </a:cxn>
                <a:cxn ang="f29">
                  <a:pos x="f58" y="f56"/>
                </a:cxn>
                <a:cxn ang="f29">
                  <a:pos x="f52" y="f53"/>
                </a:cxn>
              </a:cxnLst>
              <a:rect l="f48" t="f51" r="f49" b="f50"/>
              <a:pathLst>
                <a:path w="2885072" h="1154028">
                  <a:moveTo>
                    <a:pt x="f5" y="f5"/>
                  </a:moveTo>
                  <a:lnTo>
                    <a:pt x="f8" y="f5"/>
                  </a:lnTo>
                  <a:lnTo>
                    <a:pt x="f6" y="f9"/>
                  </a:lnTo>
                  <a:lnTo>
                    <a:pt x="f8" y="f7"/>
                  </a:lnTo>
                  <a:lnTo>
                    <a:pt x="f5" y="f7"/>
                  </a:lnTo>
                  <a:lnTo>
                    <a:pt x="f9" y="f9"/>
                  </a:lnTo>
                  <a:lnTo>
                    <a:pt x="f5" y="f5"/>
                  </a:lnTo>
                  <a:close/>
                </a:path>
              </a:pathLst>
            </a:custGeom>
            <a:gradFill>
              <a:gsLst>
                <a:gs pos="0">
                  <a:srgbClr val="EDEDED"/>
                </a:gs>
                <a:gs pos="100000">
                  <a:srgbClr val="F0F0F0"/>
                </a:gs>
              </a:gsLst>
              <a:path path="circle">
                <a:fillToRect l="100000" t="100000"/>
              </a:path>
            </a:gra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645026" tIns="45335" rIns="599681" bIns="45335" anchor="ctr" anchorCtr="1" compatLnSpc="1">
              <a:noAutofit/>
            </a:bodyPr>
            <a:lstStyle/>
            <a:p>
              <a:pPr marL="0" marR="0" lvl="0" indent="0" algn="ctr" defTabSz="755651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7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17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Accompagnement des  touristes</a:t>
              </a:r>
            </a:p>
          </p:txBody>
        </p:sp>
      </p:grpSp>
      <p:sp>
        <p:nvSpPr>
          <p:cNvPr id="9" name="ZoneTexte 4">
            <a:extLst>
              <a:ext uri="{FF2B5EF4-FFF2-40B4-BE49-F238E27FC236}">
                <a16:creationId xmlns:a16="http://schemas.microsoft.com/office/drawing/2014/main" id="{BBF2004E-17D6-433B-B655-BA1C6913494D}"/>
              </a:ext>
            </a:extLst>
          </p:cNvPr>
          <p:cNvSpPr txBox="1"/>
          <p:nvPr/>
        </p:nvSpPr>
        <p:spPr>
          <a:xfrm>
            <a:off x="676894" y="3074802"/>
            <a:ext cx="5434215" cy="3600986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A2AF92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Ce pôle d’activités prend appui sur 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380993" marR="0" lvl="0" indent="-38099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Les compétences langagières</a:t>
            </a: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et la maîtrise de la dimension interculturelle de la RC</a:t>
            </a:r>
            <a:endParaRPr lang="fr-FR" sz="2400" b="0" i="0" u="none" strike="noStrike" kern="1200" cap="none" spc="0" baseline="0" dirty="0">
              <a:solidFill>
                <a:srgbClr val="00000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380993" marR="0" lvl="0" indent="-38099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La connaissance des territoires, des destinations et des produits touristiques,</a:t>
            </a:r>
          </a:p>
          <a:p>
            <a:pPr marL="380993" marR="0" lvl="0" indent="-38099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L’utilisation des sites et logiciels professionnels.</a:t>
            </a:r>
          </a:p>
        </p:txBody>
      </p:sp>
      <p:sp>
        <p:nvSpPr>
          <p:cNvPr id="10" name="ZoneTexte 5">
            <a:extLst>
              <a:ext uri="{FF2B5EF4-FFF2-40B4-BE49-F238E27FC236}">
                <a16:creationId xmlns:a16="http://schemas.microsoft.com/office/drawing/2014/main" id="{57A14660-3B30-4049-ABBB-69A8FD314342}"/>
              </a:ext>
            </a:extLst>
          </p:cNvPr>
          <p:cNvSpPr txBox="1"/>
          <p:nvPr/>
        </p:nvSpPr>
        <p:spPr>
          <a:xfrm>
            <a:off x="6855254" y="3813466"/>
            <a:ext cx="4621640" cy="2123658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A2AF92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Pour être en mesure</a:t>
            </a:r>
            <a:r>
              <a:rPr lang="fr-FR" sz="2400" b="0" i="0" u="none" strike="noStrike" kern="1200" cap="none" spc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d</a:t>
            </a: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e proposer 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200" b="0" i="0" u="none" strike="noStrike" kern="1200" cap="none" spc="0" baseline="0" dirty="0">
              <a:solidFill>
                <a:srgbClr val="000000"/>
              </a:solidFill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</a:endParaRPr>
          </a:p>
          <a:p>
            <a:pPr marL="380993" marR="0" lvl="0" indent="-38099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Une offre touristique adaptée à toutes les clientèles</a:t>
            </a:r>
          </a:p>
          <a:p>
            <a:pPr marL="380993" marR="0" lvl="0" indent="-380993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Des formules de tourisme durables, éthiques et sociétales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4547E86B-9360-4FCD-A47E-C071DBFD2278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9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5ACE1-8FD9-4A2D-8FBC-68A6A81C083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fr-FR" sz="1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lvl="0" indent="0">
              <a:buNone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Les principaux changements</a:t>
            </a:r>
          </a:p>
          <a:p>
            <a:pPr marL="0" lv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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11 compétences à maîtriser </a:t>
            </a:r>
          </a:p>
          <a:p>
            <a:pPr lvl="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"/>
            </a:pP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Intégration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de l’enseignement de la tourismatique sur les 2 ans de formation. 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Wingdings" panose="05000000000000000000" pitchFamily="2" charset="2"/>
              </a:rPr>
              <a:t> 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La tourismatique devient donc un passage obligé pour tous les étudiants.</a:t>
            </a:r>
          </a:p>
          <a:p>
            <a:pPr lvl="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"/>
            </a:pPr>
            <a:r>
              <a:rPr lang="fr-FR" sz="2400" dirty="0" smtClean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Des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notions juridiques intégrées </a:t>
            </a:r>
          </a:p>
          <a:p>
            <a:pPr marL="292608" lvl="1" indent="0" algn="just">
              <a:buNone/>
            </a:pP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Wingdings" panose="05000000000000000000" pitchFamily="2" charset="2"/>
              </a:rPr>
              <a:t> </a:t>
            </a:r>
            <a:r>
              <a:rPr lang="fr-FR" i="1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 cf. 4. les contrats liés à la relation avec les clients (p 30,31)</a:t>
            </a:r>
          </a:p>
          <a:p>
            <a:pPr lvl="0">
              <a:buFont typeface="Wingdings" panose="05000000000000000000" pitchFamily="2" charset="2"/>
              <a:buChar char="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142804A0-9135-47C3-B41F-C4BA23BFD0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1 : GRCT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la relation clientèle touristique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CEED44C-F638-45F0-B20F-53017DB40086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600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t 1">
            <a:extLst>
              <a:ext uri="{FF2B5EF4-FFF2-40B4-BE49-F238E27FC236}">
                <a16:creationId xmlns:a16="http://schemas.microsoft.com/office/drawing/2014/main" id="{D38A6054-5EB9-470A-A66C-A2F01354DC3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797472"/>
              </p:ext>
            </p:extLst>
          </p:nvPr>
        </p:nvGraphicFramePr>
        <p:xfrm>
          <a:off x="2312988" y="1789113"/>
          <a:ext cx="8262937" cy="477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4" name="Document" r:id="rId4" imgW="6196576" imgH="3583329" progId="Word.Document.12">
                  <p:embed/>
                </p:oleObj>
              </mc:Choice>
              <mc:Fallback>
                <p:oleObj name="Document" r:id="rId4" imgW="6196576" imgH="3583329" progId="Word.Document.12">
                  <p:embed/>
                  <p:pic>
                    <p:nvPicPr>
                      <p:cNvPr id="7" name="Objet 1">
                        <a:extLst>
                          <a:ext uri="{FF2B5EF4-FFF2-40B4-BE49-F238E27FC236}">
                            <a16:creationId xmlns:a16="http://schemas.microsoft.com/office/drawing/2014/main" id="{36ECF206-800D-4E28-86E3-1C6F641F17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12988" y="1789113"/>
                        <a:ext cx="8262937" cy="477520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 : coins arrondis 23">
            <a:extLst>
              <a:ext uri="{FF2B5EF4-FFF2-40B4-BE49-F238E27FC236}">
                <a16:creationId xmlns:a16="http://schemas.microsoft.com/office/drawing/2014/main" id="{D922D698-03E8-493D-805F-40115501AE2B}"/>
              </a:ext>
            </a:extLst>
          </p:cNvPr>
          <p:cNvSpPr/>
          <p:nvPr/>
        </p:nvSpPr>
        <p:spPr>
          <a:xfrm>
            <a:off x="2480322" y="3541984"/>
            <a:ext cx="2040730" cy="51094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" name="Rectangle : coins arrondis 24">
            <a:extLst>
              <a:ext uri="{FF2B5EF4-FFF2-40B4-BE49-F238E27FC236}">
                <a16:creationId xmlns:a16="http://schemas.microsoft.com/office/drawing/2014/main" id="{607064A8-B1D5-4141-ACE4-DACBEED2A9E0}"/>
              </a:ext>
            </a:extLst>
          </p:cNvPr>
          <p:cNvSpPr/>
          <p:nvPr/>
        </p:nvSpPr>
        <p:spPr>
          <a:xfrm>
            <a:off x="4602904" y="3121853"/>
            <a:ext cx="4394620" cy="28839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" name="Rectangle : coins arrondis 25">
            <a:extLst>
              <a:ext uri="{FF2B5EF4-FFF2-40B4-BE49-F238E27FC236}">
                <a16:creationId xmlns:a16="http://schemas.microsoft.com/office/drawing/2014/main" id="{6E25D4B9-F5E3-4B52-8762-41236375088F}"/>
              </a:ext>
            </a:extLst>
          </p:cNvPr>
          <p:cNvSpPr/>
          <p:nvPr/>
        </p:nvSpPr>
        <p:spPr>
          <a:xfrm>
            <a:off x="2491261" y="4166088"/>
            <a:ext cx="2040730" cy="58944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" name="Rectangle : coins arrondis 26">
            <a:extLst>
              <a:ext uri="{FF2B5EF4-FFF2-40B4-BE49-F238E27FC236}">
                <a16:creationId xmlns:a16="http://schemas.microsoft.com/office/drawing/2014/main" id="{8A604A1D-8025-406A-8BC4-AE854CEBBA6E}"/>
              </a:ext>
            </a:extLst>
          </p:cNvPr>
          <p:cNvSpPr/>
          <p:nvPr/>
        </p:nvSpPr>
        <p:spPr>
          <a:xfrm>
            <a:off x="4602904" y="3429000"/>
            <a:ext cx="4403352" cy="1909804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4" name="Rectangle : coins arrondis 27">
            <a:extLst>
              <a:ext uri="{FF2B5EF4-FFF2-40B4-BE49-F238E27FC236}">
                <a16:creationId xmlns:a16="http://schemas.microsoft.com/office/drawing/2014/main" id="{4426AB97-6817-42EA-88FE-8A314860A543}"/>
              </a:ext>
            </a:extLst>
          </p:cNvPr>
          <p:cNvSpPr/>
          <p:nvPr/>
        </p:nvSpPr>
        <p:spPr>
          <a:xfrm>
            <a:off x="2480321" y="4815761"/>
            <a:ext cx="2040730" cy="394828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5" name="Rectangle : coins arrondis 28">
            <a:extLst>
              <a:ext uri="{FF2B5EF4-FFF2-40B4-BE49-F238E27FC236}">
                <a16:creationId xmlns:a16="http://schemas.microsoft.com/office/drawing/2014/main" id="{00431229-5CF2-4081-8B02-4A699737DFFD}"/>
              </a:ext>
            </a:extLst>
          </p:cNvPr>
          <p:cNvSpPr/>
          <p:nvPr/>
        </p:nvSpPr>
        <p:spPr>
          <a:xfrm>
            <a:off x="4602904" y="5357557"/>
            <a:ext cx="4394619" cy="67521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Rectangle : coins arrondis 29">
            <a:extLst>
              <a:ext uri="{FF2B5EF4-FFF2-40B4-BE49-F238E27FC236}">
                <a16:creationId xmlns:a16="http://schemas.microsoft.com/office/drawing/2014/main" id="{5BC49F89-E111-4FB0-A514-54F5D61AFE7B}"/>
              </a:ext>
            </a:extLst>
          </p:cNvPr>
          <p:cNvSpPr/>
          <p:nvPr/>
        </p:nvSpPr>
        <p:spPr>
          <a:xfrm>
            <a:off x="2491261" y="5253690"/>
            <a:ext cx="2040730" cy="4802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Rectangle : coins arrondis 30">
            <a:extLst>
              <a:ext uri="{FF2B5EF4-FFF2-40B4-BE49-F238E27FC236}">
                <a16:creationId xmlns:a16="http://schemas.microsoft.com/office/drawing/2014/main" id="{8E966E9A-848B-4341-8FFB-4ABF1F5E929C}"/>
              </a:ext>
            </a:extLst>
          </p:cNvPr>
          <p:cNvSpPr/>
          <p:nvPr/>
        </p:nvSpPr>
        <p:spPr>
          <a:xfrm>
            <a:off x="4602905" y="6051521"/>
            <a:ext cx="4394618" cy="28817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0" name="Titre 1">
            <a:extLst>
              <a:ext uri="{FF2B5EF4-FFF2-40B4-BE49-F238E27FC236}">
                <a16:creationId xmlns:a16="http://schemas.microsoft.com/office/drawing/2014/main" id="{C9E81930-9EE7-489B-BF53-52D8EA1451BA}"/>
              </a:ext>
            </a:extLst>
          </p:cNvPr>
          <p:cNvSpPr txBox="1">
            <a:spLocks/>
          </p:cNvSpPr>
          <p:nvPr/>
        </p:nvSpPr>
        <p:spPr>
          <a:xfrm>
            <a:off x="676894" y="293468"/>
            <a:ext cx="10800000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00">
                <a:latin typeface="Cambria" panose="02040503050406030204" pitchFamily="18" charset="0"/>
                <a:ea typeface="Cambria" panose="02040503050406030204" pitchFamily="18" charset="0"/>
              </a:rPr>
              <a:t>Le bloc 1 : GRCT</a:t>
            </a:r>
            <a:br>
              <a:rPr lang="fr-FR" sz="430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fr-FR" sz="4300" i="1">
                <a:latin typeface="Cambria" panose="02040503050406030204" pitchFamily="18" charset="0"/>
                <a:ea typeface="Cambria" panose="02040503050406030204" pitchFamily="18" charset="0"/>
              </a:rPr>
              <a:t>Gestion de la relation clientèle touristique</a:t>
            </a:r>
            <a:endParaRPr lang="fr-FR" sz="4300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3ED5390D-6B02-4804-BE19-756B0BD7234B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er 12">
            <a:extLst>
              <a:ext uri="{FF2B5EF4-FFF2-40B4-BE49-F238E27FC236}">
                <a16:creationId xmlns:a16="http://schemas.microsoft.com/office/drawing/2014/main" id="{3952E667-5F0D-4572-9069-5A65C84A810B}"/>
              </a:ext>
            </a:extLst>
          </p:cNvPr>
          <p:cNvGrpSpPr/>
          <p:nvPr/>
        </p:nvGrpSpPr>
        <p:grpSpPr>
          <a:xfrm rot="19057202">
            <a:off x="9879588" y="2428797"/>
            <a:ext cx="2154152" cy="1693258"/>
            <a:chOff x="9877151" y="1723259"/>
            <a:chExt cx="2154152" cy="1693258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5" name="Bulle ronde 10">
              <a:extLst>
                <a:ext uri="{FF2B5EF4-FFF2-40B4-BE49-F238E27FC236}">
                  <a16:creationId xmlns:a16="http://schemas.microsoft.com/office/drawing/2014/main" id="{BE8974B3-5BC7-4F11-ACA6-1EAEB25AD5EF}"/>
                </a:ext>
              </a:extLst>
            </p:cNvPr>
            <p:cNvSpPr/>
            <p:nvPr/>
          </p:nvSpPr>
          <p:spPr>
            <a:xfrm rot="2060482">
              <a:off x="9877151" y="1723259"/>
              <a:ext cx="2154152" cy="1693258"/>
            </a:xfrm>
            <a:custGeom>
              <a:avLst>
                <a:gd name="f0" fmla="val -7668"/>
                <a:gd name="f1" fmla="val 13260"/>
              </a:avLst>
              <a:gdLst>
                <a:gd name="f2" fmla="val 21600000"/>
                <a:gd name="f3" fmla="val 10800000"/>
                <a:gd name="f4" fmla="val 5400000"/>
                <a:gd name="f5" fmla="val 180"/>
                <a:gd name="f6" fmla="val w"/>
                <a:gd name="f7" fmla="val h"/>
                <a:gd name="f8" fmla="*/ 5419351 1 1725033"/>
                <a:gd name="f9" fmla="val -2147483647"/>
                <a:gd name="f10" fmla="val 2147483647"/>
                <a:gd name="f11" fmla="min 0 21600"/>
                <a:gd name="f12" fmla="max 0 21600"/>
                <a:gd name="f13" fmla="+- 0 0 0"/>
                <a:gd name="f14" fmla="+- 0 0 180"/>
                <a:gd name="f15" fmla="+- 0 0 -194"/>
                <a:gd name="f16" fmla="*/ f6 1 21600"/>
                <a:gd name="f17" fmla="*/ f7 1 21600"/>
                <a:gd name="f18" fmla="*/ f8 1 180"/>
                <a:gd name="f19" fmla="pin -2147483647 f0 2147483647"/>
                <a:gd name="f20" fmla="pin -2147483647 f1 2147483647"/>
                <a:gd name="f21" fmla="+- f12 0 f11"/>
                <a:gd name="f22" fmla="*/ f13 f3 1"/>
                <a:gd name="f23" fmla="*/ f14 f3 1"/>
                <a:gd name="f24" fmla="*/ f15 f3 1"/>
                <a:gd name="f25" fmla="+- f19 0 10800"/>
                <a:gd name="f26" fmla="+- f20 0 10800"/>
                <a:gd name="f27" fmla="*/ f19 f16 1"/>
                <a:gd name="f28" fmla="*/ f20 f17 1"/>
                <a:gd name="f29" fmla="*/ 3200 f16 1"/>
                <a:gd name="f30" fmla="*/ 18400 f16 1"/>
                <a:gd name="f31" fmla="*/ 18400 f17 1"/>
                <a:gd name="f32" fmla="*/ 3200 f17 1"/>
                <a:gd name="f33" fmla="*/ f21 1 2"/>
                <a:gd name="f34" fmla="*/ 3160 f16 1"/>
                <a:gd name="f35" fmla="*/ 3160 f17 1"/>
                <a:gd name="f36" fmla="*/ f22 1 f5"/>
                <a:gd name="f37" fmla="*/ 18440 f17 1"/>
                <a:gd name="f38" fmla="*/ f23 1 f5"/>
                <a:gd name="f39" fmla="*/ 18440 f16 1"/>
                <a:gd name="f40" fmla="*/ f24 1 f5"/>
                <a:gd name="f41" fmla="*/ f25 f25 1"/>
                <a:gd name="f42" fmla="*/ f26 f26 1"/>
                <a:gd name="f43" fmla="+- 0 0 f26"/>
                <a:gd name="f44" fmla="+- 0 0 f25"/>
                <a:gd name="f45" fmla="+- f11 f33 0"/>
                <a:gd name="f46" fmla="*/ f33 f33 1"/>
                <a:gd name="f47" fmla="+- f36 0 f4"/>
                <a:gd name="f48" fmla="+- f38 0 f4"/>
                <a:gd name="f49" fmla="+- f40 0 f4"/>
                <a:gd name="f50" fmla="+- f41 f42 0"/>
                <a:gd name="f51" fmla="at2 f43 f44"/>
                <a:gd name="f52" fmla="sqrt f50"/>
                <a:gd name="f53" fmla="+- f51 f4 0"/>
                <a:gd name="f54" fmla="+- f52 0 10800"/>
                <a:gd name="f55" fmla="*/ f53 f8 1"/>
                <a:gd name="f56" fmla="*/ f55 1 f3"/>
                <a:gd name="f57" fmla="+- 0 0 f56"/>
                <a:gd name="f58" fmla="val f57"/>
                <a:gd name="f59" fmla="*/ f58 1 f18"/>
                <a:gd name="f60" fmla="+- f59 0 10"/>
                <a:gd name="f61" fmla="+- f59 10 0"/>
                <a:gd name="f62" fmla="*/ f59 f18 1"/>
                <a:gd name="f63" fmla="+- 0 0 f62"/>
                <a:gd name="f64" fmla="*/ f60 f18 1"/>
                <a:gd name="f65" fmla="*/ f61 f18 1"/>
                <a:gd name="f66" fmla="*/ f63 f3 1"/>
                <a:gd name="f67" fmla="+- 0 0 f64"/>
                <a:gd name="f68" fmla="+- 0 0 f65"/>
                <a:gd name="f69" fmla="*/ f66 1 f8"/>
                <a:gd name="f70" fmla="*/ f67 f3 1"/>
                <a:gd name="f71" fmla="*/ f68 f3 1"/>
                <a:gd name="f72" fmla="+- f69 0 f4"/>
                <a:gd name="f73" fmla="*/ f70 1 f8"/>
                <a:gd name="f74" fmla="*/ f71 1 f8"/>
                <a:gd name="f75" fmla="sin 1 f72"/>
                <a:gd name="f76" fmla="cos 1 f72"/>
                <a:gd name="f77" fmla="+- f73 0 f4"/>
                <a:gd name="f78" fmla="+- f74 0 f4"/>
                <a:gd name="f79" fmla="+- 0 0 f75"/>
                <a:gd name="f80" fmla="+- 0 0 f76"/>
                <a:gd name="f81" fmla="sin 1 f77"/>
                <a:gd name="f82" fmla="cos 1 f77"/>
                <a:gd name="f83" fmla="sin 1 f78"/>
                <a:gd name="f84" fmla="cos 1 f78"/>
                <a:gd name="f85" fmla="*/ 10800 f79 1"/>
                <a:gd name="f86" fmla="*/ 10800 f80 1"/>
                <a:gd name="f87" fmla="+- 0 0 f81"/>
                <a:gd name="f88" fmla="+- 0 0 f82"/>
                <a:gd name="f89" fmla="+- 0 0 f83"/>
                <a:gd name="f90" fmla="+- 0 0 f84"/>
                <a:gd name="f91" fmla="+- f85 10800 0"/>
                <a:gd name="f92" fmla="+- f86 10800 0"/>
                <a:gd name="f93" fmla="*/ 10800 f87 1"/>
                <a:gd name="f94" fmla="*/ 10800 f88 1"/>
                <a:gd name="f95" fmla="*/ 10800 f89 1"/>
                <a:gd name="f96" fmla="*/ 10800 f90 1"/>
                <a:gd name="f97" fmla="?: f54 f19 f91"/>
                <a:gd name="f98" fmla="?: f54 f20 f92"/>
                <a:gd name="f99" fmla="+- f93 10800 0"/>
                <a:gd name="f100" fmla="+- f94 10800 0"/>
                <a:gd name="f101" fmla="+- f95 10800 0"/>
                <a:gd name="f102" fmla="+- f96 10800 0"/>
                <a:gd name="f103" fmla="+- f101 0 f45"/>
                <a:gd name="f104" fmla="+- f102 0 f45"/>
                <a:gd name="f105" fmla="+- f99 0 f45"/>
                <a:gd name="f106" fmla="+- f100 0 f45"/>
                <a:gd name="f107" fmla="*/ f97 f16 1"/>
                <a:gd name="f108" fmla="*/ f98 f17 1"/>
                <a:gd name="f109" fmla="at2 f103 f104"/>
                <a:gd name="f110" fmla="at2 f105 f106"/>
                <a:gd name="f111" fmla="+- f109 f4 0"/>
                <a:gd name="f112" fmla="+- f110 f4 0"/>
                <a:gd name="f113" fmla="*/ f111 f8 1"/>
                <a:gd name="f114" fmla="*/ f112 f8 1"/>
                <a:gd name="f115" fmla="*/ f113 1 f3"/>
                <a:gd name="f116" fmla="*/ f114 1 f3"/>
                <a:gd name="f117" fmla="+- 0 0 f115"/>
                <a:gd name="f118" fmla="+- 0 0 f116"/>
                <a:gd name="f119" fmla="+- 0 0 f117"/>
                <a:gd name="f120" fmla="+- 0 0 f118"/>
                <a:gd name="f121" fmla="*/ f119 f3 1"/>
                <a:gd name="f122" fmla="*/ f120 f3 1"/>
                <a:gd name="f123" fmla="*/ f121 1 f8"/>
                <a:gd name="f124" fmla="*/ f122 1 f8"/>
                <a:gd name="f125" fmla="+- f123 0 f4"/>
                <a:gd name="f126" fmla="+- f124 0 f4"/>
                <a:gd name="f127" fmla="cos 1 f125"/>
                <a:gd name="f128" fmla="sin 1 f125"/>
                <a:gd name="f129" fmla="+- f126 0 f125"/>
                <a:gd name="f130" fmla="+- 0 0 f127"/>
                <a:gd name="f131" fmla="+- 0 0 f128"/>
                <a:gd name="f132" fmla="+- f129 f2 0"/>
                <a:gd name="f133" fmla="*/ f33 f130 1"/>
                <a:gd name="f134" fmla="*/ f33 f131 1"/>
                <a:gd name="f135" fmla="?: f129 f129 f132"/>
                <a:gd name="f136" fmla="*/ f133 f133 1"/>
                <a:gd name="f137" fmla="*/ f134 f134 1"/>
                <a:gd name="f138" fmla="+- f136 f137 0"/>
                <a:gd name="f139" fmla="sqrt f138"/>
                <a:gd name="f140" fmla="*/ f46 1 f139"/>
                <a:gd name="f141" fmla="*/ f130 f140 1"/>
                <a:gd name="f142" fmla="*/ f131 f140 1"/>
                <a:gd name="f143" fmla="+- f45 0 f141"/>
                <a:gd name="f144" fmla="+- f45 0 f142"/>
              </a:gdLst>
              <a:ahLst>
                <a:ahXY gdRefX="f0" minX="f9" maxX="f10" gdRefY="f1" minY="f9" maxY="f10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7">
                  <a:pos x="f34" y="f35"/>
                </a:cxn>
                <a:cxn ang="f48">
                  <a:pos x="f34" y="f37"/>
                </a:cxn>
                <a:cxn ang="f48">
                  <a:pos x="f39" y="f37"/>
                </a:cxn>
                <a:cxn ang="f47">
                  <a:pos x="f39" y="f35"/>
                </a:cxn>
                <a:cxn ang="f49">
                  <a:pos x="f107" y="f108"/>
                </a:cxn>
              </a:cxnLst>
              <a:rect l="f29" t="f32" r="f30" b="f31"/>
              <a:pathLst>
                <a:path w="21600" h="21600">
                  <a:moveTo>
                    <a:pt x="f143" y="f144"/>
                  </a:moveTo>
                  <a:arcTo wR="f33" hR="f33" stAng="f125" swAng="f135"/>
                  <a:lnTo>
                    <a:pt x="f97" y="f98"/>
                  </a:lnTo>
                  <a:close/>
                </a:path>
              </a:pathLst>
            </a:custGeom>
            <a:grpFill/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b="0" i="0" u="none" strike="noStrike" kern="1200" cap="none" spc="0" baseline="0" dirty="0">
                <a:solidFill>
                  <a:srgbClr val="FFFFFF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6" name="ZoneTexte 11">
              <a:extLst>
                <a:ext uri="{FF2B5EF4-FFF2-40B4-BE49-F238E27FC236}">
                  <a16:creationId xmlns:a16="http://schemas.microsoft.com/office/drawing/2014/main" id="{8C389605-7C6A-4338-9881-E77ADDCACCC4}"/>
                </a:ext>
              </a:extLst>
            </p:cNvPr>
            <p:cNvSpPr txBox="1"/>
            <p:nvPr/>
          </p:nvSpPr>
          <p:spPr>
            <a:xfrm rot="2550430">
              <a:off x="10234250" y="2023739"/>
              <a:ext cx="1785530" cy="1200329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b="0" i="0" u="none" strike="noStrike" kern="1200" cap="none" spc="0" baseline="0" dirty="0"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Une rédaction, synthétique et  simplifiée en 11 compétences</a:t>
              </a:r>
            </a:p>
          </p:txBody>
        </p:sp>
      </p:grpSp>
      <p:sp>
        <p:nvSpPr>
          <p:cNvPr id="18" name="Bulle ronde 16">
            <a:extLst>
              <a:ext uri="{FF2B5EF4-FFF2-40B4-BE49-F238E27FC236}">
                <a16:creationId xmlns:a16="http://schemas.microsoft.com/office/drawing/2014/main" id="{1C6A7672-A750-4F7F-A781-94842369892E}"/>
              </a:ext>
            </a:extLst>
          </p:cNvPr>
          <p:cNvSpPr/>
          <p:nvPr/>
        </p:nvSpPr>
        <p:spPr>
          <a:xfrm rot="21164468" flipH="1">
            <a:off x="18672" y="3827714"/>
            <a:ext cx="2334677" cy="1208598"/>
          </a:xfrm>
          <a:custGeom>
            <a:avLst>
              <a:gd name="f0" fmla="val -4410"/>
              <a:gd name="f1" fmla="val 647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1" cap="flat">
            <a:solidFill>
              <a:srgbClr val="006699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activités caractéristiques</a:t>
            </a:r>
          </a:p>
        </p:txBody>
      </p:sp>
    </p:spTree>
    <p:extLst>
      <p:ext uri="{BB962C8B-B14F-4D97-AF65-F5344CB8AC3E}">
        <p14:creationId xmlns:p14="http://schemas.microsoft.com/office/powerpoint/2010/main" val="263785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35ACE1-8FD9-4A2D-8FBC-68A6A81C083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La tourismatique dans le référentiel de certification</a:t>
            </a:r>
          </a:p>
          <a:p>
            <a:pPr marL="0" lvl="0" indent="0">
              <a:buNone/>
            </a:pP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5" name="Grouper 1">
            <a:extLst>
              <a:ext uri="{FF2B5EF4-FFF2-40B4-BE49-F238E27FC236}">
                <a16:creationId xmlns:a16="http://schemas.microsoft.com/office/drawing/2014/main" id="{3DCF95B8-7034-4EE0-BC8E-A4ECF47E6303}"/>
              </a:ext>
            </a:extLst>
          </p:cNvPr>
          <p:cNvGrpSpPr/>
          <p:nvPr/>
        </p:nvGrpSpPr>
        <p:grpSpPr>
          <a:xfrm>
            <a:off x="858282" y="3250856"/>
            <a:ext cx="4700689" cy="1541861"/>
            <a:chOff x="1021540" y="1923019"/>
            <a:chExt cx="4556500" cy="1702192"/>
          </a:xfrm>
        </p:grpSpPr>
        <p:sp>
          <p:nvSpPr>
            <p:cNvPr id="6" name="Rectangle à coins arrondis 10">
              <a:extLst>
                <a:ext uri="{FF2B5EF4-FFF2-40B4-BE49-F238E27FC236}">
                  <a16:creationId xmlns:a16="http://schemas.microsoft.com/office/drawing/2014/main" id="{6A1274B6-190E-454C-89FD-F4B9BBB31EF5}"/>
                </a:ext>
              </a:extLst>
            </p:cNvPr>
            <p:cNvSpPr/>
            <p:nvPr/>
          </p:nvSpPr>
          <p:spPr>
            <a:xfrm>
              <a:off x="1021540" y="1923019"/>
              <a:ext cx="4556500" cy="1702192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noFill/>
            <a:ln w="12701" cap="flat">
              <a:solidFill>
                <a:srgbClr val="FF6600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2800" b="0" i="0" u="none" strike="noStrike" kern="1200" cap="none" spc="0" baseline="0" dirty="0">
                <a:solidFill>
                  <a:srgbClr val="FFFFFF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7" name="Rectangle 11">
              <a:extLst>
                <a:ext uri="{FF2B5EF4-FFF2-40B4-BE49-F238E27FC236}">
                  <a16:creationId xmlns:a16="http://schemas.microsoft.com/office/drawing/2014/main" id="{938D35AD-FA48-45E1-A22A-792BFEE9EAB4}"/>
                </a:ext>
              </a:extLst>
            </p:cNvPr>
            <p:cNvSpPr/>
            <p:nvPr/>
          </p:nvSpPr>
          <p:spPr>
            <a:xfrm>
              <a:off x="1331964" y="2102196"/>
              <a:ext cx="3935651" cy="1370449"/>
            </a:xfrm>
            <a:prstGeom prst="rect">
              <a:avLst/>
            </a:prstGeom>
            <a:solidFill>
              <a:srgbClr val="FFFFFF"/>
            </a:solidFill>
            <a:ln cap="flat">
              <a:noFill/>
              <a:prstDash val="solid"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800" b="0" i="0" u="none" strike="noStrike" kern="1200" cap="none" spc="0" baseline="30000" dirty="0">
                  <a:solidFill>
                    <a:srgbClr val="FF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L’objectif : </a:t>
              </a:r>
              <a:r>
                <a:rPr lang="fr-FR" sz="2800" b="0" i="0" u="none" strike="noStrike" kern="1200" cap="none" spc="0" baseline="3000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/>
                </a:rPr>
                <a:t> connaître les principales fonctionnalités des outils utilisés en tourismatique et réaliser les opérations de base.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CFF3E143-4B2B-4948-8A89-7E6EF91DCAB7}"/>
              </a:ext>
            </a:extLst>
          </p:cNvPr>
          <p:cNvSpPr/>
          <p:nvPr/>
        </p:nvSpPr>
        <p:spPr>
          <a:xfrm>
            <a:off x="676894" y="5467608"/>
            <a:ext cx="4700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La tourismatique parcours imposé sur les deux ans de la formation </a:t>
            </a:r>
          </a:p>
        </p:txBody>
      </p:sp>
      <p:sp>
        <p:nvSpPr>
          <p:cNvPr id="28" name="Titre 1">
            <a:extLst>
              <a:ext uri="{FF2B5EF4-FFF2-40B4-BE49-F238E27FC236}">
                <a16:creationId xmlns:a16="http://schemas.microsoft.com/office/drawing/2014/main" id="{E2C9CBDA-FF1D-4AC6-988C-7672E378F9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1 : GRCT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la relation clientèle touristique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4D4A9D99-4B6C-4063-B812-E32C25C03A71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59BE1876-9C92-416A-805C-D80E347699AF}"/>
              </a:ext>
            </a:extLst>
          </p:cNvPr>
          <p:cNvSpPr/>
          <p:nvPr/>
        </p:nvSpPr>
        <p:spPr>
          <a:xfrm>
            <a:off x="6076894" y="4457753"/>
            <a:ext cx="4786418" cy="1899103"/>
          </a:xfrm>
          <a:prstGeom prst="roundRect">
            <a:avLst>
              <a:gd name="adj" fmla="val 22708"/>
            </a:avLst>
          </a:prstGeom>
          <a:solidFill>
            <a:srgbClr val="99FFCC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144000" rIns="36000" bIns="0" rtlCol="0" anchor="ctr"/>
          <a:lstStyle/>
          <a:p>
            <a:pPr algn="ctr"/>
            <a:endParaRPr lang="fr-F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fr-F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La </a:t>
            </a:r>
            <a:r>
              <a:rPr lang="fr-FR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tourismatique</a:t>
            </a:r>
            <a:endParaRPr lang="fr-FR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 defTabSz="40005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3.1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Les plateformes électroniques de gestion des réservations (GDS) </a:t>
            </a:r>
          </a:p>
          <a:p>
            <a:pPr algn="ctr" defTabSz="400050">
              <a:lnSpc>
                <a:spcPct val="90000"/>
              </a:lnSpc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i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Les prestations aériennes et ferroviaires</a:t>
            </a:r>
          </a:p>
          <a:p>
            <a:pPr lvl="0" algn="ctr" defTabSz="400050">
              <a:lnSpc>
                <a:spcPct val="90000"/>
              </a:lnSpc>
              <a:spcAft>
                <a:spcPts val="40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3.2</a:t>
            </a:r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 Les serveurs des voyagistes, les sites professionnels </a:t>
            </a:r>
          </a:p>
          <a:p>
            <a:pPr algn="ctr"/>
            <a:endParaRPr lang="fr-FR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86486AD-5C22-488F-AB90-64D75671D1BC}"/>
              </a:ext>
            </a:extLst>
          </p:cNvPr>
          <p:cNvGrpSpPr/>
          <p:nvPr/>
        </p:nvGrpSpPr>
        <p:grpSpPr>
          <a:xfrm>
            <a:off x="8513802" y="2021516"/>
            <a:ext cx="3279696" cy="2583230"/>
            <a:chOff x="8513802" y="2021516"/>
            <a:chExt cx="3279696" cy="2583230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3845C670-FC72-4267-921E-69CEAB99D622}"/>
                </a:ext>
              </a:extLst>
            </p:cNvPr>
            <p:cNvSpPr/>
            <p:nvPr/>
          </p:nvSpPr>
          <p:spPr>
            <a:xfrm>
              <a:off x="9171717" y="2259289"/>
              <a:ext cx="2454944" cy="23454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115992"/>
                <a:gd name="f7" fmla="val 3116343"/>
                <a:gd name="f8" fmla="val 1558172"/>
                <a:gd name="f9" fmla="val 697617"/>
                <a:gd name="f10" fmla="val 697539"/>
                <a:gd name="f11" fmla="val 1557996"/>
                <a:gd name="f12" fmla="val 2418453"/>
                <a:gd name="f13" fmla="val 2418727"/>
                <a:gd name="f14" fmla="val 3116344"/>
                <a:gd name="f15" fmla="+- 0 0 -90"/>
                <a:gd name="f16" fmla="*/ f3 1 3115992"/>
                <a:gd name="f17" fmla="*/ f4 1 3116343"/>
                <a:gd name="f18" fmla="val f5"/>
                <a:gd name="f19" fmla="val f6"/>
                <a:gd name="f20" fmla="val f7"/>
                <a:gd name="f21" fmla="*/ f15 f0 1"/>
                <a:gd name="f22" fmla="+- f20 0 f18"/>
                <a:gd name="f23" fmla="+- f19 0 f18"/>
                <a:gd name="f24" fmla="*/ f21 1 f2"/>
                <a:gd name="f25" fmla="*/ f23 1 3115992"/>
                <a:gd name="f26" fmla="*/ f22 1 3116343"/>
                <a:gd name="f27" fmla="*/ 0 f23 1"/>
                <a:gd name="f28" fmla="*/ 1558172 f22 1"/>
                <a:gd name="f29" fmla="*/ 1557996 f23 1"/>
                <a:gd name="f30" fmla="*/ 0 f22 1"/>
                <a:gd name="f31" fmla="*/ 3115992 f23 1"/>
                <a:gd name="f32" fmla="*/ 3116344 f22 1"/>
                <a:gd name="f33" fmla="+- f24 0 f1"/>
                <a:gd name="f34" fmla="*/ f27 1 3115992"/>
                <a:gd name="f35" fmla="*/ f28 1 3116343"/>
                <a:gd name="f36" fmla="*/ f29 1 3115992"/>
                <a:gd name="f37" fmla="*/ f30 1 3116343"/>
                <a:gd name="f38" fmla="*/ f31 1 3115992"/>
                <a:gd name="f39" fmla="*/ f32 1 3116343"/>
                <a:gd name="f40" fmla="*/ f18 1 f25"/>
                <a:gd name="f41" fmla="*/ f19 1 f25"/>
                <a:gd name="f42" fmla="*/ f18 1 f26"/>
                <a:gd name="f43" fmla="*/ f20 1 f26"/>
                <a:gd name="f44" fmla="*/ f34 1 f25"/>
                <a:gd name="f45" fmla="*/ f35 1 f26"/>
                <a:gd name="f46" fmla="*/ f36 1 f25"/>
                <a:gd name="f47" fmla="*/ f37 1 f26"/>
                <a:gd name="f48" fmla="*/ f38 1 f25"/>
                <a:gd name="f49" fmla="*/ f39 1 f26"/>
                <a:gd name="f50" fmla="*/ f40 f16 1"/>
                <a:gd name="f51" fmla="*/ f41 f16 1"/>
                <a:gd name="f52" fmla="*/ f43 f17 1"/>
                <a:gd name="f53" fmla="*/ f42 f17 1"/>
                <a:gd name="f54" fmla="*/ f44 f16 1"/>
                <a:gd name="f55" fmla="*/ f45 f17 1"/>
                <a:gd name="f56" fmla="*/ f46 f16 1"/>
                <a:gd name="f57" fmla="*/ f47 f17 1"/>
                <a:gd name="f58" fmla="*/ f48 f16 1"/>
                <a:gd name="f59" fmla="*/ f49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3">
                  <a:pos x="f54" y="f55"/>
                </a:cxn>
                <a:cxn ang="f33">
                  <a:pos x="f56" y="f57"/>
                </a:cxn>
                <a:cxn ang="f33">
                  <a:pos x="f58" y="f55"/>
                </a:cxn>
                <a:cxn ang="f33">
                  <a:pos x="f56" y="f59"/>
                </a:cxn>
                <a:cxn ang="f33">
                  <a:pos x="f54" y="f55"/>
                </a:cxn>
              </a:cxnLst>
              <a:rect l="f50" t="f53" r="f51" b="f52"/>
              <a:pathLst>
                <a:path w="3115992" h="3116343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006699"/>
            </a:solidFill>
            <a:ln w="15873" cap="flat">
              <a:solidFill>
                <a:srgbClr val="FFFFFF"/>
              </a:solidFill>
              <a:prstDash val="solid"/>
            </a:ln>
          </p:spPr>
          <p:txBody>
            <a:bodyPr vert="horz" wrap="square" lIns="532528" tIns="532573" rIns="532528" bIns="532573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>
                  <a:solidFill>
                    <a:schemeClr val="bg1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/>
                </a:rPr>
                <a:t>GRCT</a:t>
              </a:r>
            </a:p>
          </p:txBody>
        </p:sp>
        <p:sp>
          <p:nvSpPr>
            <p:cNvPr id="30" name="Ellipse 29">
              <a:extLst>
                <a:ext uri="{FF2B5EF4-FFF2-40B4-BE49-F238E27FC236}">
                  <a16:creationId xmlns:a16="http://schemas.microsoft.com/office/drawing/2014/main" id="{201F5419-B2D7-4BBF-B4E5-84AE6571A672}"/>
                </a:ext>
              </a:extLst>
            </p:cNvPr>
            <p:cNvSpPr/>
            <p:nvPr/>
          </p:nvSpPr>
          <p:spPr>
            <a:xfrm rot="845573">
              <a:off x="10681763" y="2021516"/>
              <a:ext cx="1111735" cy="1017675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1 …</a:t>
              </a:r>
            </a:p>
          </p:txBody>
        </p:sp>
        <p:sp>
          <p:nvSpPr>
            <p:cNvPr id="31" name="Ellipse 30">
              <a:extLst>
                <a:ext uri="{FF2B5EF4-FFF2-40B4-BE49-F238E27FC236}">
                  <a16:creationId xmlns:a16="http://schemas.microsoft.com/office/drawing/2014/main" id="{01069D98-30D5-4429-AE45-6060F7B43679}"/>
                </a:ext>
              </a:extLst>
            </p:cNvPr>
            <p:cNvSpPr/>
            <p:nvPr/>
          </p:nvSpPr>
          <p:spPr>
            <a:xfrm rot="845573">
              <a:off x="9035552" y="2663554"/>
              <a:ext cx="750554" cy="807770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2 …</a:t>
              </a:r>
            </a:p>
          </p:txBody>
        </p:sp>
        <p:sp>
          <p:nvSpPr>
            <p:cNvPr id="33" name="Flèche : virage 32">
              <a:extLst>
                <a:ext uri="{FF2B5EF4-FFF2-40B4-BE49-F238E27FC236}">
                  <a16:creationId xmlns:a16="http://schemas.microsoft.com/office/drawing/2014/main" id="{5F81E90C-9A9A-4F31-B039-38239F74368E}"/>
                </a:ext>
              </a:extLst>
            </p:cNvPr>
            <p:cNvSpPr/>
            <p:nvPr/>
          </p:nvSpPr>
          <p:spPr>
            <a:xfrm rot="16200000" flipH="1">
              <a:off x="8430348" y="3571392"/>
              <a:ext cx="934727" cy="767820"/>
            </a:xfrm>
            <a:prstGeom prst="bentArrow">
              <a:avLst/>
            </a:prstGeom>
            <a:solidFill>
              <a:srgbClr val="006699"/>
            </a:solidFill>
            <a:ln>
              <a:solidFill>
                <a:srgbClr val="0066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34" name="Ellipse 33">
              <a:extLst>
                <a:ext uri="{FF2B5EF4-FFF2-40B4-BE49-F238E27FC236}">
                  <a16:creationId xmlns:a16="http://schemas.microsoft.com/office/drawing/2014/main" id="{1F623145-F0CD-4A3A-98F5-C2EDD3C8F8B7}"/>
                </a:ext>
              </a:extLst>
            </p:cNvPr>
            <p:cNvSpPr/>
            <p:nvPr/>
          </p:nvSpPr>
          <p:spPr>
            <a:xfrm rot="845573">
              <a:off x="11126445" y="4056708"/>
              <a:ext cx="436698" cy="502431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…</a:t>
              </a:r>
            </a:p>
          </p:txBody>
        </p:sp>
        <p:sp>
          <p:nvSpPr>
            <p:cNvPr id="35" name="Ellipse 34">
              <a:extLst>
                <a:ext uri="{FF2B5EF4-FFF2-40B4-BE49-F238E27FC236}">
                  <a16:creationId xmlns:a16="http://schemas.microsoft.com/office/drawing/2014/main" id="{87D1D30F-D01B-4D33-BD09-2D82A21A5529}"/>
                </a:ext>
              </a:extLst>
            </p:cNvPr>
            <p:cNvSpPr/>
            <p:nvPr/>
          </p:nvSpPr>
          <p:spPr>
            <a:xfrm rot="845573">
              <a:off x="10651697" y="3972172"/>
              <a:ext cx="211033" cy="240494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…</a:t>
              </a:r>
            </a:p>
          </p:txBody>
        </p:sp>
        <p:sp>
          <p:nvSpPr>
            <p:cNvPr id="36" name="Ellipse 35">
              <a:extLst>
                <a:ext uri="{FF2B5EF4-FFF2-40B4-BE49-F238E27FC236}">
                  <a16:creationId xmlns:a16="http://schemas.microsoft.com/office/drawing/2014/main" id="{85BC5163-7AD3-4CB3-89F1-2E2A118D9CC8}"/>
                </a:ext>
              </a:extLst>
            </p:cNvPr>
            <p:cNvSpPr/>
            <p:nvPr/>
          </p:nvSpPr>
          <p:spPr>
            <a:xfrm rot="845573">
              <a:off x="11256555" y="3437035"/>
              <a:ext cx="212672" cy="238495"/>
            </a:xfrm>
            <a:prstGeom prst="ellipse">
              <a:avLst/>
            </a:prstGeom>
            <a:solidFill>
              <a:srgbClr val="009999"/>
            </a:solidFill>
            <a:ln>
              <a:solidFill>
                <a:srgbClr val="00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/>
                <a:t>…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2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2E6CF69-015C-449A-99B3-5375BFCD811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4"/>
            <a:ext cx="10515600" cy="4903415"/>
          </a:xfrm>
        </p:spPr>
        <p:txBody>
          <a:bodyPr>
            <a:noAutofit/>
          </a:bodyPr>
          <a:lstStyle/>
          <a:p>
            <a:pPr lvl="0"/>
            <a:endParaRPr lang="fr-FR" sz="1200" dirty="0"/>
          </a:p>
          <a:p>
            <a:pPr marL="285750" lvl="0" indent="-285750" algn="just">
              <a:buClr>
                <a:schemeClr val="accent2"/>
              </a:buClr>
              <a:buFont typeface="Wingdings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Grille horaire     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ère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 année 3 + 2  </a:t>
            </a:r>
          </a:p>
          <a:p>
            <a:pPr marL="0" lvl="0" indent="0"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                                     2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ème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année 4 + 2</a:t>
            </a:r>
          </a:p>
          <a:p>
            <a:pPr marL="0" lvl="0" indent="0">
              <a:buNone/>
            </a:pPr>
            <a:endParaRPr lang="fr-FR" sz="1200" dirty="0">
              <a:solidFill>
                <a:srgbClr val="000000"/>
              </a:solidFill>
              <a:latin typeface="Cambria" pitchFamily="18"/>
              <a:ea typeface="Cambria" pitchFamily="18"/>
            </a:endParaRPr>
          </a:p>
          <a:p>
            <a:pPr lvl="0">
              <a:buClr>
                <a:schemeClr val="accent2"/>
              </a:buClr>
              <a:buFont typeface="Wingdings" pitchFamily="2"/>
              <a:buChar char="§"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L’épreuve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Calibri"/>
              </a:rPr>
              <a:t>E4 (U 4) – Gestion de la relation clientèle touristique – Coefficient : 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Calibri"/>
              </a:rPr>
              <a:t>Forme ponctuelle : épreuve orale,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Calibri"/>
              </a:rPr>
              <a:t>                                      durée 45 minutes avec temps de préparation de 30 minutes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i="1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Documents à fournir par le candidat :</a:t>
            </a:r>
            <a:endParaRPr lang="fr-FR" sz="2400" dirty="0">
              <a:solidFill>
                <a:srgbClr val="000000"/>
              </a:solidFill>
              <a:latin typeface="Cambria" pitchFamily="18"/>
              <a:ea typeface="Cambria" pitchFamily="18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0000"/>
                </a:solidFill>
                <a:latin typeface="Wingdings"/>
                <a:ea typeface="Cambria" pitchFamily="18"/>
              </a:rPr>
              <a:t>	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une fiche  de compétences GRCT,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solidFill>
                  <a:srgbClr val="000000"/>
                </a:solidFill>
                <a:latin typeface="Wingdings"/>
                <a:ea typeface="Cambria" pitchFamily="18"/>
              </a:rPr>
              <a:t>	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le (ou les) certificat(s) du stage de BTS (ou le contrat d’alternance ou 	le certificat de travail).</a:t>
            </a:r>
          </a:p>
          <a:p>
            <a:pPr marL="0" lvl="0" indent="0">
              <a:buNone/>
            </a:pPr>
            <a:endParaRPr lang="fr-FR" sz="2400" dirty="0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7C407F6-7DDA-41A4-B3B8-52149970E8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1 : GRCT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la relation clientèle touristique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1325B8B0-D840-4A05-9BEB-D66C3AF6D7D2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me 4">
            <a:extLst>
              <a:ext uri="{FF2B5EF4-FFF2-40B4-BE49-F238E27FC236}">
                <a16:creationId xmlns:a16="http://schemas.microsoft.com/office/drawing/2014/main" id="{A7E130A5-A3ED-4320-AE59-F17E42D22885}"/>
              </a:ext>
            </a:extLst>
          </p:cNvPr>
          <p:cNvGrpSpPr/>
          <p:nvPr/>
        </p:nvGrpSpPr>
        <p:grpSpPr>
          <a:xfrm>
            <a:off x="244643" y="831412"/>
            <a:ext cx="7666845" cy="3963890"/>
            <a:chOff x="1211744" y="1567070"/>
            <a:chExt cx="6846131" cy="3168715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F2B58AB-E636-491A-BB98-B648A719FD71}"/>
                </a:ext>
              </a:extLst>
            </p:cNvPr>
            <p:cNvSpPr/>
            <p:nvPr/>
          </p:nvSpPr>
          <p:spPr>
            <a:xfrm>
              <a:off x="1211744" y="1832749"/>
              <a:ext cx="6846131" cy="453597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2701" cap="flat">
              <a:solidFill>
                <a:srgbClr val="BD582C"/>
              </a:solidFill>
              <a:prstDash val="solid"/>
            </a:ln>
          </p:spPr>
          <p:txBody>
            <a:bodyPr lIns="0" tIns="0" rIns="0" bIns="0"/>
            <a:lstStyle/>
            <a:p>
              <a:pPr algn="ctr"/>
              <a:endParaRPr lang="fr-FR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A05C861E-E46B-4177-B7AA-B89E41FDEE09}"/>
                </a:ext>
              </a:extLst>
            </p:cNvPr>
            <p:cNvSpPr/>
            <p:nvPr/>
          </p:nvSpPr>
          <p:spPr>
            <a:xfrm>
              <a:off x="1211744" y="1567070"/>
              <a:ext cx="6846131" cy="531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2294"/>
                <a:gd name="f7" fmla="val 531360"/>
                <a:gd name="f8" fmla="val 88562"/>
                <a:gd name="f9" fmla="val 39651"/>
                <a:gd name="f10" fmla="val 4703732"/>
                <a:gd name="f11" fmla="val 4752643"/>
                <a:gd name="f12" fmla="val 442798"/>
                <a:gd name="f13" fmla="val 491709"/>
                <a:gd name="f14" fmla="+- 0 0 -90"/>
                <a:gd name="f15" fmla="*/ f3 1 4792294"/>
                <a:gd name="f16" fmla="*/ f4 1 53136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92294"/>
                <a:gd name="f25" fmla="*/ f21 1 531360"/>
                <a:gd name="f26" fmla="*/ 0 f22 1"/>
                <a:gd name="f27" fmla="*/ 88562 f21 1"/>
                <a:gd name="f28" fmla="*/ 88562 f22 1"/>
                <a:gd name="f29" fmla="*/ 0 f21 1"/>
                <a:gd name="f30" fmla="*/ 4703732 f22 1"/>
                <a:gd name="f31" fmla="*/ 4792294 f22 1"/>
                <a:gd name="f32" fmla="*/ 442798 f21 1"/>
                <a:gd name="f33" fmla="*/ 531360 f21 1"/>
                <a:gd name="f34" fmla="+- f23 0 f1"/>
                <a:gd name="f35" fmla="*/ f26 1 4792294"/>
                <a:gd name="f36" fmla="*/ f27 1 531360"/>
                <a:gd name="f37" fmla="*/ f28 1 4792294"/>
                <a:gd name="f38" fmla="*/ f29 1 531360"/>
                <a:gd name="f39" fmla="*/ f30 1 4792294"/>
                <a:gd name="f40" fmla="*/ f31 1 4792294"/>
                <a:gd name="f41" fmla="*/ f32 1 531360"/>
                <a:gd name="f42" fmla="*/ f33 1 53136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92294" h="5313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2"/>
            </a:soli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207075" tIns="25941" rIns="207075" bIns="25941" anchor="ctr" anchorCtr="0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Préparation au jeu de rôle (30 mn)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6B41B3B-B223-46C6-BF92-78FDF359F460}"/>
                </a:ext>
              </a:extLst>
            </p:cNvPr>
            <p:cNvSpPr/>
            <p:nvPr/>
          </p:nvSpPr>
          <p:spPr>
            <a:xfrm>
              <a:off x="1211744" y="2649226"/>
              <a:ext cx="6119925" cy="453597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2701" cap="flat">
              <a:solidFill>
                <a:srgbClr val="AA5834"/>
              </a:solidFill>
              <a:prstDash val="solid"/>
            </a:ln>
          </p:spPr>
          <p:txBody>
            <a:bodyPr lIns="0" tIns="0" rIns="0" bIns="0"/>
            <a:lstStyle/>
            <a:p>
              <a:pPr algn="ctr"/>
              <a:endParaRPr lang="fr-FR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BE3C0BD-5499-4AC0-9FF7-979FC13A0B35}"/>
                </a:ext>
              </a:extLst>
            </p:cNvPr>
            <p:cNvSpPr/>
            <p:nvPr/>
          </p:nvSpPr>
          <p:spPr>
            <a:xfrm>
              <a:off x="1780136" y="2412154"/>
              <a:ext cx="4983140" cy="531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2294"/>
                <a:gd name="f7" fmla="val 531360"/>
                <a:gd name="f8" fmla="val 88562"/>
                <a:gd name="f9" fmla="val 39651"/>
                <a:gd name="f10" fmla="val 4703732"/>
                <a:gd name="f11" fmla="val 4752643"/>
                <a:gd name="f12" fmla="val 442798"/>
                <a:gd name="f13" fmla="val 491709"/>
                <a:gd name="f14" fmla="+- 0 0 -90"/>
                <a:gd name="f15" fmla="*/ f3 1 4792294"/>
                <a:gd name="f16" fmla="*/ f4 1 53136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92294"/>
                <a:gd name="f25" fmla="*/ f21 1 531360"/>
                <a:gd name="f26" fmla="*/ 0 f22 1"/>
                <a:gd name="f27" fmla="*/ 88562 f21 1"/>
                <a:gd name="f28" fmla="*/ 88562 f22 1"/>
                <a:gd name="f29" fmla="*/ 0 f21 1"/>
                <a:gd name="f30" fmla="*/ 4703732 f22 1"/>
                <a:gd name="f31" fmla="*/ 4792294 f22 1"/>
                <a:gd name="f32" fmla="*/ 442798 f21 1"/>
                <a:gd name="f33" fmla="*/ 531360 f21 1"/>
                <a:gd name="f34" fmla="+- f23 0 f1"/>
                <a:gd name="f35" fmla="*/ f26 1 4792294"/>
                <a:gd name="f36" fmla="*/ f27 1 531360"/>
                <a:gd name="f37" fmla="*/ f28 1 4792294"/>
                <a:gd name="f38" fmla="*/ f29 1 531360"/>
                <a:gd name="f39" fmla="*/ f30 1 4792294"/>
                <a:gd name="f40" fmla="*/ f31 1 4792294"/>
                <a:gd name="f41" fmla="*/ f32 1 531360"/>
                <a:gd name="f42" fmla="*/ f33 1 53136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92294" h="5313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207075" tIns="25941" rIns="207075" bIns="25941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Jeu de rôle (20 mn)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E274CB7-96BC-4888-95A9-C228C3333991}"/>
                </a:ext>
              </a:extLst>
            </p:cNvPr>
            <p:cNvSpPr/>
            <p:nvPr/>
          </p:nvSpPr>
          <p:spPr>
            <a:xfrm>
              <a:off x="1211744" y="3465712"/>
              <a:ext cx="6119925" cy="453597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2701" cap="flat">
              <a:solidFill>
                <a:srgbClr val="97573A"/>
              </a:solidFill>
              <a:prstDash val="solid"/>
            </a:ln>
          </p:spPr>
          <p:txBody>
            <a:bodyPr lIns="0" tIns="0" rIns="0" bIns="0"/>
            <a:lstStyle/>
            <a:p>
              <a:pPr algn="ctr"/>
              <a:endParaRPr lang="fr-FR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21FD1F1-5193-4809-A4D4-88A25D472D64}"/>
                </a:ext>
              </a:extLst>
            </p:cNvPr>
            <p:cNvSpPr/>
            <p:nvPr/>
          </p:nvSpPr>
          <p:spPr>
            <a:xfrm>
              <a:off x="1780136" y="3200023"/>
              <a:ext cx="4983141" cy="531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2294"/>
                <a:gd name="f7" fmla="val 531360"/>
                <a:gd name="f8" fmla="val 88562"/>
                <a:gd name="f9" fmla="val 39651"/>
                <a:gd name="f10" fmla="val 4703732"/>
                <a:gd name="f11" fmla="val 4752643"/>
                <a:gd name="f12" fmla="val 442798"/>
                <a:gd name="f13" fmla="val 491709"/>
                <a:gd name="f14" fmla="+- 0 0 -90"/>
                <a:gd name="f15" fmla="*/ f3 1 4792294"/>
                <a:gd name="f16" fmla="*/ f4 1 53136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92294"/>
                <a:gd name="f25" fmla="*/ f21 1 531360"/>
                <a:gd name="f26" fmla="*/ 0 f22 1"/>
                <a:gd name="f27" fmla="*/ 88562 f21 1"/>
                <a:gd name="f28" fmla="*/ 88562 f22 1"/>
                <a:gd name="f29" fmla="*/ 0 f21 1"/>
                <a:gd name="f30" fmla="*/ 4703732 f22 1"/>
                <a:gd name="f31" fmla="*/ 4792294 f22 1"/>
                <a:gd name="f32" fmla="*/ 442798 f21 1"/>
                <a:gd name="f33" fmla="*/ 531360 f21 1"/>
                <a:gd name="f34" fmla="+- f23 0 f1"/>
                <a:gd name="f35" fmla="*/ f26 1 4792294"/>
                <a:gd name="f36" fmla="*/ f27 1 531360"/>
                <a:gd name="f37" fmla="*/ f28 1 4792294"/>
                <a:gd name="f38" fmla="*/ f29 1 531360"/>
                <a:gd name="f39" fmla="*/ f30 1 4792294"/>
                <a:gd name="f40" fmla="*/ f31 1 4792294"/>
                <a:gd name="f41" fmla="*/ f32 1 531360"/>
                <a:gd name="f42" fmla="*/ f33 1 53136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92294" h="5313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207075" tIns="25941" rIns="207075" bIns="25941" anchor="ctr" anchorCtr="0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Simulation achat billet avion ou train (10 mn)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AFE09FA-A676-4C82-ADC9-A781030D24F8}"/>
                </a:ext>
              </a:extLst>
            </p:cNvPr>
            <p:cNvSpPr/>
            <p:nvPr/>
          </p:nvSpPr>
          <p:spPr>
            <a:xfrm>
              <a:off x="1211744" y="4282188"/>
              <a:ext cx="6119925" cy="453597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12701" cap="flat">
              <a:solidFill>
                <a:srgbClr val="865640"/>
              </a:solidFill>
              <a:prstDash val="solid"/>
            </a:ln>
          </p:spPr>
          <p:txBody>
            <a:bodyPr lIns="0" tIns="0" rIns="0" bIns="0"/>
            <a:lstStyle/>
            <a:p>
              <a:pPr algn="ctr"/>
              <a:endParaRPr lang="fr-FR" sz="20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F61E284-F460-45BF-BA24-EDBF2A2F8D80}"/>
                </a:ext>
              </a:extLst>
            </p:cNvPr>
            <p:cNvSpPr/>
            <p:nvPr/>
          </p:nvSpPr>
          <p:spPr>
            <a:xfrm>
              <a:off x="1780136" y="4016511"/>
              <a:ext cx="4943556" cy="5313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4792294"/>
                <a:gd name="f7" fmla="val 531360"/>
                <a:gd name="f8" fmla="val 88562"/>
                <a:gd name="f9" fmla="val 39651"/>
                <a:gd name="f10" fmla="val 4703732"/>
                <a:gd name="f11" fmla="val 4752643"/>
                <a:gd name="f12" fmla="val 442798"/>
                <a:gd name="f13" fmla="val 491709"/>
                <a:gd name="f14" fmla="+- 0 0 -90"/>
                <a:gd name="f15" fmla="*/ f3 1 4792294"/>
                <a:gd name="f16" fmla="*/ f4 1 531360"/>
                <a:gd name="f17" fmla="val f5"/>
                <a:gd name="f18" fmla="val f6"/>
                <a:gd name="f19" fmla="val f7"/>
                <a:gd name="f20" fmla="*/ f14 f0 1"/>
                <a:gd name="f21" fmla="+- f19 0 f17"/>
                <a:gd name="f22" fmla="+- f18 0 f17"/>
                <a:gd name="f23" fmla="*/ f20 1 f2"/>
                <a:gd name="f24" fmla="*/ f22 1 4792294"/>
                <a:gd name="f25" fmla="*/ f21 1 531360"/>
                <a:gd name="f26" fmla="*/ 0 f22 1"/>
                <a:gd name="f27" fmla="*/ 88562 f21 1"/>
                <a:gd name="f28" fmla="*/ 88562 f22 1"/>
                <a:gd name="f29" fmla="*/ 0 f21 1"/>
                <a:gd name="f30" fmla="*/ 4703732 f22 1"/>
                <a:gd name="f31" fmla="*/ 4792294 f22 1"/>
                <a:gd name="f32" fmla="*/ 442798 f21 1"/>
                <a:gd name="f33" fmla="*/ 531360 f21 1"/>
                <a:gd name="f34" fmla="+- f23 0 f1"/>
                <a:gd name="f35" fmla="*/ f26 1 4792294"/>
                <a:gd name="f36" fmla="*/ f27 1 531360"/>
                <a:gd name="f37" fmla="*/ f28 1 4792294"/>
                <a:gd name="f38" fmla="*/ f29 1 531360"/>
                <a:gd name="f39" fmla="*/ f30 1 4792294"/>
                <a:gd name="f40" fmla="*/ f31 1 4792294"/>
                <a:gd name="f41" fmla="*/ f32 1 531360"/>
                <a:gd name="f42" fmla="*/ f33 1 531360"/>
                <a:gd name="f43" fmla="*/ f17 1 f24"/>
                <a:gd name="f44" fmla="*/ f18 1 f24"/>
                <a:gd name="f45" fmla="*/ f17 1 f25"/>
                <a:gd name="f46" fmla="*/ f19 1 f25"/>
                <a:gd name="f47" fmla="*/ f35 1 f24"/>
                <a:gd name="f48" fmla="*/ f36 1 f25"/>
                <a:gd name="f49" fmla="*/ f37 1 f24"/>
                <a:gd name="f50" fmla="*/ f38 1 f25"/>
                <a:gd name="f51" fmla="*/ f39 1 f24"/>
                <a:gd name="f52" fmla="*/ f40 1 f24"/>
                <a:gd name="f53" fmla="*/ f41 1 f25"/>
                <a:gd name="f54" fmla="*/ f42 1 f25"/>
                <a:gd name="f55" fmla="*/ f43 f15 1"/>
                <a:gd name="f56" fmla="*/ f44 f15 1"/>
                <a:gd name="f57" fmla="*/ f46 f16 1"/>
                <a:gd name="f58" fmla="*/ f45 f16 1"/>
                <a:gd name="f59" fmla="*/ f47 f15 1"/>
                <a:gd name="f60" fmla="*/ f48 f16 1"/>
                <a:gd name="f61" fmla="*/ f49 f15 1"/>
                <a:gd name="f62" fmla="*/ f50 f16 1"/>
                <a:gd name="f63" fmla="*/ f51 f15 1"/>
                <a:gd name="f64" fmla="*/ f52 f15 1"/>
                <a:gd name="f65" fmla="*/ f53 f16 1"/>
                <a:gd name="f66" fmla="*/ f54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34">
                  <a:pos x="f59" y="f60"/>
                </a:cxn>
                <a:cxn ang="f34">
                  <a:pos x="f61" y="f62"/>
                </a:cxn>
                <a:cxn ang="f34">
                  <a:pos x="f63" y="f62"/>
                </a:cxn>
                <a:cxn ang="f34">
                  <a:pos x="f64" y="f60"/>
                </a:cxn>
                <a:cxn ang="f34">
                  <a:pos x="f64" y="f65"/>
                </a:cxn>
                <a:cxn ang="f34">
                  <a:pos x="f63" y="f66"/>
                </a:cxn>
                <a:cxn ang="f34">
                  <a:pos x="f61" y="f66"/>
                </a:cxn>
                <a:cxn ang="f34">
                  <a:pos x="f59" y="f65"/>
                </a:cxn>
                <a:cxn ang="f34">
                  <a:pos x="f59" y="f60"/>
                </a:cxn>
              </a:cxnLst>
              <a:rect l="f55" t="f58" r="f56" b="f57"/>
              <a:pathLst>
                <a:path w="4792294" h="531360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cap="flat">
              <a:noFill/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207075" tIns="25941" rIns="207075" bIns="25941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b="0" i="0" u="none" strike="noStrike" kern="1200" cap="none" spc="0" baseline="0" dirty="0">
                  <a:solidFill>
                    <a:srgbClr val="000000"/>
                  </a:solidFill>
                  <a:uFillTx/>
                  <a:latin typeface="Cambria" panose="02040503050406030204" pitchFamily="18" charset="0"/>
                  <a:ea typeface="Cambria" panose="02040503050406030204" pitchFamily="18" charset="0"/>
                </a:rPr>
                <a:t>Entretien (15 mn)</a:t>
              </a:r>
            </a:p>
          </p:txBody>
        </p:sp>
      </p:grpSp>
      <p:sp>
        <p:nvSpPr>
          <p:cNvPr id="15" name="Rectangle à coins arrondis 1">
            <a:extLst>
              <a:ext uri="{FF2B5EF4-FFF2-40B4-BE49-F238E27FC236}">
                <a16:creationId xmlns:a16="http://schemas.microsoft.com/office/drawing/2014/main" id="{8D658CE9-3E36-481A-8C82-CA2B9BA8E787}"/>
              </a:ext>
            </a:extLst>
          </p:cNvPr>
          <p:cNvSpPr/>
          <p:nvPr/>
        </p:nvSpPr>
        <p:spPr>
          <a:xfrm>
            <a:off x="9332287" y="831411"/>
            <a:ext cx="2536856" cy="6647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accent2"/>
          </a:solidFill>
          <a:ln w="12701" cap="flat">
            <a:solidFill>
              <a:schemeClr val="accent2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Fiche de consigne</a:t>
            </a:r>
          </a:p>
          <a:p>
            <a:pPr lvl="0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situation</a:t>
            </a:r>
          </a:p>
        </p:txBody>
      </p:sp>
      <p:sp>
        <p:nvSpPr>
          <p:cNvPr id="17" name="ZoneTexte 8">
            <a:extLst>
              <a:ext uri="{FF2B5EF4-FFF2-40B4-BE49-F238E27FC236}">
                <a16:creationId xmlns:a16="http://schemas.microsoft.com/office/drawing/2014/main" id="{C18D84FF-A845-4EC6-ACA9-122A77C20EAF}"/>
              </a:ext>
            </a:extLst>
          </p:cNvPr>
          <p:cNvSpPr txBox="1"/>
          <p:nvPr/>
        </p:nvSpPr>
        <p:spPr>
          <a:xfrm>
            <a:off x="244643" y="5457013"/>
            <a:ext cx="7164822" cy="1200329"/>
          </a:xfrm>
          <a:prstGeom prst="rect">
            <a:avLst/>
          </a:prstGeom>
          <a:solidFill>
            <a:srgbClr val="FFFFFF"/>
          </a:solidFill>
          <a:ln w="38103"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Composition de la commission d’interrogation :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1 Professeur en charge de l’enseignement GRCT 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rgbClr val="000000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   1 professionnel</a:t>
            </a:r>
          </a:p>
        </p:txBody>
      </p:sp>
      <p:sp>
        <p:nvSpPr>
          <p:cNvPr id="18" name="ZoneTexte 20">
            <a:extLst>
              <a:ext uri="{FF2B5EF4-FFF2-40B4-BE49-F238E27FC236}">
                <a16:creationId xmlns:a16="http://schemas.microsoft.com/office/drawing/2014/main" id="{65817B62-E6F0-4EB4-9C02-353D03CF1481}"/>
              </a:ext>
            </a:extLst>
          </p:cNvPr>
          <p:cNvSpPr txBox="1"/>
          <p:nvPr/>
        </p:nvSpPr>
        <p:spPr>
          <a:xfrm>
            <a:off x="244643" y="305881"/>
            <a:ext cx="4057726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342900" marR="0" lvl="0" indent="-34290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1" i="0" u="none" strike="noStrike" kern="1200" cap="none" spc="0" baseline="0" dirty="0"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Modalités d’évaluation</a:t>
            </a:r>
          </a:p>
        </p:txBody>
      </p:sp>
      <p:grpSp>
        <p:nvGrpSpPr>
          <p:cNvPr id="19" name="Grouper 9">
            <a:extLst>
              <a:ext uri="{FF2B5EF4-FFF2-40B4-BE49-F238E27FC236}">
                <a16:creationId xmlns:a16="http://schemas.microsoft.com/office/drawing/2014/main" id="{DE93D705-4868-402E-AE06-B229D639B1B3}"/>
              </a:ext>
            </a:extLst>
          </p:cNvPr>
          <p:cNvGrpSpPr/>
          <p:nvPr/>
        </p:nvGrpSpPr>
        <p:grpSpPr>
          <a:xfrm>
            <a:off x="9480394" y="3278152"/>
            <a:ext cx="2269915" cy="3428058"/>
            <a:chOff x="9289067" y="2304475"/>
            <a:chExt cx="2269915" cy="2035201"/>
          </a:xfrm>
        </p:grpSpPr>
        <p:sp>
          <p:nvSpPr>
            <p:cNvPr id="27" name="Rectangle à coins arrondis 25">
              <a:extLst>
                <a:ext uri="{FF2B5EF4-FFF2-40B4-BE49-F238E27FC236}">
                  <a16:creationId xmlns:a16="http://schemas.microsoft.com/office/drawing/2014/main" id="{A54DD5C4-C922-45A7-A097-925B0051AAB1}"/>
                </a:ext>
              </a:extLst>
            </p:cNvPr>
            <p:cNvSpPr/>
            <p:nvPr/>
          </p:nvSpPr>
          <p:spPr>
            <a:xfrm>
              <a:off x="9296592" y="4002802"/>
              <a:ext cx="2257552" cy="33687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1" cap="flat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Suivi de clientèle</a:t>
              </a:r>
            </a:p>
          </p:txBody>
        </p:sp>
        <p:sp>
          <p:nvSpPr>
            <p:cNvPr id="25" name="Rectangle à coins arrondis 28">
              <a:extLst>
                <a:ext uri="{FF2B5EF4-FFF2-40B4-BE49-F238E27FC236}">
                  <a16:creationId xmlns:a16="http://schemas.microsoft.com/office/drawing/2014/main" id="{62921817-37DF-4053-8936-5D35ED8C3519}"/>
                </a:ext>
              </a:extLst>
            </p:cNvPr>
            <p:cNvSpPr/>
            <p:nvPr/>
          </p:nvSpPr>
          <p:spPr>
            <a:xfrm>
              <a:off x="9289067" y="2304475"/>
              <a:ext cx="2269915" cy="33687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1" cap="flat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Accueil</a:t>
              </a:r>
            </a:p>
          </p:txBody>
        </p:sp>
        <p:sp>
          <p:nvSpPr>
            <p:cNvPr id="23" name="Rectangle à coins arrondis 31">
              <a:extLst>
                <a:ext uri="{FF2B5EF4-FFF2-40B4-BE49-F238E27FC236}">
                  <a16:creationId xmlns:a16="http://schemas.microsoft.com/office/drawing/2014/main" id="{15CB4688-85F4-4AA7-BE7C-F4BFC050D44A}"/>
                </a:ext>
              </a:extLst>
            </p:cNvPr>
            <p:cNvSpPr/>
            <p:nvPr/>
          </p:nvSpPr>
          <p:spPr>
            <a:xfrm>
              <a:off x="9297651" y="3148776"/>
              <a:ext cx="2257552" cy="336874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12701" cap="flat">
              <a:solidFill>
                <a:schemeClr val="bg1">
                  <a:lumMod val="75000"/>
                </a:schemeClr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lvl="0" algn="ctr" defTabSz="457200"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fr-FR" sz="20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Vente</a:t>
              </a:r>
              <a:endPara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31" name="ZoneTexte 38">
            <a:extLst>
              <a:ext uri="{FF2B5EF4-FFF2-40B4-BE49-F238E27FC236}">
                <a16:creationId xmlns:a16="http://schemas.microsoft.com/office/drawing/2014/main" id="{1A6D7098-23E0-4A59-8BEC-7BA0BC723EF0}"/>
              </a:ext>
            </a:extLst>
          </p:cNvPr>
          <p:cNvSpPr txBox="1"/>
          <p:nvPr/>
        </p:nvSpPr>
        <p:spPr>
          <a:xfrm>
            <a:off x="10032000" y="3741118"/>
            <a:ext cx="2160000" cy="1080000"/>
          </a:xfrm>
          <a:prstGeom prst="diamond">
            <a:avLst/>
          </a:prstGeom>
          <a:solidFill>
            <a:srgbClr val="009999"/>
          </a:solidFill>
          <a:ln cap="flat">
            <a:solidFill>
              <a:srgbClr val="009999"/>
            </a:solidFill>
          </a:ln>
        </p:spPr>
        <p:txBody>
          <a:bodyPr vert="horz" wrap="square" lIns="0" tIns="0" rIns="0" bIns="0" anchor="ctr" anchorCtr="0" compatLnSpc="1">
            <a:sp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b="0" i="0" u="none" strike="noStrike" kern="1200" cap="none" spc="0" baseline="0" dirty="0">
                <a:solidFill>
                  <a:schemeClr val="bg1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GDS</a:t>
            </a:r>
          </a:p>
        </p:txBody>
      </p:sp>
      <p:sp>
        <p:nvSpPr>
          <p:cNvPr id="33" name="Rectangle à coins arrondis 40">
            <a:extLst>
              <a:ext uri="{FF2B5EF4-FFF2-40B4-BE49-F238E27FC236}">
                <a16:creationId xmlns:a16="http://schemas.microsoft.com/office/drawing/2014/main" id="{7DC5AD53-4A8C-4AD4-87E7-10613F16D084}"/>
              </a:ext>
            </a:extLst>
          </p:cNvPr>
          <p:cNvSpPr/>
          <p:nvPr/>
        </p:nvSpPr>
        <p:spPr>
          <a:xfrm>
            <a:off x="9343827" y="1876182"/>
            <a:ext cx="2536856" cy="708275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chemeClr val="bg1">
              <a:lumMod val="95000"/>
            </a:schemeClr>
          </a:solidFill>
          <a:ln w="12701" cap="flat">
            <a:noFill/>
            <a:prstDash val="solid"/>
          </a:ln>
          <a:effectLst>
            <a:outerShdw dist="25396" dir="2700000" algn="tl">
              <a:schemeClr val="bg1">
                <a:alpha val="60000"/>
              </a:scheme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Compétences mobilisées</a:t>
            </a:r>
          </a:p>
        </p:txBody>
      </p:sp>
      <p:sp>
        <p:nvSpPr>
          <p:cNvPr id="36" name="Rectangle à coins arrondis 43">
            <a:extLst>
              <a:ext uri="{FF2B5EF4-FFF2-40B4-BE49-F238E27FC236}">
                <a16:creationId xmlns:a16="http://schemas.microsoft.com/office/drawing/2014/main" id="{F962D0ED-BAF9-4D3E-BEC0-2CEE42F11C47}"/>
              </a:ext>
            </a:extLst>
          </p:cNvPr>
          <p:cNvSpPr/>
          <p:nvPr/>
        </p:nvSpPr>
        <p:spPr>
          <a:xfrm>
            <a:off x="8249155" y="5124588"/>
            <a:ext cx="3312000" cy="1080000"/>
          </a:xfrm>
          <a:prstGeom prst="diamond">
            <a:avLst/>
          </a:prstGeom>
          <a:solidFill>
            <a:srgbClr val="009999"/>
          </a:solidFill>
          <a:ln w="12701" cap="flat">
            <a:solidFill>
              <a:srgbClr val="009999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Accompagnem</a:t>
            </a:r>
            <a:r>
              <a:rPr lang="fr-FR" sz="2000" baseline="30000" dirty="0" err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endParaRPr lang="fr-FR" sz="2000" baseline="30000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EA1BE642-28DD-476B-A688-76908CC2C4FD}"/>
              </a:ext>
            </a:extLst>
          </p:cNvPr>
          <p:cNvCxnSpPr/>
          <p:nvPr/>
        </p:nvCxnSpPr>
        <p:spPr>
          <a:xfrm>
            <a:off x="8085783" y="1168926"/>
            <a:ext cx="1072209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2" name="Accolade fermante 21">
            <a:extLst>
              <a:ext uri="{FF2B5EF4-FFF2-40B4-BE49-F238E27FC236}">
                <a16:creationId xmlns:a16="http://schemas.microsoft.com/office/drawing/2014/main" id="{B8A2C0C8-832C-4600-8F9A-8DBF0E683235}"/>
              </a:ext>
            </a:extLst>
          </p:cNvPr>
          <p:cNvSpPr/>
          <p:nvPr/>
        </p:nvSpPr>
        <p:spPr>
          <a:xfrm>
            <a:off x="6888840" y="1957710"/>
            <a:ext cx="827588" cy="3034471"/>
          </a:xfrm>
          <a:prstGeom prst="rightBrace">
            <a:avLst>
              <a:gd name="adj1" fmla="val 29964"/>
              <a:gd name="adj2" fmla="val 51327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4989420C-B6F1-41C5-8483-D57601C2FF2C}"/>
              </a:ext>
            </a:extLst>
          </p:cNvPr>
          <p:cNvSpPr txBox="1"/>
          <p:nvPr/>
        </p:nvSpPr>
        <p:spPr>
          <a:xfrm>
            <a:off x="7885608" y="3040040"/>
            <a:ext cx="17833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Epreuve 45min</a:t>
            </a:r>
          </a:p>
        </p:txBody>
      </p:sp>
      <p:sp>
        <p:nvSpPr>
          <p:cNvPr id="11" name="Flèche : bas 10">
            <a:extLst>
              <a:ext uri="{FF2B5EF4-FFF2-40B4-BE49-F238E27FC236}">
                <a16:creationId xmlns:a16="http://schemas.microsoft.com/office/drawing/2014/main" id="{1EA4ED1E-D314-4BC2-B009-1C3669F15B10}"/>
              </a:ext>
            </a:extLst>
          </p:cNvPr>
          <p:cNvSpPr/>
          <p:nvPr/>
        </p:nvSpPr>
        <p:spPr>
          <a:xfrm>
            <a:off x="10421114" y="2585722"/>
            <a:ext cx="382282" cy="629877"/>
          </a:xfrm>
          <a:prstGeom prst="downArrow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752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31" grpId="0" animBg="1"/>
      <p:bldP spid="33" grpId="0" animBg="1"/>
      <p:bldP spid="36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AFFFFF8-137D-44C3-B5B4-BFA05092D0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6892" y="1825624"/>
            <a:ext cx="10800001" cy="473890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fr-FR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54013" indent="-354013">
              <a:buClr>
                <a:schemeClr val="accent2"/>
              </a:buClr>
              <a:buFont typeface="Wingdings"/>
              <a:buChar char="q"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Fusion des ex fonctions 3 et 4 au service de l’élaboration et de la promotion de la prestation touristique (pôle d’activités 2)</a:t>
            </a:r>
          </a:p>
          <a:p>
            <a:pPr marL="354013" indent="-354013">
              <a:buClr>
                <a:schemeClr val="accent2"/>
              </a:buClr>
              <a:buFont typeface="Wingdings"/>
              <a:buChar char="q"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Actualisation des données de contexte </a:t>
            </a:r>
          </a:p>
          <a:p>
            <a:pPr marL="354013" indent="-354013">
              <a:buClr>
                <a:schemeClr val="accent2"/>
              </a:buClr>
              <a:buFont typeface="Wingdings"/>
              <a:buChar char="q"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Prise en compte des contraintes de fonctionnement du prestataire </a:t>
            </a:r>
          </a:p>
          <a:p>
            <a:pPr marL="354013" lvl="0" indent="-354013">
              <a:buClr>
                <a:schemeClr val="accent2"/>
              </a:buClr>
              <a:buFont typeface="Wingdings"/>
              <a:buChar char="q"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Intégration des dimensions économiques, juridiques et managériales dans l’élaboration de la prestation touristique</a:t>
            </a:r>
          </a:p>
          <a:p>
            <a:pPr marL="0" lvl="0" indent="0">
              <a:buNone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cf. 1.2 La réglementation de l’offre touristique p 35</a:t>
            </a:r>
          </a:p>
          <a:p>
            <a:pPr marL="0" lvl="0" indent="0">
              <a:buNone/>
            </a:pPr>
            <a:r>
              <a:rPr lang="fr-FR" sz="24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           1.4 le cadre juridique de l’organisation touristique p 36, 37</a:t>
            </a:r>
            <a:endParaRPr lang="fr-FR" sz="2400" dirty="0">
              <a:solidFill>
                <a:srgbClr val="0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54013" lvl="0" indent="-354013">
              <a:buClr>
                <a:schemeClr val="accent2"/>
              </a:buClr>
              <a:buFont typeface="Wingdings"/>
              <a:buChar char="q"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Maintien des activités caractéristiques de l’élaboration et de la promotion de la prestation touristique</a:t>
            </a:r>
          </a:p>
          <a:p>
            <a:pPr marL="0" lv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B8AA5A4-9D93-49B2-B028-4ADB00902EB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2 : EPT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Élaboration d’une prestation touristique</a:t>
            </a:r>
          </a:p>
        </p:txBody>
      </p: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DF718DCA-D3D8-42A3-ADCA-A2BA436F7BE9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33">
            <a:extLst>
              <a:ext uri="{FF2B5EF4-FFF2-40B4-BE49-F238E27FC236}">
                <a16:creationId xmlns:a16="http://schemas.microsoft.com/office/drawing/2014/main" id="{9242A3AB-9A39-4B65-ABE1-9AAC0F011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811" y="338644"/>
            <a:ext cx="9565189" cy="6352735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2" name="Rectangle : coins arrondis 23">
            <a:extLst>
              <a:ext uri="{FF2B5EF4-FFF2-40B4-BE49-F238E27FC236}">
                <a16:creationId xmlns:a16="http://schemas.microsoft.com/office/drawing/2014/main" id="{9E57D87A-665D-48AB-BA96-951D95DC269C}"/>
              </a:ext>
            </a:extLst>
          </p:cNvPr>
          <p:cNvSpPr/>
          <p:nvPr/>
        </p:nvSpPr>
        <p:spPr>
          <a:xfrm>
            <a:off x="2661393" y="1345334"/>
            <a:ext cx="2336276" cy="4802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 : coins arrondis 24">
            <a:extLst>
              <a:ext uri="{FF2B5EF4-FFF2-40B4-BE49-F238E27FC236}">
                <a16:creationId xmlns:a16="http://schemas.microsoft.com/office/drawing/2014/main" id="{6F2BF6A1-1356-49CA-B5DE-EAEF78240CCE}"/>
              </a:ext>
            </a:extLst>
          </p:cNvPr>
          <p:cNvSpPr/>
          <p:nvPr/>
        </p:nvSpPr>
        <p:spPr>
          <a:xfrm>
            <a:off x="5350830" y="981889"/>
            <a:ext cx="5369722" cy="89965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Rectangle : coins arrondis 25">
            <a:extLst>
              <a:ext uri="{FF2B5EF4-FFF2-40B4-BE49-F238E27FC236}">
                <a16:creationId xmlns:a16="http://schemas.microsoft.com/office/drawing/2014/main" id="{A0F31B42-2AE0-44D8-BA8F-61DD96F5D9CF}"/>
              </a:ext>
            </a:extLst>
          </p:cNvPr>
          <p:cNvSpPr/>
          <p:nvPr/>
        </p:nvSpPr>
        <p:spPr>
          <a:xfrm>
            <a:off x="2641414" y="1881540"/>
            <a:ext cx="2356255" cy="74133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Rectangle : coins arrondis 26">
            <a:extLst>
              <a:ext uri="{FF2B5EF4-FFF2-40B4-BE49-F238E27FC236}">
                <a16:creationId xmlns:a16="http://schemas.microsoft.com/office/drawing/2014/main" id="{072039AD-BF99-4BC4-B488-56807F046BEA}"/>
              </a:ext>
            </a:extLst>
          </p:cNvPr>
          <p:cNvSpPr/>
          <p:nvPr/>
        </p:nvSpPr>
        <p:spPr>
          <a:xfrm>
            <a:off x="5350830" y="1907790"/>
            <a:ext cx="5369722" cy="154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Rectangle : coins arrondis 27">
            <a:extLst>
              <a:ext uri="{FF2B5EF4-FFF2-40B4-BE49-F238E27FC236}">
                <a16:creationId xmlns:a16="http://schemas.microsoft.com/office/drawing/2014/main" id="{20B7D154-14CC-47FB-9214-CCC19F4BDEE2}"/>
              </a:ext>
            </a:extLst>
          </p:cNvPr>
          <p:cNvSpPr/>
          <p:nvPr/>
        </p:nvSpPr>
        <p:spPr>
          <a:xfrm>
            <a:off x="2665605" y="2643552"/>
            <a:ext cx="2332063" cy="48024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7" name="Rectangle : coins arrondis 28">
            <a:extLst>
              <a:ext uri="{FF2B5EF4-FFF2-40B4-BE49-F238E27FC236}">
                <a16:creationId xmlns:a16="http://schemas.microsoft.com/office/drawing/2014/main" id="{0D65B835-5EAD-4D37-A9C4-7B105B0B29E4}"/>
              </a:ext>
            </a:extLst>
          </p:cNvPr>
          <p:cNvSpPr/>
          <p:nvPr/>
        </p:nvSpPr>
        <p:spPr>
          <a:xfrm>
            <a:off x="5332455" y="3515010"/>
            <a:ext cx="5369722" cy="1986137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8" name="Rectangle : coins arrondis 29">
            <a:extLst>
              <a:ext uri="{FF2B5EF4-FFF2-40B4-BE49-F238E27FC236}">
                <a16:creationId xmlns:a16="http://schemas.microsoft.com/office/drawing/2014/main" id="{2B8F7580-9D7D-4424-B0ED-580199A01589}"/>
              </a:ext>
            </a:extLst>
          </p:cNvPr>
          <p:cNvSpPr/>
          <p:nvPr/>
        </p:nvSpPr>
        <p:spPr>
          <a:xfrm>
            <a:off x="2626810" y="3194375"/>
            <a:ext cx="2370857" cy="53983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" name="Rectangle : coins arrondis 30">
            <a:extLst>
              <a:ext uri="{FF2B5EF4-FFF2-40B4-BE49-F238E27FC236}">
                <a16:creationId xmlns:a16="http://schemas.microsoft.com/office/drawing/2014/main" id="{EF56B72E-8F38-481B-9938-61E143A9E98F}"/>
              </a:ext>
            </a:extLst>
          </p:cNvPr>
          <p:cNvSpPr/>
          <p:nvPr/>
        </p:nvSpPr>
        <p:spPr>
          <a:xfrm>
            <a:off x="5332454" y="5535760"/>
            <a:ext cx="5369721" cy="112100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0" name="Bulle ronde 16">
            <a:extLst>
              <a:ext uri="{FF2B5EF4-FFF2-40B4-BE49-F238E27FC236}">
                <a16:creationId xmlns:a16="http://schemas.microsoft.com/office/drawing/2014/main" id="{D921D3D8-7F1F-4E2C-8F99-85CECC7ABF2A}"/>
              </a:ext>
            </a:extLst>
          </p:cNvPr>
          <p:cNvSpPr/>
          <p:nvPr/>
        </p:nvSpPr>
        <p:spPr>
          <a:xfrm flipH="1">
            <a:off x="154346" y="2947063"/>
            <a:ext cx="2334677" cy="1208598"/>
          </a:xfrm>
          <a:custGeom>
            <a:avLst>
              <a:gd name="f0" fmla="val -52"/>
              <a:gd name="f1" fmla="val -993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1" cap="flat">
            <a:solidFill>
              <a:srgbClr val="006699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activités caractéristiques</a:t>
            </a:r>
          </a:p>
        </p:txBody>
      </p:sp>
      <p:sp>
        <p:nvSpPr>
          <p:cNvPr id="22" name="Bulle ronde 10">
            <a:extLst>
              <a:ext uri="{FF2B5EF4-FFF2-40B4-BE49-F238E27FC236}">
                <a16:creationId xmlns:a16="http://schemas.microsoft.com/office/drawing/2014/main" id="{0CAA5A65-166E-4D6B-8829-C7B873252986}"/>
              </a:ext>
            </a:extLst>
          </p:cNvPr>
          <p:cNvSpPr/>
          <p:nvPr/>
        </p:nvSpPr>
        <p:spPr>
          <a:xfrm>
            <a:off x="2801061" y="4746481"/>
            <a:ext cx="2083135" cy="1068473"/>
          </a:xfrm>
          <a:custGeom>
            <a:avLst>
              <a:gd name="f0" fmla="val 24349"/>
              <a:gd name="f1" fmla="val -969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1" cap="flat">
            <a:solidFill>
              <a:srgbClr val="E48312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b="0" i="0" u="none" strike="noStrike" kern="1200" cap="none" spc="0" baseline="0" dirty="0"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15 compétences</a:t>
            </a:r>
          </a:p>
        </p:txBody>
      </p:sp>
    </p:spTree>
    <p:extLst>
      <p:ext uri="{BB962C8B-B14F-4D97-AF65-F5344CB8AC3E}">
        <p14:creationId xmlns:p14="http://schemas.microsoft.com/office/powerpoint/2010/main" val="2462766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93CDECA8-6B0F-4858-840C-47ED7ED18E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2 : EPT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Élaboration d’une prestation touristique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D9B17148-04E0-4CAA-9EB3-25E3CD6A4351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449CC166-D4A1-4B9C-B174-41D4E294FA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0155883"/>
              </p:ext>
            </p:extLst>
          </p:nvPr>
        </p:nvGraphicFramePr>
        <p:xfrm>
          <a:off x="445478" y="2637268"/>
          <a:ext cx="5417412" cy="3927255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417412">
                  <a:extLst>
                    <a:ext uri="{9D8B030D-6E8A-4147-A177-3AD203B41FA5}">
                      <a16:colId xmlns:a16="http://schemas.microsoft.com/office/drawing/2014/main" val="3408212850"/>
                    </a:ext>
                  </a:extLst>
                </a:gridCol>
              </a:tblGrid>
              <a:tr h="3927255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60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1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Analyse de l’activité touristique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Diagnostic stratégique d’une organisation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Conception d’une prestation touristique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Diffusion d’une prestation touristique</a:t>
                      </a:r>
                      <a:endParaRPr lang="fr-FR" sz="24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74120"/>
                  </a:ext>
                </a:extLst>
              </a:tr>
            </a:tbl>
          </a:graphicData>
        </a:graphic>
      </p:graphicFrame>
      <p:grpSp>
        <p:nvGrpSpPr>
          <p:cNvPr id="28" name="Groupe 27">
            <a:extLst>
              <a:ext uri="{FF2B5EF4-FFF2-40B4-BE49-F238E27FC236}">
                <a16:creationId xmlns:a16="http://schemas.microsoft.com/office/drawing/2014/main" id="{F9F34921-621F-4AF0-9E35-8429171114AE}"/>
              </a:ext>
            </a:extLst>
          </p:cNvPr>
          <p:cNvGrpSpPr/>
          <p:nvPr/>
        </p:nvGrpSpPr>
        <p:grpSpPr>
          <a:xfrm>
            <a:off x="4805102" y="3173952"/>
            <a:ext cx="1291079" cy="2453125"/>
            <a:chOff x="5110658" y="3244645"/>
            <a:chExt cx="1291079" cy="2453125"/>
          </a:xfrm>
        </p:grpSpPr>
        <p:cxnSp>
          <p:nvCxnSpPr>
            <p:cNvPr id="6" name="Connecteur droit avec flèche 5">
              <a:extLst>
                <a:ext uri="{FF2B5EF4-FFF2-40B4-BE49-F238E27FC236}">
                  <a16:creationId xmlns:a16="http://schemas.microsoft.com/office/drawing/2014/main" id="{1ABBF231-BB53-46A9-9030-F5D84F476F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47187" y="3244645"/>
              <a:ext cx="1238865" cy="140109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C45749DF-1383-4093-ABA3-C1DB4FD3C668}"/>
                </a:ext>
              </a:extLst>
            </p:cNvPr>
            <p:cNvCxnSpPr>
              <a:cxnSpLocks/>
              <a:stCxn id="29" idx="3"/>
            </p:cNvCxnSpPr>
            <p:nvPr/>
          </p:nvCxnSpPr>
          <p:spPr>
            <a:xfrm flipV="1">
              <a:off x="5110658" y="3908327"/>
              <a:ext cx="1291079" cy="7883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57D9D3A1-B309-4AB3-9D87-0CD14D1E7E06}"/>
                </a:ext>
              </a:extLst>
            </p:cNvPr>
            <p:cNvCxnSpPr>
              <a:cxnSpLocks/>
            </p:cNvCxnSpPr>
            <p:nvPr/>
          </p:nvCxnSpPr>
          <p:spPr>
            <a:xfrm>
              <a:off x="5147187" y="4645742"/>
              <a:ext cx="123886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C9AB24CA-44F6-4692-AD18-E81CF153A681}"/>
                </a:ext>
              </a:extLst>
            </p:cNvPr>
            <p:cNvCxnSpPr>
              <a:cxnSpLocks/>
            </p:cNvCxnSpPr>
            <p:nvPr/>
          </p:nvCxnSpPr>
          <p:spPr>
            <a:xfrm>
              <a:off x="5147187" y="4645742"/>
              <a:ext cx="1235263" cy="53668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avec flèche 19">
              <a:extLst>
                <a:ext uri="{FF2B5EF4-FFF2-40B4-BE49-F238E27FC236}">
                  <a16:creationId xmlns:a16="http://schemas.microsoft.com/office/drawing/2014/main" id="{1BEB5331-57B9-4C18-8EA0-A1D4F8A4B1AB}"/>
                </a:ext>
              </a:extLst>
            </p:cNvPr>
            <p:cNvCxnSpPr>
              <a:cxnSpLocks/>
            </p:cNvCxnSpPr>
            <p:nvPr/>
          </p:nvCxnSpPr>
          <p:spPr>
            <a:xfrm>
              <a:off x="5147187" y="4645742"/>
              <a:ext cx="1137138" cy="105202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Organigramme : Connecteur 28">
            <a:extLst>
              <a:ext uri="{FF2B5EF4-FFF2-40B4-BE49-F238E27FC236}">
                <a16:creationId xmlns:a16="http://schemas.microsoft.com/office/drawing/2014/main" id="{6F6B4DA3-B3E6-40D2-BDE9-DAD6B5EA5F7C}"/>
              </a:ext>
            </a:extLst>
          </p:cNvPr>
          <p:cNvSpPr/>
          <p:nvPr/>
        </p:nvSpPr>
        <p:spPr>
          <a:xfrm>
            <a:off x="4784014" y="4503048"/>
            <a:ext cx="144000" cy="144000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8790E61C-E630-48F3-A3A8-E12B4B7150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1463899"/>
              </p:ext>
            </p:extLst>
          </p:nvPr>
        </p:nvGraphicFramePr>
        <p:xfrm>
          <a:off x="445478" y="1792774"/>
          <a:ext cx="5417412" cy="6211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417412">
                  <a:extLst>
                    <a:ext uri="{9D8B030D-6E8A-4147-A177-3AD203B41FA5}">
                      <a16:colId xmlns:a16="http://schemas.microsoft.com/office/drawing/2014/main" val="3363017128"/>
                    </a:ext>
                  </a:extLst>
                </a:gridCol>
              </a:tblGrid>
              <a:tr h="621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Les activités caractéristiques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271082"/>
                  </a:ext>
                </a:extLst>
              </a:tr>
            </a:tbl>
          </a:graphicData>
        </a:graphic>
      </p:graphicFrame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41336CEC-C2FA-4EEE-96E6-A1A1189B2C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484522"/>
              </p:ext>
            </p:extLst>
          </p:nvPr>
        </p:nvGraphicFramePr>
        <p:xfrm>
          <a:off x="5865446" y="1792774"/>
          <a:ext cx="5881075" cy="6211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5881075">
                  <a:extLst>
                    <a:ext uri="{9D8B030D-6E8A-4147-A177-3AD203B41FA5}">
                      <a16:colId xmlns:a16="http://schemas.microsoft.com/office/drawing/2014/main" val="645829311"/>
                    </a:ext>
                  </a:extLst>
                </a:gridCol>
              </a:tblGrid>
              <a:tr h="621171">
                <a:tc>
                  <a:txBody>
                    <a:bodyPr/>
                    <a:lstStyle/>
                    <a:p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Les résultats attendus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298922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F13C4ABF-D17B-4D86-935C-618FE0F818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347973"/>
              </p:ext>
            </p:extLst>
          </p:nvPr>
        </p:nvGraphicFramePr>
        <p:xfrm>
          <a:off x="6096000" y="2637268"/>
          <a:ext cx="5650521" cy="3927261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5650521">
                  <a:extLst>
                    <a:ext uri="{9D8B030D-6E8A-4147-A177-3AD203B41FA5}">
                      <a16:colId xmlns:a16="http://schemas.microsoft.com/office/drawing/2014/main" val="826738015"/>
                    </a:ext>
                  </a:extLst>
                </a:gridCol>
              </a:tblGrid>
              <a:tr h="3927261">
                <a:tc>
                  <a:txBody>
                    <a:bodyPr/>
                    <a:lstStyle/>
                    <a:p>
                      <a:pPr lvl="0">
                        <a:spcAft>
                          <a:spcPts val="600"/>
                        </a:spcAft>
                      </a:pPr>
                      <a:endParaRPr lang="fr-FR" sz="1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lvl="0">
                        <a:spcAft>
                          <a:spcPts val="1200"/>
                        </a:spcAft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Respect du cahier des charges</a:t>
                      </a:r>
                    </a:p>
                    <a:p>
                      <a:pPr marL="363538" lvl="0" indent="-363538">
                        <a:spcAft>
                          <a:spcPts val="1200"/>
                        </a:spcAft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Prise en compte des contraintes réglementaires, de délais, de budget</a:t>
                      </a:r>
                    </a:p>
                    <a:p>
                      <a:pPr marL="1165225" lvl="0" indent="-1165225">
                        <a:spcAft>
                          <a:spcPts val="1200"/>
                        </a:spcAft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Cohérence de la démarche mise en œuvre</a:t>
                      </a:r>
                    </a:p>
                    <a:p>
                      <a:pPr marL="1165225" lvl="0" indent="-1165225">
                        <a:spcAft>
                          <a:spcPts val="1200"/>
                        </a:spcAft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Qualité de la prestation proposée</a:t>
                      </a:r>
                    </a:p>
                    <a:p>
                      <a:pPr marL="363538" lvl="0" indent="-363538">
                        <a:spcAft>
                          <a:spcPts val="1200"/>
                        </a:spcAft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Respect des objectifs commerciaux, organisationnels, éthiques et financiers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72156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109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D8AD1A0-F101-4CDE-B300-EB95027B171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4"/>
            <a:ext cx="10515600" cy="4738905"/>
          </a:xfrm>
        </p:spPr>
        <p:txBody>
          <a:bodyPr>
            <a:normAutofit/>
          </a:bodyPr>
          <a:lstStyle/>
          <a:p>
            <a:pPr lvl="0"/>
            <a:endParaRPr lang="fr-FR" dirty="0"/>
          </a:p>
          <a:p>
            <a:pPr marL="285750" lvl="0" indent="-285750" algn="just">
              <a:buClr>
                <a:schemeClr val="accent2"/>
              </a:buClr>
              <a:buFont typeface="Wingdings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Grille horaire     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1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ère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 année 6 + 1  </a:t>
            </a:r>
          </a:p>
          <a:p>
            <a:pPr marL="0" lvl="0" indent="0"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                                     2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ème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année 6 + 1</a:t>
            </a:r>
          </a:p>
          <a:p>
            <a:pPr marL="0" lvl="0" indent="0">
              <a:buNone/>
            </a:pPr>
            <a:endParaRPr lang="fr-FR" sz="2400" dirty="0">
              <a:solidFill>
                <a:srgbClr val="000000"/>
              </a:solidFill>
              <a:latin typeface="Cambria" pitchFamily="18"/>
              <a:ea typeface="Cambria" pitchFamily="18"/>
            </a:endParaRPr>
          </a:p>
          <a:p>
            <a:pPr lvl="0">
              <a:buClr>
                <a:schemeClr val="accent2"/>
              </a:buClr>
              <a:buFont typeface="Wingdings" pitchFamily="2"/>
              <a:buChar char="§"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L’épreuve </a:t>
            </a:r>
          </a:p>
          <a:p>
            <a:pPr marL="0" lvl="0" indent="0">
              <a:buNone/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/>
              </a:rPr>
              <a:t>E5 (U 5) – Elaboration d’une prestation touristique – Coefficient :  5</a:t>
            </a:r>
          </a:p>
          <a:p>
            <a:pPr marL="0" lv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Une étude de cas de 4 heures</a:t>
            </a:r>
          </a:p>
          <a:p>
            <a:pPr marL="0" lv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   -&gt; Une base documentaire et des données de contexte </a:t>
            </a:r>
          </a:p>
          <a:p>
            <a:pPr marL="0" lv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   -&gt; Un questionnement qui mobilise les compétences ciblées du pôle 2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D34FEDAE-61B6-4ED6-8B83-4D789A49BE0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2 : EPT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Élaboration d’une prestation touristique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EC02CD36-7BF9-441C-BBD1-D20CF8547A94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L’articulation du référentiel de BTS Tourisme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2597120167"/>
              </p:ext>
            </p:extLst>
          </p:nvPr>
        </p:nvGraphicFramePr>
        <p:xfrm>
          <a:off x="2170545" y="142460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3610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7">
            <a:extLst>
              <a:ext uri="{FF2B5EF4-FFF2-40B4-BE49-F238E27FC236}">
                <a16:creationId xmlns:a16="http://schemas.microsoft.com/office/drawing/2014/main" id="{6CE8AD43-B07A-453E-B74D-EC45907643A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5237281"/>
              </p:ext>
            </p:extLst>
          </p:nvPr>
        </p:nvGraphicFramePr>
        <p:xfrm>
          <a:off x="676892" y="4548048"/>
          <a:ext cx="4938713" cy="208788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938713">
                  <a:extLst>
                    <a:ext uri="{9D8B030D-6E8A-4147-A177-3AD203B41FA5}">
                      <a16:colId xmlns:a16="http://schemas.microsoft.com/office/drawing/2014/main" val="1124907355"/>
                    </a:ext>
                  </a:extLst>
                </a:gridCol>
              </a:tblGrid>
              <a:tr h="1939163">
                <a:tc>
                  <a:txBody>
                    <a:bodyPr/>
                    <a:lstStyle/>
                    <a:p>
                      <a:endParaRPr lang="fr-FR" sz="1800" b="1" kern="1200" dirty="0">
                        <a:effectLst/>
                      </a:endParaRPr>
                    </a:p>
                    <a:p>
                      <a:r>
                        <a:rPr lang="fr-FR" sz="1800" b="1" kern="1200" dirty="0">
                          <a:effectLst/>
                        </a:rPr>
                        <a:t>2. Les acteurs de l’offre touristique</a:t>
                      </a:r>
                    </a:p>
                    <a:p>
                      <a:r>
                        <a:rPr lang="fr-FR" sz="1800" kern="1200" dirty="0">
                          <a:effectLst/>
                        </a:rPr>
                        <a:t>       Les acteurs relevant du secteur commercial</a:t>
                      </a:r>
                    </a:p>
                    <a:p>
                      <a:pPr marL="536575" indent="-536575">
                        <a:tabLst>
                          <a:tab pos="361950" algn="l"/>
                        </a:tabLst>
                      </a:pPr>
                      <a:r>
                        <a:rPr lang="fr-FR" sz="1800" kern="1200" dirty="0">
                          <a:effectLst/>
                        </a:rPr>
                        <a:t>       Les acteurs relevant du secteur social et associatif</a:t>
                      </a:r>
                    </a:p>
                    <a:p>
                      <a:pPr marL="536575" indent="-536575"/>
                      <a:r>
                        <a:rPr lang="fr-FR" sz="1800" kern="1200" dirty="0">
                          <a:effectLst/>
                        </a:rPr>
                        <a:t>       Les acteurs du tourisme responsable et solidaire</a:t>
                      </a:r>
                    </a:p>
                    <a:p>
                      <a:endParaRPr lang="fr-FR" sz="500" kern="1200" dirty="0">
                        <a:effectLst/>
                      </a:endParaRPr>
                    </a:p>
                  </a:txBody>
                  <a:tcPr>
                    <a:solidFill>
                      <a:srgbClr val="F8D7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20431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B4FCDD3-C676-467B-B71E-43E15AFDDACA}"/>
              </a:ext>
            </a:extLst>
          </p:cNvPr>
          <p:cNvSpPr/>
          <p:nvPr/>
        </p:nvSpPr>
        <p:spPr>
          <a:xfrm>
            <a:off x="676894" y="1674421"/>
            <a:ext cx="4938713" cy="7006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Avant -&gt; COJAT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C8AC69-CC68-45D1-8C89-9F4777D25609}"/>
              </a:ext>
            </a:extLst>
          </p:cNvPr>
          <p:cNvSpPr/>
          <p:nvPr/>
        </p:nvSpPr>
        <p:spPr>
          <a:xfrm>
            <a:off x="6096000" y="1674421"/>
            <a:ext cx="5728137" cy="7006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Maintenant -&gt; B1 et B2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62B377C1-CB5C-4893-942A-813FCDD9C2AE}"/>
              </a:ext>
            </a:extLst>
          </p:cNvPr>
          <p:cNvSpPr txBox="1">
            <a:spLocks/>
          </p:cNvSpPr>
          <p:nvPr/>
        </p:nvSpPr>
        <p:spPr>
          <a:xfrm>
            <a:off x="676894" y="293468"/>
            <a:ext cx="10800000" cy="118872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cadre juridique de l’organisation dans le nouveau référentiel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C68142B6-763E-4FFF-997E-A631ED838BA8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Espace réservé du contenu 7">
            <a:extLst>
              <a:ext uri="{FF2B5EF4-FFF2-40B4-BE49-F238E27FC236}">
                <a16:creationId xmlns:a16="http://schemas.microsoft.com/office/drawing/2014/main" id="{B5072725-98FD-4D6C-913A-1891F0355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9925479"/>
              </p:ext>
            </p:extLst>
          </p:nvPr>
        </p:nvGraphicFramePr>
        <p:xfrm>
          <a:off x="6096000" y="2513554"/>
          <a:ext cx="5728138" cy="19341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91255">
                  <a:extLst>
                    <a:ext uri="{9D8B030D-6E8A-4147-A177-3AD203B41FA5}">
                      <a16:colId xmlns:a16="http://schemas.microsoft.com/office/drawing/2014/main" val="1124907355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1879169382"/>
                    </a:ext>
                  </a:extLst>
                </a:gridCol>
              </a:tblGrid>
              <a:tr h="1934105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effectLst/>
                        </a:rPr>
                        <a:t> </a:t>
                      </a:r>
                    </a:p>
                    <a:p>
                      <a:r>
                        <a:rPr lang="fr-FR" sz="2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B2 -&gt; 1.2 </a:t>
                      </a:r>
                    </a:p>
                    <a:p>
                      <a:r>
                        <a:rPr lang="fr-FR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La réglementation de l’offre touristique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pPr marL="173038" indent="-173038"/>
                      <a:r>
                        <a:rPr lang="fr-FR" sz="1800" b="0" kern="1200" dirty="0">
                          <a:effectLst/>
                        </a:rPr>
                        <a:t>Le Code du tourisme et la législation relative au tourisme</a:t>
                      </a:r>
                    </a:p>
                    <a:p>
                      <a:pPr marL="173038" indent="-173038"/>
                      <a:r>
                        <a:rPr lang="fr-FR" sz="1800" b="0" kern="1200" dirty="0">
                          <a:effectLst/>
                        </a:rPr>
                        <a:t>Les modalités d’exercice des opérateurs de vente de voyages et de séjour</a:t>
                      </a:r>
                    </a:p>
                    <a:p>
                      <a:endParaRPr lang="fr-FR" sz="60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86366"/>
                  </a:ext>
                </a:extLst>
              </a:tr>
            </a:tbl>
          </a:graphicData>
        </a:graphic>
      </p:graphicFrame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01E4A655-2464-42AD-9457-3F3208CE63EB}"/>
              </a:ext>
            </a:extLst>
          </p:cNvPr>
          <p:cNvSpPr/>
          <p:nvPr/>
        </p:nvSpPr>
        <p:spPr>
          <a:xfrm flipV="1">
            <a:off x="5312978" y="4820969"/>
            <a:ext cx="662151" cy="3941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12" name="Tableau 11">
            <a:extLst>
              <a:ext uri="{FF2B5EF4-FFF2-40B4-BE49-F238E27FC236}">
                <a16:creationId xmlns:a16="http://schemas.microsoft.com/office/drawing/2014/main" id="{4C8CC34C-0EEF-4910-AF30-9972482D86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5508006"/>
              </p:ext>
            </p:extLst>
          </p:nvPr>
        </p:nvGraphicFramePr>
        <p:xfrm>
          <a:off x="676893" y="2513553"/>
          <a:ext cx="4938713" cy="1923871"/>
        </p:xfrm>
        <a:graphic>
          <a:graphicData uri="http://schemas.openxmlformats.org/drawingml/2006/table">
            <a:tbl>
              <a:tblPr bandRow="1">
                <a:tableStyleId>{5DA37D80-6434-44D0-A028-1B22A696006F}</a:tableStyleId>
              </a:tblPr>
              <a:tblGrid>
                <a:gridCol w="4938713">
                  <a:extLst>
                    <a:ext uri="{9D8B030D-6E8A-4147-A177-3AD203B41FA5}">
                      <a16:colId xmlns:a16="http://schemas.microsoft.com/office/drawing/2014/main" val="3379276731"/>
                    </a:ext>
                  </a:extLst>
                </a:gridCol>
              </a:tblGrid>
              <a:tr h="1923871">
                <a:tc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r>
                        <a:rPr lang="fr-FR" sz="1800" b="1" kern="1200" dirty="0">
                          <a:effectLst/>
                        </a:rPr>
                        <a:t>1. La réglementation de l’offre touristique</a:t>
                      </a:r>
                    </a:p>
                    <a:p>
                      <a:r>
                        <a:rPr lang="fr-FR" sz="1800" kern="1200" dirty="0">
                          <a:effectLst/>
                        </a:rPr>
                        <a:t>       Le Code du tourisme</a:t>
                      </a:r>
                    </a:p>
                    <a:p>
                      <a:r>
                        <a:rPr lang="fr-FR" sz="1800" kern="1200" dirty="0">
                          <a:effectLst/>
                        </a:rPr>
                        <a:t>       La législation relative au tourisme</a:t>
                      </a:r>
                    </a:p>
                    <a:p>
                      <a:pPr marL="536575" indent="-536575"/>
                      <a:r>
                        <a:rPr lang="fr-FR" sz="1800" kern="1200" dirty="0">
                          <a:effectLst/>
                        </a:rPr>
                        <a:t>       Les conditions d’exercice des opérateurs de     vente de voyages et de séjour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7460459"/>
                  </a:ext>
                </a:extLst>
              </a:tr>
            </a:tbl>
          </a:graphicData>
        </a:graphic>
      </p:graphicFrame>
      <p:graphicFrame>
        <p:nvGraphicFramePr>
          <p:cNvPr id="13" name="Tableau 12">
            <a:extLst>
              <a:ext uri="{FF2B5EF4-FFF2-40B4-BE49-F238E27FC236}">
                <a16:creationId xmlns:a16="http://schemas.microsoft.com/office/drawing/2014/main" id="{89CD1543-6D5D-40D5-864A-0736EA5A0E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194609"/>
              </p:ext>
            </p:extLst>
          </p:nvPr>
        </p:nvGraphicFramePr>
        <p:xfrm>
          <a:off x="6096000" y="4548048"/>
          <a:ext cx="5728138" cy="2087880"/>
        </p:xfrm>
        <a:graphic>
          <a:graphicData uri="http://schemas.openxmlformats.org/drawingml/2006/table">
            <a:tbl>
              <a:tblPr bandRow="1">
                <a:tableStyleId>{0505E3EF-67EA-436B-97B2-0124C06EBD24}</a:tableStyleId>
              </a:tblPr>
              <a:tblGrid>
                <a:gridCol w="2291255">
                  <a:extLst>
                    <a:ext uri="{9D8B030D-6E8A-4147-A177-3AD203B41FA5}">
                      <a16:colId xmlns:a16="http://schemas.microsoft.com/office/drawing/2014/main" val="1532515079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1759424728"/>
                    </a:ext>
                  </a:extLst>
                </a:gridCol>
              </a:tblGrid>
              <a:tr h="20878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B2 -&gt; 1.3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Les acteurs de l’offre touristique</a:t>
                      </a:r>
                    </a:p>
                    <a:p>
                      <a:r>
                        <a:rPr lang="fr-FR" sz="1800" kern="1200" dirty="0">
                          <a:effectLst/>
                        </a:rPr>
                        <a:t>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3038" indent="-173038"/>
                      <a:endParaRPr lang="fr-FR" sz="1800" kern="1200" dirty="0">
                        <a:effectLst/>
                      </a:endParaRPr>
                    </a:p>
                    <a:p>
                      <a:pPr marL="173038" indent="-173038"/>
                      <a:r>
                        <a:rPr lang="fr-FR" sz="1800" kern="1200" dirty="0">
                          <a:effectLst/>
                        </a:rPr>
                        <a:t>Les acteurs relevant du secteur commercial</a:t>
                      </a:r>
                    </a:p>
                    <a:p>
                      <a:pPr marL="173038" indent="-173038"/>
                      <a:r>
                        <a:rPr lang="fr-FR" sz="1800" kern="1200" dirty="0">
                          <a:effectLst/>
                        </a:rPr>
                        <a:t>Les acteurs relevant du secteur social et associatif</a:t>
                      </a:r>
                    </a:p>
                    <a:p>
                      <a:pPr marL="173038" indent="-173038"/>
                      <a:r>
                        <a:rPr lang="fr-FR" sz="1800" kern="1200" dirty="0">
                          <a:effectLst/>
                        </a:rPr>
                        <a:t>Les acteurs du tourisme responsable et solidaire</a:t>
                      </a:r>
                      <a:endParaRPr lang="fr-FR" sz="1800" b="0" kern="1200" dirty="0">
                        <a:effectLst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631248"/>
                  </a:ext>
                </a:extLst>
              </a:tr>
            </a:tbl>
          </a:graphicData>
        </a:graphic>
      </p:graphicFrame>
      <p:sp>
        <p:nvSpPr>
          <p:cNvPr id="8" name="Flèche : droite 7">
            <a:extLst>
              <a:ext uri="{FF2B5EF4-FFF2-40B4-BE49-F238E27FC236}">
                <a16:creationId xmlns:a16="http://schemas.microsoft.com/office/drawing/2014/main" id="{EC44EA66-5F44-43DA-80B9-532E3D6F8734}"/>
              </a:ext>
            </a:extLst>
          </p:cNvPr>
          <p:cNvSpPr/>
          <p:nvPr/>
        </p:nvSpPr>
        <p:spPr>
          <a:xfrm flipV="1">
            <a:off x="5312979" y="2853556"/>
            <a:ext cx="662151" cy="3941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358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Espace réservé du contenu 7">
            <a:extLst>
              <a:ext uri="{FF2B5EF4-FFF2-40B4-BE49-F238E27FC236}">
                <a16:creationId xmlns:a16="http://schemas.microsoft.com/office/drawing/2014/main" id="{D6D91829-B95C-4AEB-825D-F3C0F0822497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89712991"/>
              </p:ext>
            </p:extLst>
          </p:nvPr>
        </p:nvGraphicFramePr>
        <p:xfrm>
          <a:off x="697270" y="1856719"/>
          <a:ext cx="4938713" cy="475488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4938713">
                  <a:extLst>
                    <a:ext uri="{9D8B030D-6E8A-4147-A177-3AD203B41FA5}">
                      <a16:colId xmlns:a16="http://schemas.microsoft.com/office/drawing/2014/main" val="1124907355"/>
                    </a:ext>
                  </a:extLst>
                </a:gridCol>
              </a:tblGrid>
              <a:tr h="1619910">
                <a:tc>
                  <a:txBody>
                    <a:bodyPr/>
                    <a:lstStyle/>
                    <a:p>
                      <a:endParaRPr lang="fr-FR" sz="18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 Les contrats liés à la relation avec le client</a:t>
                      </a:r>
                    </a:p>
                    <a:p>
                      <a:pPr marL="536575" indent="-536575">
                        <a:tabLst>
                          <a:tab pos="361950" algn="l"/>
                        </a:tabLst>
                      </a:pP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Principes généraux sur les contrats, formation et conditions de validité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L’inexécution des contrats 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La responsabilité contractuelle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Les modes alternatifs de résolution des conflits relatifs aux contrats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Les dispositions légales régissant la vente de voyage et de séjour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L’obligation </a:t>
                      </a:r>
                      <a:r>
                        <a:rPr lang="fr-FR" sz="1800" b="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pré-contractuelle</a:t>
                      </a:r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d’information et de conseil 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Les dispositions protectrices du consommateur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L’ e-contrat de voyage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Les contrats d’assurance liés aux voyages</a:t>
                      </a:r>
                    </a:p>
                    <a:p>
                      <a:pPr marL="536575" indent="-53657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Les instruments de paiement</a:t>
                      </a:r>
                    </a:p>
                    <a:p>
                      <a:pPr marL="536575" indent="-536575"/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204319"/>
                  </a:ext>
                </a:extLst>
              </a:tr>
            </a:tbl>
          </a:graphicData>
        </a:graphic>
      </p:graphicFrame>
      <p:graphicFrame>
        <p:nvGraphicFramePr>
          <p:cNvPr id="4" name="Espace réservé du contenu 7">
            <a:extLst>
              <a:ext uri="{FF2B5EF4-FFF2-40B4-BE49-F238E27FC236}">
                <a16:creationId xmlns:a16="http://schemas.microsoft.com/office/drawing/2014/main" id="{B4A441FA-6B55-4783-8B8B-B494F18FD55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8861618"/>
              </p:ext>
            </p:extLst>
          </p:nvPr>
        </p:nvGraphicFramePr>
        <p:xfrm>
          <a:off x="6185338" y="300306"/>
          <a:ext cx="5728138" cy="1912105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91255">
                  <a:extLst>
                    <a:ext uri="{9D8B030D-6E8A-4147-A177-3AD203B41FA5}">
                      <a16:colId xmlns:a16="http://schemas.microsoft.com/office/drawing/2014/main" val="1124907355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1879169382"/>
                    </a:ext>
                  </a:extLst>
                </a:gridCol>
              </a:tblGrid>
              <a:tr h="1912105">
                <a:tc>
                  <a:txBody>
                    <a:bodyPr/>
                    <a:lstStyle/>
                    <a:p>
                      <a:r>
                        <a:rPr lang="fr-FR" sz="1800" kern="1200" dirty="0">
                          <a:effectLst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B2 -&gt; 1.4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 cadre juridique de l’organisation touristique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Le statut de l’organisation</a:t>
                      </a:r>
                    </a:p>
                    <a:p>
                      <a:pPr marL="441325" indent="-441325"/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Le statut des personnes au travail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5386366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12BCB570-CDFC-4C26-AC65-194F8452A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048401"/>
              </p:ext>
            </p:extLst>
          </p:nvPr>
        </p:nvGraphicFramePr>
        <p:xfrm>
          <a:off x="697270" y="300306"/>
          <a:ext cx="4938713" cy="1463040"/>
        </p:xfrm>
        <a:graphic>
          <a:graphicData uri="http://schemas.openxmlformats.org/drawingml/2006/table">
            <a:tbl>
              <a:tblPr bandRow="1">
                <a:tableStyleId>{8A107856-5554-42FB-B03E-39F5DBC370BA}</a:tableStyleId>
              </a:tblPr>
              <a:tblGrid>
                <a:gridCol w="4938713">
                  <a:extLst>
                    <a:ext uri="{9D8B030D-6E8A-4147-A177-3AD203B41FA5}">
                      <a16:colId xmlns:a16="http://schemas.microsoft.com/office/drawing/2014/main" val="1453392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kern="1200" dirty="0">
                        <a:effectLst/>
                      </a:endParaRPr>
                    </a:p>
                    <a:p>
                      <a:r>
                        <a:rPr lang="fr-FR" sz="1800" b="1" kern="1200" dirty="0">
                          <a:effectLst/>
                        </a:rPr>
                        <a:t>3. Le cadre juridique de l’organisation touristique</a:t>
                      </a:r>
                    </a:p>
                    <a:p>
                      <a:r>
                        <a:rPr lang="fr-FR" sz="1800" kern="1200" dirty="0">
                          <a:effectLst/>
                        </a:rPr>
                        <a:t>       Le statut de l’organisation</a:t>
                      </a:r>
                    </a:p>
                    <a:p>
                      <a:pPr marL="536575" indent="-536575"/>
                      <a:r>
                        <a:rPr lang="fr-FR" sz="1800" kern="1200" dirty="0">
                          <a:effectLst/>
                        </a:rPr>
                        <a:t>       Le statut des personnes au travail</a:t>
                      </a:r>
                    </a:p>
                    <a:p>
                      <a:endParaRPr lang="fr-FR" sz="18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8851453"/>
                  </a:ext>
                </a:extLst>
              </a:tr>
            </a:tbl>
          </a:graphicData>
        </a:graphic>
      </p:graphicFrame>
      <p:sp>
        <p:nvSpPr>
          <p:cNvPr id="5" name="Flèche : droite 4">
            <a:extLst>
              <a:ext uri="{FF2B5EF4-FFF2-40B4-BE49-F238E27FC236}">
                <a16:creationId xmlns:a16="http://schemas.microsoft.com/office/drawing/2014/main" id="{D25AE674-2891-4839-80D8-EFC517CE0628}"/>
              </a:ext>
            </a:extLst>
          </p:cNvPr>
          <p:cNvSpPr/>
          <p:nvPr/>
        </p:nvSpPr>
        <p:spPr>
          <a:xfrm flipV="1">
            <a:off x="5477454" y="945929"/>
            <a:ext cx="662151" cy="3941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9519F43B-E1B2-461C-83AC-5E0797172B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9659343"/>
              </p:ext>
            </p:extLst>
          </p:nvPr>
        </p:nvGraphicFramePr>
        <p:xfrm>
          <a:off x="6185338" y="2333704"/>
          <a:ext cx="5728138" cy="4277896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2291255">
                  <a:extLst>
                    <a:ext uri="{9D8B030D-6E8A-4147-A177-3AD203B41FA5}">
                      <a16:colId xmlns:a16="http://schemas.microsoft.com/office/drawing/2014/main" val="1882914751"/>
                    </a:ext>
                  </a:extLst>
                </a:gridCol>
                <a:gridCol w="3436883">
                  <a:extLst>
                    <a:ext uri="{9D8B030D-6E8A-4147-A177-3AD203B41FA5}">
                      <a16:colId xmlns:a16="http://schemas.microsoft.com/office/drawing/2014/main" val="3939517859"/>
                    </a:ext>
                  </a:extLst>
                </a:gridCol>
              </a:tblGrid>
              <a:tr h="427789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800" b="0" kern="12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r>
                        <a:rPr lang="fr-FR" sz="1800" kern="1200" dirty="0">
                          <a:effectLst/>
                        </a:rPr>
                        <a:t> </a:t>
                      </a:r>
                      <a:r>
                        <a:rPr lang="fr-FR" sz="2800" b="1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B1 -&gt; 4 </a:t>
                      </a:r>
                    </a:p>
                    <a:p>
                      <a:r>
                        <a:rPr lang="fr-FR" sz="1800" b="0" kern="12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Les contrats liés à la relation avec les clients</a:t>
                      </a:r>
                    </a:p>
                    <a:p>
                      <a:endParaRPr lang="fr-FR" sz="1800" kern="1200" dirty="0">
                        <a:effectLst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8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</a:t>
                      </a:r>
                    </a:p>
                    <a:p>
                      <a:r>
                        <a:rPr lang="fr-FR" sz="1800" b="0" kern="1200" dirty="0">
                          <a:effectLst/>
                        </a:rPr>
                        <a:t>4.1 Principes généraux sur les contrats</a:t>
                      </a:r>
                    </a:p>
                    <a:p>
                      <a:endParaRPr lang="fr-FR" sz="1800" b="0" kern="1200" dirty="0">
                        <a:effectLst/>
                      </a:endParaRPr>
                    </a:p>
                    <a:p>
                      <a:r>
                        <a:rPr lang="fr-FR" sz="1800" b="0" kern="1200" dirty="0">
                          <a:effectLst/>
                        </a:rPr>
                        <a:t>4.2 Les dispositions régissant la vente de voyage et de séjour</a:t>
                      </a:r>
                    </a:p>
                    <a:p>
                      <a:r>
                        <a:rPr lang="fr-FR" sz="1800" b="0" kern="1200" dirty="0">
                          <a:effectLst/>
                        </a:rPr>
                        <a:t>    L’ e-contrat de voyage</a:t>
                      </a:r>
                    </a:p>
                    <a:p>
                      <a:pPr marL="441325" indent="-441325"/>
                      <a:r>
                        <a:rPr lang="fr-FR" sz="1800" b="0" kern="1200" dirty="0">
                          <a:effectLst/>
                        </a:rPr>
                        <a:t>    Les contrats d’assurance liés aux voyages</a:t>
                      </a:r>
                    </a:p>
                    <a:p>
                      <a:r>
                        <a:rPr lang="fr-FR" sz="1800" b="0" kern="1200" dirty="0">
                          <a:effectLst/>
                        </a:rPr>
                        <a:t>    Les instruments de paiement</a:t>
                      </a:r>
                    </a:p>
                    <a:p>
                      <a:endParaRPr lang="fr-FR" sz="1800" b="0" kern="12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0" kern="1200" dirty="0">
                          <a:effectLst/>
                        </a:rPr>
                        <a:t>4.3 Les modes alternatifs de résolution des conflits relatifs aux contrats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1981379"/>
                  </a:ext>
                </a:extLst>
              </a:tr>
            </a:tbl>
          </a:graphicData>
        </a:graphic>
      </p:graphicFrame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D7CA2284-AF08-4CA0-878F-50CC73D95C1D}"/>
              </a:ext>
            </a:extLst>
          </p:cNvPr>
          <p:cNvSpPr/>
          <p:nvPr/>
        </p:nvSpPr>
        <p:spPr>
          <a:xfrm flipV="1">
            <a:off x="5477453" y="2832536"/>
            <a:ext cx="662151" cy="394121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0558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14">
            <a:extLst>
              <a:ext uri="{FF2B5EF4-FFF2-40B4-BE49-F238E27FC236}">
                <a16:creationId xmlns:a16="http://schemas.microsoft.com/office/drawing/2014/main" id="{C5B1814A-7FAB-4AF1-A06F-88DD4DC5E15A}"/>
              </a:ext>
            </a:extLst>
          </p:cNvPr>
          <p:cNvSpPr/>
          <p:nvPr/>
        </p:nvSpPr>
        <p:spPr>
          <a:xfrm>
            <a:off x="3048000" y="4706447"/>
            <a:ext cx="8824451" cy="1643533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38103" cap="flat">
            <a:solidFill>
              <a:schemeClr val="accent2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285750" lvl="0" indent="-285750" defTabSz="457200"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FF66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Un bloc de compétences professionnelles suivi par tous les étudiants sur les 2 années du cursus de formation </a:t>
            </a:r>
          </a:p>
          <a:p>
            <a:pPr marL="285750" lvl="0" indent="-285750" defTabSz="457200">
              <a:buSzPct val="100000"/>
              <a:buFont typeface="Arial"/>
              <a:buChar char="•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Avec l’entrée du métier : animateur numérique du territoire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FDAEC257-6D2B-4DC3-905A-15F384D352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3 : GIT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l’information touristique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BD70C82-6ACB-44E9-817A-F1549237CEDB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DFCE5A1-E71E-44CB-BC28-81A03F4E48A3}"/>
              </a:ext>
            </a:extLst>
          </p:cNvPr>
          <p:cNvSpPr txBox="1"/>
          <p:nvPr/>
        </p:nvSpPr>
        <p:spPr>
          <a:xfrm>
            <a:off x="676894" y="1853000"/>
            <a:ext cx="108191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defTabSz="457200">
              <a:spcAft>
                <a:spcPts val="1200"/>
              </a:spcAft>
              <a:buClr>
                <a:srgbClr val="AB620E"/>
              </a:buClr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La prise en compte de la digitalisation au niveau du secteur et des métiers du tourisme</a:t>
            </a:r>
          </a:p>
          <a:p>
            <a:pPr marL="285750" lvl="0" indent="-285750" defTabSz="457200">
              <a:spcAft>
                <a:spcPts val="1200"/>
              </a:spcAft>
              <a:buClr>
                <a:srgbClr val="AB620E"/>
              </a:buClr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Développement de nouveaux outils et supports liés aux TIC</a:t>
            </a:r>
          </a:p>
          <a:p>
            <a:pPr marL="285750" lvl="0" indent="-285750" defTabSz="457200">
              <a:spcAft>
                <a:spcPts val="1200"/>
              </a:spcAft>
              <a:buClr>
                <a:srgbClr val="AB620E"/>
              </a:buClr>
              <a:buSzPct val="100000"/>
              <a:buFont typeface="Wingdings"/>
              <a:buChar char="§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4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Cette évolution nécessite des capacités d’adaptation en matière de conception, de réalisation et de diffusion de l’information</a:t>
            </a:r>
          </a:p>
        </p:txBody>
      </p:sp>
      <p:sp>
        <p:nvSpPr>
          <p:cNvPr id="11" name="Flèche : angle droit 10">
            <a:extLst>
              <a:ext uri="{FF2B5EF4-FFF2-40B4-BE49-F238E27FC236}">
                <a16:creationId xmlns:a16="http://schemas.microsoft.com/office/drawing/2014/main" id="{0BCCE6FF-A064-464E-8B30-7BD95A89D512}"/>
              </a:ext>
            </a:extLst>
          </p:cNvPr>
          <p:cNvSpPr/>
          <p:nvPr/>
        </p:nvSpPr>
        <p:spPr>
          <a:xfrm rot="5400000">
            <a:off x="1568558" y="4477991"/>
            <a:ext cx="1502488" cy="1134403"/>
          </a:xfrm>
          <a:prstGeom prst="bentUpArrow">
            <a:avLst>
              <a:gd name="adj1" fmla="val 18863"/>
              <a:gd name="adj2" fmla="val 25000"/>
              <a:gd name="adj3" fmla="val 40114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build="p"/>
      <p:bldP spid="11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8">
            <a:extLst>
              <a:ext uri="{FF2B5EF4-FFF2-40B4-BE49-F238E27FC236}">
                <a16:creationId xmlns:a16="http://schemas.microsoft.com/office/drawing/2014/main" id="{5A0DF7AB-2EB6-4950-AFF5-0416FE6EB75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0175877"/>
              </p:ext>
            </p:extLst>
          </p:nvPr>
        </p:nvGraphicFramePr>
        <p:xfrm>
          <a:off x="2100795" y="2043825"/>
          <a:ext cx="10091205" cy="447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89" name="Document" r:id="rId3" imgW="6201344" imgH="2516116" progId="Word.Document.12">
                  <p:embed/>
                </p:oleObj>
              </mc:Choice>
              <mc:Fallback>
                <p:oleObj name="Document" r:id="rId3" imgW="6201344" imgH="2516116" progId="Word.Document.12">
                  <p:embed/>
                  <p:pic>
                    <p:nvPicPr>
                      <p:cNvPr id="2" name="Objet 18">
                        <a:extLst>
                          <a:ext uri="{FF2B5EF4-FFF2-40B4-BE49-F238E27FC236}">
                            <a16:creationId xmlns:a16="http://schemas.microsoft.com/office/drawing/2014/main" id="{58EFA984-5E6E-4C9D-BA45-E40AE3F1E4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00795" y="2043825"/>
                        <a:ext cx="10091205" cy="4478238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 : coins arrondis 23">
            <a:extLst>
              <a:ext uri="{FF2B5EF4-FFF2-40B4-BE49-F238E27FC236}">
                <a16:creationId xmlns:a16="http://schemas.microsoft.com/office/drawing/2014/main" id="{D1E2C9A9-3A3B-4FD1-A8B4-37C7EF9F970A}"/>
              </a:ext>
            </a:extLst>
          </p:cNvPr>
          <p:cNvSpPr/>
          <p:nvPr/>
        </p:nvSpPr>
        <p:spPr>
          <a:xfrm>
            <a:off x="2301766" y="3715230"/>
            <a:ext cx="2448000" cy="50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" name="Rectangle : coins arrondis 24">
            <a:extLst>
              <a:ext uri="{FF2B5EF4-FFF2-40B4-BE49-F238E27FC236}">
                <a16:creationId xmlns:a16="http://schemas.microsoft.com/office/drawing/2014/main" id="{41ADC627-56E4-4DF8-8CC9-BC9C3ED1A655}"/>
              </a:ext>
            </a:extLst>
          </p:cNvPr>
          <p:cNvSpPr/>
          <p:nvPr/>
        </p:nvSpPr>
        <p:spPr>
          <a:xfrm>
            <a:off x="4893302" y="3124717"/>
            <a:ext cx="5433112" cy="1260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A75F0A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Rectangle : coins arrondis 25">
            <a:extLst>
              <a:ext uri="{FF2B5EF4-FFF2-40B4-BE49-F238E27FC236}">
                <a16:creationId xmlns:a16="http://schemas.microsoft.com/office/drawing/2014/main" id="{DFDE6583-B31F-47EA-930B-E202639FC586}"/>
              </a:ext>
            </a:extLst>
          </p:cNvPr>
          <p:cNvSpPr/>
          <p:nvPr/>
        </p:nvSpPr>
        <p:spPr>
          <a:xfrm>
            <a:off x="2301766" y="4282944"/>
            <a:ext cx="2448000" cy="648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Rectangle : coins arrondis 26">
            <a:extLst>
              <a:ext uri="{FF2B5EF4-FFF2-40B4-BE49-F238E27FC236}">
                <a16:creationId xmlns:a16="http://schemas.microsoft.com/office/drawing/2014/main" id="{D226288E-A0BF-491A-8F8E-0326F11F22C5}"/>
              </a:ext>
            </a:extLst>
          </p:cNvPr>
          <p:cNvSpPr/>
          <p:nvPr/>
        </p:nvSpPr>
        <p:spPr>
          <a:xfrm flipV="1">
            <a:off x="4893301" y="4391385"/>
            <a:ext cx="5433112" cy="252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F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 : coins arrondis 27">
            <a:extLst>
              <a:ext uri="{FF2B5EF4-FFF2-40B4-BE49-F238E27FC236}">
                <a16:creationId xmlns:a16="http://schemas.microsoft.com/office/drawing/2014/main" id="{A3EE5C1A-8E65-4478-BEBF-F71EEB4E62EB}"/>
              </a:ext>
            </a:extLst>
          </p:cNvPr>
          <p:cNvSpPr/>
          <p:nvPr/>
        </p:nvSpPr>
        <p:spPr>
          <a:xfrm>
            <a:off x="2301766" y="5007891"/>
            <a:ext cx="2448000" cy="367921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" name="Rectangle : coins arrondis 28">
            <a:extLst>
              <a:ext uri="{FF2B5EF4-FFF2-40B4-BE49-F238E27FC236}">
                <a16:creationId xmlns:a16="http://schemas.microsoft.com/office/drawing/2014/main" id="{BBBDF47D-27E5-4EB6-B688-0E49F45931A9}"/>
              </a:ext>
            </a:extLst>
          </p:cNvPr>
          <p:cNvSpPr/>
          <p:nvPr/>
        </p:nvSpPr>
        <p:spPr>
          <a:xfrm>
            <a:off x="4915470" y="4649504"/>
            <a:ext cx="5410944" cy="605886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FF000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" name="Rectangle : coins arrondis 29">
            <a:extLst>
              <a:ext uri="{FF2B5EF4-FFF2-40B4-BE49-F238E27FC236}">
                <a16:creationId xmlns:a16="http://schemas.microsoft.com/office/drawing/2014/main" id="{69CA817E-785E-425F-98AB-2BF77E094C97}"/>
              </a:ext>
            </a:extLst>
          </p:cNvPr>
          <p:cNvSpPr/>
          <p:nvPr/>
        </p:nvSpPr>
        <p:spPr>
          <a:xfrm>
            <a:off x="2301764" y="5492580"/>
            <a:ext cx="2448000" cy="527512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Rectangle : coins arrondis 30">
            <a:extLst>
              <a:ext uri="{FF2B5EF4-FFF2-40B4-BE49-F238E27FC236}">
                <a16:creationId xmlns:a16="http://schemas.microsoft.com/office/drawing/2014/main" id="{16AE0124-2B48-4266-B5C6-C995F93D94B6}"/>
              </a:ext>
            </a:extLst>
          </p:cNvPr>
          <p:cNvSpPr/>
          <p:nvPr/>
        </p:nvSpPr>
        <p:spPr>
          <a:xfrm>
            <a:off x="4905754" y="5255390"/>
            <a:ext cx="5420659" cy="86400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noFill/>
          <a:ln w="15873" cap="flat">
            <a:solidFill>
              <a:srgbClr val="00B050"/>
            </a:solidFill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4" name="Titre 1">
            <a:extLst>
              <a:ext uri="{FF2B5EF4-FFF2-40B4-BE49-F238E27FC236}">
                <a16:creationId xmlns:a16="http://schemas.microsoft.com/office/drawing/2014/main" id="{07A082C1-7289-4044-96B2-5C4171BCAF62}"/>
              </a:ext>
            </a:extLst>
          </p:cNvPr>
          <p:cNvSpPr txBox="1">
            <a:spLocks/>
          </p:cNvSpPr>
          <p:nvPr/>
        </p:nvSpPr>
        <p:spPr>
          <a:xfrm>
            <a:off x="676894" y="293468"/>
            <a:ext cx="10800000" cy="118872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3 : GIT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l’information touristique</a:t>
            </a:r>
          </a:p>
        </p:txBody>
      </p: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A81585C8-DEDA-4728-86C7-8C68EA0E6EB0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Bulle ronde 16">
            <a:extLst>
              <a:ext uri="{FF2B5EF4-FFF2-40B4-BE49-F238E27FC236}">
                <a16:creationId xmlns:a16="http://schemas.microsoft.com/office/drawing/2014/main" id="{0D849FB8-0F9C-4A8E-ACC6-F91937C8CC7C}"/>
              </a:ext>
            </a:extLst>
          </p:cNvPr>
          <p:cNvSpPr/>
          <p:nvPr/>
        </p:nvSpPr>
        <p:spPr>
          <a:xfrm rot="20134974" flipH="1">
            <a:off x="66999" y="2214209"/>
            <a:ext cx="2334677" cy="1208598"/>
          </a:xfrm>
          <a:custGeom>
            <a:avLst>
              <a:gd name="f0" fmla="val 2417"/>
              <a:gd name="f1" fmla="val 3049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1" cap="flat">
            <a:solidFill>
              <a:srgbClr val="006699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0" tIns="0" rIns="0" bIns="0" anchor="ctr" anchorCtr="1" compatLnSpc="1">
            <a:noAutofit/>
          </a:bodyPr>
          <a:lstStyle/>
          <a:p>
            <a:pPr algn="ctr" defTabSz="45720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activités caractéristiques</a:t>
            </a:r>
          </a:p>
        </p:txBody>
      </p:sp>
      <p:sp>
        <p:nvSpPr>
          <p:cNvPr id="16" name="Bulle ronde 10">
            <a:extLst>
              <a:ext uri="{FF2B5EF4-FFF2-40B4-BE49-F238E27FC236}">
                <a16:creationId xmlns:a16="http://schemas.microsoft.com/office/drawing/2014/main" id="{7EC78F6F-F77F-4F77-9062-D9A7DDB40A8A}"/>
              </a:ext>
            </a:extLst>
          </p:cNvPr>
          <p:cNvSpPr/>
          <p:nvPr/>
        </p:nvSpPr>
        <p:spPr>
          <a:xfrm>
            <a:off x="9973386" y="1911157"/>
            <a:ext cx="2083135" cy="1068473"/>
          </a:xfrm>
          <a:custGeom>
            <a:avLst>
              <a:gd name="f0" fmla="val -3503"/>
              <a:gd name="f1" fmla="val 30451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+- 0 0 180"/>
              <a:gd name="f15" fmla="+- 0 0 -194"/>
              <a:gd name="f16" fmla="*/ f6 1 21600"/>
              <a:gd name="f17" fmla="*/ f7 1 21600"/>
              <a:gd name="f18" fmla="*/ f8 1 180"/>
              <a:gd name="f19" fmla="pin -2147483647 f0 2147483647"/>
              <a:gd name="f20" fmla="pin -2147483647 f1 2147483647"/>
              <a:gd name="f21" fmla="+- f12 0 f11"/>
              <a:gd name="f22" fmla="*/ f13 f3 1"/>
              <a:gd name="f23" fmla="*/ f14 f3 1"/>
              <a:gd name="f24" fmla="*/ f15 f3 1"/>
              <a:gd name="f25" fmla="+- f19 0 10800"/>
              <a:gd name="f26" fmla="+- f20 0 10800"/>
              <a:gd name="f27" fmla="*/ f19 f16 1"/>
              <a:gd name="f28" fmla="*/ f20 f17 1"/>
              <a:gd name="f29" fmla="*/ 3200 f16 1"/>
              <a:gd name="f30" fmla="*/ 18400 f16 1"/>
              <a:gd name="f31" fmla="*/ 18400 f17 1"/>
              <a:gd name="f32" fmla="*/ 3200 f17 1"/>
              <a:gd name="f33" fmla="*/ f21 1 2"/>
              <a:gd name="f34" fmla="*/ 3160 f16 1"/>
              <a:gd name="f35" fmla="*/ 3160 f17 1"/>
              <a:gd name="f36" fmla="*/ f22 1 f5"/>
              <a:gd name="f37" fmla="*/ 18440 f17 1"/>
              <a:gd name="f38" fmla="*/ f23 1 f5"/>
              <a:gd name="f39" fmla="*/ 18440 f16 1"/>
              <a:gd name="f40" fmla="*/ f24 1 f5"/>
              <a:gd name="f41" fmla="*/ f25 f25 1"/>
              <a:gd name="f42" fmla="*/ f26 f26 1"/>
              <a:gd name="f43" fmla="+- 0 0 f26"/>
              <a:gd name="f44" fmla="+- 0 0 f25"/>
              <a:gd name="f45" fmla="+- f11 f33 0"/>
              <a:gd name="f46" fmla="*/ f33 f33 1"/>
              <a:gd name="f47" fmla="+- f36 0 f4"/>
              <a:gd name="f48" fmla="+- f38 0 f4"/>
              <a:gd name="f49" fmla="+- f40 0 f4"/>
              <a:gd name="f50" fmla="+- f41 f42 0"/>
              <a:gd name="f51" fmla="at2 f43 f44"/>
              <a:gd name="f52" fmla="sqrt f50"/>
              <a:gd name="f53" fmla="+- f51 f4 0"/>
              <a:gd name="f54" fmla="+- f52 0 10800"/>
              <a:gd name="f55" fmla="*/ f53 f8 1"/>
              <a:gd name="f56" fmla="*/ f55 1 f3"/>
              <a:gd name="f57" fmla="+- 0 0 f56"/>
              <a:gd name="f58" fmla="val f57"/>
              <a:gd name="f59" fmla="*/ f58 1 f18"/>
              <a:gd name="f60" fmla="+- f59 0 10"/>
              <a:gd name="f61" fmla="+- f59 10 0"/>
              <a:gd name="f62" fmla="*/ f59 f18 1"/>
              <a:gd name="f63" fmla="+- 0 0 f62"/>
              <a:gd name="f64" fmla="*/ f60 f18 1"/>
              <a:gd name="f65" fmla="*/ f61 f18 1"/>
              <a:gd name="f66" fmla="*/ f63 f3 1"/>
              <a:gd name="f67" fmla="+- 0 0 f64"/>
              <a:gd name="f68" fmla="+- 0 0 f65"/>
              <a:gd name="f69" fmla="*/ f66 1 f8"/>
              <a:gd name="f70" fmla="*/ f67 f3 1"/>
              <a:gd name="f71" fmla="*/ f68 f3 1"/>
              <a:gd name="f72" fmla="+- f69 0 f4"/>
              <a:gd name="f73" fmla="*/ f70 1 f8"/>
              <a:gd name="f74" fmla="*/ f71 1 f8"/>
              <a:gd name="f75" fmla="sin 1 f72"/>
              <a:gd name="f76" fmla="cos 1 f72"/>
              <a:gd name="f77" fmla="+- f73 0 f4"/>
              <a:gd name="f78" fmla="+- f74 0 f4"/>
              <a:gd name="f79" fmla="+- 0 0 f75"/>
              <a:gd name="f80" fmla="+- 0 0 f76"/>
              <a:gd name="f81" fmla="sin 1 f77"/>
              <a:gd name="f82" fmla="cos 1 f77"/>
              <a:gd name="f83" fmla="sin 1 f78"/>
              <a:gd name="f84" fmla="cos 1 f78"/>
              <a:gd name="f85" fmla="*/ 10800 f79 1"/>
              <a:gd name="f86" fmla="*/ 10800 f80 1"/>
              <a:gd name="f87" fmla="+- 0 0 f81"/>
              <a:gd name="f88" fmla="+- 0 0 f82"/>
              <a:gd name="f89" fmla="+- 0 0 f83"/>
              <a:gd name="f90" fmla="+- 0 0 f84"/>
              <a:gd name="f91" fmla="+- f85 10800 0"/>
              <a:gd name="f92" fmla="+- f86 10800 0"/>
              <a:gd name="f93" fmla="*/ 10800 f87 1"/>
              <a:gd name="f94" fmla="*/ 10800 f88 1"/>
              <a:gd name="f95" fmla="*/ 10800 f89 1"/>
              <a:gd name="f96" fmla="*/ 10800 f90 1"/>
              <a:gd name="f97" fmla="?: f54 f19 f91"/>
              <a:gd name="f98" fmla="?: f54 f20 f92"/>
              <a:gd name="f99" fmla="+- f93 10800 0"/>
              <a:gd name="f100" fmla="+- f94 10800 0"/>
              <a:gd name="f101" fmla="+- f95 10800 0"/>
              <a:gd name="f102" fmla="+- f96 10800 0"/>
              <a:gd name="f103" fmla="+- f101 0 f45"/>
              <a:gd name="f104" fmla="+- f102 0 f45"/>
              <a:gd name="f105" fmla="+- f99 0 f45"/>
              <a:gd name="f106" fmla="+- f100 0 f45"/>
              <a:gd name="f107" fmla="*/ f97 f16 1"/>
              <a:gd name="f108" fmla="*/ f98 f17 1"/>
              <a:gd name="f109" fmla="at2 f103 f104"/>
              <a:gd name="f110" fmla="at2 f105 f106"/>
              <a:gd name="f111" fmla="+- f109 f4 0"/>
              <a:gd name="f112" fmla="+- f110 f4 0"/>
              <a:gd name="f113" fmla="*/ f111 f8 1"/>
              <a:gd name="f114" fmla="*/ f112 f8 1"/>
              <a:gd name="f115" fmla="*/ f113 1 f3"/>
              <a:gd name="f116" fmla="*/ f114 1 f3"/>
              <a:gd name="f117" fmla="+- 0 0 f115"/>
              <a:gd name="f118" fmla="+- 0 0 f116"/>
              <a:gd name="f119" fmla="+- 0 0 f117"/>
              <a:gd name="f120" fmla="+- 0 0 f118"/>
              <a:gd name="f121" fmla="*/ f119 f3 1"/>
              <a:gd name="f122" fmla="*/ f120 f3 1"/>
              <a:gd name="f123" fmla="*/ f121 1 f8"/>
              <a:gd name="f124" fmla="*/ f122 1 f8"/>
              <a:gd name="f125" fmla="+- f123 0 f4"/>
              <a:gd name="f126" fmla="+- f124 0 f4"/>
              <a:gd name="f127" fmla="cos 1 f125"/>
              <a:gd name="f128" fmla="sin 1 f125"/>
              <a:gd name="f129" fmla="+- f126 0 f125"/>
              <a:gd name="f130" fmla="+- 0 0 f127"/>
              <a:gd name="f131" fmla="+- 0 0 f128"/>
              <a:gd name="f132" fmla="+- f129 f2 0"/>
              <a:gd name="f133" fmla="*/ f33 f130 1"/>
              <a:gd name="f134" fmla="*/ f33 f131 1"/>
              <a:gd name="f135" fmla="?: f129 f129 f132"/>
              <a:gd name="f136" fmla="*/ f133 f133 1"/>
              <a:gd name="f137" fmla="*/ f134 f134 1"/>
              <a:gd name="f138" fmla="+- f136 f137 0"/>
              <a:gd name="f139" fmla="sqrt f138"/>
              <a:gd name="f140" fmla="*/ f46 1 f139"/>
              <a:gd name="f141" fmla="*/ f130 f140 1"/>
              <a:gd name="f142" fmla="*/ f131 f140 1"/>
              <a:gd name="f143" fmla="+- f45 0 f141"/>
              <a:gd name="f144" fmla="+- f45 0 f142"/>
            </a:gdLst>
            <a:ahLst>
              <a:ahXY gdRefX="f0" minX="f9" maxX="f10" gdRefY="f1" minY="f9" maxY="f10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4" y="f35"/>
              </a:cxn>
              <a:cxn ang="f48">
                <a:pos x="f34" y="f37"/>
              </a:cxn>
              <a:cxn ang="f48">
                <a:pos x="f39" y="f37"/>
              </a:cxn>
              <a:cxn ang="f47">
                <a:pos x="f39" y="f35"/>
              </a:cxn>
              <a:cxn ang="f49">
                <a:pos x="f107" y="f108"/>
              </a:cxn>
            </a:cxnLst>
            <a:rect l="f29" t="f32" r="f30" b="f31"/>
            <a:pathLst>
              <a:path w="21600" h="21600">
                <a:moveTo>
                  <a:pt x="f143" y="f144"/>
                </a:moveTo>
                <a:arcTo wR="f33" hR="f33" stAng="f125" swAng="f135"/>
                <a:lnTo>
                  <a:pt x="f97" y="f98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1" cap="flat">
            <a:solidFill>
              <a:srgbClr val="E48312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r>
              <a:rPr lang="fr-FR" b="0" i="0" u="none" strike="noStrike" kern="1200" cap="none" spc="0" baseline="0" dirty="0"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compétences</a:t>
            </a:r>
          </a:p>
        </p:txBody>
      </p:sp>
    </p:spTree>
    <p:extLst>
      <p:ext uri="{BB962C8B-B14F-4D97-AF65-F5344CB8AC3E}">
        <p14:creationId xmlns:p14="http://schemas.microsoft.com/office/powerpoint/2010/main" val="132332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6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3E7A930A-6EF2-4B69-BBC5-2CE30563A5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3 : GIT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l’information touristique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2C6A8FF3-361C-4665-9D29-E1FACDB33563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75CF601-2CC3-47B7-BC67-A70C3A832D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5672951"/>
              </p:ext>
            </p:extLst>
          </p:nvPr>
        </p:nvGraphicFramePr>
        <p:xfrm>
          <a:off x="254163" y="2413944"/>
          <a:ext cx="4823282" cy="4150588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4823282">
                  <a:extLst>
                    <a:ext uri="{9D8B030D-6E8A-4147-A177-3AD203B41FA5}">
                      <a16:colId xmlns:a16="http://schemas.microsoft.com/office/drawing/2014/main" val="3408212850"/>
                    </a:ext>
                  </a:extLst>
                </a:gridCol>
              </a:tblGrid>
              <a:tr h="4150588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1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342900" lvl="0" indent="-342900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Veille informationnelle</a:t>
                      </a:r>
                    </a:p>
                    <a:p>
                      <a:pPr marL="342900" lvl="0" indent="-342900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Traitement de l’information</a:t>
                      </a:r>
                    </a:p>
                    <a:p>
                      <a:pPr marL="342900" lvl="0" indent="-342900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Diffusion d’information au public cible</a:t>
                      </a:r>
                    </a:p>
                    <a:p>
                      <a:pPr marL="342900" lvl="0" indent="-342900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Conservation de l’information </a:t>
                      </a:r>
                    </a:p>
                    <a:p>
                      <a:pPr marL="342900" lvl="0" indent="-342900">
                        <a:spcAft>
                          <a:spcPts val="1200"/>
                        </a:spcAft>
                        <a:buFont typeface="Wingdings" panose="05000000000000000000" pitchFamily="2" charset="2"/>
                        <a:buChar char="q"/>
                      </a:pPr>
                      <a:endParaRPr lang="fr-FR" sz="24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374120"/>
                  </a:ext>
                </a:extLst>
              </a:tr>
            </a:tbl>
          </a:graphicData>
        </a:graphic>
      </p:graphicFrame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31FE1329-9DBA-4507-9348-193055B6F4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027575"/>
              </p:ext>
            </p:extLst>
          </p:nvPr>
        </p:nvGraphicFramePr>
        <p:xfrm>
          <a:off x="256718" y="1637479"/>
          <a:ext cx="4823282" cy="621173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4823282">
                  <a:extLst>
                    <a:ext uri="{9D8B030D-6E8A-4147-A177-3AD203B41FA5}">
                      <a16:colId xmlns:a16="http://schemas.microsoft.com/office/drawing/2014/main" val="3363017128"/>
                    </a:ext>
                  </a:extLst>
                </a:gridCol>
              </a:tblGrid>
              <a:tr h="6211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Les activités caractéristiques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50271082"/>
                  </a:ext>
                </a:extLst>
              </a:tr>
            </a:tbl>
          </a:graphicData>
        </a:graphic>
      </p:graphicFrame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91D73206-712E-489B-969B-4C883086F1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79404"/>
              </p:ext>
            </p:extLst>
          </p:nvPr>
        </p:nvGraphicFramePr>
        <p:xfrm>
          <a:off x="5080000" y="1637478"/>
          <a:ext cx="6855282" cy="621171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6855282">
                  <a:extLst>
                    <a:ext uri="{9D8B030D-6E8A-4147-A177-3AD203B41FA5}">
                      <a16:colId xmlns:a16="http://schemas.microsoft.com/office/drawing/2014/main" val="645829311"/>
                    </a:ext>
                  </a:extLst>
                </a:gridCol>
              </a:tblGrid>
              <a:tr h="621171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Les résultats attendus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06298922"/>
                  </a:ext>
                </a:extLst>
              </a:tr>
            </a:tbl>
          </a:graphicData>
        </a:graphic>
      </p:graphicFrame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27BB005-F3DF-47CE-B2B3-411982A1CE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044245"/>
              </p:ext>
            </p:extLst>
          </p:nvPr>
        </p:nvGraphicFramePr>
        <p:xfrm>
          <a:off x="5340294" y="2413938"/>
          <a:ext cx="6594988" cy="4150594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6594988">
                  <a:extLst>
                    <a:ext uri="{9D8B030D-6E8A-4147-A177-3AD203B41FA5}">
                      <a16:colId xmlns:a16="http://schemas.microsoft.com/office/drawing/2014/main" val="2103824407"/>
                    </a:ext>
                  </a:extLst>
                </a:gridCol>
              </a:tblGrid>
              <a:tr h="4150594">
                <a:tc>
                  <a:txBody>
                    <a:bodyPr/>
                    <a:lstStyle/>
                    <a:p>
                      <a:pPr marL="725488" lvl="0" indent="-552450">
                        <a:lnSpc>
                          <a:spcPct val="70000"/>
                        </a:lnSpc>
                        <a:spcAft>
                          <a:spcPts val="1200"/>
                        </a:spcAft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725488" lvl="0" indent="-552450" algn="just" defTabSz="914400" rtl="0" eaLnBrk="1" latinLnBrk="0" hangingPunct="1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kern="1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Mise à jour régulière et pertinente du SI de l’organisation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Production d’informations utiles  à la décision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Adaptation de la mise en forme des infos en fonction des destinataires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Proposition de modalités de diffusion cohérentes avec la stratégie de communication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Respect de la charte graphique 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Diffusion ciblée de l’information dans le respect des délais</a:t>
                      </a:r>
                    </a:p>
                    <a:p>
                      <a:pPr marL="725488" lvl="0" indent="-552450" algn="just">
                        <a:lnSpc>
                          <a:spcPct val="70000"/>
                        </a:lnSpc>
                        <a:spcAft>
                          <a:spcPts val="12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Fidélisation de la clientèle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6702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49217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5">
            <a:extLst>
              <a:ext uri="{FF2B5EF4-FFF2-40B4-BE49-F238E27FC236}">
                <a16:creationId xmlns:a16="http://schemas.microsoft.com/office/drawing/2014/main" id="{48A68CE8-6087-4A4C-9D33-73D299B255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995" y="4325644"/>
            <a:ext cx="4063995" cy="2006595"/>
          </a:xfrm>
          <a:prstGeom prst="rect">
            <a:avLst/>
          </a:prstGeom>
          <a:noFill/>
          <a:ln cap="flat">
            <a:noFill/>
          </a:ln>
        </p:spPr>
      </p:pic>
      <p:graphicFrame>
        <p:nvGraphicFramePr>
          <p:cNvPr id="2" name="Objet 1">
            <a:extLst>
              <a:ext uri="{FF2B5EF4-FFF2-40B4-BE49-F238E27FC236}">
                <a16:creationId xmlns:a16="http://schemas.microsoft.com/office/drawing/2014/main" id="{D95D59D2-42EC-4943-B27B-DF818A9C9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139504"/>
              </p:ext>
            </p:extLst>
          </p:nvPr>
        </p:nvGraphicFramePr>
        <p:xfrm>
          <a:off x="840141" y="2208129"/>
          <a:ext cx="10378692" cy="2375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54" name="Document" r:id="rId4" imgW="9252572" imgH="1764571" progId="Word.Document.12">
                  <p:embed/>
                </p:oleObj>
              </mc:Choice>
              <mc:Fallback>
                <p:oleObj name="Document" r:id="rId4" imgW="9252572" imgH="1764571" progId="Word.Document.12">
                  <p:embed/>
                  <p:pic>
                    <p:nvPicPr>
                      <p:cNvPr id="14" name="Objet 1">
                        <a:extLst>
                          <a:ext uri="{FF2B5EF4-FFF2-40B4-BE49-F238E27FC236}">
                            <a16:creationId xmlns:a16="http://schemas.microsoft.com/office/drawing/2014/main" id="{A9ED899F-1C0D-4183-975D-C3A473BEB45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40141" y="2208129"/>
                        <a:ext cx="10378692" cy="2375580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4">
            <a:extLst>
              <a:ext uri="{FF2B5EF4-FFF2-40B4-BE49-F238E27FC236}">
                <a16:creationId xmlns:a16="http://schemas.microsoft.com/office/drawing/2014/main" id="{B34C07A4-E609-40E8-A8C4-E18E1AE095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571" y="3924643"/>
            <a:ext cx="2249643" cy="1731169"/>
          </a:xfrm>
          <a:prstGeom prst="rect">
            <a:avLst/>
          </a:prstGeom>
          <a:noFill/>
          <a:ln cap="flat">
            <a:noFill/>
          </a:ln>
        </p:spPr>
      </p:pic>
      <p:grpSp>
        <p:nvGrpSpPr>
          <p:cNvPr id="12" name="Groupe 11">
            <a:extLst>
              <a:ext uri="{FF2B5EF4-FFF2-40B4-BE49-F238E27FC236}">
                <a16:creationId xmlns:a16="http://schemas.microsoft.com/office/drawing/2014/main" id="{83B68303-6C09-4F08-8958-7C4E79821056}"/>
              </a:ext>
            </a:extLst>
          </p:cNvPr>
          <p:cNvGrpSpPr/>
          <p:nvPr/>
        </p:nvGrpSpPr>
        <p:grpSpPr>
          <a:xfrm>
            <a:off x="840141" y="1001333"/>
            <a:ext cx="10393916" cy="941285"/>
            <a:chOff x="840141" y="1001333"/>
            <a:chExt cx="10393916" cy="941285"/>
          </a:xfrm>
        </p:grpSpPr>
        <p:graphicFrame>
          <p:nvGraphicFramePr>
            <p:cNvPr id="6" name="Objet 2">
              <a:extLst>
                <a:ext uri="{FF2B5EF4-FFF2-40B4-BE49-F238E27FC236}">
                  <a16:creationId xmlns:a16="http://schemas.microsoft.com/office/drawing/2014/main" id="{DAA3387E-4058-4AF5-9B65-098E5826B9C8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88075802"/>
                </p:ext>
              </p:extLst>
            </p:nvPr>
          </p:nvGraphicFramePr>
          <p:xfrm>
            <a:off x="840141" y="1001333"/>
            <a:ext cx="10393916" cy="94128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55" name="Document" r:id="rId7" imgW="9257960" imgH="634977" progId="Word.Document.12">
                    <p:embed/>
                  </p:oleObj>
                </mc:Choice>
                <mc:Fallback>
                  <p:oleObj name="Document" r:id="rId7" imgW="9257960" imgH="634977" progId="Word.Document.12">
                    <p:embed/>
                    <p:pic>
                      <p:nvPicPr>
                        <p:cNvPr id="10" name="Objet 2">
                          <a:extLst>
                            <a:ext uri="{FF2B5EF4-FFF2-40B4-BE49-F238E27FC236}">
                              <a16:creationId xmlns:a16="http://schemas.microsoft.com/office/drawing/2014/main" id="{B5ACA9EE-5BCA-49C6-AF53-00F8899B2477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840141" y="1001333"/>
                          <a:ext cx="10393916" cy="941285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Signalisation droite 10">
              <a:extLst>
                <a:ext uri="{FF2B5EF4-FFF2-40B4-BE49-F238E27FC236}">
                  <a16:creationId xmlns:a16="http://schemas.microsoft.com/office/drawing/2014/main" id="{17256F7F-AC5D-41C8-BA06-4411B46FCDF5}"/>
                </a:ext>
              </a:extLst>
            </p:cNvPr>
            <p:cNvSpPr/>
            <p:nvPr/>
          </p:nvSpPr>
          <p:spPr>
            <a:xfrm>
              <a:off x="5487821" y="1303284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8" name="Signalisation droite 11">
              <a:extLst>
                <a:ext uri="{FF2B5EF4-FFF2-40B4-BE49-F238E27FC236}">
                  <a16:creationId xmlns:a16="http://schemas.microsoft.com/office/drawing/2014/main" id="{2E03D80D-713C-4480-BB7A-4369D525649E}"/>
                </a:ext>
              </a:extLst>
            </p:cNvPr>
            <p:cNvSpPr/>
            <p:nvPr/>
          </p:nvSpPr>
          <p:spPr>
            <a:xfrm>
              <a:off x="3165923" y="1303284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9" name="Signalisation droite 17">
              <a:extLst>
                <a:ext uri="{FF2B5EF4-FFF2-40B4-BE49-F238E27FC236}">
                  <a16:creationId xmlns:a16="http://schemas.microsoft.com/office/drawing/2014/main" id="{41EEA74D-273A-4B3D-9B52-6AAD68CEED00}"/>
                </a:ext>
              </a:extLst>
            </p:cNvPr>
            <p:cNvSpPr/>
            <p:nvPr/>
          </p:nvSpPr>
          <p:spPr>
            <a:xfrm>
              <a:off x="8235666" y="1303284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sp>
        <p:nvSpPr>
          <p:cNvPr id="3" name="Ellipse 18">
            <a:extLst>
              <a:ext uri="{FF2B5EF4-FFF2-40B4-BE49-F238E27FC236}">
                <a16:creationId xmlns:a16="http://schemas.microsoft.com/office/drawing/2014/main" id="{31CD4DE1-2D8F-4766-8FA3-5A3D7052BA8C}"/>
              </a:ext>
            </a:extLst>
          </p:cNvPr>
          <p:cNvSpPr/>
          <p:nvPr/>
        </p:nvSpPr>
        <p:spPr>
          <a:xfrm>
            <a:off x="3332421" y="2269271"/>
            <a:ext cx="2405945" cy="1462794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2A35E75-3A0B-40A6-9469-1E0C7395C1A0}"/>
              </a:ext>
            </a:extLst>
          </p:cNvPr>
          <p:cNvSpPr/>
          <p:nvPr/>
        </p:nvSpPr>
        <p:spPr>
          <a:xfrm>
            <a:off x="220552" y="166045"/>
            <a:ext cx="4453048" cy="400110"/>
          </a:xfrm>
          <a:prstGeom prst="rect">
            <a:avLst/>
          </a:prstGeom>
          <a:solidFill>
            <a:schemeClr val="accent2"/>
          </a:solidFill>
          <a:ln w="19046"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RÉFÉRENTIEL DE CERTIFICATION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043C052-0FA7-4B9F-B057-563A4B13F15E}"/>
              </a:ext>
            </a:extLst>
          </p:cNvPr>
          <p:cNvSpPr txBox="1"/>
          <p:nvPr/>
        </p:nvSpPr>
        <p:spPr>
          <a:xfrm>
            <a:off x="5487821" y="166045"/>
            <a:ext cx="3468986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Traitement de l’information</a:t>
            </a:r>
            <a:endParaRPr lang="fr-FR" sz="2000" b="0" i="0" u="none" strike="noStrike" kern="1200" cap="none" spc="0" baseline="0" dirty="0"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27337F40-1076-410E-8557-8CE89AFAC176}"/>
              </a:ext>
            </a:extLst>
          </p:cNvPr>
          <p:cNvCxnSpPr/>
          <p:nvPr/>
        </p:nvCxnSpPr>
        <p:spPr>
          <a:xfrm>
            <a:off x="4791135" y="366100"/>
            <a:ext cx="6966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B6DD3769-F9EE-4D28-A474-7A01630A4451}"/>
              </a:ext>
            </a:extLst>
          </p:cNvPr>
          <p:cNvSpPr txBox="1"/>
          <p:nvPr/>
        </p:nvSpPr>
        <p:spPr>
          <a:xfrm>
            <a:off x="3420000" y="2952000"/>
            <a:ext cx="360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C30</a:t>
            </a:r>
          </a:p>
        </p:txBody>
      </p:sp>
    </p:spTree>
    <p:extLst>
      <p:ext uri="{BB962C8B-B14F-4D97-AF65-F5344CB8AC3E}">
        <p14:creationId xmlns:p14="http://schemas.microsoft.com/office/powerpoint/2010/main" val="347597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/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571693-0860-465D-BAB6-EE828E61D7B8}"/>
              </a:ext>
            </a:extLst>
          </p:cNvPr>
          <p:cNvSpPr/>
          <p:nvPr/>
        </p:nvSpPr>
        <p:spPr>
          <a:xfrm>
            <a:off x="220552" y="166045"/>
            <a:ext cx="4032133" cy="400110"/>
          </a:xfrm>
          <a:prstGeom prst="rect">
            <a:avLst/>
          </a:prstGeom>
          <a:solidFill>
            <a:schemeClr val="accent2"/>
          </a:solidFill>
          <a:ln w="19046"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0" i="0" u="none" strike="noStrike" kern="1200" cap="none" spc="0" baseline="0" dirty="0">
                <a:solidFill>
                  <a:srgbClr val="FFFFFF"/>
                </a:solidFill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</a:rPr>
              <a:t>RÉFÉRENTIEL DE CERTIFICATION</a:t>
            </a:r>
          </a:p>
        </p:txBody>
      </p:sp>
      <p:grpSp>
        <p:nvGrpSpPr>
          <p:cNvPr id="3" name="Grouper 8">
            <a:extLst>
              <a:ext uri="{FF2B5EF4-FFF2-40B4-BE49-F238E27FC236}">
                <a16:creationId xmlns:a16="http://schemas.microsoft.com/office/drawing/2014/main" id="{4063D739-954B-4D59-BB6B-CFDDDE5B9C84}"/>
              </a:ext>
            </a:extLst>
          </p:cNvPr>
          <p:cNvGrpSpPr/>
          <p:nvPr/>
        </p:nvGrpSpPr>
        <p:grpSpPr>
          <a:xfrm>
            <a:off x="858671" y="972335"/>
            <a:ext cx="10041558" cy="796326"/>
            <a:chOff x="840141" y="655286"/>
            <a:chExt cx="9258300" cy="634995"/>
          </a:xfrm>
        </p:grpSpPr>
        <p:graphicFrame>
          <p:nvGraphicFramePr>
            <p:cNvPr id="4" name="Objet 3">
              <a:extLst>
                <a:ext uri="{FF2B5EF4-FFF2-40B4-BE49-F238E27FC236}">
                  <a16:creationId xmlns:a16="http://schemas.microsoft.com/office/drawing/2014/main" id="{D44C6114-7900-4205-A817-FED0F7C44966}"/>
                </a:ext>
              </a:extLst>
            </p:cNvPr>
            <p:cNvGraphicFramePr/>
            <p:nvPr/>
          </p:nvGraphicFramePr>
          <p:xfrm>
            <a:off x="840141" y="655286"/>
            <a:ext cx="9258300" cy="63499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78" name="Document" r:id="rId3" imgW="9257960" imgH="634977" progId="">
                    <p:embed/>
                  </p:oleObj>
                </mc:Choice>
                <mc:Fallback>
                  <p:oleObj name="Document" r:id="rId3" imgW="9257960" imgH="634977" progId="">
                    <p:embed/>
                    <p:pic>
                      <p:nvPicPr>
                        <p:cNvPr id="10" name="Objet 9">
                          <a:extLst>
                            <a:ext uri="{FF2B5EF4-FFF2-40B4-BE49-F238E27FC236}">
                              <a16:creationId xmlns:a16="http://schemas.microsoft.com/office/drawing/2014/main" id="{60A00184-45C1-496C-8D85-5449672AF19D}"/>
                            </a:ext>
                          </a:extLst>
                        </p:cNvPr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840141" y="655286"/>
                          <a:ext cx="9258300" cy="634995"/>
                        </a:xfrm>
                        <a:prstGeom prst="rect">
                          <a:avLst/>
                        </a:prstGeom>
                        <a:noFill/>
                        <a:ln cap="flat"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" name="Signalisation droite 10">
              <a:extLst>
                <a:ext uri="{FF2B5EF4-FFF2-40B4-BE49-F238E27FC236}">
                  <a16:creationId xmlns:a16="http://schemas.microsoft.com/office/drawing/2014/main" id="{3DC2BD3E-9152-467A-8993-6951CF70BD13}"/>
                </a:ext>
              </a:extLst>
            </p:cNvPr>
            <p:cNvSpPr/>
            <p:nvPr/>
          </p:nvSpPr>
          <p:spPr>
            <a:xfrm>
              <a:off x="5040136" y="807598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6" name="Signalisation droite 11">
              <a:extLst>
                <a:ext uri="{FF2B5EF4-FFF2-40B4-BE49-F238E27FC236}">
                  <a16:creationId xmlns:a16="http://schemas.microsoft.com/office/drawing/2014/main" id="{2CF6F593-AE35-4227-AFAB-8947839913E5}"/>
                </a:ext>
              </a:extLst>
            </p:cNvPr>
            <p:cNvSpPr/>
            <p:nvPr/>
          </p:nvSpPr>
          <p:spPr>
            <a:xfrm>
              <a:off x="2949113" y="794083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  <p:sp>
          <p:nvSpPr>
            <p:cNvPr id="7" name="Signalisation droite 17">
              <a:extLst>
                <a:ext uri="{FF2B5EF4-FFF2-40B4-BE49-F238E27FC236}">
                  <a16:creationId xmlns:a16="http://schemas.microsoft.com/office/drawing/2014/main" id="{83F02198-A0CD-4D60-85F7-1CE5F0085605}"/>
                </a:ext>
              </a:extLst>
            </p:cNvPr>
            <p:cNvSpPr/>
            <p:nvPr/>
          </p:nvSpPr>
          <p:spPr>
            <a:xfrm>
              <a:off x="7315135" y="794083"/>
              <a:ext cx="250545" cy="138220"/>
            </a:xfrm>
            <a:custGeom>
              <a:avLst>
                <a:gd name="f8" fmla="val 50000"/>
              </a:avLst>
              <a:gdLst>
                <a:gd name="f1" fmla="val 10800000"/>
                <a:gd name="f2" fmla="val 5400000"/>
                <a:gd name="f3" fmla="val 180"/>
                <a:gd name="f4" fmla="val w"/>
                <a:gd name="f5" fmla="val h"/>
                <a:gd name="f6" fmla="val ss"/>
                <a:gd name="f7" fmla="val 0"/>
                <a:gd name="f8" fmla="val 50000"/>
                <a:gd name="f9" fmla="+- 0 0 -360"/>
                <a:gd name="f10" fmla="+- 0 0 -180"/>
                <a:gd name="f11" fmla="abs f4"/>
                <a:gd name="f12" fmla="abs f5"/>
                <a:gd name="f13" fmla="abs f6"/>
                <a:gd name="f14" fmla="val f7"/>
                <a:gd name="f15" fmla="val f8"/>
                <a:gd name="f16" fmla="*/ f9 f1 1"/>
                <a:gd name="f17" fmla="*/ f10 f1 1"/>
                <a:gd name="f18" fmla="?: f11 f4 1"/>
                <a:gd name="f19" fmla="?: f12 f5 1"/>
                <a:gd name="f20" fmla="?: f13 f6 1"/>
                <a:gd name="f21" fmla="*/ f16 1 f3"/>
                <a:gd name="f22" fmla="*/ f17 1 f3"/>
                <a:gd name="f23" fmla="*/ f18 1 21600"/>
                <a:gd name="f24" fmla="*/ f19 1 21600"/>
                <a:gd name="f25" fmla="*/ 21600 f18 1"/>
                <a:gd name="f26" fmla="*/ 21600 f19 1"/>
                <a:gd name="f27" fmla="+- f21 0 f2"/>
                <a:gd name="f28" fmla="+- f22 0 f2"/>
                <a:gd name="f29" fmla="min f24 f23"/>
                <a:gd name="f30" fmla="*/ f25 1 f20"/>
                <a:gd name="f31" fmla="*/ f26 1 f20"/>
                <a:gd name="f32" fmla="val f30"/>
                <a:gd name="f33" fmla="val f31"/>
                <a:gd name="f34" fmla="*/ f14 f29 1"/>
                <a:gd name="f35" fmla="+- f33 0 f14"/>
                <a:gd name="f36" fmla="+- f32 0 f14"/>
                <a:gd name="f37" fmla="*/ f33 f29 1"/>
                <a:gd name="f38" fmla="*/ f32 f29 1"/>
                <a:gd name="f39" fmla="*/ f35 1 2"/>
                <a:gd name="f40" fmla="min f36 f35"/>
                <a:gd name="f41" fmla="+- f14 f39 0"/>
                <a:gd name="f42" fmla="*/ f40 f15 1"/>
                <a:gd name="f43" fmla="*/ f42 1 100000"/>
                <a:gd name="f44" fmla="*/ f41 f29 1"/>
                <a:gd name="f45" fmla="+- f32 0 f43"/>
                <a:gd name="f46" fmla="+- f45 f32 0"/>
                <a:gd name="f47" fmla="*/ f45 1 2"/>
                <a:gd name="f48" fmla="*/ f45 f29 1"/>
                <a:gd name="f49" fmla="*/ f46 1 2"/>
                <a:gd name="f50" fmla="*/ f47 f29 1"/>
                <a:gd name="f51" fmla="*/ f49 f29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7">
                  <a:pos x="f50" y="f34"/>
                </a:cxn>
                <a:cxn ang="f28">
                  <a:pos x="f50" y="f37"/>
                </a:cxn>
              </a:cxnLst>
              <a:rect l="f34" t="f34" r="f51" b="f37"/>
              <a:pathLst>
                <a:path>
                  <a:moveTo>
                    <a:pt x="f34" y="f34"/>
                  </a:moveTo>
                  <a:lnTo>
                    <a:pt x="f48" y="f34"/>
                  </a:lnTo>
                  <a:lnTo>
                    <a:pt x="f38" y="f44"/>
                  </a:lnTo>
                  <a:lnTo>
                    <a:pt x="f48" y="f37"/>
                  </a:lnTo>
                  <a:lnTo>
                    <a:pt x="f34" y="f37"/>
                  </a:lnTo>
                  <a:close/>
                </a:path>
              </a:pathLst>
            </a:custGeom>
            <a:gradFill>
              <a:gsLst>
                <a:gs pos="0">
                  <a:srgbClr val="F27C00"/>
                </a:gs>
                <a:gs pos="100000">
                  <a:srgbClr val="EF7D00"/>
                </a:gs>
              </a:gsLst>
              <a:path path="circle">
                <a:fillToRect l="100000" t="100000"/>
              </a:path>
            </a:gradFill>
            <a:ln w="12701" cap="flat">
              <a:solidFill>
                <a:srgbClr val="E48312"/>
              </a:solidFill>
              <a:prstDash val="solid"/>
            </a:ln>
            <a:effectLst>
              <a:outerShdw dist="25396" dir="2700000" algn="tl">
                <a:srgbClr val="000000">
                  <a:alpha val="60000"/>
                </a:srgbClr>
              </a:outerShdw>
            </a:effectLst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4572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endParaRPr lang="fr-FR" sz="1800" b="0" i="0" u="none" strike="noStrike" kern="1200" cap="none" spc="0" baseline="0" dirty="0">
                <a:solidFill>
                  <a:srgbClr val="FFFFFF"/>
                </a:solidFill>
                <a:uFillTx/>
                <a:latin typeface="Calibri"/>
              </a:endParaRPr>
            </a:p>
          </p:txBody>
        </p:sp>
      </p:grpSp>
      <p:graphicFrame>
        <p:nvGraphicFramePr>
          <p:cNvPr id="8" name="Objet 1">
            <a:extLst>
              <a:ext uri="{FF2B5EF4-FFF2-40B4-BE49-F238E27FC236}">
                <a16:creationId xmlns:a16="http://schemas.microsoft.com/office/drawing/2014/main" id="{80802127-7297-40CD-B59C-DC34ADD31E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77994798"/>
              </p:ext>
            </p:extLst>
          </p:nvPr>
        </p:nvGraphicFramePr>
        <p:xfrm>
          <a:off x="840140" y="1850107"/>
          <a:ext cx="10060089" cy="26695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79" name="Document" r:id="rId5" imgW="9252572" imgH="2322286" progId="Word.Document.12">
                  <p:embed/>
                </p:oleObj>
              </mc:Choice>
              <mc:Fallback>
                <p:oleObj name="Document" r:id="rId5" imgW="9252572" imgH="2322286" progId="Word.Document.12">
                  <p:embed/>
                  <p:pic>
                    <p:nvPicPr>
                      <p:cNvPr id="14" name="Objet 1">
                        <a:extLst>
                          <a:ext uri="{FF2B5EF4-FFF2-40B4-BE49-F238E27FC236}">
                            <a16:creationId xmlns:a16="http://schemas.microsoft.com/office/drawing/2014/main" id="{C8E24371-711E-47BE-AA1E-D9F12E3E58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40140" y="1850107"/>
                        <a:ext cx="10060089" cy="2669577"/>
                      </a:xfrm>
                      <a:prstGeom prst="rect">
                        <a:avLst/>
                      </a:prstGeom>
                      <a:noFill/>
                      <a:ln cap="flat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llipse 18">
            <a:extLst>
              <a:ext uri="{FF2B5EF4-FFF2-40B4-BE49-F238E27FC236}">
                <a16:creationId xmlns:a16="http://schemas.microsoft.com/office/drawing/2014/main" id="{74DFF2A7-BB20-4A2F-9BF6-5998A99DBA65}"/>
              </a:ext>
            </a:extLst>
          </p:cNvPr>
          <p:cNvSpPr/>
          <p:nvPr/>
        </p:nvSpPr>
        <p:spPr>
          <a:xfrm>
            <a:off x="3290151" y="2291386"/>
            <a:ext cx="2239791" cy="1496843"/>
          </a:xfrm>
          <a:custGeom>
            <a:avLst/>
            <a:gdLst>
              <a:gd name="f0" fmla="val 21600000"/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+- 0 0 -360"/>
              <a:gd name="f10" fmla="+- 0 0 -180"/>
              <a:gd name="f11" fmla="abs f4"/>
              <a:gd name="f12" fmla="abs f5"/>
              <a:gd name="f13" fmla="abs f6"/>
              <a:gd name="f14" fmla="val f7"/>
              <a:gd name="f15" fmla="+- 2700000 f2 0"/>
              <a:gd name="f16" fmla="*/ f9 f1 1"/>
              <a:gd name="f17" fmla="*/ f10 f1 1"/>
              <a:gd name="f18" fmla="?: f11 f4 1"/>
              <a:gd name="f19" fmla="?: f12 f5 1"/>
              <a:gd name="f20" fmla="?: f13 f6 1"/>
              <a:gd name="f21" fmla="*/ f15 f8 1"/>
              <a:gd name="f22" fmla="*/ f16 1 f3"/>
              <a:gd name="f23" fmla="*/ f17 1 f3"/>
              <a:gd name="f24" fmla="*/ f18 1 21600"/>
              <a:gd name="f25" fmla="*/ f19 1 21600"/>
              <a:gd name="f26" fmla="*/ 21600 f18 1"/>
              <a:gd name="f27" fmla="*/ 21600 f19 1"/>
              <a:gd name="f28" fmla="*/ f21 1 f1"/>
              <a:gd name="f29" fmla="+- f22 0 f2"/>
              <a:gd name="f30" fmla="+- f23 0 f2"/>
              <a:gd name="f31" fmla="min f25 f24"/>
              <a:gd name="f32" fmla="*/ f26 1 f20"/>
              <a:gd name="f33" fmla="*/ f27 1 f20"/>
              <a:gd name="f34" fmla="+- 0 0 f28"/>
              <a:gd name="f35" fmla="val f32"/>
              <a:gd name="f36" fmla="val f33"/>
              <a:gd name="f37" fmla="+- 0 0 f34"/>
              <a:gd name="f38" fmla="*/ f14 f31 1"/>
              <a:gd name="f39" fmla="+- f36 0 f14"/>
              <a:gd name="f40" fmla="+- f35 0 f14"/>
              <a:gd name="f41" fmla="*/ f37 f1 1"/>
              <a:gd name="f42" fmla="*/ f39 1 2"/>
              <a:gd name="f43" fmla="*/ f40 1 2"/>
              <a:gd name="f44" fmla="*/ f41 1 f8"/>
              <a:gd name="f45" fmla="+- f14 f42 0"/>
              <a:gd name="f46" fmla="+- f14 f43 0"/>
              <a:gd name="f47" fmla="+- f44 0 f2"/>
              <a:gd name="f48" fmla="*/ f43 f31 1"/>
              <a:gd name="f49" fmla="*/ f42 f31 1"/>
              <a:gd name="f50" fmla="cos 1 f47"/>
              <a:gd name="f51" fmla="sin 1 f47"/>
              <a:gd name="f52" fmla="*/ f45 f31 1"/>
              <a:gd name="f53" fmla="+- 0 0 f50"/>
              <a:gd name="f54" fmla="+- 0 0 f51"/>
              <a:gd name="f55" fmla="+- 0 0 f53"/>
              <a:gd name="f56" fmla="+- 0 0 f54"/>
              <a:gd name="f57" fmla="*/ f55 f43 1"/>
              <a:gd name="f58" fmla="*/ f56 f42 1"/>
              <a:gd name="f59" fmla="+- f46 0 f57"/>
              <a:gd name="f60" fmla="+- f46 f57 0"/>
              <a:gd name="f61" fmla="+- f45 0 f58"/>
              <a:gd name="f62" fmla="+- f45 f58 0"/>
              <a:gd name="f63" fmla="*/ f59 f31 1"/>
              <a:gd name="f64" fmla="*/ f61 f31 1"/>
              <a:gd name="f65" fmla="*/ f60 f31 1"/>
              <a:gd name="f66" fmla="*/ f62 f31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63" y="f64"/>
              </a:cxn>
              <a:cxn ang="f30">
                <a:pos x="f63" y="f66"/>
              </a:cxn>
              <a:cxn ang="f30">
                <a:pos x="f65" y="f66"/>
              </a:cxn>
              <a:cxn ang="f29">
                <a:pos x="f65" y="f64"/>
              </a:cxn>
            </a:cxnLst>
            <a:rect l="f63" t="f64" r="f65" b="f66"/>
            <a:pathLst>
              <a:path>
                <a:moveTo>
                  <a:pt x="f38" y="f52"/>
                </a:moveTo>
                <a:arcTo wR="f48" hR="f49" stAng="f1" swAng="f0"/>
                <a:close/>
              </a:path>
            </a:pathLst>
          </a:custGeom>
          <a:noFill/>
          <a:ln w="38103" cap="flat">
            <a:solidFill>
              <a:srgbClr val="FF0000"/>
            </a:solidFill>
            <a:prstDash val="solid"/>
          </a:ln>
          <a:effectLst>
            <a:outerShdw dist="25396" dir="2700000" algn="tl">
              <a:srgbClr val="000000">
                <a:alpha val="60000"/>
              </a:srgbClr>
            </a:outerShdw>
          </a:effectLst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" name="ZoneTexte 4">
            <a:extLst>
              <a:ext uri="{FF2B5EF4-FFF2-40B4-BE49-F238E27FC236}">
                <a16:creationId xmlns:a16="http://schemas.microsoft.com/office/drawing/2014/main" id="{CA0A7DCC-C5BA-471E-9577-DCEC931591F3}"/>
              </a:ext>
            </a:extLst>
          </p:cNvPr>
          <p:cNvSpPr txBox="1"/>
          <p:nvPr/>
        </p:nvSpPr>
        <p:spPr>
          <a:xfrm>
            <a:off x="5983918" y="3083574"/>
            <a:ext cx="4066812" cy="3416317"/>
          </a:xfrm>
          <a:prstGeom prst="rect">
            <a:avLst/>
          </a:prstGeom>
          <a:solidFill>
            <a:srgbClr val="FFFFFF"/>
          </a:solidFill>
          <a:ln w="38103" cap="flat">
            <a:solidFill>
              <a:srgbClr val="7F7F7F"/>
            </a:solidFill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Traitement de texte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Tableur/grapheur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PAO, PREAO, Montage vidéo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Outils gestion temps/de projet (tableau de bord, cartes heuristiques, planning)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Outils de communication : disponibles sur le web, les sites web, les outils nomades et application de com, les réseaux, plates-formes collaboratives</a:t>
            </a:r>
          </a:p>
          <a:p>
            <a:pPr marL="285750" marR="0" lvl="0" indent="-28575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Wingdings"/>
              <a:buChar char="§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1800" b="0" i="0" u="none" strike="noStrike" kern="1200" cap="none" spc="0" baseline="0" dirty="0">
                <a:solidFill>
                  <a:srgbClr val="000000"/>
                </a:solidFill>
                <a:uFillTx/>
                <a:latin typeface="Calibri"/>
              </a:rPr>
              <a:t>Outils de géolocalisation</a:t>
            </a:r>
          </a:p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fr-FR" sz="1800" b="0" i="0" u="none" strike="noStrike" kern="1200" cap="none" spc="0" baseline="0" dirty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3F3CEB4-86CF-4402-965A-C58998EF9807}"/>
              </a:ext>
            </a:extLst>
          </p:cNvPr>
          <p:cNvSpPr txBox="1"/>
          <p:nvPr/>
        </p:nvSpPr>
        <p:spPr>
          <a:xfrm>
            <a:off x="5503757" y="166045"/>
            <a:ext cx="5245529" cy="40011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2000" b="1" i="0" u="none" strike="noStrike" kern="1200" cap="none" spc="0" baseline="0" dirty="0"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Diffusion d’informations  au public cible</a:t>
            </a:r>
            <a:endParaRPr lang="fr-FR" sz="2000" b="0" i="0" u="none" strike="noStrike" kern="1200" cap="none" spc="0" baseline="0" dirty="0"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FA809AD4-419A-4EE8-8DD5-346B139B3A7A}"/>
              </a:ext>
            </a:extLst>
          </p:cNvPr>
          <p:cNvCxnSpPr/>
          <p:nvPr/>
        </p:nvCxnSpPr>
        <p:spPr>
          <a:xfrm>
            <a:off x="4529878" y="380614"/>
            <a:ext cx="69668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D97401A4-D56A-4E17-ACD5-2F592F555F90}"/>
              </a:ext>
            </a:extLst>
          </p:cNvPr>
          <p:cNvSpPr txBox="1"/>
          <p:nvPr/>
        </p:nvSpPr>
        <p:spPr>
          <a:xfrm>
            <a:off x="3456000" y="2736000"/>
            <a:ext cx="360000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1400" b="1" i="1" dirty="0">
                <a:solidFill>
                  <a:srgbClr val="FF0000"/>
                </a:solidFill>
              </a:rPr>
              <a:t>C31</a:t>
            </a:r>
          </a:p>
        </p:txBody>
      </p:sp>
    </p:spTree>
    <p:extLst>
      <p:ext uri="{BB962C8B-B14F-4D97-AF65-F5344CB8AC3E}">
        <p14:creationId xmlns:p14="http://schemas.microsoft.com/office/powerpoint/2010/main" val="3236705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0" grpId="1" animBg="1"/>
      <p:bldP spid="13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A234BC-7515-4467-AB84-009A1B9296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40139"/>
            <a:ext cx="10515600" cy="4351338"/>
          </a:xfrm>
        </p:spPr>
        <p:txBody>
          <a:bodyPr>
            <a:normAutofit/>
          </a:bodyPr>
          <a:lstStyle/>
          <a:p>
            <a:pPr marL="285750" lvl="0" indent="-285750" algn="just">
              <a:buClr>
                <a:schemeClr val="accent2"/>
              </a:buClr>
              <a:buFont typeface="Wingdings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Grille horaire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    1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ère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 année 0 + 3  </a:t>
            </a:r>
          </a:p>
          <a:p>
            <a:pPr marL="0" lvl="0" indent="0">
              <a:buNone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                                     2</a:t>
            </a:r>
            <a:r>
              <a:rPr lang="fr-FR" sz="2400" baseline="300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ème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année 0 + 3</a:t>
            </a:r>
          </a:p>
          <a:p>
            <a:pPr lvl="0">
              <a:buClr>
                <a:schemeClr val="accent2"/>
              </a:buClr>
              <a:buFont typeface="Wingdings" pitchFamily="2"/>
              <a:buChar char="§"/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 </a:t>
            </a: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L’épreuve en CCF</a:t>
            </a:r>
            <a:endParaRPr lang="fr-FR" sz="2400" b="1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7547BEC-7E02-4378-9791-CE3ECD8CD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1188720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3 : GIT</a:t>
            </a:r>
            <a:b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           </a:t>
            </a:r>
            <a:r>
              <a:rPr lang="fr-FR" sz="43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l’information touristique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276BAF-DFC0-4BBB-B147-3BFF94EAA4AA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CDCF3BCC-5F54-441B-884C-C1BDEC5D3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798794"/>
              </p:ext>
            </p:extLst>
          </p:nvPr>
        </p:nvGraphicFramePr>
        <p:xfrm>
          <a:off x="921424" y="3227395"/>
          <a:ext cx="10799999" cy="3439049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27273">
                  <a:extLst>
                    <a:ext uri="{9D8B030D-6E8A-4147-A177-3AD203B41FA5}">
                      <a16:colId xmlns:a16="http://schemas.microsoft.com/office/drawing/2014/main" val="523173050"/>
                    </a:ext>
                  </a:extLst>
                </a:gridCol>
                <a:gridCol w="4396837">
                  <a:extLst>
                    <a:ext uri="{9D8B030D-6E8A-4147-A177-3AD203B41FA5}">
                      <a16:colId xmlns:a16="http://schemas.microsoft.com/office/drawing/2014/main" val="2101551458"/>
                    </a:ext>
                  </a:extLst>
                </a:gridCol>
                <a:gridCol w="4275889">
                  <a:extLst>
                    <a:ext uri="{9D8B030D-6E8A-4147-A177-3AD203B41FA5}">
                      <a16:colId xmlns:a16="http://schemas.microsoft.com/office/drawing/2014/main" val="2056098101"/>
                    </a:ext>
                  </a:extLst>
                </a:gridCol>
              </a:tblGrid>
              <a:tr h="798744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1</a:t>
                      </a:r>
                      <a:r>
                        <a:rPr lang="fr-FR" sz="2400" baseline="30000" dirty="0"/>
                        <a:t>ère</a:t>
                      </a:r>
                      <a:r>
                        <a:rPr lang="fr-FR" sz="2400" dirty="0"/>
                        <a:t> année (40% de la note)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2</a:t>
                      </a:r>
                      <a:r>
                        <a:rPr lang="fr-FR" sz="2400" baseline="30000" dirty="0"/>
                        <a:t>ème</a:t>
                      </a:r>
                      <a:r>
                        <a:rPr lang="fr-FR" sz="2400" dirty="0"/>
                        <a:t> année (60% de la note)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04917"/>
                  </a:ext>
                </a:extLst>
              </a:tr>
              <a:tr h="1686237">
                <a:tc>
                  <a:txBody>
                    <a:bodyPr/>
                    <a:lstStyle/>
                    <a:p>
                      <a:r>
                        <a:rPr lang="fr-FR" dirty="0"/>
                        <a:t>Contrôle</a:t>
                      </a:r>
                      <a:r>
                        <a:rPr lang="fr-FR" baseline="0" dirty="0"/>
                        <a:t> en cours de formation pour les établissements publics ou privés sous contrat habilités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2 productions de natures différentes en lien avec le programme de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dirty="0"/>
                        <a:t> année GIT réalisées par le candidat à partir de situations professionnelles réelles ou simulées.</a:t>
                      </a:r>
                    </a:p>
                    <a:p>
                      <a:r>
                        <a:rPr lang="fr-FR" dirty="0"/>
                        <a:t>Mise à disposition de fiches descriptives.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. Une production multimédia</a:t>
                      </a:r>
                      <a:r>
                        <a:rPr lang="fr-FR" baseline="0" dirty="0"/>
                        <a:t> en lien avec le bloc de compétences GIT .</a:t>
                      </a:r>
                    </a:p>
                    <a:p>
                      <a:r>
                        <a:rPr lang="fr-FR" baseline="0" dirty="0"/>
                        <a:t>. Constitution d’un dossier comprenant : une fiche de compétences GIT  et une fiche descriptive de la production multimédia.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81229"/>
                  </a:ext>
                </a:extLst>
              </a:tr>
              <a:tr h="460685">
                <a:tc>
                  <a:txBody>
                    <a:bodyPr/>
                    <a:lstStyle/>
                    <a:p>
                      <a:r>
                        <a:rPr lang="fr-FR" dirty="0"/>
                        <a:t>Commission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L’enseignant en charge de</a:t>
                      </a:r>
                      <a:r>
                        <a:rPr lang="fr-FR" baseline="0" dirty="0"/>
                        <a:t> l’enseignement GIT en BTS Tourisme.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8365"/>
                  </a:ext>
                </a:extLst>
              </a:tr>
              <a:tr h="442260">
                <a:tc>
                  <a:txBody>
                    <a:bodyPr/>
                    <a:lstStyle/>
                    <a:p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4628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EA234BC-7515-4467-AB84-009A1B9296D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19094" y="1644196"/>
            <a:ext cx="10515600" cy="4351338"/>
          </a:xfrm>
        </p:spPr>
        <p:txBody>
          <a:bodyPr>
            <a:normAutofit/>
          </a:bodyPr>
          <a:lstStyle/>
          <a:p>
            <a:pPr marL="285750" lvl="0" indent="-285750" algn="just">
              <a:buClr>
                <a:schemeClr val="accent2"/>
              </a:buClr>
              <a:buFont typeface="Wingdings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</a:rPr>
              <a:t>L’épreuve ponctuelle</a:t>
            </a:r>
            <a:endParaRPr lang="fr-FR" sz="2400" b="1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7547BEC-7E02-4378-9791-CE3ECD8CD7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293468"/>
            <a:ext cx="10800000" cy="699309"/>
          </a:xfrm>
        </p:spPr>
        <p:txBody>
          <a:bodyPr>
            <a:normAutofit fontScale="90000"/>
          </a:bodyPr>
          <a:lstStyle/>
          <a:p>
            <a:pPr lvl="0"/>
            <a:r>
              <a:rPr lang="fr-FR" sz="4300" dirty="0">
                <a:latin typeface="Cambria" panose="02040503050406030204" pitchFamily="18" charset="0"/>
                <a:ea typeface="Cambria" panose="02040503050406030204" pitchFamily="18" charset="0"/>
              </a:rPr>
              <a:t>Le bloc 3 : GIT   </a:t>
            </a:r>
            <a:r>
              <a:rPr lang="fr-FR" sz="4000" i="1" dirty="0">
                <a:latin typeface="Cambria" panose="02040503050406030204" pitchFamily="18" charset="0"/>
                <a:ea typeface="Cambria" panose="02040503050406030204" pitchFamily="18" charset="0"/>
              </a:rPr>
              <a:t>Gestion de l’information touristique</a:t>
            </a:r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F7276BAF-DFC0-4BBB-B147-3BFF94EAA4AA}"/>
              </a:ext>
            </a:extLst>
          </p:cNvPr>
          <p:cNvCxnSpPr>
            <a:cxnSpLocks/>
          </p:cNvCxnSpPr>
          <p:nvPr/>
        </p:nvCxnSpPr>
        <p:spPr>
          <a:xfrm flipV="1">
            <a:off x="676894" y="1116429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Espace réservé du contenu 3">
            <a:extLst>
              <a:ext uri="{FF2B5EF4-FFF2-40B4-BE49-F238E27FC236}">
                <a16:creationId xmlns:a16="http://schemas.microsoft.com/office/drawing/2014/main" id="{CDCF3BCC-5F54-441B-884C-C1BDEC5D3D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66495"/>
              </p:ext>
            </p:extLst>
          </p:nvPr>
        </p:nvGraphicFramePr>
        <p:xfrm>
          <a:off x="857306" y="2082591"/>
          <a:ext cx="11087045" cy="4565837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39197">
                  <a:extLst>
                    <a:ext uri="{9D8B030D-6E8A-4147-A177-3AD203B41FA5}">
                      <a16:colId xmlns:a16="http://schemas.microsoft.com/office/drawing/2014/main" val="523173050"/>
                    </a:ext>
                  </a:extLst>
                </a:gridCol>
                <a:gridCol w="4421483">
                  <a:extLst>
                    <a:ext uri="{9D8B030D-6E8A-4147-A177-3AD203B41FA5}">
                      <a16:colId xmlns:a16="http://schemas.microsoft.com/office/drawing/2014/main" val="2101551458"/>
                    </a:ext>
                  </a:extLst>
                </a:gridCol>
                <a:gridCol w="4526365">
                  <a:extLst>
                    <a:ext uri="{9D8B030D-6E8A-4147-A177-3AD203B41FA5}">
                      <a16:colId xmlns:a16="http://schemas.microsoft.com/office/drawing/2014/main" val="2056098101"/>
                    </a:ext>
                  </a:extLst>
                </a:gridCol>
              </a:tblGrid>
              <a:tr h="532022"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GIT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En lien avec 1</a:t>
                      </a:r>
                      <a:r>
                        <a:rPr lang="fr-FR" sz="2400" baseline="30000" dirty="0"/>
                        <a:t>ère</a:t>
                      </a:r>
                      <a:r>
                        <a:rPr lang="fr-FR" sz="2400" dirty="0"/>
                        <a:t> année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400" dirty="0"/>
                        <a:t>En lien avec 2</a:t>
                      </a:r>
                      <a:r>
                        <a:rPr lang="fr-FR" sz="2400" baseline="30000" dirty="0"/>
                        <a:t>ème</a:t>
                      </a:r>
                      <a:r>
                        <a:rPr lang="fr-FR" sz="2400" dirty="0"/>
                        <a:t> année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0204917"/>
                  </a:ext>
                </a:extLst>
              </a:tr>
              <a:tr h="1686237">
                <a:tc>
                  <a:txBody>
                    <a:bodyPr/>
                    <a:lstStyle/>
                    <a:p>
                      <a:r>
                        <a:rPr lang="fr-FR" dirty="0"/>
                        <a:t>Epreuve</a:t>
                      </a:r>
                      <a:r>
                        <a:rPr lang="fr-FR" baseline="0" dirty="0"/>
                        <a:t> ponctuelle pour les candidats individuels ou établissements non habilités au CCF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2 productions de natures différentes en lien avec le programme de GIT réalisées par le candidat à partir de situations professionnelles réelles ou simulées.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Mise à disposition des fiches descriptives.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dirty="0"/>
                        <a:t>Une production multimédia</a:t>
                      </a:r>
                      <a:r>
                        <a:rPr lang="fr-FR" baseline="0" dirty="0"/>
                        <a:t> en lien avec le bloc de compétences GIT.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baseline="0" dirty="0"/>
                        <a:t>une fiche descriptive de la production multimédia</a:t>
                      </a:r>
                      <a:endParaRPr lang="fr-FR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/>
                        <a:t>Une fiche de compétences GIT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baseline="0" dirty="0"/>
                        <a:t>Une fiche de niveau de maîtrise des outils informatiques et multimédia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81229"/>
                  </a:ext>
                </a:extLst>
              </a:tr>
              <a:tr h="460685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Production d’un dossier d’examen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29367"/>
                  </a:ext>
                </a:extLst>
              </a:tr>
              <a:tr h="46068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/>
                        <a:t>Durée</a:t>
                      </a:r>
                      <a:r>
                        <a:rPr lang="fr-FR" baseline="0" dirty="0"/>
                        <a:t> de l’épreuve 40mn Maximum : 1</a:t>
                      </a:r>
                      <a:r>
                        <a:rPr lang="fr-FR" baseline="30000" dirty="0"/>
                        <a:t>ère</a:t>
                      </a:r>
                      <a:r>
                        <a:rPr lang="fr-FR" baseline="0" dirty="0"/>
                        <a:t> Phase : Présentation des productions 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/>
                        <a:t>                                                                   2</a:t>
                      </a:r>
                      <a:r>
                        <a:rPr lang="fr-FR" baseline="30000" dirty="0"/>
                        <a:t>ème</a:t>
                      </a:r>
                      <a:r>
                        <a:rPr lang="fr-FR" baseline="0" dirty="0"/>
                        <a:t> phase interrogation/productions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0134053"/>
                  </a:ext>
                </a:extLst>
              </a:tr>
              <a:tr h="460685">
                <a:tc>
                  <a:txBody>
                    <a:bodyPr/>
                    <a:lstStyle/>
                    <a:p>
                      <a:r>
                        <a:rPr lang="fr-FR" dirty="0"/>
                        <a:t>Coefficient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5436733"/>
                  </a:ext>
                </a:extLst>
              </a:tr>
              <a:tr h="460685">
                <a:tc>
                  <a:txBody>
                    <a:bodyPr/>
                    <a:lstStyle/>
                    <a:p>
                      <a:r>
                        <a:rPr lang="fr-FR" dirty="0"/>
                        <a:t>Interrogateur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dirty="0"/>
                        <a:t>Un</a:t>
                      </a:r>
                      <a:r>
                        <a:rPr lang="fr-FR" baseline="0" dirty="0"/>
                        <a:t> </a:t>
                      </a:r>
                      <a:r>
                        <a:rPr lang="fr-FR" dirty="0"/>
                        <a:t>enseignant en charge de</a:t>
                      </a:r>
                      <a:r>
                        <a:rPr lang="fr-FR" baseline="0" dirty="0"/>
                        <a:t> l’enseignement GIT en BTS Tourisme. 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428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247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172911"/>
            <a:ext cx="10797045" cy="1059474"/>
          </a:xfrm>
        </p:spPr>
        <p:txBody>
          <a:bodyPr>
            <a:noAutofit/>
          </a:bodyPr>
          <a:lstStyle/>
          <a:p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4000" dirty="0">
                <a:latin typeface="Cambria" panose="02040503050406030204" pitchFamily="18" charset="0"/>
                <a:cs typeface="Arial" panose="020B0604020202020204" pitchFamily="34" charset="0"/>
              </a:rPr>
              <a:t>Le point de vue des professionnels (suite)</a:t>
            </a:r>
            <a: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sz="4000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4395" y="1809029"/>
            <a:ext cx="10539350" cy="2956932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Ø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fr-FR" altLang="fr-F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Agence </a:t>
            </a:r>
            <a:r>
              <a:rPr lang="fr-FR" altLang="fr-FR" sz="240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Taïlaroot</a:t>
            </a:r>
            <a:r>
              <a:rPr lang="fr-FR" altLang="fr-FR" sz="24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Grenoble : Laurent Maisonneuve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Animateur numérique du territoire : Yoann </a:t>
            </a:r>
            <a:r>
              <a:rPr lang="fr-FR" altLang="fr-FR" sz="2400" dirty="0" err="1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Pinturault</a:t>
            </a:r>
            <a:endParaRPr lang="fr-FR" altLang="fr-FR" sz="24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altLang="fr-FR" sz="24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altLang="fr-FR" sz="2400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Animatrice APIDAE : Isaline Grand</a:t>
            </a:r>
          </a:p>
          <a:p>
            <a:pPr lvl="0" algn="just">
              <a:buFont typeface="Wingdings" panose="05000000000000000000" pitchFamily="2" charset="2"/>
              <a:buChar char="Ø"/>
            </a:pPr>
            <a:endParaRPr lang="fr-FR" altLang="fr-FR" sz="2400" dirty="0">
              <a:solidFill>
                <a:prstClr val="black"/>
              </a:solidFill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  <a:p>
            <a:pPr marL="0" indent="0" algn="just"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7" name="Flèche : droite 6">
            <a:extLst>
              <a:ext uri="{FF2B5EF4-FFF2-40B4-BE49-F238E27FC236}">
                <a16:creationId xmlns:a16="http://schemas.microsoft.com/office/drawing/2014/main" id="{2CEC14F6-3D1D-4A6B-A065-C601C5A57622}"/>
              </a:ext>
            </a:extLst>
          </p:cNvPr>
          <p:cNvSpPr/>
          <p:nvPr/>
        </p:nvSpPr>
        <p:spPr>
          <a:xfrm>
            <a:off x="10668000" y="5477191"/>
            <a:ext cx="706582" cy="346355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7CD82AF-1FF2-4E8E-BED9-C424580D57BA}"/>
              </a:ext>
            </a:extLst>
          </p:cNvPr>
          <p:cNvSpPr/>
          <p:nvPr/>
        </p:nvSpPr>
        <p:spPr>
          <a:xfrm>
            <a:off x="2848416" y="5419535"/>
            <a:ext cx="7732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fr-FR" alt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Le point de vue de David Bernin : </a:t>
            </a:r>
            <a:r>
              <a:rPr lang="fr-FR" altLang="fr-FR" sz="2400" i="1" dirty="0" err="1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Marietton</a:t>
            </a:r>
            <a:r>
              <a:rPr lang="fr-FR" altLang="fr-FR" sz="2400" i="1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 développement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718" y="1541807"/>
            <a:ext cx="1804335" cy="1172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195" y="2875930"/>
            <a:ext cx="2281379" cy="104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759" y="4055165"/>
            <a:ext cx="2724250" cy="121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272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>
                <a:latin typeface="Cambria" panose="02040503050406030204" pitchFamily="18" charset="0"/>
                <a:cs typeface="Arial" panose="020B0604020202020204" pitchFamily="34" charset="0"/>
              </a:rPr>
              <a:t>LE REFERENTIEL DES ACTIVITES PROFESSIONNELLES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609600" y="1767176"/>
            <a:ext cx="99060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Un référentiel d’activités professionnelles (RAP) stable en ce qui concerne la caractérisation des emplois et des employeurs.</a:t>
            </a:r>
          </a:p>
          <a:p>
            <a:pPr algn="just"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Des pôles d’activités maintenant au nombre de 3 :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Regroupement 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dans un même pôle 1 (Gestion de la relation clientèle touristique) des ex-fonctions 1 (accueil, vente et suivi de clientèle) et 2 (accueil et accompagnement des touristes) ;</a:t>
            </a:r>
          </a:p>
          <a:p>
            <a:pPr lvl="1" algn="just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Les pôles d’activités 2 (Élaboration d’une prestation touristique) et 3 (Gestion de l’information touristique) reprennent les éléments des ex-fonctions 3 et 4. </a:t>
            </a:r>
          </a:p>
          <a:p>
            <a:pPr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 eaLnBrk="1" hangingPunct="1">
              <a:spcBef>
                <a:spcPct val="0"/>
              </a:spcBef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q"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Une logique des blocs de compétences qui conduit à opérer des reclassements de compétences entre blocs pour </a:t>
            </a:r>
            <a:r>
              <a:rPr lang="fr-FR" altLang="fr-F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donner 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plus de sens. Ex : l’utilisation des GDS a été associée au bloc 1 (GRCT) ; de même </a:t>
            </a:r>
            <a:r>
              <a:rPr lang="fr-FR" altLang="fr-FR" sz="1800" dirty="0" smtClean="0">
                <a:latin typeface="Cambria" panose="02040503050406030204" pitchFamily="18" charset="0"/>
                <a:ea typeface="Cambria" panose="02040503050406030204" pitchFamily="18" charset="0"/>
              </a:rPr>
              <a:t>que </a:t>
            </a: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l’établissement d’un contrat de voyage.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08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018" y="580058"/>
            <a:ext cx="8255000" cy="54991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subTitle" idx="4294967295"/>
          </p:nvPr>
        </p:nvSpPr>
        <p:spPr>
          <a:xfrm>
            <a:off x="4635937" y="4432093"/>
            <a:ext cx="2676800" cy="1375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spcBef>
                <a:spcPts val="800"/>
              </a:spcBef>
              <a:buNone/>
            </a:pPr>
            <a:r>
              <a:rPr lang="en" sz="1867">
                <a:solidFill>
                  <a:srgbClr val="FFFFFF"/>
                </a:solidFill>
              </a:rPr>
              <a:t>Laurent Abitbol</a:t>
            </a:r>
            <a:endParaRPr sz="1867">
              <a:solidFill>
                <a:srgbClr val="FFFFFF"/>
              </a:solidFill>
            </a:endParaRPr>
          </a:p>
          <a:p>
            <a:pPr marL="0" indent="0">
              <a:spcBef>
                <a:spcPts val="800"/>
              </a:spcBef>
              <a:buNone/>
            </a:pPr>
            <a:r>
              <a:rPr lang="en" sz="1867">
                <a:solidFill>
                  <a:srgbClr val="FFFFFF"/>
                </a:solidFill>
              </a:rPr>
              <a:t>Président</a:t>
            </a:r>
            <a:endParaRPr sz="1867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276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8"/>
          <p:cNvSpPr txBox="1">
            <a:spLocks noGrp="1"/>
          </p:cNvSpPr>
          <p:nvPr>
            <p:ph type="ctrTitle" idx="4294967295"/>
          </p:nvPr>
        </p:nvSpPr>
        <p:spPr>
          <a:xfrm>
            <a:off x="812800" y="1336833"/>
            <a:ext cx="10363200" cy="1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485 </a:t>
            </a:r>
            <a:r>
              <a:rPr lang="en" sz="4000">
                <a:solidFill>
                  <a:srgbClr val="FFC107"/>
                </a:solidFill>
              </a:rPr>
              <a:t>agences de voyages mixtes</a:t>
            </a:r>
            <a:endParaRPr sz="4000">
              <a:solidFill>
                <a:srgbClr val="FFC107"/>
              </a:solidFill>
            </a:endParaRPr>
          </a:p>
        </p:txBody>
      </p:sp>
      <p:sp>
        <p:nvSpPr>
          <p:cNvPr id="121" name="Google Shape;121;p18"/>
          <p:cNvSpPr txBox="1">
            <a:spLocks noGrp="1"/>
          </p:cNvSpPr>
          <p:nvPr>
            <p:ph type="ctrTitle" idx="4294967295"/>
          </p:nvPr>
        </p:nvSpPr>
        <p:spPr>
          <a:xfrm>
            <a:off x="812800" y="4788400"/>
            <a:ext cx="10363200" cy="1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1,4 M€</a:t>
            </a:r>
            <a:r>
              <a:rPr lang="en" sz="4000">
                <a:solidFill>
                  <a:srgbClr val="7F7F7F"/>
                </a:solidFill>
              </a:rPr>
              <a:t> </a:t>
            </a:r>
            <a:r>
              <a:rPr lang="en" sz="4000">
                <a:solidFill>
                  <a:srgbClr val="FFC107"/>
                </a:solidFill>
              </a:rPr>
              <a:t>volume d’affaires</a:t>
            </a:r>
            <a:endParaRPr sz="4000">
              <a:solidFill>
                <a:srgbClr val="FFC107"/>
              </a:solidFill>
            </a:endParaRPr>
          </a:p>
        </p:txBody>
      </p:sp>
      <p:sp>
        <p:nvSpPr>
          <p:cNvPr id="122" name="Google Shape;122;p18"/>
          <p:cNvSpPr txBox="1">
            <a:spLocks noGrp="1"/>
          </p:cNvSpPr>
          <p:nvPr>
            <p:ph type="ctrTitle" idx="4294967295"/>
          </p:nvPr>
        </p:nvSpPr>
        <p:spPr>
          <a:xfrm>
            <a:off x="812800" y="3046567"/>
            <a:ext cx="10363200" cy="1193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1 400 </a:t>
            </a:r>
            <a:r>
              <a:rPr lang="en" sz="4000">
                <a:solidFill>
                  <a:srgbClr val="FFC107"/>
                </a:solidFill>
              </a:rPr>
              <a:t>collaborateurs</a:t>
            </a:r>
            <a:endParaRPr sz="4000">
              <a:solidFill>
                <a:srgbClr val="FFC107"/>
              </a:solidFill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4" name="Google Shape;124;p18"/>
          <p:cNvSpPr txBox="1">
            <a:spLocks noGrp="1"/>
          </p:cNvSpPr>
          <p:nvPr>
            <p:ph type="title" idx="4294967295"/>
          </p:nvPr>
        </p:nvSpPr>
        <p:spPr>
          <a:xfrm>
            <a:off x="812800" y="480133"/>
            <a:ext cx="64020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>
                <a:solidFill>
                  <a:srgbClr val="FFC107"/>
                </a:solidFill>
              </a:rPr>
              <a:t>En</a:t>
            </a:r>
            <a:r>
              <a:rPr lang="en"/>
              <a:t> Chiffres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448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>
            <a:spLocks noGrp="1"/>
          </p:cNvSpPr>
          <p:nvPr>
            <p:ph type="title"/>
          </p:nvPr>
        </p:nvSpPr>
        <p:spPr>
          <a:xfrm>
            <a:off x="714933" y="581733"/>
            <a:ext cx="64020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Dates </a:t>
            </a:r>
            <a:r>
              <a:rPr lang="en">
                <a:solidFill>
                  <a:srgbClr val="FFC107"/>
                </a:solidFill>
              </a:rPr>
              <a:t>clés</a:t>
            </a:r>
            <a:endParaRPr>
              <a:solidFill>
                <a:srgbClr val="FFC107"/>
              </a:solidFill>
            </a:endParaRPr>
          </a:p>
        </p:txBody>
      </p:sp>
      <p:sp>
        <p:nvSpPr>
          <p:cNvPr id="96" name="Google Shape;96;p17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7" name="Google Shape;97;p17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5300" y="1737334"/>
            <a:ext cx="8281400" cy="5120665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7"/>
          <p:cNvSpPr txBox="1"/>
          <p:nvPr/>
        </p:nvSpPr>
        <p:spPr>
          <a:xfrm>
            <a:off x="531000" y="5268233"/>
            <a:ext cx="1223600" cy="58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Aérosun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Google Shape;99;p17"/>
          <p:cNvSpPr txBox="1"/>
          <p:nvPr/>
        </p:nvSpPr>
        <p:spPr>
          <a:xfrm>
            <a:off x="1259433" y="4767863"/>
            <a:ext cx="14800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Messagerie Nationale Voyage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Google Shape;100;p17"/>
          <p:cNvSpPr txBox="1"/>
          <p:nvPr/>
        </p:nvSpPr>
        <p:spPr>
          <a:xfrm>
            <a:off x="2285528" y="4221545"/>
            <a:ext cx="927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Envol Voyages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Google Shape;101;p17"/>
          <p:cNvSpPr txBox="1"/>
          <p:nvPr/>
        </p:nvSpPr>
        <p:spPr>
          <a:xfrm>
            <a:off x="2953701" y="3935367"/>
            <a:ext cx="1223600" cy="7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Ailleurs / OVP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3815133" y="3452767"/>
            <a:ext cx="1144800" cy="114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Préférence Voyages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4758367" y="2863767"/>
            <a:ext cx="927600" cy="10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Auchan Voyages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5381167" y="1664700"/>
            <a:ext cx="1239200" cy="8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Travel concept</a:t>
            </a:r>
            <a:endParaRPr kumimoji="0" sz="1333" b="0" i="0" u="none" strike="noStrike" kern="1200" cap="none" spc="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Havas Voyages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202533" y="1204067"/>
            <a:ext cx="12392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Fram affaires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/>
            </a:r>
            <a:b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</a:b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OL voyages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Celtea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7086700" y="630467"/>
            <a:ext cx="1075600" cy="1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SNGV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 </a:t>
            </a: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Tourexcel 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/>
            </a:r>
            <a:b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</a:b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ATL </a:t>
            </a:r>
            <a: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/>
            </a:r>
            <a:br>
              <a:rPr kumimoji="0" lang="en" sz="1333" b="0" i="0" u="none" strike="noStrike" kern="1200" cap="none" spc="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</a:br>
            <a:r>
              <a:rPr kumimoji="0" lang="en" sz="1333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Héliades</a:t>
            </a: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7" name="Google Shape;107;p17"/>
          <p:cNvCxnSpPr/>
          <p:nvPr/>
        </p:nvCxnSpPr>
        <p:spPr>
          <a:xfrm>
            <a:off x="2739433" y="4922863"/>
            <a:ext cx="0" cy="111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7"/>
          <p:cNvCxnSpPr>
            <a:stCxn id="101" idx="2"/>
          </p:cNvCxnSpPr>
          <p:nvPr/>
        </p:nvCxnSpPr>
        <p:spPr>
          <a:xfrm flipH="1">
            <a:off x="3558701" y="4720167"/>
            <a:ext cx="6800" cy="12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09" name="Google Shape;109;p17"/>
          <p:cNvCxnSpPr/>
          <p:nvPr/>
        </p:nvCxnSpPr>
        <p:spPr>
          <a:xfrm flipH="1">
            <a:off x="4387568" y="4221533"/>
            <a:ext cx="4000" cy="180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0" name="Google Shape;110;p17"/>
          <p:cNvCxnSpPr/>
          <p:nvPr/>
        </p:nvCxnSpPr>
        <p:spPr>
          <a:xfrm>
            <a:off x="5200367" y="3639900"/>
            <a:ext cx="0" cy="237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1" name="Google Shape;111;p17"/>
          <p:cNvCxnSpPr/>
          <p:nvPr/>
        </p:nvCxnSpPr>
        <p:spPr>
          <a:xfrm>
            <a:off x="5980633" y="2889967"/>
            <a:ext cx="0" cy="3108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2" name="Google Shape;112;p17"/>
          <p:cNvCxnSpPr/>
          <p:nvPr/>
        </p:nvCxnSpPr>
        <p:spPr>
          <a:xfrm>
            <a:off x="6800367" y="2436067"/>
            <a:ext cx="0" cy="356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13" name="Google Shape;113;p17"/>
          <p:cNvCxnSpPr>
            <a:stCxn id="106" idx="2"/>
          </p:cNvCxnSpPr>
          <p:nvPr/>
        </p:nvCxnSpPr>
        <p:spPr>
          <a:xfrm flipH="1">
            <a:off x="7620100" y="1932867"/>
            <a:ext cx="4400" cy="4071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14" name="Google Shape;114;p17"/>
          <p:cNvSpPr txBox="1"/>
          <p:nvPr/>
        </p:nvSpPr>
        <p:spPr>
          <a:xfrm>
            <a:off x="1023000" y="5916300"/>
            <a:ext cx="2190000" cy="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65M€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C107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1200" cap="none" spc="0" normalizeH="0" baseline="0" noProof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40 collaborateurs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666666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115" name="Google Shape;115;p17"/>
          <p:cNvSpPr txBox="1"/>
          <p:nvPr/>
        </p:nvSpPr>
        <p:spPr>
          <a:xfrm>
            <a:off x="8505567" y="1831533"/>
            <a:ext cx="1924400" cy="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1200" cap="none" spc="0" normalizeH="0" baseline="0" noProof="0">
                <a:ln>
                  <a:noFill/>
                </a:ln>
                <a:solidFill>
                  <a:srgbClr val="FFC107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1400M€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FFC107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1" i="0" u="none" strike="noStrike" kern="1200" cap="none" spc="0" normalizeH="0" baseline="0" noProof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1400 collaborateurs</a:t>
            </a:r>
            <a:endParaRPr kumimoji="0" sz="1200" b="1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</p:spTree>
    <p:extLst>
      <p:ext uri="{BB962C8B-B14F-4D97-AF65-F5344CB8AC3E}">
        <p14:creationId xmlns:p14="http://schemas.microsoft.com/office/powerpoint/2010/main" val="11891749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>
            <a:spLocks noGrp="1"/>
          </p:cNvSpPr>
          <p:nvPr>
            <p:ph type="title" idx="4294967295"/>
          </p:nvPr>
        </p:nvSpPr>
        <p:spPr>
          <a:xfrm>
            <a:off x="-262132" y="753963"/>
            <a:ext cx="3525200" cy="6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/>
              <a:t>Tour</a:t>
            </a:r>
            <a:endParaRPr/>
          </a:p>
          <a:p>
            <a:pPr algn="ctr">
              <a:spcBef>
                <a:spcPts val="0"/>
              </a:spcBef>
            </a:pPr>
            <a:r>
              <a:rPr lang="en">
                <a:solidFill>
                  <a:srgbClr val="FF9800"/>
                </a:solidFill>
              </a:rPr>
              <a:t>Opérateurs</a:t>
            </a:r>
            <a:endParaRPr/>
          </a:p>
        </p:txBody>
      </p:sp>
      <p:sp>
        <p:nvSpPr>
          <p:cNvPr id="136" name="Google Shape;136;p20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t>53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7" name="Google Shape;13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590" y="4240203"/>
            <a:ext cx="881039" cy="881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1134" y="2574067"/>
            <a:ext cx="2101268" cy="4257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2830" y="3330586"/>
            <a:ext cx="1957879" cy="6536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68334" y="1822634"/>
            <a:ext cx="1926469" cy="315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34273" y="4586407"/>
            <a:ext cx="1926465" cy="302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088454" y="2322431"/>
            <a:ext cx="2549023" cy="42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88454" y="2770895"/>
            <a:ext cx="2978049" cy="429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610427" y="3501439"/>
            <a:ext cx="1863693" cy="61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393274" y="4334483"/>
            <a:ext cx="662301" cy="662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088454" y="3418760"/>
            <a:ext cx="1117253" cy="713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216134" y="2630703"/>
            <a:ext cx="1911076" cy="312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549422" y="4665634"/>
            <a:ext cx="1244495" cy="7942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0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467409" y="3914757"/>
            <a:ext cx="1408512" cy="502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3467401" y="3192057"/>
            <a:ext cx="1408527" cy="47388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20"/>
          <p:cNvSpPr txBox="1">
            <a:spLocks noGrp="1"/>
          </p:cNvSpPr>
          <p:nvPr>
            <p:ph type="title" idx="4294967295"/>
          </p:nvPr>
        </p:nvSpPr>
        <p:spPr>
          <a:xfrm>
            <a:off x="2409072" y="753963"/>
            <a:ext cx="3525200" cy="6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Voyages</a:t>
            </a:r>
            <a:endParaRPr dirty="0"/>
          </a:p>
          <a:p>
            <a:pPr algn="ctr">
              <a:spcBef>
                <a:spcPts val="0"/>
              </a:spcBef>
            </a:pPr>
            <a:r>
              <a:rPr lang="en" dirty="0">
                <a:solidFill>
                  <a:srgbClr val="FF9800"/>
                </a:solidFill>
              </a:rPr>
              <a:t>d’Affaires</a:t>
            </a:r>
            <a:endParaRPr dirty="0"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 idx="4294967295"/>
          </p:nvPr>
        </p:nvSpPr>
        <p:spPr>
          <a:xfrm>
            <a:off x="5634505" y="753963"/>
            <a:ext cx="3525200" cy="647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" dirty="0"/>
              <a:t>Agences de</a:t>
            </a:r>
            <a:r>
              <a:rPr lang="en" dirty="0">
                <a:solidFill>
                  <a:srgbClr val="FF9800"/>
                </a:solidFill>
              </a:rPr>
              <a:t> Voyages</a:t>
            </a:r>
            <a:endParaRPr dirty="0"/>
          </a:p>
        </p:txBody>
      </p:sp>
      <p:cxnSp>
        <p:nvCxnSpPr>
          <p:cNvPr id="153" name="Google Shape;153;p20"/>
          <p:cNvCxnSpPr/>
          <p:nvPr/>
        </p:nvCxnSpPr>
        <p:spPr>
          <a:xfrm>
            <a:off x="2905567" y="369700"/>
            <a:ext cx="0" cy="6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20"/>
          <p:cNvCxnSpPr/>
          <p:nvPr/>
        </p:nvCxnSpPr>
        <p:spPr>
          <a:xfrm>
            <a:off x="5562867" y="342800"/>
            <a:ext cx="0" cy="6172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3972" y="5377210"/>
            <a:ext cx="2024048" cy="1365623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998526" y="5322511"/>
            <a:ext cx="1828959" cy="3332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57353FF-2319-49B6-93E1-596526D0A904}"/>
              </a:ext>
            </a:extLst>
          </p:cNvPr>
          <p:cNvSpPr/>
          <p:nvPr/>
        </p:nvSpPr>
        <p:spPr>
          <a:xfrm>
            <a:off x="9592089" y="819561"/>
            <a:ext cx="2231166" cy="21236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Métiers &amp; Marques</a:t>
            </a:r>
            <a:endParaRPr kumimoji="0" lang="fr-FR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15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2"/>
          <p:cNvSpPr txBox="1">
            <a:spLocks noGrp="1"/>
          </p:cNvSpPr>
          <p:nvPr>
            <p:ph type="title"/>
          </p:nvPr>
        </p:nvSpPr>
        <p:spPr>
          <a:xfrm>
            <a:off x="714933" y="581733"/>
            <a:ext cx="6402000" cy="546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/>
              <a:t>Répartition du </a:t>
            </a:r>
            <a:r>
              <a:rPr lang="en">
                <a:solidFill>
                  <a:srgbClr val="FF9800"/>
                </a:solidFill>
              </a:rPr>
              <a:t>volume</a:t>
            </a:r>
            <a:endParaRPr>
              <a:solidFill>
                <a:srgbClr val="FF9800"/>
              </a:solidFill>
            </a:endParaRPr>
          </a:p>
        </p:txBody>
      </p:sp>
      <p:sp>
        <p:nvSpPr>
          <p:cNvPr id="186" name="Google Shape;186;p22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7" name="Google Shape;187;p22" title="Points scor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4897" y="1199868"/>
            <a:ext cx="8284272" cy="5133267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2"/>
          <p:cNvSpPr txBox="1"/>
          <p:nvPr/>
        </p:nvSpPr>
        <p:spPr>
          <a:xfrm>
            <a:off x="4470033" y="4922567"/>
            <a:ext cx="1174000" cy="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900 M€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9" name="Google Shape;189;p22"/>
          <p:cNvSpPr txBox="1"/>
          <p:nvPr/>
        </p:nvSpPr>
        <p:spPr>
          <a:xfrm>
            <a:off x="5545600" y="2379633"/>
            <a:ext cx="1061600" cy="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300 M€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3897700" y="2148667"/>
            <a:ext cx="1110000" cy="4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67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200 M€</a:t>
            </a:r>
            <a:endParaRPr kumimoji="0" sz="1467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770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body" idx="1"/>
          </p:nvPr>
        </p:nvSpPr>
        <p:spPr>
          <a:xfrm>
            <a:off x="816533" y="192156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Distribution </a:t>
            </a:r>
            <a:r>
              <a:rPr lang="en" sz="2400" dirty="0"/>
              <a:t>mono-canal</a:t>
            </a:r>
            <a:endParaRPr sz="2400" dirty="0"/>
          </a:p>
        </p:txBody>
      </p:sp>
      <p:sp>
        <p:nvSpPr>
          <p:cNvPr id="203" name="Google Shape;203;p24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t>55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4" name="Google Shape;204;p24"/>
          <p:cNvSpPr txBox="1">
            <a:spLocks noGrp="1"/>
          </p:cNvSpPr>
          <p:nvPr>
            <p:ph type="body" idx="2"/>
          </p:nvPr>
        </p:nvSpPr>
        <p:spPr>
          <a:xfrm>
            <a:off x="4024472" y="192156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Un référent destination :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dirty="0"/>
              <a:t>le conseiller voyages</a:t>
            </a:r>
            <a:endParaRPr sz="2400" dirty="0"/>
          </a:p>
        </p:txBody>
      </p:sp>
      <p:sp>
        <p:nvSpPr>
          <p:cNvPr id="205" name="Google Shape;205;p24"/>
          <p:cNvSpPr txBox="1">
            <a:spLocks noGrp="1"/>
          </p:cNvSpPr>
          <p:nvPr>
            <p:ph type="body" idx="3"/>
          </p:nvPr>
        </p:nvSpPr>
        <p:spPr>
          <a:xfrm>
            <a:off x="6817672" y="192156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Modèle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dirty="0"/>
              <a:t>Off-line</a:t>
            </a:r>
            <a:endParaRPr sz="2400" dirty="0"/>
          </a:p>
        </p:txBody>
      </p:sp>
      <p:sp>
        <p:nvSpPr>
          <p:cNvPr id="206" name="Google Shape;206;p24"/>
          <p:cNvSpPr txBox="1">
            <a:spLocks noGrp="1"/>
          </p:cNvSpPr>
          <p:nvPr>
            <p:ph type="title"/>
          </p:nvPr>
        </p:nvSpPr>
        <p:spPr>
          <a:xfrm>
            <a:off x="714933" y="412617"/>
            <a:ext cx="9246485" cy="133983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/>
            </a:r>
            <a:br>
              <a:rPr lang="en" dirty="0"/>
            </a:br>
            <a:r>
              <a:rPr lang="en" dirty="0"/>
              <a:t>                  L’agence de voyages </a:t>
            </a:r>
            <a:r>
              <a:rPr lang="en" dirty="0">
                <a:solidFill>
                  <a:srgbClr val="8BC34A"/>
                </a:solidFill>
              </a:rPr>
              <a:t>avant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Modèle </a:t>
            </a:r>
            <a:r>
              <a:rPr lang="en" dirty="0">
                <a:solidFill>
                  <a:srgbClr val="8BC34A"/>
                </a:solidFill>
              </a:rPr>
              <a:t>traditionnel</a:t>
            </a:r>
            <a:endParaRPr dirty="0">
              <a:solidFill>
                <a:srgbClr val="8BC34A"/>
              </a:solidFill>
            </a:endParaRPr>
          </a:p>
        </p:txBody>
      </p:sp>
      <p:sp>
        <p:nvSpPr>
          <p:cNvPr id="207" name="Google Shape;207;p24"/>
          <p:cNvSpPr txBox="1">
            <a:spLocks noGrp="1"/>
          </p:cNvSpPr>
          <p:nvPr>
            <p:ph type="body" idx="1"/>
          </p:nvPr>
        </p:nvSpPr>
        <p:spPr>
          <a:xfrm>
            <a:off x="714933" y="4362868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Un public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dirty="0"/>
              <a:t>restreint (csp+)</a:t>
            </a:r>
            <a:endParaRPr sz="2400" dirty="0"/>
          </a:p>
        </p:txBody>
      </p:sp>
      <p:sp>
        <p:nvSpPr>
          <p:cNvPr id="208" name="Google Shape;208;p24"/>
          <p:cNvSpPr txBox="1">
            <a:spLocks noGrp="1"/>
          </p:cNvSpPr>
          <p:nvPr>
            <p:ph type="body" idx="1"/>
          </p:nvPr>
        </p:nvSpPr>
        <p:spPr>
          <a:xfrm>
            <a:off x="3702100" y="4375797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Une offre voyages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>peu développée</a:t>
            </a:r>
            <a:endParaRPr sz="2400" dirty="0"/>
          </a:p>
        </p:txBody>
      </p:sp>
      <p:sp>
        <p:nvSpPr>
          <p:cNvPr id="209" name="Google Shape;209;p24"/>
          <p:cNvSpPr txBox="1">
            <a:spLocks noGrp="1"/>
          </p:cNvSpPr>
          <p:nvPr>
            <p:ph type="body" idx="1"/>
          </p:nvPr>
        </p:nvSpPr>
        <p:spPr>
          <a:xfrm>
            <a:off x="6689267" y="4361800"/>
            <a:ext cx="30500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fournisseur </a:t>
            </a:r>
          </a:p>
          <a:p>
            <a:pPr marL="0" indent="0" algn="ctr">
              <a:buNone/>
            </a:pPr>
            <a:r>
              <a:rPr lang="en" sz="2400" dirty="0"/>
              <a:t>offre BtoC peu présente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60921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6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Tx/>
                <a:buNone/>
                <a:tabLst/>
                <a:defRPr/>
              </a:pPr>
              <a:t>56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Google Shape;222;p26"/>
          <p:cNvSpPr txBox="1">
            <a:spLocks noGrp="1"/>
          </p:cNvSpPr>
          <p:nvPr>
            <p:ph type="body" idx="1"/>
          </p:nvPr>
        </p:nvSpPr>
        <p:spPr>
          <a:xfrm>
            <a:off x="631533" y="1921567"/>
            <a:ext cx="30984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Distribution multi -canal </a:t>
            </a:r>
            <a:r>
              <a:rPr lang="en" sz="1867" dirty="0"/>
              <a:t>(web/agences/tel/appli)</a:t>
            </a:r>
            <a:endParaRPr sz="1867" dirty="0"/>
          </a:p>
        </p:txBody>
      </p:sp>
      <p:sp>
        <p:nvSpPr>
          <p:cNvPr id="223" name="Google Shape;223;p26"/>
          <p:cNvSpPr txBox="1">
            <a:spLocks noGrp="1"/>
          </p:cNvSpPr>
          <p:nvPr>
            <p:ph type="body" idx="2"/>
          </p:nvPr>
        </p:nvSpPr>
        <p:spPr>
          <a:xfrm>
            <a:off x="3752903" y="192156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Baisse de la rémunération fournisseur</a:t>
            </a:r>
            <a:endParaRPr sz="2400" b="1" dirty="0"/>
          </a:p>
        </p:txBody>
      </p:sp>
      <p:sp>
        <p:nvSpPr>
          <p:cNvPr id="224" name="Google Shape;224;p26"/>
          <p:cNvSpPr txBox="1">
            <a:spLocks noGrp="1"/>
          </p:cNvSpPr>
          <p:nvPr>
            <p:ph type="body" idx="3"/>
          </p:nvPr>
        </p:nvSpPr>
        <p:spPr>
          <a:xfrm>
            <a:off x="6880340" y="4362868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Modèle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dirty="0"/>
              <a:t>On-line</a:t>
            </a:r>
            <a:endParaRPr sz="2400" dirty="0"/>
          </a:p>
          <a:p>
            <a:pPr marL="0" indent="0" algn="ctr">
              <a:buNone/>
            </a:pPr>
            <a:r>
              <a:rPr lang="en" sz="1867" dirty="0"/>
              <a:t>(sites pro, gds, applications, SBT... )</a:t>
            </a:r>
            <a:endParaRPr sz="1867" dirty="0"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714933" y="4362868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Un public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dirty="0"/>
              <a:t>beaucoup plus large &amp; plus informé</a:t>
            </a:r>
            <a:endParaRPr sz="2400" dirty="0"/>
          </a:p>
        </p:txBody>
      </p:sp>
      <p:sp>
        <p:nvSpPr>
          <p:cNvPr id="226" name="Google Shape;226;p26"/>
          <p:cNvSpPr txBox="1">
            <a:spLocks noGrp="1"/>
          </p:cNvSpPr>
          <p:nvPr>
            <p:ph type="body" idx="1"/>
          </p:nvPr>
        </p:nvSpPr>
        <p:spPr>
          <a:xfrm>
            <a:off x="3609735" y="4362868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Contenu de l’offre</a:t>
            </a: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>plus large &amp; plus accessible</a:t>
            </a:r>
            <a:endParaRPr sz="2400" dirty="0"/>
          </a:p>
        </p:txBody>
      </p:sp>
      <p:sp>
        <p:nvSpPr>
          <p:cNvPr id="227" name="Google Shape;227;p26"/>
          <p:cNvSpPr txBox="1">
            <a:spLocks noGrp="1"/>
          </p:cNvSpPr>
          <p:nvPr>
            <p:ph type="body" idx="1"/>
          </p:nvPr>
        </p:nvSpPr>
        <p:spPr>
          <a:xfrm>
            <a:off x="6307131" y="1953835"/>
            <a:ext cx="30500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Concurrence de ces mêmes fournisseurs</a:t>
            </a:r>
            <a:r>
              <a:rPr lang="en" sz="2400" dirty="0"/>
              <a:t/>
            </a:r>
            <a:br>
              <a:rPr lang="en" sz="2400" dirty="0"/>
            </a:br>
            <a:endParaRPr sz="2400" dirty="0"/>
          </a:p>
        </p:txBody>
      </p:sp>
      <p:sp>
        <p:nvSpPr>
          <p:cNvPr id="228" name="Google Shape;228;p26"/>
          <p:cNvSpPr txBox="1">
            <a:spLocks noGrp="1"/>
          </p:cNvSpPr>
          <p:nvPr>
            <p:ph type="title"/>
          </p:nvPr>
        </p:nvSpPr>
        <p:spPr>
          <a:xfrm>
            <a:off x="714933" y="249382"/>
            <a:ext cx="9121794" cy="144087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         L’agence de voyages </a:t>
            </a:r>
            <a:r>
              <a:rPr lang="en" dirty="0">
                <a:solidFill>
                  <a:srgbClr val="FF5722"/>
                </a:solidFill>
              </a:rPr>
              <a:t>aujourd’hui</a:t>
            </a:r>
            <a:r>
              <a:rPr lang="en" dirty="0"/>
              <a:t/>
            </a:r>
            <a:br>
              <a:rPr lang="en" dirty="0"/>
            </a:br>
            <a:r>
              <a:rPr lang="en" dirty="0"/>
              <a:t>Modèle </a:t>
            </a:r>
            <a:r>
              <a:rPr lang="en" dirty="0">
                <a:solidFill>
                  <a:srgbClr val="FF5722"/>
                </a:solidFill>
              </a:rPr>
              <a:t>révolutionné</a:t>
            </a:r>
            <a:endParaRPr dirty="0">
              <a:solidFill>
                <a:srgbClr val="FF572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39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sldNum" idx="12"/>
          </p:nvPr>
        </p:nvSpPr>
        <p:spPr>
          <a:xfrm>
            <a:off x="11390969" y="6333135"/>
            <a:ext cx="731600" cy="524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1" name="Google Shape;241;p28"/>
          <p:cNvSpPr txBox="1">
            <a:spLocks noGrp="1"/>
          </p:cNvSpPr>
          <p:nvPr>
            <p:ph type="body" idx="1"/>
          </p:nvPr>
        </p:nvSpPr>
        <p:spPr>
          <a:xfrm>
            <a:off x="1882200" y="1939432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/>
              <a:t>Connaissance destinations &amp; </a:t>
            </a:r>
            <a:r>
              <a:rPr lang="en" sz="2400" b="1">
                <a:solidFill>
                  <a:srgbClr val="FF5722"/>
                </a:solidFill>
              </a:rPr>
              <a:t>produits touristiques</a:t>
            </a:r>
            <a:endParaRPr sz="2400" b="1">
              <a:solidFill>
                <a:srgbClr val="FF5722"/>
              </a:solidFill>
            </a:endParaRPr>
          </a:p>
        </p:txBody>
      </p:sp>
      <p:sp>
        <p:nvSpPr>
          <p:cNvPr id="242" name="Google Shape;242;p28"/>
          <p:cNvSpPr txBox="1">
            <a:spLocks noGrp="1"/>
          </p:cNvSpPr>
          <p:nvPr>
            <p:ph type="body" idx="2"/>
          </p:nvPr>
        </p:nvSpPr>
        <p:spPr>
          <a:xfrm>
            <a:off x="3616036" y="4569532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/>
              <a:t>Maitrise </a:t>
            </a:r>
            <a:endParaRPr sz="2400" b="1"/>
          </a:p>
          <a:p>
            <a:pPr marL="0" indent="0" algn="ctr">
              <a:buNone/>
            </a:pPr>
            <a:r>
              <a:rPr lang="en" sz="2400"/>
              <a:t>GDS</a:t>
            </a:r>
            <a:endParaRPr sz="2400"/>
          </a:p>
        </p:txBody>
      </p:sp>
      <p:sp>
        <p:nvSpPr>
          <p:cNvPr id="243" name="Google Shape;243;p28"/>
          <p:cNvSpPr txBox="1">
            <a:spLocks noGrp="1"/>
          </p:cNvSpPr>
          <p:nvPr>
            <p:ph type="body" idx="3"/>
          </p:nvPr>
        </p:nvSpPr>
        <p:spPr>
          <a:xfrm>
            <a:off x="5840639" y="204796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>
                <a:solidFill>
                  <a:srgbClr val="FF5722"/>
                </a:solidFill>
              </a:rPr>
              <a:t>Importance</a:t>
            </a:r>
            <a:r>
              <a:rPr lang="en" sz="2400" dirty="0"/>
              <a:t> </a:t>
            </a:r>
            <a:br>
              <a:rPr lang="en" sz="2400" dirty="0"/>
            </a:br>
            <a:r>
              <a:rPr lang="en" sz="2400" b="1" dirty="0"/>
              <a:t>de l’aspect commercial</a:t>
            </a:r>
            <a:endParaRPr sz="2400" b="1"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body" idx="1"/>
          </p:nvPr>
        </p:nvSpPr>
        <p:spPr>
          <a:xfrm>
            <a:off x="714933" y="4569535"/>
            <a:ext cx="27932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/>
              <a:t>Expertise</a:t>
            </a:r>
            <a:r>
              <a:rPr lang="en" sz="2400"/>
              <a:t> </a:t>
            </a:r>
            <a:br>
              <a:rPr lang="en" sz="2400"/>
            </a:br>
            <a:r>
              <a:rPr lang="en" sz="2400"/>
              <a:t>digitale</a:t>
            </a:r>
            <a:endParaRPr sz="2400"/>
          </a:p>
          <a:p>
            <a:pPr marL="0" indent="0" algn="ctr">
              <a:buNone/>
            </a:pPr>
            <a:r>
              <a:rPr lang="en" sz="2400"/>
              <a:t>(réseaux sociaux)</a:t>
            </a:r>
            <a:endParaRPr sz="2400"/>
          </a:p>
        </p:txBody>
      </p:sp>
      <p:sp>
        <p:nvSpPr>
          <p:cNvPr id="245" name="Google Shape;245;p28"/>
          <p:cNvSpPr txBox="1">
            <a:spLocks noGrp="1"/>
          </p:cNvSpPr>
          <p:nvPr>
            <p:ph type="body" idx="1"/>
          </p:nvPr>
        </p:nvSpPr>
        <p:spPr>
          <a:xfrm>
            <a:off x="6424000" y="4569533"/>
            <a:ext cx="3050000" cy="161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ctr">
              <a:buNone/>
            </a:pPr>
            <a:r>
              <a:rPr lang="en" sz="2400" b="1" dirty="0"/>
              <a:t>Gestion </a:t>
            </a:r>
            <a:endParaRPr sz="2400" b="1" dirty="0"/>
          </a:p>
          <a:p>
            <a:pPr marL="0" indent="0" algn="ctr">
              <a:buNone/>
            </a:pPr>
            <a:r>
              <a:rPr lang="en" sz="2400" dirty="0"/>
              <a:t>des outils informatiques, comptablité &amp; CRM</a:t>
            </a:r>
            <a:endParaRPr sz="2400" dirty="0"/>
          </a:p>
        </p:txBody>
      </p:sp>
      <p:sp>
        <p:nvSpPr>
          <p:cNvPr id="246" name="Google Shape;246;p28"/>
          <p:cNvSpPr txBox="1">
            <a:spLocks noGrp="1"/>
          </p:cNvSpPr>
          <p:nvPr>
            <p:ph type="title"/>
          </p:nvPr>
        </p:nvSpPr>
        <p:spPr>
          <a:xfrm>
            <a:off x="714933" y="581733"/>
            <a:ext cx="10119322" cy="947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en" dirty="0"/>
              <a:t>                   Difficultés de recrutement</a:t>
            </a:r>
            <a:br>
              <a:rPr lang="en" dirty="0"/>
            </a:br>
            <a:r>
              <a:rPr lang="en" dirty="0"/>
              <a:t>Ce que nous </a:t>
            </a:r>
            <a:r>
              <a:rPr lang="en" dirty="0">
                <a:solidFill>
                  <a:srgbClr val="00BCD4"/>
                </a:solidFill>
              </a:rPr>
              <a:t>recherchons</a:t>
            </a:r>
            <a:endParaRPr dirty="0">
              <a:solidFill>
                <a:srgbClr val="00BCD4"/>
              </a:solidFill>
            </a:endParaRPr>
          </a:p>
        </p:txBody>
      </p:sp>
      <p:sp>
        <p:nvSpPr>
          <p:cNvPr id="247" name="Google Shape;247;p28"/>
          <p:cNvSpPr txBox="1"/>
          <p:nvPr/>
        </p:nvSpPr>
        <p:spPr>
          <a:xfrm>
            <a:off x="2597967" y="1344967"/>
            <a:ext cx="1243200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35%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8" name="Google Shape;248;p28"/>
          <p:cNvSpPr txBox="1"/>
          <p:nvPr/>
        </p:nvSpPr>
        <p:spPr>
          <a:xfrm>
            <a:off x="6615633" y="1344967"/>
            <a:ext cx="1243200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40%</a:t>
            </a:r>
            <a:endParaRPr kumimoji="0" sz="3200" b="1" i="0" u="none" strike="noStrike" kern="1200" cap="none" spc="0" normalizeH="0" baseline="0" noProof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sp>
        <p:nvSpPr>
          <p:cNvPr id="249" name="Google Shape;249;p28"/>
          <p:cNvSpPr txBox="1"/>
          <p:nvPr/>
        </p:nvSpPr>
        <p:spPr>
          <a:xfrm>
            <a:off x="4430533" y="3936100"/>
            <a:ext cx="1243200" cy="9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3200" b="1" i="0" u="none" strike="noStrike" kern="1200" cap="none" spc="0" normalizeH="0" baseline="0" noProof="0" dirty="0">
                <a:ln>
                  <a:noFill/>
                </a:ln>
                <a:solidFill>
                  <a:srgbClr val="00BCD4"/>
                </a:solidFill>
                <a:effectLst/>
                <a:uLnTx/>
                <a:uFillTx/>
                <a:latin typeface="Karla"/>
                <a:ea typeface="Karla"/>
                <a:cs typeface="Karla"/>
                <a:sym typeface="Karla"/>
              </a:rPr>
              <a:t>25%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BCD4"/>
              </a:solidFill>
              <a:effectLst/>
              <a:uLnTx/>
              <a:uFillTx/>
              <a:latin typeface="Karla"/>
              <a:ea typeface="Karla"/>
              <a:cs typeface="Karla"/>
              <a:sym typeface="Karla"/>
            </a:endParaRPr>
          </a:p>
        </p:txBody>
      </p:sp>
      <p:cxnSp>
        <p:nvCxnSpPr>
          <p:cNvPr id="250" name="Google Shape;250;p28"/>
          <p:cNvCxnSpPr/>
          <p:nvPr/>
        </p:nvCxnSpPr>
        <p:spPr>
          <a:xfrm rot="10800000">
            <a:off x="1184100" y="4646533"/>
            <a:ext cx="7963200" cy="0"/>
          </a:xfrm>
          <a:prstGeom prst="straightConnector1">
            <a:avLst/>
          </a:prstGeom>
          <a:noFill/>
          <a:ln w="9525" cap="flat" cmpd="sng">
            <a:solidFill>
              <a:srgbClr val="00BC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28"/>
          <p:cNvCxnSpPr/>
          <p:nvPr/>
        </p:nvCxnSpPr>
        <p:spPr>
          <a:xfrm rot="10800000">
            <a:off x="2093767" y="2047967"/>
            <a:ext cx="2129600" cy="0"/>
          </a:xfrm>
          <a:prstGeom prst="straightConnector1">
            <a:avLst/>
          </a:prstGeom>
          <a:noFill/>
          <a:ln w="9525" cap="flat" cmpd="sng">
            <a:solidFill>
              <a:srgbClr val="00BCD4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28"/>
          <p:cNvCxnSpPr/>
          <p:nvPr/>
        </p:nvCxnSpPr>
        <p:spPr>
          <a:xfrm rot="10800000">
            <a:off x="6056533" y="2113000"/>
            <a:ext cx="2129600" cy="0"/>
          </a:xfrm>
          <a:prstGeom prst="straightConnector1">
            <a:avLst/>
          </a:prstGeom>
          <a:noFill/>
          <a:ln w="9525" cap="flat" cmpd="sng">
            <a:solidFill>
              <a:srgbClr val="00BCD4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05312413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0DFBE-F302-4DE1-B191-1E90FEB2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7547" y="328344"/>
            <a:ext cx="10676906" cy="1325563"/>
          </a:xfrm>
        </p:spPr>
        <p:txBody>
          <a:bodyPr/>
          <a:lstStyle/>
          <a:p>
            <a:pPr lvl="0" algn="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Des questions d’organisation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1788D-DDBF-4B40-8DE4-C556A096A1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GRCT</a:t>
            </a:r>
          </a:p>
          <a:p>
            <a:pPr marL="0" lvl="0" indent="0"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Quel volume horaire pour la </a:t>
            </a:r>
            <a:r>
              <a:rPr lang="fr-F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tourismatique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? </a:t>
            </a:r>
          </a:p>
          <a:p>
            <a:pPr marL="0" lvl="0" indent="0">
              <a:buClr>
                <a:schemeClr val="accent2"/>
              </a:buClr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EPT </a:t>
            </a:r>
          </a:p>
          <a:p>
            <a:pPr marL="0" lv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Quelle répartition ? </a:t>
            </a:r>
          </a:p>
          <a:p>
            <a:pPr marL="0" lv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Quelle planification pour les enseignements ? 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C213194-388E-40D5-8C07-430762A94542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1073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0DFBE-F302-4DE1-B191-1E90FEB2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156625"/>
            <a:ext cx="10676906" cy="1325563"/>
          </a:xfrm>
        </p:spPr>
        <p:txBody>
          <a:bodyPr/>
          <a:lstStyle/>
          <a:p>
            <a:pPr lvl="0" algn="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 planification des enseignements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1788D-DDBF-4B40-8DE4-C556A096A1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6894" y="1757364"/>
            <a:ext cx="10676906" cy="4419599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EPT (avec découpage)</a:t>
            </a:r>
          </a:p>
          <a:p>
            <a:pPr marL="0" lvl="0" indent="0">
              <a:buClr>
                <a:schemeClr val="accent2"/>
              </a:buClr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C213194-388E-40D5-8C07-430762A94542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8FF89F7-D187-4EFC-8737-C7E970D79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520015"/>
              </p:ext>
            </p:extLst>
          </p:nvPr>
        </p:nvGraphicFramePr>
        <p:xfrm>
          <a:off x="715106" y="2247782"/>
          <a:ext cx="10800000" cy="4343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0883">
                  <a:extLst>
                    <a:ext uri="{9D8B030D-6E8A-4147-A177-3AD203B41FA5}">
                      <a16:colId xmlns:a16="http://schemas.microsoft.com/office/drawing/2014/main" val="1375699552"/>
                    </a:ext>
                  </a:extLst>
                </a:gridCol>
                <a:gridCol w="1135117">
                  <a:extLst>
                    <a:ext uri="{9D8B030D-6E8A-4147-A177-3AD203B41FA5}">
                      <a16:colId xmlns:a16="http://schemas.microsoft.com/office/drawing/2014/main" val="1781131840"/>
                    </a:ext>
                  </a:extLst>
                </a:gridCol>
                <a:gridCol w="1787392">
                  <a:extLst>
                    <a:ext uri="{9D8B030D-6E8A-4147-A177-3AD203B41FA5}">
                      <a16:colId xmlns:a16="http://schemas.microsoft.com/office/drawing/2014/main" val="1634100722"/>
                    </a:ext>
                  </a:extLst>
                </a:gridCol>
                <a:gridCol w="1761892">
                  <a:extLst>
                    <a:ext uri="{9D8B030D-6E8A-4147-A177-3AD203B41FA5}">
                      <a16:colId xmlns:a16="http://schemas.microsoft.com/office/drawing/2014/main" val="857840508"/>
                    </a:ext>
                  </a:extLst>
                </a:gridCol>
                <a:gridCol w="1761893">
                  <a:extLst>
                    <a:ext uri="{9D8B030D-6E8A-4147-A177-3AD203B41FA5}">
                      <a16:colId xmlns:a16="http://schemas.microsoft.com/office/drawing/2014/main" val="1824569046"/>
                    </a:ext>
                  </a:extLst>
                </a:gridCol>
                <a:gridCol w="1612823">
                  <a:extLst>
                    <a:ext uri="{9D8B030D-6E8A-4147-A177-3AD203B41FA5}">
                      <a16:colId xmlns:a16="http://schemas.microsoft.com/office/drawing/2014/main" val="2575294495"/>
                    </a:ext>
                  </a:extLst>
                </a:gridCol>
              </a:tblGrid>
              <a:tr h="333464">
                <a:tc>
                  <a:txBody>
                    <a:bodyPr/>
                    <a:lstStyle/>
                    <a:p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75657"/>
                  </a:ext>
                </a:extLst>
              </a:tr>
              <a:tr h="917026"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Le cadre socio économique et juridique des activités touristiques</a:t>
                      </a:r>
                    </a:p>
                    <a:p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C12 - C13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 et 1.2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1.3 et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10817"/>
                  </a:ext>
                </a:extLst>
              </a:tr>
              <a:tr h="917026"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Le fonctionnement d’une organisation touristique</a:t>
                      </a:r>
                    </a:p>
                    <a:p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C14 - C15</a:t>
                      </a:r>
                    </a:p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 à 2.3</a:t>
                      </a:r>
                    </a:p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2.4 et 2.5</a:t>
                      </a:r>
                    </a:p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53468"/>
                  </a:ext>
                </a:extLst>
              </a:tr>
              <a:tr h="694717"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L’action mercatique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C17 - C24</a:t>
                      </a:r>
                    </a:p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C25 - C26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3.1, 3.2, 3.3</a:t>
                      </a:r>
                    </a:p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3.4 et 3.5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77867"/>
                  </a:ext>
                </a:extLst>
              </a:tr>
              <a:tr h="1142356"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Méthodologie de construction d’une prestation touristique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C18 - C19</a:t>
                      </a:r>
                    </a:p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C20 - C21</a:t>
                      </a:r>
                    </a:p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C22 - C23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sz="5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4.1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1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algn="ct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88832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3E0B82D-4B60-4FFF-8C0B-41492FFFF7A8}"/>
              </a:ext>
            </a:extLst>
          </p:cNvPr>
          <p:cNvCxnSpPr>
            <a:cxnSpLocks/>
          </p:cNvCxnSpPr>
          <p:nvPr/>
        </p:nvCxnSpPr>
        <p:spPr>
          <a:xfrm>
            <a:off x="4574648" y="5960793"/>
            <a:ext cx="1764000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F4C284D-51AB-4B10-BC7E-AF47139DAD82}"/>
              </a:ext>
            </a:extLst>
          </p:cNvPr>
          <p:cNvCxnSpPr>
            <a:cxnSpLocks/>
          </p:cNvCxnSpPr>
          <p:nvPr/>
        </p:nvCxnSpPr>
        <p:spPr>
          <a:xfrm>
            <a:off x="9902648" y="5960793"/>
            <a:ext cx="1612458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F6F8A4C-21FB-4133-84E2-D3816D6FB52B}"/>
              </a:ext>
            </a:extLst>
          </p:cNvPr>
          <p:cNvCxnSpPr>
            <a:cxnSpLocks/>
          </p:cNvCxnSpPr>
          <p:nvPr/>
        </p:nvCxnSpPr>
        <p:spPr>
          <a:xfrm>
            <a:off x="8138648" y="4122428"/>
            <a:ext cx="1730648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Connecteur droit avec flèche 12">
            <a:extLst>
              <a:ext uri="{FF2B5EF4-FFF2-40B4-BE49-F238E27FC236}">
                <a16:creationId xmlns:a16="http://schemas.microsoft.com/office/drawing/2014/main" id="{E09EABD6-145A-4D79-9F9E-B2A2D5DD7BF1}"/>
              </a:ext>
            </a:extLst>
          </p:cNvPr>
          <p:cNvCxnSpPr>
            <a:cxnSpLocks/>
          </p:cNvCxnSpPr>
          <p:nvPr/>
        </p:nvCxnSpPr>
        <p:spPr>
          <a:xfrm>
            <a:off x="9902648" y="4122428"/>
            <a:ext cx="1574246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402DD591-4178-4A97-A59C-0F29246B2ACB}"/>
              </a:ext>
            </a:extLst>
          </p:cNvPr>
          <p:cNvCxnSpPr>
            <a:cxnSpLocks/>
          </p:cNvCxnSpPr>
          <p:nvPr/>
        </p:nvCxnSpPr>
        <p:spPr>
          <a:xfrm>
            <a:off x="6408000" y="5121444"/>
            <a:ext cx="1764000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392ABA7-0034-454B-9BA4-3C2D28D1C59D}"/>
              </a:ext>
            </a:extLst>
          </p:cNvPr>
          <p:cNvCxnSpPr>
            <a:cxnSpLocks/>
          </p:cNvCxnSpPr>
          <p:nvPr/>
        </p:nvCxnSpPr>
        <p:spPr>
          <a:xfrm>
            <a:off x="4608000" y="3096131"/>
            <a:ext cx="1730648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01D2B0E0-5A12-4BDB-8326-7B8DFF5A0B61}"/>
              </a:ext>
            </a:extLst>
          </p:cNvPr>
          <p:cNvCxnSpPr>
            <a:cxnSpLocks/>
          </p:cNvCxnSpPr>
          <p:nvPr/>
        </p:nvCxnSpPr>
        <p:spPr>
          <a:xfrm>
            <a:off x="6408000" y="3094188"/>
            <a:ext cx="1730648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F87A5577-B5CE-48CE-8231-CEB6274AAA25}"/>
              </a:ext>
            </a:extLst>
          </p:cNvPr>
          <p:cNvCxnSpPr>
            <a:cxnSpLocks/>
          </p:cNvCxnSpPr>
          <p:nvPr/>
        </p:nvCxnSpPr>
        <p:spPr>
          <a:xfrm>
            <a:off x="8138648" y="5121444"/>
            <a:ext cx="1764000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75479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>
                <a:latin typeface="Cambria" panose="02040503050406030204" pitchFamily="18" charset="0"/>
                <a:cs typeface="Arial" panose="020B0604020202020204" pitchFamily="34" charset="0"/>
              </a:rPr>
              <a:t>LE RAP : 3 grands pôles d’activités professionnelles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1413293943"/>
              </p:ext>
            </p:extLst>
          </p:nvPr>
        </p:nvGraphicFramePr>
        <p:xfrm>
          <a:off x="2280590" y="116301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7897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0DFBE-F302-4DE1-B191-1E90FEB2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156625"/>
            <a:ext cx="10676906" cy="1325563"/>
          </a:xfrm>
        </p:spPr>
        <p:txBody>
          <a:bodyPr/>
          <a:lstStyle/>
          <a:p>
            <a:pPr lvl="0" algn="r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La planification des enseignements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1788D-DDBF-4B40-8DE4-C556A096A16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6894" y="1743076"/>
            <a:ext cx="10676906" cy="4433887"/>
          </a:xfrm>
        </p:spPr>
        <p:txBody>
          <a:bodyPr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EPT (sans découpage)</a:t>
            </a:r>
          </a:p>
          <a:p>
            <a:pPr marL="0" lvl="0" indent="0">
              <a:buClr>
                <a:schemeClr val="accent2"/>
              </a:buClr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C213194-388E-40D5-8C07-430762A94542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au 3">
            <a:extLst>
              <a:ext uri="{FF2B5EF4-FFF2-40B4-BE49-F238E27FC236}">
                <a16:creationId xmlns:a16="http://schemas.microsoft.com/office/drawing/2014/main" id="{F8FF89F7-D187-4EFC-8737-C7E970D791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107908"/>
              </p:ext>
            </p:extLst>
          </p:nvPr>
        </p:nvGraphicFramePr>
        <p:xfrm>
          <a:off x="676894" y="2377338"/>
          <a:ext cx="11068663" cy="414306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69185">
                  <a:extLst>
                    <a:ext uri="{9D8B030D-6E8A-4147-A177-3AD203B41FA5}">
                      <a16:colId xmlns:a16="http://schemas.microsoft.com/office/drawing/2014/main" val="2376392157"/>
                    </a:ext>
                  </a:extLst>
                </a:gridCol>
                <a:gridCol w="3794864">
                  <a:extLst>
                    <a:ext uri="{9D8B030D-6E8A-4147-A177-3AD203B41FA5}">
                      <a16:colId xmlns:a16="http://schemas.microsoft.com/office/drawing/2014/main" val="1375699552"/>
                    </a:ext>
                  </a:extLst>
                </a:gridCol>
                <a:gridCol w="1829397">
                  <a:extLst>
                    <a:ext uri="{9D8B030D-6E8A-4147-A177-3AD203B41FA5}">
                      <a16:colId xmlns:a16="http://schemas.microsoft.com/office/drawing/2014/main" val="1634100722"/>
                    </a:ext>
                  </a:extLst>
                </a:gridCol>
                <a:gridCol w="1578692">
                  <a:extLst>
                    <a:ext uri="{9D8B030D-6E8A-4147-A177-3AD203B41FA5}">
                      <a16:colId xmlns:a16="http://schemas.microsoft.com/office/drawing/2014/main" val="857840508"/>
                    </a:ext>
                  </a:extLst>
                </a:gridCol>
                <a:gridCol w="1520698">
                  <a:extLst>
                    <a:ext uri="{9D8B030D-6E8A-4147-A177-3AD203B41FA5}">
                      <a16:colId xmlns:a16="http://schemas.microsoft.com/office/drawing/2014/main" val="1824569046"/>
                    </a:ext>
                  </a:extLst>
                </a:gridCol>
                <a:gridCol w="1375827">
                  <a:extLst>
                    <a:ext uri="{9D8B030D-6E8A-4147-A177-3AD203B41FA5}">
                      <a16:colId xmlns:a16="http://schemas.microsoft.com/office/drawing/2014/main" val="2575294495"/>
                    </a:ext>
                  </a:extLst>
                </a:gridCol>
              </a:tblGrid>
              <a:tr h="368272">
                <a:tc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875657"/>
                  </a:ext>
                </a:extLst>
              </a:tr>
              <a:tr h="828612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C12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Le cadre socio économique et juridique des activités touristiques</a:t>
                      </a:r>
                    </a:p>
                    <a:p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1.1 à 1.4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1510817"/>
                  </a:ext>
                </a:extLst>
              </a:tr>
              <a:tr h="92068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C14 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C15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 Le fonctionnement d’une organisation touristique</a:t>
                      </a:r>
                    </a:p>
                    <a:p>
                      <a:endParaRPr lang="fr-FR" sz="6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2.1 à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953468"/>
                  </a:ext>
                </a:extLst>
              </a:tr>
              <a:tr h="767234">
                <a:tc rowSpan="2">
                  <a:txBody>
                    <a:bodyPr/>
                    <a:lstStyle/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C17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C18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C19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C20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C21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C22</a:t>
                      </a:r>
                    </a:p>
                    <a:p>
                      <a:r>
                        <a:rPr lang="fr-FR" sz="18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 L’action mercatique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à 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377867"/>
                  </a:ext>
                </a:extLst>
              </a:tr>
              <a:tr h="1258263">
                <a:tc vMerge="1">
                  <a:txBody>
                    <a:bodyPr/>
                    <a:lstStyle/>
                    <a:p>
                      <a:endParaRPr lang="fr-FR" sz="18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Méthodologie de construction d’une prestation touristique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            4.1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4.2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5488832"/>
                  </a:ext>
                </a:extLst>
              </a:tr>
            </a:tbl>
          </a:graphicData>
        </a:graphic>
      </p:graphicFrame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53E0B82D-4B60-4FFF-8C0B-41492FFFF7A8}"/>
              </a:ext>
            </a:extLst>
          </p:cNvPr>
          <p:cNvCxnSpPr>
            <a:cxnSpLocks/>
          </p:cNvCxnSpPr>
          <p:nvPr/>
        </p:nvCxnSpPr>
        <p:spPr>
          <a:xfrm>
            <a:off x="6412832" y="5797340"/>
            <a:ext cx="1431757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Connecteur droit avec flèche 7">
            <a:extLst>
              <a:ext uri="{FF2B5EF4-FFF2-40B4-BE49-F238E27FC236}">
                <a16:creationId xmlns:a16="http://schemas.microsoft.com/office/drawing/2014/main" id="{CF4C284D-51AB-4B10-BC7E-AF47139DAD82}"/>
              </a:ext>
            </a:extLst>
          </p:cNvPr>
          <p:cNvCxnSpPr>
            <a:cxnSpLocks/>
          </p:cNvCxnSpPr>
          <p:nvPr/>
        </p:nvCxnSpPr>
        <p:spPr>
          <a:xfrm>
            <a:off x="10913806" y="5797340"/>
            <a:ext cx="785047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C5165FBF-80D7-44F2-87BB-12F2932CF084}"/>
              </a:ext>
            </a:extLst>
          </p:cNvPr>
          <p:cNvCxnSpPr>
            <a:cxnSpLocks/>
          </p:cNvCxnSpPr>
          <p:nvPr/>
        </p:nvCxnSpPr>
        <p:spPr>
          <a:xfrm>
            <a:off x="7941801" y="4950286"/>
            <a:ext cx="1719557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BF6F8A4C-21FB-4133-84E2-D3816D6FB52B}"/>
              </a:ext>
            </a:extLst>
          </p:cNvPr>
          <p:cNvCxnSpPr>
            <a:cxnSpLocks/>
          </p:cNvCxnSpPr>
          <p:nvPr/>
        </p:nvCxnSpPr>
        <p:spPr>
          <a:xfrm>
            <a:off x="9661358" y="4074400"/>
            <a:ext cx="1347537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6392ABA7-0034-454B-9BA4-3C2D28D1C59D}"/>
              </a:ext>
            </a:extLst>
          </p:cNvPr>
          <p:cNvCxnSpPr>
            <a:cxnSpLocks/>
          </p:cNvCxnSpPr>
          <p:nvPr/>
        </p:nvCxnSpPr>
        <p:spPr>
          <a:xfrm>
            <a:off x="5438826" y="3258363"/>
            <a:ext cx="1250732" cy="0"/>
          </a:xfrm>
          <a:prstGeom prst="straightConnector1">
            <a:avLst/>
          </a:prstGeom>
          <a:ln w="38100">
            <a:headEnd type="arrow" w="lg" len="med"/>
            <a:tailEnd type="arrow" w="lg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1390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7EEFE-EE64-48D0-8BE7-3F109E7CD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676906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L’atelier de professionnalisation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A55DD-4B8A-4F6E-8059-3A7D16D08A59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76894" y="1690688"/>
            <a:ext cx="10515600" cy="5032375"/>
          </a:xfrm>
        </p:spPr>
        <p:txBody>
          <a:bodyPr>
            <a:normAutofit/>
          </a:bodyPr>
          <a:lstStyle/>
          <a:p>
            <a:pPr lvl="0"/>
            <a:endParaRPr lang="fr-FR" sz="10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 Un triple Objectif : </a:t>
            </a:r>
          </a:p>
          <a:p>
            <a:pPr marL="360363" lvl="0" indent="-360363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=&gt; Accompagner l’étudiant dans son parcours de professionnalisation (de façon individuelle ou collective)</a:t>
            </a:r>
          </a:p>
          <a:p>
            <a:pPr marL="360363" indent="-360363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=&gt; Mobiliser de façon intégrée et transversale les compétences du référentiel à travers des situations professionnelles simulées ou réelles</a:t>
            </a:r>
          </a:p>
          <a:p>
            <a:pPr marL="360363" indent="-360363">
              <a:spcAft>
                <a:spcPts val="1800"/>
              </a:spcAft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=&gt; Approfondir des compétences de certaines situations professionnelles dans la réflexion ou dans l’action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Pour l’étudiant </a:t>
            </a:r>
          </a:p>
          <a:p>
            <a:pPr marL="0" lvl="0" indent="0">
              <a:buClr>
                <a:schemeClr val="accent2"/>
              </a:buClr>
              <a:buNone/>
              <a:tabLst>
                <a:tab pos="355600" algn="l"/>
              </a:tabLst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	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=&gt; intégrer une culture professionnelle</a:t>
            </a:r>
          </a:p>
          <a:p>
            <a:pPr marL="723900" lvl="0" indent="-723900">
              <a:spcBef>
                <a:spcPts val="0"/>
              </a:spcBef>
              <a:buClr>
                <a:schemeClr val="accent2"/>
              </a:buClr>
              <a:buNone/>
              <a:tabLst>
                <a:tab pos="355600" algn="l"/>
              </a:tabLst>
            </a:pP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	=&gt; développer et renforcer ses compétences dans un espace pédagogique privilégié 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360363" indent="-360363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74678A0-CC67-4650-9535-193CFBE3236F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0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87EEFE-EE64-48D0-8BE7-3F109E7CD82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676906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L’atelier de professionnalisation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BA55DD-4B8A-4F6E-8059-3A7D16D08A59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Grille horaire</a:t>
            </a:r>
            <a:r>
              <a:rPr lang="fr-FR" sz="2400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  :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0 + 3 dont 2 heures </a:t>
            </a:r>
            <a:r>
              <a:rPr lang="fr-FR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co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animées en 1</a:t>
            </a:r>
            <a:r>
              <a:rPr lang="fr-F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ère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et en 2</a:t>
            </a:r>
            <a:r>
              <a:rPr lang="fr-F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année</a:t>
            </a:r>
          </a:p>
          <a:p>
            <a:pPr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1000" b="1" dirty="0">
              <a:solidFill>
                <a:srgbClr val="000000"/>
              </a:solidFill>
              <a:latin typeface="Cambria" pitchFamily="18"/>
              <a:ea typeface="Cambria" pitchFamily="18"/>
              <a:cs typeface="Arial"/>
            </a:endParaRPr>
          </a:p>
          <a:p>
            <a:pPr lvl="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Organisation 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FR" sz="2400" i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« il est toutefois souhaitable que les séquences consacrées à l’atelier de professionnalisation soient bien identifiées et banalisées sur une demi journée dans la semaine »</a:t>
            </a:r>
          </a:p>
          <a:p>
            <a:pPr marL="0" lvl="0" indent="0">
              <a:spcBef>
                <a:spcPts val="600"/>
              </a:spcBef>
              <a:spcAft>
                <a:spcPts val="1200"/>
              </a:spcAft>
              <a:buClr>
                <a:schemeClr val="accent2"/>
              </a:buClr>
              <a:buNone/>
            </a:pPr>
            <a:endParaRPr lang="fr-FR" sz="1000" i="1" dirty="0">
              <a:solidFill>
                <a:srgbClr val="000000"/>
              </a:solidFill>
              <a:latin typeface="Cambria" pitchFamily="18"/>
              <a:ea typeface="Cambria" pitchFamily="18"/>
              <a:cs typeface="Arial"/>
            </a:endParaRP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00000"/>
                </a:solidFill>
                <a:latin typeface="Cambria" pitchFamily="18"/>
                <a:ea typeface="Cambria" pitchFamily="18"/>
                <a:cs typeface="Arial"/>
              </a:rPr>
              <a:t>Pas d’épreuve associée</a:t>
            </a: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D74678A0-CC67-4650-9535-193CFBE3236F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5514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90DFBE-F302-4DE1-B191-1E90FEB2FD1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676906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stages en milieu professionnel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61788D-DDBF-4B40-8DE4-C556A096A16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Durée : 14 semaines </a:t>
            </a:r>
          </a:p>
          <a:p>
            <a:pPr marL="0" lvl="0" indent="0">
              <a:spcAft>
                <a:spcPts val="1200"/>
              </a:spcAft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(possibilité d’en faire 2 supplémentaires pendant les vacances scolaires)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Découpées en 2 ou 3 périodes </a:t>
            </a:r>
          </a:p>
          <a:p>
            <a:pPr lvl="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Une première période (de 2 à 4 semaines) si possible avant le début du 2</a:t>
            </a:r>
            <a:r>
              <a:rPr lang="fr-F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ème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semestre </a:t>
            </a:r>
          </a:p>
          <a:p>
            <a:pPr lvl="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Lieux de stage : Pas de stages en hôtel sur des activités hôtelières, il y a un autre BTS pour cela. Pas de stages en animation Ex : hôtel-club.</a:t>
            </a: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0"/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BC213194-388E-40D5-8C07-430762A94542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227D88-9F34-4F33-B5C3-A64A031E8A3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579DD9-A8A0-4B66-A9BD-0003579CF7D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EF1 Langue vivante étrangère C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EF2 Parcours de professionnalisation à l’étranger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EF3 Projet de spécialisation</a:t>
            </a:r>
          </a:p>
          <a:p>
            <a:pPr marL="0" lv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  <a:sym typeface="Wingdings" panose="05000000000000000000" pitchFamily="2" charset="2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1DE275E-E1A5-4D9C-9EFF-48F9EE10359F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87E575A6-B2ED-4406-8DC5-F3D1CEF8A29A}"/>
              </a:ext>
            </a:extLst>
          </p:cNvPr>
          <p:cNvSpPr/>
          <p:nvPr/>
        </p:nvSpPr>
        <p:spPr>
          <a:xfrm>
            <a:off x="2104571" y="3429000"/>
            <a:ext cx="9681029" cy="30638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30 heures annuelles par option et par année (60 h pour la LVE C);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Possibilité de passer jusqu’à 2 épreuves facultatives ;</a:t>
            </a: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note sur 20, seuls les points au-dessus de 10 sont pris en compte pour valoriser les candidats qui ont acquis et approfondi des compétences du référentiel dans des contextes particuliers :</a:t>
            </a: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lvl="3" algn="just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Stage à l’étranger ;</a:t>
            </a:r>
          </a:p>
          <a:p>
            <a:pPr lvl="3" algn="just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Spécialisation  dans un secteur / une fonction particulière .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893" y="1845733"/>
            <a:ext cx="10934535" cy="429380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EF2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Parcours de professionnalisation à l’étranger</a:t>
            </a:r>
            <a:endParaRPr lang="fr-FR" sz="2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endParaRPr lang="fr-FR" sz="16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Concerne les étudiants qui ont réalisé un stage à l’étranger d’une durée cumulée de 2 mois minimum sur un ou plusieurs stages.</a:t>
            </a:r>
          </a:p>
          <a:p>
            <a:pPr algn="just"/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S’attache à évaluer :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 capacité d’analyse du candidat ;</a:t>
            </a:r>
          </a:p>
          <a:p>
            <a:pPr lvl="1" algn="just"/>
            <a:r>
              <a:rPr lang="fr-FR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Son adaptabilité à des contextes professionnels et culturels dans des pays étrangers (cadre de travail, comparaison de pratiques professionnelles).</a:t>
            </a:r>
          </a:p>
          <a:p>
            <a:pPr marL="0" indent="0">
              <a:buNone/>
            </a:pPr>
            <a:endParaRPr lang="fr-FR" sz="2400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7D8AAE0-E805-428A-AC63-F861D4FC6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 : EF2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B46999-688E-463A-BBEC-653BB9D8684E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8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893" y="1845733"/>
            <a:ext cx="10934535" cy="47872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EF2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b="1" u="sng" dirty="0">
                <a:latin typeface="Cambria" panose="02040503050406030204" pitchFamily="18" charset="0"/>
                <a:ea typeface="Cambria" panose="02040503050406030204" pitchFamily="18" charset="0"/>
              </a:rPr>
              <a:t>Modalités d’évaluation</a:t>
            </a:r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fr-FR" sz="24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L’épreuve prend appui sur deux documents : </a:t>
            </a:r>
          </a:p>
          <a:p>
            <a:pPr lvl="1" algn="just"/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 grille d’évaluation complétée par l’entreprise d’accueil à l’étranger,</a:t>
            </a:r>
          </a:p>
          <a:p>
            <a:pPr lvl="1" algn="just"/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une note d’une dizaine de pages rédigée par le candidat qui devra aborder les points suivants : </a:t>
            </a:r>
          </a:p>
          <a:p>
            <a:pPr marL="1160100" lvl="2" indent="-3429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analyse du cadre de travail, </a:t>
            </a:r>
          </a:p>
          <a:p>
            <a:pPr marL="1160100" lvl="2" indent="-3429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comparaison des pratiques professionnelles, </a:t>
            </a:r>
          </a:p>
          <a:p>
            <a:pPr marL="1160100" lvl="2" indent="-3429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présentation d’une pratique professionnelle enrichissante et transférable en France</a:t>
            </a:r>
          </a:p>
          <a:p>
            <a:pPr marL="1160100" lvl="2" indent="-342900" algn="just">
              <a:buFont typeface="Wingdings" panose="05000000000000000000" pitchFamily="2" charset="2"/>
              <a:buChar char="Ø"/>
            </a:pPr>
            <a:r>
              <a:rPr lang="fr-FR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efforts d’adaptation déployés lors du séjour.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7D8AAE0-E805-428A-AC63-F861D4FC6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 : EF2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B46999-688E-463A-BBEC-653BB9D8684E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001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6893" y="1845733"/>
            <a:ext cx="10934535" cy="478729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b="1" dirty="0">
                <a:latin typeface="Cambria" panose="02040503050406030204" pitchFamily="18" charset="0"/>
                <a:ea typeface="Cambria" panose="02040503050406030204" pitchFamily="18" charset="0"/>
              </a:rPr>
              <a:t>Déroulement de l’</a:t>
            </a:r>
            <a:r>
              <a:rPr lang="fr-FR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évaluation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E7D8AAE0-E805-428A-AC63-F861D4FC64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 : EF2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02B46999-688E-463A-BBEC-653BB9D8684E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id="{884AB3EF-6F0D-43D3-B478-168458B197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511760"/>
              </p:ext>
            </p:extLst>
          </p:nvPr>
        </p:nvGraphicFramePr>
        <p:xfrm>
          <a:off x="676893" y="2807751"/>
          <a:ext cx="10993330" cy="3498456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444679">
                  <a:extLst>
                    <a:ext uri="{9D8B030D-6E8A-4147-A177-3AD203B41FA5}">
                      <a16:colId xmlns:a16="http://schemas.microsoft.com/office/drawing/2014/main" val="1661004100"/>
                    </a:ext>
                  </a:extLst>
                </a:gridCol>
                <a:gridCol w="1545021">
                  <a:extLst>
                    <a:ext uri="{9D8B030D-6E8A-4147-A177-3AD203B41FA5}">
                      <a16:colId xmlns:a16="http://schemas.microsoft.com/office/drawing/2014/main" val="2594112455"/>
                    </a:ext>
                  </a:extLst>
                </a:gridCol>
                <a:gridCol w="3216166">
                  <a:extLst>
                    <a:ext uri="{9D8B030D-6E8A-4147-A177-3AD203B41FA5}">
                      <a16:colId xmlns:a16="http://schemas.microsoft.com/office/drawing/2014/main" val="2465925962"/>
                    </a:ext>
                  </a:extLst>
                </a:gridCol>
                <a:gridCol w="3787464">
                  <a:extLst>
                    <a:ext uri="{9D8B030D-6E8A-4147-A177-3AD203B41FA5}">
                      <a16:colId xmlns:a16="http://schemas.microsoft.com/office/drawing/2014/main" val="3285657426"/>
                    </a:ext>
                  </a:extLst>
                </a:gridCol>
              </a:tblGrid>
              <a:tr h="473749">
                <a:tc>
                  <a:txBody>
                    <a:bodyPr/>
                    <a:lstStyle/>
                    <a:p>
                      <a:endParaRPr lang="fr-FR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Déroulement de l’épreuve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Composition de la 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96932"/>
                  </a:ext>
                </a:extLst>
              </a:tr>
              <a:tr h="3024707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UF2</a:t>
                      </a:r>
                    </a:p>
                    <a:p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Parcours de professionnalisation à l’étranger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Points &gt; 10 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Epreuve orale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Durée : 20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10 min présentation </a:t>
                      </a:r>
                      <a:r>
                        <a:rPr lang="fr-FR" sz="22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  <a:sym typeface="Wingdings" panose="05000000000000000000" pitchFamily="2" charset="2"/>
                        </a:rPr>
                        <a:t>principaux points du séjour à l’étranger</a:t>
                      </a:r>
                      <a:endParaRPr lang="fr-FR" sz="2200" b="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10 min d’entretien 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spcAft>
                          <a:spcPts val="12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 enseignant intervenant dans le suivi du parcours de professionnalisation à l’étranger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</a:t>
                      </a:r>
                      <a:r>
                        <a:rPr lang="fr-FR" sz="2200" b="0" i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 représentant du champ professionnel du diplôme </a:t>
                      </a:r>
                    </a:p>
                    <a:p>
                      <a:r>
                        <a:rPr lang="fr-FR" sz="22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(à défaut 1 enseignant intervenant en STS Tourisme)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3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012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 : EF3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4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EF3 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b="1" dirty="0">
                <a:latin typeface="Cambria" panose="02040503050406030204" pitchFamily="18" charset="0"/>
                <a:ea typeface="Cambria" panose="02040503050406030204" pitchFamily="18" charset="0"/>
              </a:rPr>
              <a:t>Projet de spécialisation</a:t>
            </a:r>
          </a:p>
          <a:p>
            <a:pPr marL="0" indent="0">
              <a:buNone/>
            </a:pPr>
            <a:endParaRPr lang="fr-FR" dirty="0"/>
          </a:p>
          <a:p>
            <a:pPr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La spécialisation à l’échelle de l’établissement </a:t>
            </a:r>
          </a:p>
          <a:p>
            <a:pPr marL="0" indent="0" algn="just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=&gt; pour valoriser les spécificités d’un domaine d’activités touristiques local</a:t>
            </a:r>
          </a:p>
          <a:p>
            <a:pPr marL="873125" indent="-342900" algn="just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Spécialisation sectorielle : le tourisme de croisière, l’écotourisme, le tourisme de montagne, le  thermalisme, tourisme d’affaires …</a:t>
            </a:r>
          </a:p>
          <a:p>
            <a:pPr marL="873125" indent="-342900" algn="just"/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Spécialisation fonctionnelle : accueil de personnes à besoins spécifiques, développement d’outils numériques d’animation d’un territoire </a:t>
            </a:r>
          </a:p>
          <a:p>
            <a:pPr marL="0" indent="530225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417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0F286946-A3AB-4AF4-B119-BB607F79F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6" r="1778"/>
          <a:stretch/>
        </p:blipFill>
        <p:spPr>
          <a:xfrm>
            <a:off x="336000" y="458681"/>
            <a:ext cx="5760000" cy="2749094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3443BB8-14AC-4C1F-9444-006A8EBCA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618" y="1418943"/>
            <a:ext cx="6143625" cy="29432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8CAB2D43-D6E0-4FF8-B5A3-23D56D370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561" y="3830951"/>
            <a:ext cx="5636140" cy="2568368"/>
          </a:xfrm>
          <a:prstGeom prst="rect">
            <a:avLst/>
          </a:prstGeom>
        </p:spPr>
      </p:pic>
      <p:sp>
        <p:nvSpPr>
          <p:cNvPr id="6" name="Rectangle : carré corné 5">
            <a:extLst>
              <a:ext uri="{FF2B5EF4-FFF2-40B4-BE49-F238E27FC236}">
                <a16:creationId xmlns:a16="http://schemas.microsoft.com/office/drawing/2014/main" id="{220CB83F-05FD-4880-9280-9D201D1658CA}"/>
              </a:ext>
            </a:extLst>
          </p:cNvPr>
          <p:cNvSpPr/>
          <p:nvPr/>
        </p:nvSpPr>
        <p:spPr>
          <a:xfrm>
            <a:off x="7414085" y="4673756"/>
            <a:ext cx="4319741" cy="1897726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72000" bIns="36000" rtlCol="0" anchor="ctr"/>
          <a:lstStyle/>
          <a:p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Objectifs :</a:t>
            </a:r>
          </a:p>
          <a:p>
            <a:pPr algn="just"/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&gt; Faciliter l’insertion professionnelle des étudiants dans un domaine d’activités touristiques local</a:t>
            </a:r>
          </a:p>
          <a:p>
            <a:pPr algn="just"/>
            <a:r>
              <a:rPr 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&gt; Intégrer la notion de projet</a:t>
            </a:r>
          </a:p>
        </p:txBody>
      </p:sp>
    </p:spTree>
    <p:extLst>
      <p:ext uri="{BB962C8B-B14F-4D97-AF65-F5344CB8AC3E}">
        <p14:creationId xmlns:p14="http://schemas.microsoft.com/office/powerpoint/2010/main" val="410627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67096" y="39144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3600" dirty="0">
                <a:latin typeface="Cambria" panose="02040503050406030204" pitchFamily="18" charset="0"/>
                <a:cs typeface="Arial" panose="020B0604020202020204" pitchFamily="34" charset="0"/>
              </a:rPr>
              <a:t>LE REFERENTIEL DE CERTIFICATION : BLOCS ET UNITES</a:t>
            </a:r>
            <a: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867096" y="1672362"/>
            <a:ext cx="10511641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2000" dirty="0">
                <a:latin typeface="Cambria" panose="02040503050406030204" pitchFamily="18" charset="0"/>
                <a:ea typeface="Cambria" panose="02040503050406030204" pitchFamily="18" charset="0"/>
              </a:rPr>
              <a:t> Le découpage en blocs de compétences a conduit à structurer le référentiel en 7 blocs à chacun desquels est associée une épreuve : trois blocs professionnels et 4 blocs « supports »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endParaRPr lang="fr-FR" altLang="fr-FR" sz="12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800" dirty="0">
                <a:latin typeface="Cambria" panose="02040503050406030204" pitchFamily="18" charset="0"/>
                <a:ea typeface="Cambria" panose="02040503050406030204" pitchFamily="18" charset="0"/>
              </a:rPr>
              <a:t>               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fr-FR" altLang="fr-FR" sz="1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799482129"/>
              </p:ext>
            </p:extLst>
          </p:nvPr>
        </p:nvGraphicFramePr>
        <p:xfrm>
          <a:off x="3144982" y="2092036"/>
          <a:ext cx="7065818" cy="5209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" name="Connecteur droit 3"/>
          <p:cNvCxnSpPr/>
          <p:nvPr/>
        </p:nvCxnSpPr>
        <p:spPr>
          <a:xfrm>
            <a:off x="1343891" y="4433455"/>
            <a:ext cx="9545782" cy="0"/>
          </a:xfrm>
          <a:prstGeom prst="line">
            <a:avLst/>
          </a:prstGeom>
          <a:ln w="3175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ccolade ouvrante 8"/>
          <p:cNvSpPr/>
          <p:nvPr/>
        </p:nvSpPr>
        <p:spPr>
          <a:xfrm>
            <a:off x="2614613" y="2800354"/>
            <a:ext cx="157160" cy="156166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542925" y="3118912"/>
            <a:ext cx="1943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Blocs professionnels</a:t>
            </a:r>
          </a:p>
        </p:txBody>
      </p:sp>
      <p:sp>
        <p:nvSpPr>
          <p:cNvPr id="11" name="Accolade fermante 10"/>
          <p:cNvSpPr/>
          <p:nvPr/>
        </p:nvSpPr>
        <p:spPr>
          <a:xfrm>
            <a:off x="10346639" y="4504892"/>
            <a:ext cx="203056" cy="228167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0550789" y="5461061"/>
            <a:ext cx="155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/>
              <a:t>Blocs supports</a:t>
            </a:r>
          </a:p>
        </p:txBody>
      </p:sp>
    </p:spTree>
    <p:extLst>
      <p:ext uri="{BB962C8B-B14F-4D97-AF65-F5344CB8AC3E}">
        <p14:creationId xmlns:p14="http://schemas.microsoft.com/office/powerpoint/2010/main" val="100228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 : EF3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226" y="1825625"/>
            <a:ext cx="111325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24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Comment justifier la spécialisation ? </a:t>
            </a:r>
          </a:p>
          <a:p>
            <a:pPr marL="0" indent="530225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Mise en œuvre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30 heures /an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soit l’équivalent de 1h semaine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me 6">
            <a:extLst>
              <a:ext uri="{FF2B5EF4-FFF2-40B4-BE49-F238E27FC236}">
                <a16:creationId xmlns:a16="http://schemas.microsoft.com/office/drawing/2014/main" id="{40E2DD20-44FB-42C6-B84C-8CFFC6E947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9937943"/>
              </p:ext>
            </p:extLst>
          </p:nvPr>
        </p:nvGraphicFramePr>
        <p:xfrm>
          <a:off x="4041058" y="1792953"/>
          <a:ext cx="8549148" cy="4811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2471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7" grpId="0">
        <p:bldAsOne/>
      </p:bldGraphic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fr-FR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Le projet de spécialisation pour les étudiants 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Les finalités 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Apprendre et mettre en pratique la méthodologie de la conduite de projet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Favoriser l’acquisition de méthodes de travail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Développer des compétences relationnelles</a:t>
            </a:r>
          </a:p>
          <a:p>
            <a:pPr marL="0" indent="0"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Développer le sens de l’initiative et l’autonomie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Le projet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doit être porté par </a:t>
            </a:r>
            <a:r>
              <a:rPr lang="fr-F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un commanditaire </a:t>
            </a:r>
          </a:p>
          <a:p>
            <a:pPr marL="0" indent="0">
              <a:buNone/>
            </a:pPr>
            <a:r>
              <a:rPr lang="fr-FR" sz="2400" b="1" i="1" dirty="0">
                <a:latin typeface="Cambria" panose="02040503050406030204" pitchFamily="18" charset="0"/>
                <a:ea typeface="Cambria" panose="02040503050406030204" pitchFamily="18" charset="0"/>
              </a:rPr>
              <a:t>                   </a:t>
            </a:r>
            <a:r>
              <a:rPr lang="fr-FR" sz="2400" i="1" dirty="0">
                <a:latin typeface="Cambria" panose="02040503050406030204" pitchFamily="18" charset="0"/>
                <a:ea typeface="Cambria" panose="02040503050406030204" pitchFamily="18" charset="0"/>
              </a:rPr>
              <a:t>peut ne pas être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lié à la spécialisation de l’établissement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à coins arrondis 1"/>
          <p:cNvSpPr/>
          <p:nvPr/>
        </p:nvSpPr>
        <p:spPr>
          <a:xfrm>
            <a:off x="8360720" y="1638814"/>
            <a:ext cx="3154386" cy="1434904"/>
          </a:xfrm>
          <a:prstGeom prst="wedgeRoundRectCallout">
            <a:avLst>
              <a:gd name="adj1" fmla="val -70186"/>
              <a:gd name="adj2" fmla="val 54228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compétences transversales attendues par les professionnels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8277226" y="4509809"/>
            <a:ext cx="2725029" cy="759415"/>
          </a:xfrm>
          <a:prstGeom prst="wedgeRoundRectCallout">
            <a:avLst>
              <a:gd name="adj1" fmla="val -98619"/>
              <a:gd name="adj2" fmla="val 41887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200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 ancrage dans la réalité</a:t>
            </a:r>
          </a:p>
        </p:txBody>
      </p:sp>
    </p:spTree>
    <p:extLst>
      <p:ext uri="{BB962C8B-B14F-4D97-AF65-F5344CB8AC3E}">
        <p14:creationId xmlns:p14="http://schemas.microsoft.com/office/powerpoint/2010/main" val="1040204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" grpId="0" animBg="1"/>
      <p:bldP spid="7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12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sz="2400" u="sng" dirty="0">
                <a:latin typeface="Cambria" panose="02040503050406030204" pitchFamily="18" charset="0"/>
                <a:ea typeface="Cambria" panose="02040503050406030204" pitchFamily="18" charset="0"/>
              </a:rPr>
              <a:t>Les modalités d’évaluation</a:t>
            </a: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43B3CC0-5BC0-4ADE-8309-1D277BACD6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4134557"/>
              </p:ext>
            </p:extLst>
          </p:nvPr>
        </p:nvGraphicFramePr>
        <p:xfrm>
          <a:off x="676894" y="2743835"/>
          <a:ext cx="10993330" cy="3322320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2035309">
                  <a:extLst>
                    <a:ext uri="{9D8B030D-6E8A-4147-A177-3AD203B41FA5}">
                      <a16:colId xmlns:a16="http://schemas.microsoft.com/office/drawing/2014/main" val="1661004100"/>
                    </a:ext>
                  </a:extLst>
                </a:gridCol>
                <a:gridCol w="1751309">
                  <a:extLst>
                    <a:ext uri="{9D8B030D-6E8A-4147-A177-3AD203B41FA5}">
                      <a16:colId xmlns:a16="http://schemas.microsoft.com/office/drawing/2014/main" val="2594112455"/>
                    </a:ext>
                  </a:extLst>
                </a:gridCol>
                <a:gridCol w="3228586">
                  <a:extLst>
                    <a:ext uri="{9D8B030D-6E8A-4147-A177-3AD203B41FA5}">
                      <a16:colId xmlns:a16="http://schemas.microsoft.com/office/drawing/2014/main" val="2465925962"/>
                    </a:ext>
                  </a:extLst>
                </a:gridCol>
                <a:gridCol w="3978126">
                  <a:extLst>
                    <a:ext uri="{9D8B030D-6E8A-4147-A177-3AD203B41FA5}">
                      <a16:colId xmlns:a16="http://schemas.microsoft.com/office/drawing/2014/main" val="3285657426"/>
                    </a:ext>
                  </a:extLst>
                </a:gridCol>
              </a:tblGrid>
              <a:tr h="343718">
                <a:tc>
                  <a:txBody>
                    <a:bodyPr/>
                    <a:lstStyle/>
                    <a:p>
                      <a:endParaRPr lang="fr-FR" sz="20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Coefficient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Déroulement de l’épreuve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Composition de la commission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596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UF3 </a:t>
                      </a:r>
                    </a:p>
                    <a:p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Projet de spécialisation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Points &gt; 10 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Epreuve orale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Durée : 25 min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15 min présentation du projet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10 min d’entretien </a:t>
                      </a:r>
                    </a:p>
                    <a:p>
                      <a:endParaRPr lang="fr-FR" sz="2200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 enseignant intervenant dans l’accompagnement du projet de spécialisation</a:t>
                      </a:r>
                    </a:p>
                    <a:p>
                      <a:r>
                        <a:rPr lang="fr-FR" sz="2200" b="0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&gt; 1 professionnel assurant des activités touristiques en lien avec la spécialisation</a:t>
                      </a:r>
                    </a:p>
                    <a:p>
                      <a:r>
                        <a:rPr lang="fr-FR" sz="2200" b="0" i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(à défaut 1 enseignant intervenant en STS Tourisme)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431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698427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108000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FR" sz="1200" dirty="0"/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</a:rPr>
              <a:t>Les moyens liés aux enseignements facultatifs ? </a:t>
            </a:r>
          </a:p>
          <a:p>
            <a:pPr marL="0" indent="0">
              <a:buClr>
                <a:schemeClr val="accent2"/>
              </a:buClr>
              <a:buNone/>
            </a:pPr>
            <a:endParaRPr lang="fr-FR" sz="6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Dossier de spécialisation ? 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Critères pour les heures de PP à l‘étranger ? </a:t>
            </a:r>
          </a:p>
          <a:p>
            <a:pPr marL="0" indent="0">
              <a:buClr>
                <a:schemeClr val="accent2"/>
              </a:buClr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fr-FR" u="sng" dirty="0">
                <a:latin typeface="Cambria" panose="02040503050406030204" pitchFamily="18" charset="0"/>
                <a:ea typeface="Cambria" panose="02040503050406030204" pitchFamily="18" charset="0"/>
              </a:rPr>
              <a:t>La mise en œuvre </a:t>
            </a:r>
          </a:p>
          <a:p>
            <a:pPr marL="0" indent="0">
              <a:buClr>
                <a:schemeClr val="accent2"/>
              </a:buClr>
              <a:buNone/>
            </a:pPr>
            <a:endParaRPr lang="fr-FR" sz="600" u="sng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	 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Enseignements obligatoires en 1</a:t>
            </a:r>
            <a:r>
              <a:rPr lang="fr-FR" sz="2400" baseline="30000" dirty="0">
                <a:latin typeface="Cambria" panose="02040503050406030204" pitchFamily="18" charset="0"/>
                <a:ea typeface="Cambria" panose="02040503050406030204" pitchFamily="18" charset="0"/>
              </a:rPr>
              <a:t>ère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 année</a:t>
            </a:r>
          </a:p>
          <a:p>
            <a:pPr marL="0" indent="0">
              <a:buClr>
                <a:schemeClr val="accent2"/>
              </a:buClr>
              <a:buNone/>
            </a:pP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fr-FR" sz="2400" dirty="0"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 Uniquement pour les étudiants préparant l’épreuve en seconde année</a:t>
            </a: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sz="24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94" y="365125"/>
            <a:ext cx="10800000" cy="1325563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Les enseignements facultatifs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676894" y="1482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19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9E7D954E-F4D7-47AF-8CF0-85CBCB89C6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14463"/>
            <a:ext cx="10800000" cy="1500188"/>
          </a:xfrm>
        </p:spPr>
        <p:txBody>
          <a:bodyPr/>
          <a:lstStyle/>
          <a:p>
            <a:pPr lvl="0"/>
            <a:r>
              <a:rPr lang="fr-FR" dirty="0">
                <a:latin typeface="Cambria" panose="02040503050406030204" pitchFamily="18" charset="0"/>
                <a:ea typeface="Cambria" panose="02040503050406030204" pitchFamily="18" charset="0"/>
              </a:rPr>
              <a:t>Merci pour votre attention …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7F539B7-0A9B-439D-A2FD-79178B5A655D}"/>
              </a:ext>
            </a:extLst>
          </p:cNvPr>
          <p:cNvCxnSpPr>
            <a:cxnSpLocks/>
          </p:cNvCxnSpPr>
          <p:nvPr/>
        </p:nvCxnSpPr>
        <p:spPr>
          <a:xfrm flipV="1">
            <a:off x="838200" y="2643188"/>
            <a:ext cx="10800000" cy="1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itre 1">
            <a:extLst>
              <a:ext uri="{FF2B5EF4-FFF2-40B4-BE49-F238E27FC236}">
                <a16:creationId xmlns:a16="http://schemas.microsoft.com/office/drawing/2014/main" id="{A9A7E378-EB1D-4FE2-8417-8E65E4732B62}"/>
              </a:ext>
            </a:extLst>
          </p:cNvPr>
          <p:cNvSpPr txBox="1">
            <a:spLocks/>
          </p:cNvSpPr>
          <p:nvPr/>
        </p:nvSpPr>
        <p:spPr>
          <a:xfrm>
            <a:off x="838200" y="3193256"/>
            <a:ext cx="10800000" cy="1500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r-FR" dirty="0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Des questions, des remarques ? </a:t>
            </a:r>
          </a:p>
        </p:txBody>
      </p:sp>
    </p:spTree>
    <p:extLst>
      <p:ext uri="{BB962C8B-B14F-4D97-AF65-F5344CB8AC3E}">
        <p14:creationId xmlns:p14="http://schemas.microsoft.com/office/powerpoint/2010/main" val="1827521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Structuration du référentiel en blocs de compétences : pourquoi ?</a:t>
            </a:r>
            <a:r>
              <a:rPr lang="fr-FR" altLang="fr-FR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24395" y="1912307"/>
            <a:ext cx="1066404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1 – La loi sur la formation professionnelle du 5 mars 2014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Sont éligibles au CPF « les formations sanctionnées par une certification enregistrée dans le répertoire national des certifications professionnelles prévu à l'article L. 335-6 du code de l'éducation ou permettant d'obtenir une partie identifiée de certification professionnelle, classée au sein du répertoire, visant à l'acquisition d'un bloc de compétences »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  <a:hlinkClick r:id="rId3"/>
              </a:rPr>
              <a:t>http://www.cncp.gouv.fr/repertoire</a:t>
            </a: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2 - </a:t>
            </a:r>
            <a:r>
              <a:rPr lang="fr-FR" altLang="fr-FR" sz="16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La loi n° 2013-595 du 8 juillet 2013 d'orientation et de programmation pour la refondation de l'école de la République qui modifie l'article L. 122-2 du code de l'éducation </a:t>
            </a: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3 – La </a:t>
            </a:r>
            <a:r>
              <a:rPr lang="fr-FR" altLang="fr-FR" sz="1800" b="1" dirty="0" err="1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lOI</a:t>
            </a: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 n° 2018-771 du 5 septembre 2018 pour la liberté de choisir son avenir professionnel</a:t>
            </a: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8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4 – Les demandes des conseils régionaux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b="1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Char char="-"/>
            </a:pPr>
            <a:endParaRPr lang="fr-FR" altLang="fr-FR" sz="1800" dirty="0">
              <a:solidFill>
                <a:schemeClr val="tx1"/>
              </a:solidFill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1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330D9E-14C8-43A8-90C9-13332DFF047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4395" y="365126"/>
            <a:ext cx="10797045" cy="1059474"/>
          </a:xfrm>
        </p:spPr>
        <p:txBody>
          <a:bodyPr>
            <a:normAutofit fontScale="90000"/>
          </a:bodyPr>
          <a:lstStyle/>
          <a:p>
            <a:r>
              <a:rPr lang="fr-FR" altLang="fr-FR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fr-FR" altLang="fr-FR" b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lang="fr-FR" altLang="fr-FR" dirty="0">
                <a:latin typeface="Cambria" panose="02040503050406030204" pitchFamily="18" charset="0"/>
                <a:ea typeface="Cambria" panose="02040503050406030204" pitchFamily="18" charset="0"/>
                <a:cs typeface="Calibri" pitchFamily="34" charset="0"/>
              </a:rPr>
              <a:t>Comment les blocs de compétences s’intègrent-ils dans le diplôme ?</a:t>
            </a:r>
            <a:r>
              <a:rPr lang="fr-FR" altLang="fr-FR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/>
            </a:r>
            <a:br>
              <a:rPr lang="fr-FR" altLang="fr-FR" b="1" i="1" dirty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</a:br>
            <a:endParaRPr lang="fr-FR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53182724-7425-455E-9E36-BF107EFFE49A}"/>
              </a:ext>
            </a:extLst>
          </p:cNvPr>
          <p:cNvCxnSpPr>
            <a:cxnSpLocks/>
          </p:cNvCxnSpPr>
          <p:nvPr/>
        </p:nvCxnSpPr>
        <p:spPr>
          <a:xfrm>
            <a:off x="724395" y="1424599"/>
            <a:ext cx="10797045" cy="0"/>
          </a:xfrm>
          <a:prstGeom prst="lin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38"/>
          <p:cNvSpPr txBox="1">
            <a:spLocks noChangeArrowheads="1"/>
          </p:cNvSpPr>
          <p:nvPr/>
        </p:nvSpPr>
        <p:spPr bwMode="auto">
          <a:xfrm>
            <a:off x="6341485" y="6360026"/>
            <a:ext cx="416040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60000"/>
              </a:spcBef>
              <a:spcAft>
                <a:spcPct val="40000"/>
              </a:spcAft>
              <a:buClr>
                <a:schemeClr val="hlink"/>
              </a:buClr>
              <a:buFont typeface="Wingdings" pitchFamily="2" charset="2"/>
              <a:buChar char="n"/>
              <a:defRPr sz="2000">
                <a:solidFill>
                  <a:schemeClr val="accent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"/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5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–"/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1100">
                <a:solidFill>
                  <a:schemeClr val="tx1"/>
                </a:solidFill>
                <a:latin typeface="Calibri" pitchFamily="34" charset="0"/>
                <a:ea typeface="Arial" charset="0"/>
                <a:cs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fr-FR" altLang="fr-FR" sz="1600" b="1" dirty="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Arial" charset="0"/>
              </a:rPr>
              <a:t>Référentiel de certification</a:t>
            </a:r>
          </a:p>
        </p:txBody>
      </p:sp>
      <p:sp>
        <p:nvSpPr>
          <p:cNvPr id="34" name="Accolade fermante 33"/>
          <p:cNvSpPr/>
          <p:nvPr/>
        </p:nvSpPr>
        <p:spPr>
          <a:xfrm rot="5400000">
            <a:off x="7452374" y="3880947"/>
            <a:ext cx="256454" cy="46736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D2E6D0F8-BAE4-4C12-B4DF-CC490060D9D0}"/>
              </a:ext>
            </a:extLst>
          </p:cNvPr>
          <p:cNvGrpSpPr/>
          <p:nvPr/>
        </p:nvGrpSpPr>
        <p:grpSpPr>
          <a:xfrm>
            <a:off x="1855499" y="1771630"/>
            <a:ext cx="8061902" cy="4317890"/>
            <a:chOff x="1593273" y="2273300"/>
            <a:chExt cx="8061902" cy="4317890"/>
          </a:xfrm>
        </p:grpSpPr>
        <p:sp>
          <p:nvSpPr>
            <p:cNvPr id="10" name="Rectangle 9"/>
            <p:cNvSpPr/>
            <p:nvPr/>
          </p:nvSpPr>
          <p:spPr>
            <a:xfrm>
              <a:off x="7823200" y="2273300"/>
              <a:ext cx="1816100" cy="6477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Unité 4 : GRCT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823200" y="2935051"/>
              <a:ext cx="1816100" cy="6477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Unité 5 : EPT 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823200" y="3597275"/>
              <a:ext cx="1816100" cy="647700"/>
            </a:xfrm>
            <a:prstGeom prst="rect">
              <a:avLst/>
            </a:prstGeom>
            <a:solidFill>
              <a:schemeClr val="accent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Unité 6 : GIT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7823200" y="4329739"/>
              <a:ext cx="1816100" cy="647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Unité 3 : T&amp;T</a:t>
              </a:r>
            </a:p>
          </p:txBody>
        </p:sp>
        <p:sp>
          <p:nvSpPr>
            <p:cNvPr id="18" name="Accolade fermante 17"/>
            <p:cNvSpPr/>
            <p:nvPr/>
          </p:nvSpPr>
          <p:spPr>
            <a:xfrm rot="5400000">
              <a:off x="2870199" y="5024310"/>
              <a:ext cx="393700" cy="18161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19" name="ZoneTexte 33"/>
            <p:cNvSpPr txBox="1">
              <a:spLocks noChangeArrowheads="1"/>
            </p:cNvSpPr>
            <p:nvPr/>
          </p:nvSpPr>
          <p:spPr bwMode="auto">
            <a:xfrm>
              <a:off x="2711450" y="6143353"/>
              <a:ext cx="67197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60000"/>
                </a:spcBef>
                <a:spcAft>
                  <a:spcPct val="40000"/>
                </a:spcAft>
                <a:buClr>
                  <a:schemeClr val="hlink"/>
                </a:buClr>
                <a:buFont typeface="Wingdings" pitchFamily="2" charset="2"/>
                <a:buChar char="n"/>
                <a:defRPr sz="2000">
                  <a:solidFill>
                    <a:schemeClr val="accent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15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5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800" b="1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RAP</a:t>
              </a:r>
            </a:p>
          </p:txBody>
        </p:sp>
        <p:sp>
          <p:nvSpPr>
            <p:cNvPr id="21" name="Accolade fermante 20"/>
            <p:cNvSpPr/>
            <p:nvPr/>
          </p:nvSpPr>
          <p:spPr>
            <a:xfrm rot="5400000">
              <a:off x="8550275" y="4983018"/>
              <a:ext cx="393700" cy="18161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27" name="Double flèche horizontale 26"/>
            <p:cNvSpPr/>
            <p:nvPr/>
          </p:nvSpPr>
          <p:spPr>
            <a:xfrm>
              <a:off x="6823075" y="4437784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7823200" y="5021328"/>
              <a:ext cx="1816100" cy="6477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Unité 1, 21, 22 </a:t>
              </a:r>
            </a:p>
          </p:txBody>
        </p:sp>
        <p:sp>
          <p:nvSpPr>
            <p:cNvPr id="33" name="Double flèche horizontale 32"/>
            <p:cNvSpPr/>
            <p:nvPr/>
          </p:nvSpPr>
          <p:spPr>
            <a:xfrm>
              <a:off x="6823075" y="5170248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3" name="Accolade ouvrante 2"/>
            <p:cNvSpPr/>
            <p:nvPr/>
          </p:nvSpPr>
          <p:spPr>
            <a:xfrm>
              <a:off x="1593273" y="2273300"/>
              <a:ext cx="45719" cy="1971675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" name="ZoneTexte 3"/>
            <p:cNvSpPr txBox="1"/>
            <p:nvPr/>
          </p:nvSpPr>
          <p:spPr>
            <a:xfrm>
              <a:off x="8172161" y="6190272"/>
              <a:ext cx="1149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b="1" dirty="0"/>
                <a:t>Unités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2F2F9E6-89DB-4317-81A1-C93FE9245373}"/>
                </a:ext>
              </a:extLst>
            </p:cNvPr>
            <p:cNvSpPr/>
            <p:nvPr/>
          </p:nvSpPr>
          <p:spPr>
            <a:xfrm>
              <a:off x="2133600" y="2317189"/>
              <a:ext cx="1816100" cy="647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Pôle d’activités 1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E7569FB-FF54-41A8-8B82-B14CC35D7CD7}"/>
                </a:ext>
              </a:extLst>
            </p:cNvPr>
            <p:cNvSpPr/>
            <p:nvPr/>
          </p:nvSpPr>
          <p:spPr>
            <a:xfrm>
              <a:off x="2133600" y="2964889"/>
              <a:ext cx="1816100" cy="647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Pôle d’activités 2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91BDBECD-8D31-4A70-9765-489E426ED82A}"/>
                </a:ext>
              </a:extLst>
            </p:cNvPr>
            <p:cNvSpPr/>
            <p:nvPr/>
          </p:nvSpPr>
          <p:spPr>
            <a:xfrm>
              <a:off x="2133600" y="3612589"/>
              <a:ext cx="1816100" cy="6477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Pôle d’activités 3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84B8C39-9BE5-4A4C-AAB0-73F991F2A747}"/>
                </a:ext>
              </a:extLst>
            </p:cNvPr>
            <p:cNvSpPr/>
            <p:nvPr/>
          </p:nvSpPr>
          <p:spPr>
            <a:xfrm>
              <a:off x="4965700" y="2317189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Bloc 1 : GRCT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9FCF5F09-87C2-4A31-89CB-27D124F63256}"/>
                </a:ext>
              </a:extLst>
            </p:cNvPr>
            <p:cNvSpPr/>
            <p:nvPr/>
          </p:nvSpPr>
          <p:spPr>
            <a:xfrm>
              <a:off x="4965700" y="2964889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Bloc 2 : EPT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27C6A9E-7A66-4409-AF36-CDF312A30EE8}"/>
                </a:ext>
              </a:extLst>
            </p:cNvPr>
            <p:cNvSpPr/>
            <p:nvPr/>
          </p:nvSpPr>
          <p:spPr>
            <a:xfrm>
              <a:off x="4965700" y="3612589"/>
              <a:ext cx="1816100" cy="6477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Bloc 3 : GIT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AF1CBD7-9CFB-4C83-8A8E-A9829FFDBA82}"/>
                </a:ext>
              </a:extLst>
            </p:cNvPr>
            <p:cNvSpPr/>
            <p:nvPr/>
          </p:nvSpPr>
          <p:spPr>
            <a:xfrm>
              <a:off x="4965700" y="4338848"/>
              <a:ext cx="1816100" cy="647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Bloc CG 7: T&amp;T </a:t>
              </a:r>
            </a:p>
          </p:txBody>
        </p:sp>
        <p:sp>
          <p:nvSpPr>
            <p:cNvPr id="42" name="Accolade fermante 41">
              <a:extLst>
                <a:ext uri="{FF2B5EF4-FFF2-40B4-BE49-F238E27FC236}">
                  <a16:creationId xmlns:a16="http://schemas.microsoft.com/office/drawing/2014/main" id="{92DE701D-E6ED-4832-A064-A4A4F0EDD012}"/>
                </a:ext>
              </a:extLst>
            </p:cNvPr>
            <p:cNvSpPr/>
            <p:nvPr/>
          </p:nvSpPr>
          <p:spPr>
            <a:xfrm rot="5400000">
              <a:off x="5702300" y="5068199"/>
              <a:ext cx="393700" cy="1816100"/>
            </a:xfrm>
            <a:prstGeom prst="righ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3" name="ZoneTexte 37">
              <a:extLst>
                <a:ext uri="{FF2B5EF4-FFF2-40B4-BE49-F238E27FC236}">
                  <a16:creationId xmlns:a16="http://schemas.microsoft.com/office/drawing/2014/main" id="{6760CC71-5D61-4972-BBC3-9B215F5CB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1100" y="6252636"/>
              <a:ext cx="240642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60000"/>
                </a:spcBef>
                <a:spcAft>
                  <a:spcPct val="40000"/>
                </a:spcAft>
                <a:buClr>
                  <a:schemeClr val="hlink"/>
                </a:buClr>
                <a:buFont typeface="Wingdings" pitchFamily="2" charset="2"/>
                <a:buChar char="n"/>
                <a:defRPr sz="2000">
                  <a:solidFill>
                    <a:schemeClr val="accent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Font typeface="Wingdings" pitchFamily="2" charset="2"/>
                <a:buChar char=""/>
                <a:defRPr sz="15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defRPr sz="15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–"/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1100">
                  <a:solidFill>
                    <a:schemeClr val="tx1"/>
                  </a:solidFill>
                  <a:latin typeface="Calibri" pitchFamily="34" charset="0"/>
                  <a:ea typeface="Arial" charset="0"/>
                  <a:cs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fr-FR" altLang="fr-FR" sz="1600" b="1" dirty="0">
                  <a:solidFill>
                    <a:schemeClr val="tx1"/>
                  </a:solidFill>
                  <a:latin typeface="Arial" charset="0"/>
                  <a:ea typeface="ＭＳ Ｐゴシック" pitchFamily="34" charset="-128"/>
                  <a:cs typeface="Arial" charset="0"/>
                </a:rPr>
                <a:t>Blocs de compétences</a:t>
              </a:r>
            </a:p>
          </p:txBody>
        </p:sp>
        <p:sp>
          <p:nvSpPr>
            <p:cNvPr id="44" name="Double flèche horizontale 23">
              <a:extLst>
                <a:ext uri="{FF2B5EF4-FFF2-40B4-BE49-F238E27FC236}">
                  <a16:creationId xmlns:a16="http://schemas.microsoft.com/office/drawing/2014/main" id="{87565274-EC87-4662-9EE9-40A73A4A8399}"/>
                </a:ext>
              </a:extLst>
            </p:cNvPr>
            <p:cNvSpPr/>
            <p:nvPr/>
          </p:nvSpPr>
          <p:spPr>
            <a:xfrm>
              <a:off x="3949700" y="2479114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5" name="Double flèche horizontale 24">
              <a:extLst>
                <a:ext uri="{FF2B5EF4-FFF2-40B4-BE49-F238E27FC236}">
                  <a16:creationId xmlns:a16="http://schemas.microsoft.com/office/drawing/2014/main" id="{30E35DB5-26A3-4814-B4F4-61E7E64EF338}"/>
                </a:ext>
              </a:extLst>
            </p:cNvPr>
            <p:cNvSpPr/>
            <p:nvPr/>
          </p:nvSpPr>
          <p:spPr>
            <a:xfrm>
              <a:off x="3955883" y="3101991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6" name="Double flèche horizontale 25">
              <a:extLst>
                <a:ext uri="{FF2B5EF4-FFF2-40B4-BE49-F238E27FC236}">
                  <a16:creationId xmlns:a16="http://schemas.microsoft.com/office/drawing/2014/main" id="{680B613C-4CA5-44FD-B0E5-187D0FAA43D4}"/>
                </a:ext>
              </a:extLst>
            </p:cNvPr>
            <p:cNvSpPr/>
            <p:nvPr/>
          </p:nvSpPr>
          <p:spPr>
            <a:xfrm>
              <a:off x="3955883" y="3774514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7" name="Double flèche horizontale 27">
              <a:extLst>
                <a:ext uri="{FF2B5EF4-FFF2-40B4-BE49-F238E27FC236}">
                  <a16:creationId xmlns:a16="http://schemas.microsoft.com/office/drawing/2014/main" id="{6B20968D-4ECA-4229-986B-7CD2BCC8403A}"/>
                </a:ext>
              </a:extLst>
            </p:cNvPr>
            <p:cNvSpPr/>
            <p:nvPr/>
          </p:nvSpPr>
          <p:spPr>
            <a:xfrm>
              <a:off x="6772275" y="3774514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8" name="Double flèche horizontale 28">
              <a:extLst>
                <a:ext uri="{FF2B5EF4-FFF2-40B4-BE49-F238E27FC236}">
                  <a16:creationId xmlns:a16="http://schemas.microsoft.com/office/drawing/2014/main" id="{8D9BA02B-031E-4966-AB0D-322CC6D40F01}"/>
                </a:ext>
              </a:extLst>
            </p:cNvPr>
            <p:cNvSpPr/>
            <p:nvPr/>
          </p:nvSpPr>
          <p:spPr>
            <a:xfrm>
              <a:off x="6772275" y="3155389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49" name="Double flèche horizontale 29">
              <a:extLst>
                <a:ext uri="{FF2B5EF4-FFF2-40B4-BE49-F238E27FC236}">
                  <a16:creationId xmlns:a16="http://schemas.microsoft.com/office/drawing/2014/main" id="{94A26C8B-4625-4DB5-A940-76C24A0ECFDE}"/>
                </a:ext>
              </a:extLst>
            </p:cNvPr>
            <p:cNvSpPr/>
            <p:nvPr/>
          </p:nvSpPr>
          <p:spPr>
            <a:xfrm>
              <a:off x="6807200" y="2482000"/>
              <a:ext cx="1016000" cy="323850"/>
            </a:xfrm>
            <a:prstGeom prst="left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CED19BBE-766C-4886-8519-4C11BBCABAAA}"/>
                </a:ext>
              </a:extLst>
            </p:cNvPr>
            <p:cNvSpPr/>
            <p:nvPr/>
          </p:nvSpPr>
          <p:spPr>
            <a:xfrm>
              <a:off x="4965700" y="5021328"/>
              <a:ext cx="1816100" cy="647700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fr-FR" dirty="0"/>
                <a:t>Blocs CG 4,5,6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42407" y="2339960"/>
            <a:ext cx="176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/>
              <a:t>Blocs de compétences professionnelles</a:t>
            </a:r>
          </a:p>
        </p:txBody>
      </p:sp>
    </p:spTree>
    <p:extLst>
      <p:ext uri="{BB962C8B-B14F-4D97-AF65-F5344CB8AC3E}">
        <p14:creationId xmlns:p14="http://schemas.microsoft.com/office/powerpoint/2010/main" val="17106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itre et sous-titre">
  <a:themeElements>
    <a:clrScheme name="Titre et sous-tit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re et sous-titr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re et sous-tit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4783</TotalTime>
  <Words>3557</Words>
  <Application>Microsoft Office PowerPoint</Application>
  <PresentationFormat>Grand écran</PresentationFormat>
  <Paragraphs>861</Paragraphs>
  <Slides>74</Slides>
  <Notes>39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4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74</vt:i4>
      </vt:variant>
    </vt:vector>
  </HeadingPairs>
  <TitlesOfParts>
    <vt:vector size="89" baseType="lpstr">
      <vt:lpstr>ＭＳ Ｐゴシック</vt:lpstr>
      <vt:lpstr>Arial</vt:lpstr>
      <vt:lpstr>Calibri</vt:lpstr>
      <vt:lpstr>Calibri Light</vt:lpstr>
      <vt:lpstr>Cambria</vt:lpstr>
      <vt:lpstr>Gill Sans</vt:lpstr>
      <vt:lpstr>Karla</vt:lpstr>
      <vt:lpstr>Times New Roman</vt:lpstr>
      <vt:lpstr>Wingdings</vt:lpstr>
      <vt:lpstr>ヒラギノ角ゴ ProN W3</vt:lpstr>
      <vt:lpstr>Thème Office</vt:lpstr>
      <vt:lpstr>Conception personnalisée</vt:lpstr>
      <vt:lpstr>Titre et sous-titre</vt:lpstr>
      <vt:lpstr>1_Thème Office</vt:lpstr>
      <vt:lpstr>Document</vt:lpstr>
      <vt:lpstr>Rénovation  du BTS Tourisme</vt:lpstr>
      <vt:lpstr>Programme de la journée</vt:lpstr>
      <vt:lpstr>  LES OBJECTIFS DE LA RÉNOVATION </vt:lpstr>
      <vt:lpstr>  L’articulation du référentiel de BTS Tourisme </vt:lpstr>
      <vt:lpstr>  LE REFERENTIEL DES ACTIVITES PROFESSIONNELLES </vt:lpstr>
      <vt:lpstr>  LE RAP : 3 grands pôles d’activités professionnelles </vt:lpstr>
      <vt:lpstr>  LE REFERENTIEL DE CERTIFICATION : BLOCS ET UNITES </vt:lpstr>
      <vt:lpstr> Structuration du référentiel en blocs de compétences : pourquoi ? </vt:lpstr>
      <vt:lpstr> Comment les blocs de compétences s’intègrent-ils dans le diplôme ? </vt:lpstr>
      <vt:lpstr> PRESENTATION DU REFERENTIEL DE CERTIFICATION : DEUX TYPES DE TABLEAUX </vt:lpstr>
      <vt:lpstr> PRESENTATION DU REFERENTIEL DE CERTIFICATION : DEUX TYPES DE TABLEAUX </vt:lpstr>
      <vt:lpstr>  LE REFERENTIEL DE CERTIFICATION : BLOCS ET UNITES </vt:lpstr>
      <vt:lpstr>  Qu’est-ce qu’un bloc de compétences ? </vt:lpstr>
      <vt:lpstr>  Le point sur la notion de « compétence » 1/2 </vt:lpstr>
      <vt:lpstr>  Le point sur la notion de « compétence » 2/2 </vt:lpstr>
      <vt:lpstr>  Le point de vue des professionnels </vt:lpstr>
      <vt:lpstr>Présentation PowerPoint</vt:lpstr>
      <vt:lpstr>Présentation PowerPoint</vt:lpstr>
      <vt:lpstr>Présentation PowerPoint</vt:lpstr>
      <vt:lpstr>Présentation PowerPoint</vt:lpstr>
      <vt:lpstr>Numérique et humain au service de l’expérience visiteur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bloc 1 : GRCT                   Gestion de la relation clientèle touristique</vt:lpstr>
      <vt:lpstr>Le bloc 1 : GRCT                   Gestion de la relation clientèle touristique</vt:lpstr>
      <vt:lpstr>Présentation PowerPoint</vt:lpstr>
      <vt:lpstr>Le bloc 1 : GRCT                   Gestion de la relation clientèle touristique</vt:lpstr>
      <vt:lpstr>Le bloc 1 : GRCT                   Gestion de la relation clientèle touristique</vt:lpstr>
      <vt:lpstr>Présentation PowerPoint</vt:lpstr>
      <vt:lpstr>Le bloc 2 : EPT                      Élaboration d’une prestation touristique</vt:lpstr>
      <vt:lpstr>Présentation PowerPoint</vt:lpstr>
      <vt:lpstr>Le bloc 2 : EPT                      Élaboration d’une prestation touristique</vt:lpstr>
      <vt:lpstr>Le bloc 2 : EPT                      Élaboration d’une prestation touristique</vt:lpstr>
      <vt:lpstr>Présentation PowerPoint</vt:lpstr>
      <vt:lpstr>Présentation PowerPoint</vt:lpstr>
      <vt:lpstr>Le bloc 3 : GIT                               Gestion de l’information touristique</vt:lpstr>
      <vt:lpstr>Présentation PowerPoint</vt:lpstr>
      <vt:lpstr>Le bloc 3 : GIT                               Gestion de l’information touristique</vt:lpstr>
      <vt:lpstr>Présentation PowerPoint</vt:lpstr>
      <vt:lpstr>Présentation PowerPoint</vt:lpstr>
      <vt:lpstr>Le bloc 3 : GIT                               Gestion de l’information touristique</vt:lpstr>
      <vt:lpstr>Le bloc 3 : GIT   Gestion de l’information touristique</vt:lpstr>
      <vt:lpstr>  Le point de vue des professionnels (suite) </vt:lpstr>
      <vt:lpstr>Présentation PowerPoint</vt:lpstr>
      <vt:lpstr>485 agences de voyages mixtes</vt:lpstr>
      <vt:lpstr>Dates clés</vt:lpstr>
      <vt:lpstr>Tour Opérateurs</vt:lpstr>
      <vt:lpstr>Répartition du volume</vt:lpstr>
      <vt:lpstr>                   L’agence de voyages avant Modèle traditionnel</vt:lpstr>
      <vt:lpstr>         L’agence de voyages aujourd’hui Modèle révolutionné</vt:lpstr>
      <vt:lpstr>                   Difficultés de recrutement Ce que nous recherchons</vt:lpstr>
      <vt:lpstr>Des questions d’organisation ? </vt:lpstr>
      <vt:lpstr>La planification des enseignements ? </vt:lpstr>
      <vt:lpstr>La planification des enseignements ? </vt:lpstr>
      <vt:lpstr>L’atelier de professionnalisation</vt:lpstr>
      <vt:lpstr>L’atelier de professionnalisation</vt:lpstr>
      <vt:lpstr>Les stages en milieu professionnel</vt:lpstr>
      <vt:lpstr>Les enseignements facultatifs</vt:lpstr>
      <vt:lpstr>Les enseignements facultatifs : EF2</vt:lpstr>
      <vt:lpstr>Les enseignements facultatifs : EF2</vt:lpstr>
      <vt:lpstr>Les enseignements facultatifs : EF2</vt:lpstr>
      <vt:lpstr>Les enseignements facultatifs : EF3</vt:lpstr>
      <vt:lpstr>Présentation PowerPoint</vt:lpstr>
      <vt:lpstr>Les enseignements facultatifs : EF3</vt:lpstr>
      <vt:lpstr>Les enseignements facultatifs</vt:lpstr>
      <vt:lpstr>Les enseignements facultatifs</vt:lpstr>
      <vt:lpstr>Les enseignements facultatifs</vt:lpstr>
      <vt:lpstr>Merci pour votre attention 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Mariane Tardy</dc:creator>
  <cp:lastModifiedBy>master</cp:lastModifiedBy>
  <cp:revision>214</cp:revision>
  <cp:lastPrinted>2019-05-11T12:06:02Z</cp:lastPrinted>
  <dcterms:created xsi:type="dcterms:W3CDTF">2019-04-08T12:00:53Z</dcterms:created>
  <dcterms:modified xsi:type="dcterms:W3CDTF">2019-05-15T14:13:20Z</dcterms:modified>
</cp:coreProperties>
</file>