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75" r:id="rId3"/>
    <p:sldId id="257" r:id="rId4"/>
    <p:sldId id="281" r:id="rId5"/>
    <p:sldId id="282" r:id="rId6"/>
    <p:sldId id="269" r:id="rId7"/>
    <p:sldId id="293" r:id="rId8"/>
    <p:sldId id="260" r:id="rId9"/>
    <p:sldId id="283" r:id="rId10"/>
    <p:sldId id="284" r:id="rId11"/>
    <p:sldId id="285" r:id="rId12"/>
    <p:sldId id="287" r:id="rId13"/>
    <p:sldId id="286" r:id="rId14"/>
    <p:sldId id="288" r:id="rId15"/>
    <p:sldId id="294" r:id="rId16"/>
    <p:sldId id="29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D97D5"/>
    <a:srgbClr val="4E97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53" autoAdjust="0"/>
  </p:normalViewPr>
  <p:slideViewPr>
    <p:cSldViewPr>
      <p:cViewPr varScale="1">
        <p:scale>
          <a:sx n="86" d="100"/>
          <a:sy n="86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50147-016B-4B1E-9B01-E4D7B892CAEB}" type="doc">
      <dgm:prSet loTypeId="urn:microsoft.com/office/officeart/2005/8/layout/funnel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FC461EED-6262-4E66-BDD8-17ABD115C43C}">
      <dgm:prSet phldrT="[Texte]"/>
      <dgm:spPr/>
      <dgm:t>
        <a:bodyPr/>
        <a:lstStyle/>
        <a:p>
          <a:r>
            <a:rPr lang="fr-FR" dirty="0" smtClean="0"/>
            <a:t>STS</a:t>
          </a:r>
          <a:endParaRPr lang="fr-FR" dirty="0"/>
        </a:p>
      </dgm:t>
    </dgm:pt>
    <dgm:pt modelId="{58C94E80-B1DB-45FF-88CF-DD47F49F514C}" type="parTrans" cxnId="{5C6F53DE-8558-4629-BBCF-13564F78411A}">
      <dgm:prSet/>
      <dgm:spPr/>
      <dgm:t>
        <a:bodyPr/>
        <a:lstStyle/>
        <a:p>
          <a:endParaRPr lang="fr-FR"/>
        </a:p>
      </dgm:t>
    </dgm:pt>
    <dgm:pt modelId="{803C3E8F-C045-414F-A832-C2E73694C629}" type="sibTrans" cxnId="{5C6F53DE-8558-4629-BBCF-13564F78411A}">
      <dgm:prSet/>
      <dgm:spPr/>
      <dgm:t>
        <a:bodyPr/>
        <a:lstStyle/>
        <a:p>
          <a:endParaRPr lang="fr-FR"/>
        </a:p>
      </dgm:t>
    </dgm:pt>
    <dgm:pt modelId="{7E3FE81C-38AC-4E4B-BD74-97697484F412}">
      <dgm:prSet phldrT="[Texte]"/>
      <dgm:spPr/>
      <dgm:t>
        <a:bodyPr/>
        <a:lstStyle/>
        <a:p>
          <a:r>
            <a:rPr lang="fr-FR" dirty="0" smtClean="0"/>
            <a:t>STC</a:t>
          </a:r>
          <a:endParaRPr lang="fr-FR" dirty="0"/>
        </a:p>
      </dgm:t>
    </dgm:pt>
    <dgm:pt modelId="{14AA27B6-8950-4159-A0BB-0FB260100788}" type="parTrans" cxnId="{D5623E02-CE0A-45FE-91EF-B104F3D3E0DD}">
      <dgm:prSet/>
      <dgm:spPr/>
      <dgm:t>
        <a:bodyPr/>
        <a:lstStyle/>
        <a:p>
          <a:endParaRPr lang="fr-FR"/>
        </a:p>
      </dgm:t>
    </dgm:pt>
    <dgm:pt modelId="{7D4638A0-A795-439E-B401-9AFBCBB1773E}" type="sibTrans" cxnId="{D5623E02-CE0A-45FE-91EF-B104F3D3E0DD}">
      <dgm:prSet/>
      <dgm:spPr/>
      <dgm:t>
        <a:bodyPr/>
        <a:lstStyle/>
        <a:p>
          <a:endParaRPr lang="fr-FR"/>
        </a:p>
      </dgm:t>
    </dgm:pt>
    <dgm:pt modelId="{FA0E2209-8D54-480A-A514-733AF9C96640}">
      <dgm:prSet phldrT="[Texte]"/>
      <dgm:spPr/>
      <dgm:t>
        <a:bodyPr/>
        <a:lstStyle/>
        <a:p>
          <a:r>
            <a:rPr lang="fr-FR" dirty="0" smtClean="0"/>
            <a:t>EGH</a:t>
          </a:r>
          <a:endParaRPr lang="fr-FR" dirty="0"/>
        </a:p>
      </dgm:t>
    </dgm:pt>
    <dgm:pt modelId="{261BF47F-A255-4520-BCA6-03B13DBF7135}" type="parTrans" cxnId="{128B90BE-A605-426A-9DD7-21C1F9255E13}">
      <dgm:prSet/>
      <dgm:spPr/>
      <dgm:t>
        <a:bodyPr/>
        <a:lstStyle/>
        <a:p>
          <a:endParaRPr lang="fr-FR"/>
        </a:p>
      </dgm:t>
    </dgm:pt>
    <dgm:pt modelId="{0DB40A1A-01E2-419F-988E-E3774CCBB6CC}" type="sibTrans" cxnId="{128B90BE-A605-426A-9DD7-21C1F9255E13}">
      <dgm:prSet/>
      <dgm:spPr/>
      <dgm:t>
        <a:bodyPr/>
        <a:lstStyle/>
        <a:p>
          <a:endParaRPr lang="fr-FR"/>
        </a:p>
      </dgm:t>
    </dgm:pt>
    <dgm:pt modelId="{9AB95242-63BD-4BF6-92FF-642CA6525A6E}">
      <dgm:prSet phldrT="[Texte]" custT="1"/>
      <dgm:spPr/>
      <dgm:t>
        <a:bodyPr/>
        <a:lstStyle/>
        <a:p>
          <a:r>
            <a:rPr lang="fr-FR" sz="2800" b="1" dirty="0" smtClean="0">
              <a:solidFill>
                <a:srgbClr val="3366FF"/>
              </a:solidFill>
            </a:rPr>
            <a:t>ENSEIGNEMENT TECHNOLOGIQUE</a:t>
          </a:r>
          <a:endParaRPr lang="fr-FR" sz="2800" b="1" dirty="0">
            <a:solidFill>
              <a:srgbClr val="3366FF"/>
            </a:solidFill>
          </a:endParaRPr>
        </a:p>
      </dgm:t>
    </dgm:pt>
    <dgm:pt modelId="{F064BEDE-A422-4B04-9E83-7CF1DBD943BF}" type="parTrans" cxnId="{956DF285-B42E-4E13-977C-DCF831BD8FAC}">
      <dgm:prSet/>
      <dgm:spPr/>
      <dgm:t>
        <a:bodyPr/>
        <a:lstStyle/>
        <a:p>
          <a:endParaRPr lang="fr-FR"/>
        </a:p>
      </dgm:t>
    </dgm:pt>
    <dgm:pt modelId="{FBC74034-D741-4D5E-BF0C-735E36508008}" type="sibTrans" cxnId="{956DF285-B42E-4E13-977C-DCF831BD8FAC}">
      <dgm:prSet/>
      <dgm:spPr/>
      <dgm:t>
        <a:bodyPr/>
        <a:lstStyle/>
        <a:p>
          <a:endParaRPr lang="fr-FR"/>
        </a:p>
      </dgm:t>
    </dgm:pt>
    <dgm:pt modelId="{D4FABAF4-A000-41D3-B006-E81E74381770}" type="pres">
      <dgm:prSet presAssocID="{57650147-016B-4B1E-9B01-E4D7B892CAE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DE0F191-DE9B-472D-B1D1-505B1B0A5BD6}" type="pres">
      <dgm:prSet presAssocID="{57650147-016B-4B1E-9B01-E4D7B892CAEB}" presName="ellipse" presStyleLbl="trBgShp" presStyleIdx="0" presStyleCnt="1"/>
      <dgm:spPr/>
      <dgm:t>
        <a:bodyPr/>
        <a:lstStyle/>
        <a:p>
          <a:endParaRPr lang="fr-FR"/>
        </a:p>
      </dgm:t>
    </dgm:pt>
    <dgm:pt modelId="{2BDF0747-853D-422F-86EB-CB1BE24D33BA}" type="pres">
      <dgm:prSet presAssocID="{57650147-016B-4B1E-9B01-E4D7B892CAEB}" presName="arrow1" presStyleLbl="fgShp" presStyleIdx="0" presStyleCnt="1"/>
      <dgm:spPr/>
      <dgm:t>
        <a:bodyPr/>
        <a:lstStyle/>
        <a:p>
          <a:endParaRPr lang="fr-FR"/>
        </a:p>
      </dgm:t>
    </dgm:pt>
    <dgm:pt modelId="{341B8524-F9E9-4E18-BE2B-72ED6626BD65}" type="pres">
      <dgm:prSet presAssocID="{57650147-016B-4B1E-9B01-E4D7B892CAEB}" presName="rectangle" presStyleLbl="revTx" presStyleIdx="0" presStyleCnt="1" custScaleX="2327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5C2249-CA8A-41B5-8161-FCFE50C6BE51}" type="pres">
      <dgm:prSet presAssocID="{7E3FE81C-38AC-4E4B-BD74-97697484F412}" presName="item1" presStyleLbl="node1" presStyleIdx="0" presStyleCnt="3" custLinFactNeighborX="-855" custLinFactNeighborY="67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913315-59D3-4ADA-B88F-89EA3608C813}" type="pres">
      <dgm:prSet presAssocID="{FA0E2209-8D54-480A-A514-733AF9C96640}" presName="item2" presStyleLbl="node1" presStyleIdx="1" presStyleCnt="3" custLinFactNeighborX="17332" custLinFactNeighborY="-275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C16C5D-DF1B-4422-8383-7D0E3ADDE6C5}" type="pres">
      <dgm:prSet presAssocID="{9AB95242-63BD-4BF6-92FF-642CA6525A6E}" presName="item3" presStyleLbl="node1" presStyleIdx="2" presStyleCnt="3" custLinFactNeighborX="32708" custLinFactNeighborY="-33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F6B2A1-A599-44B1-8641-2961A64513BE}" type="pres">
      <dgm:prSet presAssocID="{57650147-016B-4B1E-9B01-E4D7B892CAEB}" presName="funnel" presStyleLbl="trAlignAcc1" presStyleIdx="0" presStyleCnt="1" custScaleX="123007" custScaleY="139071" custLinFactNeighborX="57" custLinFactNeighborY="33"/>
      <dgm:spPr/>
      <dgm:t>
        <a:bodyPr/>
        <a:lstStyle/>
        <a:p>
          <a:endParaRPr lang="fr-FR"/>
        </a:p>
      </dgm:t>
    </dgm:pt>
  </dgm:ptLst>
  <dgm:cxnLst>
    <dgm:cxn modelId="{7E388852-98CB-428E-9093-6F5C6B1D5279}" type="presOf" srcId="{FA0E2209-8D54-480A-A514-733AF9C96640}" destId="{A05C2249-CA8A-41B5-8161-FCFE50C6BE51}" srcOrd="0" destOrd="0" presId="urn:microsoft.com/office/officeart/2005/8/layout/funnel1"/>
    <dgm:cxn modelId="{4AAC2CEC-73B6-4A9A-AB9E-B3DC356C7EF9}" type="presOf" srcId="{9AB95242-63BD-4BF6-92FF-642CA6525A6E}" destId="{341B8524-F9E9-4E18-BE2B-72ED6626BD65}" srcOrd="0" destOrd="0" presId="urn:microsoft.com/office/officeart/2005/8/layout/funnel1"/>
    <dgm:cxn modelId="{8A276AC0-CECE-4D38-B405-022E0BDF3711}" type="presOf" srcId="{FC461EED-6262-4E66-BDD8-17ABD115C43C}" destId="{23C16C5D-DF1B-4422-8383-7D0E3ADDE6C5}" srcOrd="0" destOrd="0" presId="urn:microsoft.com/office/officeart/2005/8/layout/funnel1"/>
    <dgm:cxn modelId="{D5623E02-CE0A-45FE-91EF-B104F3D3E0DD}" srcId="{57650147-016B-4B1E-9B01-E4D7B892CAEB}" destId="{7E3FE81C-38AC-4E4B-BD74-97697484F412}" srcOrd="1" destOrd="0" parTransId="{14AA27B6-8950-4159-A0BB-0FB260100788}" sibTransId="{7D4638A0-A795-439E-B401-9AFBCBB1773E}"/>
    <dgm:cxn modelId="{128B90BE-A605-426A-9DD7-21C1F9255E13}" srcId="{57650147-016B-4B1E-9B01-E4D7B892CAEB}" destId="{FA0E2209-8D54-480A-A514-733AF9C96640}" srcOrd="2" destOrd="0" parTransId="{261BF47F-A255-4520-BCA6-03B13DBF7135}" sibTransId="{0DB40A1A-01E2-419F-988E-E3774CCBB6CC}"/>
    <dgm:cxn modelId="{A385997C-B408-469B-84B7-A6FBFDB54193}" type="presOf" srcId="{57650147-016B-4B1E-9B01-E4D7B892CAEB}" destId="{D4FABAF4-A000-41D3-B006-E81E74381770}" srcOrd="0" destOrd="0" presId="urn:microsoft.com/office/officeart/2005/8/layout/funnel1"/>
    <dgm:cxn modelId="{9EEEFF73-9CBA-4B81-AFDD-ACE4C671CE69}" type="presOf" srcId="{7E3FE81C-38AC-4E4B-BD74-97697484F412}" destId="{C4913315-59D3-4ADA-B88F-89EA3608C813}" srcOrd="0" destOrd="0" presId="urn:microsoft.com/office/officeart/2005/8/layout/funnel1"/>
    <dgm:cxn modelId="{5C6F53DE-8558-4629-BBCF-13564F78411A}" srcId="{57650147-016B-4B1E-9B01-E4D7B892CAEB}" destId="{FC461EED-6262-4E66-BDD8-17ABD115C43C}" srcOrd="0" destOrd="0" parTransId="{58C94E80-B1DB-45FF-88CF-DD47F49F514C}" sibTransId="{803C3E8F-C045-414F-A832-C2E73694C629}"/>
    <dgm:cxn modelId="{956DF285-B42E-4E13-977C-DCF831BD8FAC}" srcId="{57650147-016B-4B1E-9B01-E4D7B892CAEB}" destId="{9AB95242-63BD-4BF6-92FF-642CA6525A6E}" srcOrd="3" destOrd="0" parTransId="{F064BEDE-A422-4B04-9E83-7CF1DBD943BF}" sibTransId="{FBC74034-D741-4D5E-BF0C-735E36508008}"/>
    <dgm:cxn modelId="{AE8EB47E-0C56-4E11-9A47-7015D1458937}" type="presParOf" srcId="{D4FABAF4-A000-41D3-B006-E81E74381770}" destId="{CDE0F191-DE9B-472D-B1D1-505B1B0A5BD6}" srcOrd="0" destOrd="0" presId="urn:microsoft.com/office/officeart/2005/8/layout/funnel1"/>
    <dgm:cxn modelId="{609A3387-0A6E-4CC7-8DCF-A398C48BC8DC}" type="presParOf" srcId="{D4FABAF4-A000-41D3-B006-E81E74381770}" destId="{2BDF0747-853D-422F-86EB-CB1BE24D33BA}" srcOrd="1" destOrd="0" presId="urn:microsoft.com/office/officeart/2005/8/layout/funnel1"/>
    <dgm:cxn modelId="{30E26C7B-0A32-462B-94BA-34609B0CB323}" type="presParOf" srcId="{D4FABAF4-A000-41D3-B006-E81E74381770}" destId="{341B8524-F9E9-4E18-BE2B-72ED6626BD65}" srcOrd="2" destOrd="0" presId="urn:microsoft.com/office/officeart/2005/8/layout/funnel1"/>
    <dgm:cxn modelId="{E40521A7-6FBE-46A3-942D-EC9F7502A633}" type="presParOf" srcId="{D4FABAF4-A000-41D3-B006-E81E74381770}" destId="{A05C2249-CA8A-41B5-8161-FCFE50C6BE51}" srcOrd="3" destOrd="0" presId="urn:microsoft.com/office/officeart/2005/8/layout/funnel1"/>
    <dgm:cxn modelId="{3C720AA6-D275-4153-AF88-0DE611ACAA50}" type="presParOf" srcId="{D4FABAF4-A000-41D3-B006-E81E74381770}" destId="{C4913315-59D3-4ADA-B88F-89EA3608C813}" srcOrd="4" destOrd="0" presId="urn:microsoft.com/office/officeart/2005/8/layout/funnel1"/>
    <dgm:cxn modelId="{F800F35D-1C84-4D88-ABCD-3C9A95F000FE}" type="presParOf" srcId="{D4FABAF4-A000-41D3-B006-E81E74381770}" destId="{23C16C5D-DF1B-4422-8383-7D0E3ADDE6C5}" srcOrd="5" destOrd="0" presId="urn:microsoft.com/office/officeart/2005/8/layout/funnel1"/>
    <dgm:cxn modelId="{36EDF310-F5F7-40CE-B057-AF86FDC596FB}" type="presParOf" srcId="{D4FABAF4-A000-41D3-B006-E81E74381770}" destId="{54F6B2A1-A599-44B1-8641-2961A64513B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D0B70A-D994-44D2-9DD4-20E4723AA1F6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0C13B1C-86A1-4884-AF03-A1C03B8C88B5}">
      <dgm:prSet phldrT="[Texte]" custT="1"/>
      <dgm:spPr/>
      <dgm:t>
        <a:bodyPr/>
        <a:lstStyle/>
        <a:p>
          <a:r>
            <a:rPr lang="fr-FR" sz="3600" b="1" dirty="0" smtClean="0">
              <a:solidFill>
                <a:srgbClr val="FF0000"/>
              </a:solidFill>
            </a:rPr>
            <a:t>O</a:t>
          </a:r>
          <a:r>
            <a:rPr lang="fr-FR" sz="2400" b="1" dirty="0" smtClean="0">
              <a:solidFill>
                <a:srgbClr val="FF0000"/>
              </a:solidFill>
            </a:rPr>
            <a:t>bservation</a:t>
          </a:r>
          <a:endParaRPr lang="fr-FR" sz="2400" b="1" dirty="0">
            <a:solidFill>
              <a:srgbClr val="FF0000"/>
            </a:solidFill>
          </a:endParaRPr>
        </a:p>
      </dgm:t>
    </dgm:pt>
    <dgm:pt modelId="{0B4E6B1D-F08E-4CBF-986F-9635A797C48F}" type="parTrans" cxnId="{B9855FDC-8DBC-4706-BE8B-B6BAADA64DF8}">
      <dgm:prSet/>
      <dgm:spPr/>
      <dgm:t>
        <a:bodyPr/>
        <a:lstStyle/>
        <a:p>
          <a:endParaRPr lang="fr-FR"/>
        </a:p>
      </dgm:t>
    </dgm:pt>
    <dgm:pt modelId="{B17F0200-8530-4304-97D4-92CA74D6BC46}" type="sibTrans" cxnId="{B9855FDC-8DBC-4706-BE8B-B6BAADA64DF8}">
      <dgm:prSet/>
      <dgm:spPr/>
      <dgm:t>
        <a:bodyPr/>
        <a:lstStyle/>
        <a:p>
          <a:endParaRPr lang="fr-FR"/>
        </a:p>
      </dgm:t>
    </dgm:pt>
    <dgm:pt modelId="{0B8A314F-BB40-46C6-A0B7-B79BA46780E3}">
      <dgm:prSet phldrT="[Texte]" custT="1"/>
      <dgm:spPr/>
      <dgm:t>
        <a:bodyPr/>
        <a:lstStyle/>
        <a:p>
          <a:r>
            <a:rPr lang="fr-FR" sz="3600" b="1" dirty="0" smtClean="0">
              <a:solidFill>
                <a:srgbClr val="FF0000"/>
              </a:solidFill>
            </a:rPr>
            <a:t>A</a:t>
          </a:r>
          <a:r>
            <a:rPr lang="fr-FR" sz="2400" b="1" dirty="0" smtClean="0">
              <a:solidFill>
                <a:srgbClr val="FF0000"/>
              </a:solidFill>
            </a:rPr>
            <a:t>nalyse -</a:t>
          </a:r>
        </a:p>
        <a:p>
          <a:r>
            <a:rPr lang="fr-FR" sz="2400" b="1" dirty="0" smtClean="0">
              <a:solidFill>
                <a:srgbClr val="FF0000"/>
              </a:solidFill>
            </a:rPr>
            <a:t>compréhension</a:t>
          </a:r>
          <a:endParaRPr lang="fr-FR" sz="2400" b="1" dirty="0">
            <a:solidFill>
              <a:srgbClr val="FF0000"/>
            </a:solidFill>
          </a:endParaRPr>
        </a:p>
      </dgm:t>
    </dgm:pt>
    <dgm:pt modelId="{14C04072-DEEF-40C0-97DF-788CF8CD5144}" type="parTrans" cxnId="{E216987A-3280-463E-BBA4-398AD2DF3D6A}">
      <dgm:prSet/>
      <dgm:spPr/>
      <dgm:t>
        <a:bodyPr/>
        <a:lstStyle/>
        <a:p>
          <a:endParaRPr lang="fr-FR"/>
        </a:p>
      </dgm:t>
    </dgm:pt>
    <dgm:pt modelId="{6C134386-0EDC-49FA-A04A-A21963B40465}" type="sibTrans" cxnId="{E216987A-3280-463E-BBA4-398AD2DF3D6A}">
      <dgm:prSet/>
      <dgm:spPr/>
      <dgm:t>
        <a:bodyPr/>
        <a:lstStyle/>
        <a:p>
          <a:endParaRPr lang="fr-FR"/>
        </a:p>
      </dgm:t>
    </dgm:pt>
    <dgm:pt modelId="{3137BFEC-FC3A-410A-8F7F-5651B8F8C288}">
      <dgm:prSet phldrT="[Texte]" custT="1"/>
      <dgm:spPr/>
      <dgm:t>
        <a:bodyPr/>
        <a:lstStyle/>
        <a:p>
          <a:r>
            <a:rPr lang="fr-FR" sz="3600" b="1" dirty="0" smtClean="0">
              <a:solidFill>
                <a:srgbClr val="FF0000"/>
              </a:solidFill>
            </a:rPr>
            <a:t>C</a:t>
          </a:r>
          <a:r>
            <a:rPr lang="fr-FR" sz="2400" b="1" dirty="0" smtClean="0">
              <a:solidFill>
                <a:srgbClr val="FF0000"/>
              </a:solidFill>
            </a:rPr>
            <a:t>onceptualisation -</a:t>
          </a:r>
        </a:p>
        <a:p>
          <a:r>
            <a:rPr lang="fr-FR" sz="2400" b="1" dirty="0" smtClean="0">
              <a:solidFill>
                <a:srgbClr val="FF0000"/>
              </a:solidFill>
            </a:rPr>
            <a:t>formalisation</a:t>
          </a:r>
        </a:p>
      </dgm:t>
    </dgm:pt>
    <dgm:pt modelId="{0536D9B8-ECA7-4B2E-8B66-05FE5AC4FD5A}" type="parTrans" cxnId="{89B8D113-681A-4054-A013-9A167C30EBCC}">
      <dgm:prSet/>
      <dgm:spPr/>
      <dgm:t>
        <a:bodyPr/>
        <a:lstStyle/>
        <a:p>
          <a:endParaRPr lang="fr-FR"/>
        </a:p>
      </dgm:t>
    </dgm:pt>
    <dgm:pt modelId="{D13D4790-C998-4A9B-9F6A-60BD9378F191}" type="sibTrans" cxnId="{89B8D113-681A-4054-A013-9A167C30EBCC}">
      <dgm:prSet/>
      <dgm:spPr/>
      <dgm:t>
        <a:bodyPr/>
        <a:lstStyle/>
        <a:p>
          <a:endParaRPr lang="fr-FR"/>
        </a:p>
      </dgm:t>
    </dgm:pt>
    <dgm:pt modelId="{D8315379-7AF3-4465-9D19-6EF7D2064E8E}" type="pres">
      <dgm:prSet presAssocID="{A3D0B70A-D994-44D2-9DD4-20E4723AA1F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64A79FF7-55D9-4AF9-8F8F-B0B0C78A6276}" type="pres">
      <dgm:prSet presAssocID="{10C13B1C-86A1-4884-AF03-A1C03B8C88B5}" presName="Accent1" presStyleCnt="0"/>
      <dgm:spPr/>
    </dgm:pt>
    <dgm:pt modelId="{1FFE3838-4E47-489C-BFC7-E0C34419EEF7}" type="pres">
      <dgm:prSet presAssocID="{10C13B1C-86A1-4884-AF03-A1C03B8C88B5}" presName="Accent" presStyleLbl="node1" presStyleIdx="0" presStyleCnt="3" custScaleX="124404" custScaleY="131708"/>
      <dgm:spPr>
        <a:solidFill>
          <a:srgbClr val="7030A0"/>
        </a:solidFill>
      </dgm:spPr>
    </dgm:pt>
    <dgm:pt modelId="{6074ACC1-9F6B-4CBB-90DA-70844FBA6249}" type="pres">
      <dgm:prSet presAssocID="{10C13B1C-86A1-4884-AF03-A1C03B8C88B5}" presName="Parent1" presStyleLbl="revTx" presStyleIdx="0" presStyleCnt="3" custScaleX="131157" custLinFactNeighborX="2938" custLinFactNeighborY="-493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C63697-37DE-4030-9A7F-4AED626CE6DC}" type="pres">
      <dgm:prSet presAssocID="{0B8A314F-BB40-46C6-A0B7-B79BA46780E3}" presName="Accent2" presStyleCnt="0"/>
      <dgm:spPr/>
    </dgm:pt>
    <dgm:pt modelId="{825063C5-D6FE-436F-A686-E927ADA30207}" type="pres">
      <dgm:prSet presAssocID="{0B8A314F-BB40-46C6-A0B7-B79BA46780E3}" presName="Accent" presStyleLbl="node1" presStyleIdx="1" presStyleCnt="3" custScaleX="121972" custScaleY="109326" custLinFactNeighborX="3480" custLinFactNeighborY="-9972"/>
      <dgm:spPr>
        <a:solidFill>
          <a:srgbClr val="FFC000"/>
        </a:solidFill>
      </dgm:spPr>
    </dgm:pt>
    <dgm:pt modelId="{DE88D4B2-E07F-4153-A024-56C41B2EAFCD}" type="pres">
      <dgm:prSet presAssocID="{0B8A314F-BB40-46C6-A0B7-B79BA46780E3}" presName="Parent2" presStyleLbl="revTx" presStyleIdx="1" presStyleCnt="3" custScaleX="170979" custLinFactNeighborX="-2105" custLinFactNeighborY="-600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E26592-A0B2-4E0F-B964-F39FB0F17F28}" type="pres">
      <dgm:prSet presAssocID="{3137BFEC-FC3A-410A-8F7F-5651B8F8C288}" presName="Accent3" presStyleCnt="0"/>
      <dgm:spPr/>
    </dgm:pt>
    <dgm:pt modelId="{277DDFCB-8750-4151-BA4B-B0092E8E6CF1}" type="pres">
      <dgm:prSet presAssocID="{3137BFEC-FC3A-410A-8F7F-5651B8F8C288}" presName="Accent" presStyleLbl="node1" presStyleIdx="2" presStyleCnt="3" custScaleX="133483" custScaleY="115261" custLinFactNeighborX="-860" custLinFactNeighborY="-5334"/>
      <dgm:spPr>
        <a:solidFill>
          <a:srgbClr val="00B050"/>
        </a:solidFill>
      </dgm:spPr>
    </dgm:pt>
    <dgm:pt modelId="{514E336C-D27E-4905-89D6-3380A050592C}" type="pres">
      <dgm:prSet presAssocID="{3137BFEC-FC3A-410A-8F7F-5651B8F8C288}" presName="Parent3" presStyleLbl="revTx" presStyleIdx="2" presStyleCnt="3" custScaleX="201464" custLinFactNeighborX="-878" custLinFactNeighborY="-72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4C38939-66F7-423F-86B7-B0C6E92F6140}" type="presOf" srcId="{3137BFEC-FC3A-410A-8F7F-5651B8F8C288}" destId="{514E336C-D27E-4905-89D6-3380A050592C}" srcOrd="0" destOrd="0" presId="urn:microsoft.com/office/officeart/2009/layout/CircleArrowProcess"/>
    <dgm:cxn modelId="{E216987A-3280-463E-BBA4-398AD2DF3D6A}" srcId="{A3D0B70A-D994-44D2-9DD4-20E4723AA1F6}" destId="{0B8A314F-BB40-46C6-A0B7-B79BA46780E3}" srcOrd="1" destOrd="0" parTransId="{14C04072-DEEF-40C0-97DF-788CF8CD5144}" sibTransId="{6C134386-0EDC-49FA-A04A-A21963B40465}"/>
    <dgm:cxn modelId="{B9855FDC-8DBC-4706-BE8B-B6BAADA64DF8}" srcId="{A3D0B70A-D994-44D2-9DD4-20E4723AA1F6}" destId="{10C13B1C-86A1-4884-AF03-A1C03B8C88B5}" srcOrd="0" destOrd="0" parTransId="{0B4E6B1D-F08E-4CBF-986F-9635A797C48F}" sibTransId="{B17F0200-8530-4304-97D4-92CA74D6BC46}"/>
    <dgm:cxn modelId="{52B85EFA-A9AE-4B1A-8F95-309D64A306E4}" type="presOf" srcId="{10C13B1C-86A1-4884-AF03-A1C03B8C88B5}" destId="{6074ACC1-9F6B-4CBB-90DA-70844FBA6249}" srcOrd="0" destOrd="0" presId="urn:microsoft.com/office/officeart/2009/layout/CircleArrowProcess"/>
    <dgm:cxn modelId="{0B073CD2-991D-45AB-AC32-FB5731B84F41}" type="presOf" srcId="{0B8A314F-BB40-46C6-A0B7-B79BA46780E3}" destId="{DE88D4B2-E07F-4153-A024-56C41B2EAFCD}" srcOrd="0" destOrd="0" presId="urn:microsoft.com/office/officeart/2009/layout/CircleArrowProcess"/>
    <dgm:cxn modelId="{A40EABAE-6E8F-45C1-9414-BACEA608BEE0}" type="presOf" srcId="{A3D0B70A-D994-44D2-9DD4-20E4723AA1F6}" destId="{D8315379-7AF3-4465-9D19-6EF7D2064E8E}" srcOrd="0" destOrd="0" presId="urn:microsoft.com/office/officeart/2009/layout/CircleArrowProcess"/>
    <dgm:cxn modelId="{89B8D113-681A-4054-A013-9A167C30EBCC}" srcId="{A3D0B70A-D994-44D2-9DD4-20E4723AA1F6}" destId="{3137BFEC-FC3A-410A-8F7F-5651B8F8C288}" srcOrd="2" destOrd="0" parTransId="{0536D9B8-ECA7-4B2E-8B66-05FE5AC4FD5A}" sibTransId="{D13D4790-C998-4A9B-9F6A-60BD9378F191}"/>
    <dgm:cxn modelId="{77066F9A-2E87-46A0-9C69-DA8CEA6A168D}" type="presParOf" srcId="{D8315379-7AF3-4465-9D19-6EF7D2064E8E}" destId="{64A79FF7-55D9-4AF9-8F8F-B0B0C78A6276}" srcOrd="0" destOrd="0" presId="urn:microsoft.com/office/officeart/2009/layout/CircleArrowProcess"/>
    <dgm:cxn modelId="{4CE0586E-4F14-4F5D-A821-178DEF34D23A}" type="presParOf" srcId="{64A79FF7-55D9-4AF9-8F8F-B0B0C78A6276}" destId="{1FFE3838-4E47-489C-BFC7-E0C34419EEF7}" srcOrd="0" destOrd="0" presId="urn:microsoft.com/office/officeart/2009/layout/CircleArrowProcess"/>
    <dgm:cxn modelId="{72009DB3-1B60-4E4A-B11B-972609FE6F57}" type="presParOf" srcId="{D8315379-7AF3-4465-9D19-6EF7D2064E8E}" destId="{6074ACC1-9F6B-4CBB-90DA-70844FBA6249}" srcOrd="1" destOrd="0" presId="urn:microsoft.com/office/officeart/2009/layout/CircleArrowProcess"/>
    <dgm:cxn modelId="{55024BEB-15C3-4BF7-9870-7035699C9601}" type="presParOf" srcId="{D8315379-7AF3-4465-9D19-6EF7D2064E8E}" destId="{EDC63697-37DE-4030-9A7F-4AED626CE6DC}" srcOrd="2" destOrd="0" presId="urn:microsoft.com/office/officeart/2009/layout/CircleArrowProcess"/>
    <dgm:cxn modelId="{F2553C63-888E-41F5-B77D-1479DBA9AF12}" type="presParOf" srcId="{EDC63697-37DE-4030-9A7F-4AED626CE6DC}" destId="{825063C5-D6FE-436F-A686-E927ADA30207}" srcOrd="0" destOrd="0" presId="urn:microsoft.com/office/officeart/2009/layout/CircleArrowProcess"/>
    <dgm:cxn modelId="{52849C54-B857-49E3-97C9-1CE836396B84}" type="presParOf" srcId="{D8315379-7AF3-4465-9D19-6EF7D2064E8E}" destId="{DE88D4B2-E07F-4153-A024-56C41B2EAFCD}" srcOrd="3" destOrd="0" presId="urn:microsoft.com/office/officeart/2009/layout/CircleArrowProcess"/>
    <dgm:cxn modelId="{6EFCB334-1A2E-49A0-BA47-1EEC38B87226}" type="presParOf" srcId="{D8315379-7AF3-4465-9D19-6EF7D2064E8E}" destId="{7AE26592-A0B2-4E0F-B964-F39FB0F17F28}" srcOrd="4" destOrd="0" presId="urn:microsoft.com/office/officeart/2009/layout/CircleArrowProcess"/>
    <dgm:cxn modelId="{CB6FD66B-94A6-400B-8D2D-0D6E102CC79E}" type="presParOf" srcId="{7AE26592-A0B2-4E0F-B964-F39FB0F17F28}" destId="{277DDFCB-8750-4151-BA4B-B0092E8E6CF1}" srcOrd="0" destOrd="0" presId="urn:microsoft.com/office/officeart/2009/layout/CircleArrowProcess"/>
    <dgm:cxn modelId="{54829C91-E228-4C25-A1FA-6FE0FE07CEC3}" type="presParOf" srcId="{D8315379-7AF3-4465-9D19-6EF7D2064E8E}" destId="{514E336C-D27E-4905-89D6-3380A050592C}" srcOrd="5" destOrd="0" presId="urn:microsoft.com/office/officeart/2009/layout/CircleArrowProcess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E0F191-DE9B-472D-B1D1-505B1B0A5BD6}">
      <dsp:nvSpPr>
        <dsp:cNvPr id="0" name=""/>
        <dsp:cNvSpPr/>
      </dsp:nvSpPr>
      <dsp:spPr>
        <a:xfrm>
          <a:off x="2284613" y="493326"/>
          <a:ext cx="3649057" cy="1267269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F0747-853D-422F-86EB-CB1BE24D33BA}">
      <dsp:nvSpPr>
        <dsp:cNvPr id="0" name=""/>
        <dsp:cNvSpPr/>
      </dsp:nvSpPr>
      <dsp:spPr>
        <a:xfrm>
          <a:off x="3761209" y="3596439"/>
          <a:ext cx="707181" cy="452596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B8524-F9E9-4E18-BE2B-72ED6626BD65}">
      <dsp:nvSpPr>
        <dsp:cNvPr id="0" name=""/>
        <dsp:cNvSpPr/>
      </dsp:nvSpPr>
      <dsp:spPr>
        <a:xfrm>
          <a:off x="164703" y="3958516"/>
          <a:ext cx="790019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rgbClr val="3366FF"/>
              </a:solidFill>
            </a:rPr>
            <a:t>ENSEIGNEMENT TECHNOLOGIQUE</a:t>
          </a:r>
          <a:endParaRPr lang="fr-FR" sz="2800" b="1" kern="1200" dirty="0">
            <a:solidFill>
              <a:srgbClr val="3366FF"/>
            </a:solidFill>
          </a:endParaRPr>
        </a:p>
      </dsp:txBody>
      <dsp:txXfrm>
        <a:off x="164703" y="3958516"/>
        <a:ext cx="7900192" cy="848618"/>
      </dsp:txXfrm>
    </dsp:sp>
    <dsp:sp modelId="{A05C2249-CA8A-41B5-8161-FCFE50C6BE51}">
      <dsp:nvSpPr>
        <dsp:cNvPr id="0" name=""/>
        <dsp:cNvSpPr/>
      </dsp:nvSpPr>
      <dsp:spPr>
        <a:xfrm>
          <a:off x="3600403" y="1944214"/>
          <a:ext cx="1272927" cy="12729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EGH</a:t>
          </a:r>
          <a:endParaRPr lang="fr-FR" sz="3600" kern="1200" dirty="0"/>
        </a:p>
      </dsp:txBody>
      <dsp:txXfrm>
        <a:off x="3600403" y="1944214"/>
        <a:ext cx="1272927" cy="1272927"/>
      </dsp:txXfrm>
    </dsp:sp>
    <dsp:sp modelId="{C4913315-59D3-4ADA-B88F-89EA3608C813}">
      <dsp:nvSpPr>
        <dsp:cNvPr id="0" name=""/>
        <dsp:cNvSpPr/>
      </dsp:nvSpPr>
      <dsp:spPr>
        <a:xfrm>
          <a:off x="2921060" y="552622"/>
          <a:ext cx="1272927" cy="1272927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STC</a:t>
          </a:r>
          <a:endParaRPr lang="fr-FR" sz="3600" kern="1200" dirty="0"/>
        </a:p>
      </dsp:txBody>
      <dsp:txXfrm>
        <a:off x="2921060" y="552622"/>
        <a:ext cx="1272927" cy="1272927"/>
      </dsp:txXfrm>
    </dsp:sp>
    <dsp:sp modelId="{23C16C5D-DF1B-4422-8383-7D0E3ADDE6C5}">
      <dsp:nvSpPr>
        <dsp:cNvPr id="0" name=""/>
        <dsp:cNvSpPr/>
      </dsp:nvSpPr>
      <dsp:spPr>
        <a:xfrm>
          <a:off x="4417999" y="552625"/>
          <a:ext cx="1272927" cy="1272927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STS</a:t>
          </a:r>
          <a:endParaRPr lang="fr-FR" sz="3600" kern="1200" dirty="0"/>
        </a:p>
      </dsp:txBody>
      <dsp:txXfrm>
        <a:off x="4417999" y="552625"/>
        <a:ext cx="1272927" cy="1272927"/>
      </dsp:txXfrm>
    </dsp:sp>
    <dsp:sp modelId="{54F6B2A1-A599-44B1-8641-2961A64513BE}">
      <dsp:nvSpPr>
        <dsp:cNvPr id="0" name=""/>
        <dsp:cNvSpPr/>
      </dsp:nvSpPr>
      <dsp:spPr>
        <a:xfrm>
          <a:off x="1681384" y="-280126"/>
          <a:ext cx="4871344" cy="440601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FE3838-4E47-489C-BFC7-E0C34419EEF7}">
      <dsp:nvSpPr>
        <dsp:cNvPr id="0" name=""/>
        <dsp:cNvSpPr/>
      </dsp:nvSpPr>
      <dsp:spPr>
        <a:xfrm>
          <a:off x="3101717" y="-287447"/>
          <a:ext cx="3190706" cy="337855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4ACC1-9F6B-4CBB-90DA-70844FBA6249}">
      <dsp:nvSpPr>
        <dsp:cNvPr id="0" name=""/>
        <dsp:cNvSpPr/>
      </dsp:nvSpPr>
      <dsp:spPr>
        <a:xfrm>
          <a:off x="3801424" y="693789"/>
          <a:ext cx="1869258" cy="712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>
              <a:solidFill>
                <a:srgbClr val="FF0000"/>
              </a:solidFill>
            </a:rPr>
            <a:t>O</a:t>
          </a:r>
          <a:r>
            <a:rPr lang="fr-FR" sz="2400" b="1" kern="1200" dirty="0" smtClean="0">
              <a:solidFill>
                <a:srgbClr val="FF0000"/>
              </a:solidFill>
            </a:rPr>
            <a:t>bservation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3801424" y="693789"/>
        <a:ext cx="1869258" cy="712432"/>
      </dsp:txXfrm>
    </dsp:sp>
    <dsp:sp modelId="{825063C5-D6FE-436F-A686-E927ADA30207}">
      <dsp:nvSpPr>
        <dsp:cNvPr id="0" name=""/>
        <dsp:cNvSpPr/>
      </dsp:nvSpPr>
      <dsp:spPr>
        <a:xfrm>
          <a:off x="2509797" y="1217711"/>
          <a:ext cx="3128330" cy="280441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8D4B2-E07F-4153-A024-56C41B2EAFCD}">
      <dsp:nvSpPr>
        <dsp:cNvPr id="0" name=""/>
        <dsp:cNvSpPr/>
      </dsp:nvSpPr>
      <dsp:spPr>
        <a:xfrm>
          <a:off x="2736305" y="2099881"/>
          <a:ext cx="2436804" cy="712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>
              <a:solidFill>
                <a:srgbClr val="FF0000"/>
              </a:solidFill>
            </a:rPr>
            <a:t>A</a:t>
          </a:r>
          <a:r>
            <a:rPr lang="fr-FR" sz="2400" b="1" kern="1200" dirty="0" smtClean="0">
              <a:solidFill>
                <a:srgbClr val="FF0000"/>
              </a:solidFill>
            </a:rPr>
            <a:t>nalyse -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0000"/>
              </a:solidFill>
            </a:rPr>
            <a:t>compréhension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2736305" y="2099881"/>
        <a:ext cx="2436804" cy="712432"/>
      </dsp:txXfrm>
    </dsp:sp>
    <dsp:sp modelId="{277DDFCB-8750-4151-BA4B-B0092E8E6CF1}">
      <dsp:nvSpPr>
        <dsp:cNvPr id="0" name=""/>
        <dsp:cNvSpPr/>
      </dsp:nvSpPr>
      <dsp:spPr>
        <a:xfrm>
          <a:off x="3209360" y="2957596"/>
          <a:ext cx="2941372" cy="254085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E336C-D27E-4905-89D6-3380A050592C}">
      <dsp:nvSpPr>
        <dsp:cNvPr id="0" name=""/>
        <dsp:cNvSpPr/>
      </dsp:nvSpPr>
      <dsp:spPr>
        <a:xfrm>
          <a:off x="3249399" y="3960442"/>
          <a:ext cx="2871278" cy="712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>
              <a:solidFill>
                <a:srgbClr val="FF0000"/>
              </a:solidFill>
            </a:rPr>
            <a:t>C</a:t>
          </a:r>
          <a:r>
            <a:rPr lang="fr-FR" sz="2400" b="1" kern="1200" dirty="0" smtClean="0">
              <a:solidFill>
                <a:srgbClr val="FF0000"/>
              </a:solidFill>
            </a:rPr>
            <a:t>onceptualisation -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0000"/>
              </a:solidFill>
            </a:rPr>
            <a:t>formalisation</a:t>
          </a:r>
        </a:p>
      </dsp:txBody>
      <dsp:txXfrm>
        <a:off x="3249399" y="3960442"/>
        <a:ext cx="2871278" cy="712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45E33-D217-4C65-B2EB-2A7E6465BAA2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30D48-602D-414E-9EAE-44AC8B5405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281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9BD8F-278B-4874-A390-96F46E935B88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555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434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053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04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72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505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120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824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206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247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245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EA62-9153-482A-952D-B9044C065B6C}" type="datetimeFigureOut">
              <a:rPr lang="fr-FR" smtClean="0"/>
              <a:pPr/>
              <a:t>01/05/2015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834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alphaModFix amt="2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368300"/>
            <a:ext cx="9144000" cy="60990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75562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3366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sz="3600" b="1" dirty="0" smtClean="0">
                <a:solidFill>
                  <a:srgbClr val="3366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sz="3600" b="1" dirty="0" smtClean="0">
                <a:solidFill>
                  <a:srgbClr val="3366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Fondement et intérêt de la démarche technologique en STHR</a:t>
            </a:r>
            <a:endParaRPr lang="fr-FR" sz="3600" b="1" dirty="0">
              <a:solidFill>
                <a:srgbClr val="3366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4509120"/>
            <a:ext cx="7448872" cy="1752600"/>
          </a:xfrm>
        </p:spPr>
        <p:txBody>
          <a:bodyPr>
            <a:noAutofit/>
          </a:bodyPr>
          <a:lstStyle/>
          <a:p>
            <a:endParaRPr lang="fr-FR" sz="2800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fr-FR" sz="2800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fr-F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Grenoble - 29 avril 2015</a:t>
            </a:r>
          </a:p>
          <a:p>
            <a:endParaRPr lang="fr-FR" sz="1600" b="1" dirty="0">
              <a:solidFill>
                <a:schemeClr val="bg1">
                  <a:lumMod val="5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7584" y="188640"/>
            <a:ext cx="78233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ctr"/>
            <a:r>
              <a:rPr lang="fr-FR" sz="3200" dirty="0"/>
              <a:t> </a:t>
            </a:r>
            <a:r>
              <a:rPr lang="fr-FR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Baccalauréat technologique – série STHR (Sciences </a:t>
            </a:r>
            <a:r>
              <a:rPr lang="fr-FR" sz="32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et </a:t>
            </a:r>
            <a:r>
              <a:rPr lang="fr-FR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Technologies </a:t>
            </a:r>
          </a:p>
          <a:p>
            <a:pPr algn="ctr"/>
            <a:r>
              <a:rPr lang="fr-FR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 l’Hôtellerie </a:t>
            </a:r>
            <a:r>
              <a:rPr lang="fr-FR" sz="32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et de la </a:t>
            </a:r>
            <a:r>
              <a:rPr lang="fr-FR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Restauration)</a:t>
            </a:r>
            <a:endParaRPr lang="fr-FR" sz="32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2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63284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4.2 - Les outils et techniques à privilégier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864096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500" b="1" u="sng" dirty="0" smtClean="0">
                <a:solidFill>
                  <a:srgbClr val="3366FF"/>
                </a:solidFill>
              </a:rPr>
              <a:t>Favoriser la démarche technologique conduit à :</a:t>
            </a:r>
          </a:p>
          <a:p>
            <a:pPr lvl="4">
              <a:buFont typeface="Wingdings" charset="2"/>
              <a:buChar char="§"/>
            </a:pPr>
            <a:r>
              <a:rPr lang="fr-FR" sz="3200" dirty="0" smtClean="0"/>
              <a:t>Privilégier des démarches actives pour observer et manipuler ;</a:t>
            </a:r>
          </a:p>
          <a:p>
            <a:pPr lvl="4">
              <a:buFont typeface="Wingdings" charset="2"/>
              <a:buChar char="§"/>
            </a:pPr>
            <a:r>
              <a:rPr lang="fr-FR" sz="3200" dirty="0" smtClean="0"/>
              <a:t>Rechercher, analyser, traiter et stocker de l’information ;</a:t>
            </a:r>
          </a:p>
          <a:p>
            <a:pPr lvl="4">
              <a:buFont typeface="Wingdings" charset="2"/>
              <a:buChar char="§"/>
            </a:pPr>
            <a:r>
              <a:rPr lang="fr-FR" sz="3200" dirty="0" smtClean="0"/>
              <a:t>Mobiliser les outils numériques ;</a:t>
            </a:r>
          </a:p>
          <a:p>
            <a:pPr lvl="4">
              <a:buFont typeface="Wingdings" charset="2"/>
              <a:buChar char="§"/>
            </a:pPr>
            <a:r>
              <a:rPr lang="fr-FR" sz="3200" dirty="0" smtClean="0"/>
              <a:t>Utiliser les ateliers équipés, restaurants et hôtels pédagogiques (d’initiation ou d’application) en STS et STC;</a:t>
            </a:r>
          </a:p>
          <a:p>
            <a:pPr lvl="4">
              <a:buFont typeface="Wingdings" charset="2"/>
              <a:buChar char="§"/>
            </a:pPr>
            <a:r>
              <a:rPr lang="fr-FR" sz="3200" dirty="0" smtClean="0"/>
              <a:t>Prendre appui des situations réelles.</a:t>
            </a:r>
          </a:p>
          <a:p>
            <a:pPr lvl="4">
              <a:buFont typeface="Wingdings" charset="2"/>
              <a:buChar char="§"/>
            </a:pPr>
            <a:endParaRPr lang="fr-FR" sz="3200" dirty="0" smtClean="0"/>
          </a:p>
          <a:p>
            <a:pPr lvl="4">
              <a:buFont typeface="Wingdings" charset="2"/>
              <a:buChar char="§"/>
            </a:pPr>
            <a:endParaRPr lang="fr-FR" sz="800" dirty="0"/>
          </a:p>
          <a:p>
            <a:pPr lvl="4">
              <a:buFont typeface="Wingdings" charset="2"/>
              <a:buChar char="§"/>
            </a:pPr>
            <a:endParaRPr lang="fr-FR" sz="800" dirty="0" smtClean="0"/>
          </a:p>
          <a:p>
            <a:pPr lvl="4">
              <a:buFont typeface="Wingdings" charset="2"/>
              <a:buChar char="§"/>
            </a:pPr>
            <a:endParaRPr lang="fr-FR" sz="32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623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08912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4.1 - Les outils et techniques à privilégier</a:t>
            </a:r>
            <a:endParaRPr lang="fr-FR" sz="36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852936"/>
            <a:ext cx="8245424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b="1" dirty="0" smtClean="0"/>
              <a:t>La  réalisation  reste au cœur des enseignements</a:t>
            </a:r>
            <a:endParaRPr lang="fr-FR" sz="3200" dirty="0" smtClean="0"/>
          </a:p>
          <a:p>
            <a:pPr lvl="4">
              <a:buFont typeface="Wingdings" charset="2"/>
              <a:buChar char="§"/>
            </a:pPr>
            <a:endParaRPr lang="fr-FR" sz="800" dirty="0"/>
          </a:p>
          <a:p>
            <a:pPr lvl="4">
              <a:buFont typeface="Wingdings" charset="2"/>
              <a:buChar char="§"/>
            </a:pPr>
            <a:endParaRPr lang="fr-FR" sz="800" dirty="0" smtClean="0"/>
          </a:p>
          <a:p>
            <a:pPr lvl="4">
              <a:buNone/>
            </a:pPr>
            <a:endParaRPr lang="fr-FR" sz="3200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221088"/>
            <a:ext cx="1944216" cy="197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293096"/>
            <a:ext cx="130740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7" y="4797152"/>
            <a:ext cx="191335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Image 12" descr="http://logiciels.org/wp-content/uploads/2014/04/5590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4725144"/>
            <a:ext cx="208823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623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08912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4.2 - Les outils et techniques à privilégier - exemple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844824"/>
            <a:ext cx="8245424" cy="1800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fr-FR" sz="5000" b="1" dirty="0" smtClean="0"/>
              <a:t>En STS : on élabore un cocktail</a:t>
            </a:r>
          </a:p>
          <a:p>
            <a:pPr marL="0" indent="0" algn="ctr">
              <a:buNone/>
            </a:pPr>
            <a:r>
              <a:rPr lang="fr-FR" sz="5000" b="1" dirty="0" smtClean="0"/>
              <a:t>                    Dans le but de répondre à la question </a:t>
            </a:r>
          </a:p>
          <a:p>
            <a:pPr marL="0" indent="0" algn="ctr">
              <a:buNone/>
            </a:pPr>
            <a:r>
              <a:rPr lang="fr-FR" sz="5000" b="1" dirty="0" smtClean="0"/>
              <a:t>«  Comment le produit et le service peuvent-ils contribuer à la création de valeur »</a:t>
            </a:r>
          </a:p>
          <a:p>
            <a:pPr marL="0" indent="0" algn="ctr">
              <a:buNone/>
            </a:pPr>
            <a:r>
              <a:rPr lang="fr-FR" sz="5000" b="1" dirty="0" smtClean="0"/>
              <a:t> </a:t>
            </a:r>
          </a:p>
          <a:p>
            <a:pPr marL="0" indent="0" algn="ctr">
              <a:buNone/>
            </a:pPr>
            <a:endParaRPr lang="fr-FR" sz="3200" dirty="0" smtClean="0"/>
          </a:p>
          <a:p>
            <a:pPr lvl="4">
              <a:buFont typeface="Wingdings" charset="2"/>
              <a:buChar char="§"/>
            </a:pPr>
            <a:endParaRPr lang="fr-FR" sz="800" dirty="0"/>
          </a:p>
          <a:p>
            <a:pPr lvl="4">
              <a:buFont typeface="Wingdings" charset="2"/>
              <a:buChar char="§"/>
            </a:pPr>
            <a:endParaRPr lang="fr-FR" sz="800" dirty="0" smtClean="0"/>
          </a:p>
          <a:p>
            <a:pPr lvl="4">
              <a:buNone/>
            </a:pPr>
            <a:endParaRPr lang="fr-FR" sz="3200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30425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lèche droite 7"/>
          <p:cNvSpPr/>
          <p:nvPr/>
        </p:nvSpPr>
        <p:spPr>
          <a:xfrm>
            <a:off x="1547664" y="213285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23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08912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 Les étapes de la démarche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245424" cy="2592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partir de l’observation du réel et grâce à une mise en contexte :</a:t>
            </a:r>
          </a:p>
          <a:p>
            <a:pPr marL="0" indent="0" algn="ctr">
              <a:buNone/>
            </a:pPr>
            <a:r>
              <a:rPr lang="fr-FR" b="1" dirty="0" smtClean="0"/>
              <a:t>On mène une analyse réflexive</a:t>
            </a:r>
          </a:p>
          <a:p>
            <a:pPr marL="0" indent="0" algn="ctr">
              <a:buNone/>
            </a:pPr>
            <a:r>
              <a:rPr lang="fr-FR" b="1" dirty="0" smtClean="0"/>
              <a:t>    on mobilise des notions afin de pouvoir répondre à  la question</a:t>
            </a:r>
          </a:p>
          <a:p>
            <a:pPr marL="0" indent="0" algn="ctr">
              <a:buNone/>
            </a:pPr>
            <a:r>
              <a:rPr lang="fr-FR" b="1" dirty="0" smtClean="0"/>
              <a:t>     on élabore une synthèse construite</a:t>
            </a:r>
          </a:p>
          <a:p>
            <a:pPr marL="0" indent="0" algn="ctr">
              <a:buNone/>
            </a:pPr>
            <a:r>
              <a:rPr lang="fr-FR" sz="3200" b="1" dirty="0" smtClean="0"/>
              <a:t>   on vise l’acquisition de capacités transférables</a:t>
            </a:r>
            <a:endParaRPr lang="fr-FR" sz="3200" dirty="0" smtClean="0"/>
          </a:p>
          <a:p>
            <a:pPr lvl="4">
              <a:buFont typeface="Wingdings" charset="2"/>
              <a:buChar char="§"/>
            </a:pPr>
            <a:endParaRPr lang="fr-FR" sz="800" dirty="0"/>
          </a:p>
          <a:p>
            <a:pPr lvl="4">
              <a:buFont typeface="Wingdings" charset="2"/>
              <a:buChar char="§"/>
            </a:pPr>
            <a:endParaRPr lang="fr-FR" sz="800" dirty="0" smtClean="0"/>
          </a:p>
          <a:p>
            <a:pPr lvl="4">
              <a:buNone/>
            </a:pPr>
            <a:endParaRPr lang="fr-FR" sz="3200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509120"/>
            <a:ext cx="1944216" cy="197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293096"/>
            <a:ext cx="130740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7" y="4797152"/>
            <a:ext cx="191335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Image 12" descr="http://logiciels.org/wp-content/uploads/2014/04/5590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4725144"/>
            <a:ext cx="208823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èche droite 8"/>
          <p:cNvSpPr/>
          <p:nvPr/>
        </p:nvSpPr>
        <p:spPr>
          <a:xfrm>
            <a:off x="1691680" y="2420888"/>
            <a:ext cx="402344" cy="340616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1619672" y="3429000"/>
            <a:ext cx="402344" cy="340616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gal 13"/>
          <p:cNvSpPr/>
          <p:nvPr/>
        </p:nvSpPr>
        <p:spPr>
          <a:xfrm>
            <a:off x="899592" y="3789040"/>
            <a:ext cx="482352" cy="432048"/>
          </a:xfrm>
          <a:prstGeom prst="mathEqual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611560" y="2780928"/>
            <a:ext cx="402344" cy="340616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23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 Les étapes de la démarche - exemple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245424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partir d’une situation au bar pédagogique où on élabore un cocktail sans alcool :</a:t>
            </a:r>
          </a:p>
          <a:p>
            <a:pPr marL="0" indent="0" algn="ctr">
              <a:buNone/>
            </a:pPr>
            <a:r>
              <a:rPr lang="fr-FR" b="1" dirty="0" smtClean="0"/>
              <a:t>On mène une analyse réflexive sur les éléments qui permettent la création de valeur (liés au produit, liés au service)</a:t>
            </a:r>
          </a:p>
          <a:p>
            <a:pPr marL="0" indent="0" algn="ctr">
              <a:buNone/>
            </a:pPr>
            <a:r>
              <a:rPr lang="fr-FR" b="1" dirty="0" smtClean="0"/>
              <a:t>    on mobilise des notions afin de pouvoir répondre à  la question (qualité et originalité des ingrédients, animation par le service, analyse sensorielle,…)</a:t>
            </a:r>
          </a:p>
          <a:p>
            <a:pPr marL="0" indent="0" algn="ctr">
              <a:buNone/>
            </a:pPr>
            <a:r>
              <a:rPr lang="fr-FR" b="1" dirty="0" smtClean="0"/>
              <a:t>   on élabore une synthèse construite (schéma heuristique dans l’exemple) – place idéale de l’évaluation formative…</a:t>
            </a:r>
          </a:p>
          <a:p>
            <a:pPr marL="0" indent="0" algn="ctr">
              <a:buNone/>
            </a:pPr>
            <a:r>
              <a:rPr lang="fr-FR" sz="3200" b="1" dirty="0" smtClean="0"/>
              <a:t>     on vise l’acquisition de capacités transférables : </a:t>
            </a:r>
            <a:r>
              <a:rPr lang="fr-FR" sz="3200" b="1" i="1" dirty="0" smtClean="0"/>
              <a:t>« comment le produit et le service peuvent-ils créer de la valeur en HR ?</a:t>
            </a:r>
            <a:endParaRPr lang="fr-FR" sz="3200" i="1" dirty="0" smtClean="0"/>
          </a:p>
          <a:p>
            <a:pPr lvl="4">
              <a:buFont typeface="Wingdings" charset="2"/>
              <a:buChar char="§"/>
            </a:pPr>
            <a:endParaRPr lang="fr-FR" sz="800" dirty="0"/>
          </a:p>
          <a:p>
            <a:pPr lvl="4">
              <a:buFont typeface="Wingdings" charset="2"/>
              <a:buChar char="§"/>
            </a:pPr>
            <a:endParaRPr lang="fr-FR" sz="800" dirty="0" smtClean="0"/>
          </a:p>
          <a:p>
            <a:pPr lvl="4">
              <a:buNone/>
            </a:pPr>
            <a:endParaRPr lang="fr-FR" sz="32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>
            <a:off x="467544" y="2348880"/>
            <a:ext cx="402344" cy="340616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539552" y="3429000"/>
            <a:ext cx="402344" cy="340616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467544" y="4365104"/>
            <a:ext cx="402344" cy="340616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gal 17"/>
          <p:cNvSpPr/>
          <p:nvPr/>
        </p:nvSpPr>
        <p:spPr>
          <a:xfrm>
            <a:off x="1043608" y="5013176"/>
            <a:ext cx="482352" cy="432048"/>
          </a:xfrm>
          <a:prstGeom prst="mathEqual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3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3840" y="5796"/>
            <a:ext cx="8229600" cy="66019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Liens avec le programme (extraits) </a:t>
            </a:r>
            <a:endParaRPr lang="fr-FR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7" name="Espace réservé du contenu 26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964488" cy="5805264"/>
        </p:xfrm>
        <a:graphic>
          <a:graphicData uri="http://schemas.openxmlformats.org/drawingml/2006/table">
            <a:tbl>
              <a:tblPr/>
              <a:tblGrid>
                <a:gridCol w="1368152"/>
                <a:gridCol w="1728192"/>
                <a:gridCol w="2088232"/>
                <a:gridCol w="3779912"/>
              </a:tblGrid>
              <a:tr h="5805264">
                <a:tc>
                  <a:txBody>
                    <a:bodyPr/>
                    <a:lstStyle/>
                    <a:p>
                      <a:pPr marR="98425">
                        <a:spcAft>
                          <a:spcPts val="0"/>
                        </a:spcAft>
                      </a:pP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Comment le service peut-il contribuer à créer de la valeur ?</a:t>
                      </a: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Comment les produits peuvent-ils être mis au service de la création de valeur ?</a:t>
                      </a: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Identifier les produits destinés à être servis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Analyser les éléments de valorisation des produits destinés à être servis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valorisation du service en salle : pourquoi, comment 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r>
                        <a:rPr lang="fr-FR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Les principaux services des boissons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Qualités organoleptiques (initiation)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Coût du produit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À partir de séances vidéo, d’observation et de mises en situation réelles ou simulées au restaurant pédagogique (initiation ou application) et à l’hôtel d’application, on découvrira les différentes formes de services créatrices de valeur 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 service des boissons froides et chaudes (en se limitant à …</a:t>
                      </a:r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un cocktail de jus de fruits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…) ;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 partir d’analyses sensorielles, on montrera comment on peut mettre en valeur les produits auprès du client.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On se limitera à faire découvrir :</a:t>
                      </a:r>
                    </a:p>
                    <a:p>
                      <a:pPr lvl="2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  <a:p>
                      <a:pPr lvl="2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deux boissons sans alcool ;</a:t>
                      </a:r>
                    </a:p>
                    <a:p>
                      <a:pPr lvl="2"/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Parenthèses 12"/>
          <p:cNvSpPr/>
          <p:nvPr/>
        </p:nvSpPr>
        <p:spPr>
          <a:xfrm>
            <a:off x="1547664" y="1124744"/>
            <a:ext cx="1656184" cy="2664296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arenthèses 21"/>
          <p:cNvSpPr/>
          <p:nvPr/>
        </p:nvSpPr>
        <p:spPr>
          <a:xfrm>
            <a:off x="3275856" y="1268760"/>
            <a:ext cx="2016224" cy="1872208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arenthèses 23"/>
          <p:cNvSpPr/>
          <p:nvPr/>
        </p:nvSpPr>
        <p:spPr>
          <a:xfrm>
            <a:off x="5364088" y="1268760"/>
            <a:ext cx="3779912" cy="3096344"/>
          </a:xfrm>
          <a:prstGeom prst="bracketPair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964488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Parenthèses 40"/>
          <p:cNvSpPr/>
          <p:nvPr/>
        </p:nvSpPr>
        <p:spPr>
          <a:xfrm>
            <a:off x="179512" y="1412776"/>
            <a:ext cx="1296144" cy="2592288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827584" y="4149080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accent1"/>
                </a:solidFill>
              </a:rPr>
              <a:t>1</a:t>
            </a:r>
            <a:endParaRPr lang="fr-FR" sz="4800" dirty="0">
              <a:solidFill>
                <a:schemeClr val="accent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2267744" y="414908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B050"/>
                </a:solidFill>
              </a:rPr>
              <a:t>3</a:t>
            </a:r>
            <a:endParaRPr lang="fr-FR" sz="4800" dirty="0">
              <a:solidFill>
                <a:srgbClr val="00B05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851920" y="414908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4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7020272" y="4221088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FF00"/>
                </a:solidFill>
              </a:rPr>
              <a:t>2</a:t>
            </a:r>
            <a:endParaRPr lang="fr-FR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2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4" grpId="0" animBg="1"/>
      <p:bldP spid="41" grpId="0" animBg="1"/>
      <p:bldP spid="42" grpId="0"/>
      <p:bldP spid="45" grpId="0"/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5 - Synthèse  à partir d’un exemple en STS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245424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partir d’une situation au bar pédagogique où on élabore un cocktail sans alcool :</a:t>
            </a:r>
          </a:p>
          <a:p>
            <a:pPr marL="0" indent="0" algn="just">
              <a:buNone/>
            </a:pPr>
            <a:r>
              <a:rPr lang="fr-FR" b="1" u="sng" dirty="0" smtClean="0"/>
              <a:t>Dans une approche « professionnelle »</a:t>
            </a:r>
            <a:r>
              <a:rPr lang="fr-FR" b="1" dirty="0" smtClean="0"/>
              <a:t>, </a:t>
            </a:r>
            <a:r>
              <a:rPr lang="fr-FR" dirty="0" smtClean="0"/>
              <a:t>on peut faire, par exemple, un TWI : mettre en position, montrer, faire faire, faire la synthèse. </a:t>
            </a:r>
          </a:p>
          <a:p>
            <a:pPr marL="0" indent="0" algn="just">
              <a:buNone/>
            </a:pPr>
            <a:r>
              <a:rPr lang="fr-FR" b="1" dirty="0" smtClean="0"/>
              <a:t>L’objectif = la maîtrise technique</a:t>
            </a:r>
          </a:p>
          <a:p>
            <a:pPr marL="0" indent="0" algn="just">
              <a:buNone/>
            </a:pPr>
            <a:endParaRPr lang="fr-FR" b="1" dirty="0" smtClean="0"/>
          </a:p>
          <a:p>
            <a:pPr marL="0" indent="0" algn="just">
              <a:buNone/>
            </a:pPr>
            <a:r>
              <a:rPr lang="fr-FR" b="1" dirty="0" smtClean="0"/>
              <a:t>    </a:t>
            </a:r>
            <a:r>
              <a:rPr lang="fr-FR" b="1" u="sng" dirty="0" smtClean="0"/>
              <a:t>Dans une approche technologique </a:t>
            </a:r>
            <a:r>
              <a:rPr lang="fr-FR" b="1" dirty="0" smtClean="0"/>
              <a:t>: </a:t>
            </a:r>
            <a:r>
              <a:rPr lang="fr-FR" dirty="0" smtClean="0"/>
              <a:t>on va élaborer le cocktail, l’analyser  tout en mobilisant les notions (qualité et originalité des produits, analyse sensorielle, éléments de coût, argumentation commerciale, service et animation), faire une synthèse, permettant ainsi à l’élève d’acquérir des capacités qu’il pourra ensuite utiliser dans d’autres contextes liés à la création de valeur.</a:t>
            </a:r>
          </a:p>
          <a:p>
            <a:pPr marL="0" indent="0" algn="just">
              <a:buNone/>
            </a:pPr>
            <a:r>
              <a:rPr lang="fr-FR" b="1" dirty="0" smtClean="0"/>
              <a:t>L’objectif = la mobilisation et le transfert des capacités acquises </a:t>
            </a:r>
            <a:r>
              <a:rPr lang="fr-FR" b="1" i="1" dirty="0" smtClean="0"/>
              <a:t>(« Comment le produit et le service peuvent contribuer à la création de valeur ») </a:t>
            </a:r>
            <a:r>
              <a:rPr lang="fr-FR" b="1" dirty="0" smtClean="0"/>
              <a:t>dans différents contextes de restauration ou d’hébergement.</a:t>
            </a:r>
          </a:p>
          <a:p>
            <a:pPr marL="0" indent="0" algn="just">
              <a:buNone/>
            </a:pPr>
            <a:r>
              <a:rPr lang="fr-FR" b="1" dirty="0" smtClean="0"/>
              <a:t>   </a:t>
            </a:r>
            <a:endParaRPr lang="fr-FR" sz="800" dirty="0"/>
          </a:p>
          <a:p>
            <a:pPr lvl="4">
              <a:buFont typeface="Wingdings" charset="2"/>
              <a:buChar char="§"/>
            </a:pPr>
            <a:endParaRPr lang="fr-FR" sz="800" dirty="0" smtClean="0"/>
          </a:p>
          <a:p>
            <a:pPr lvl="4">
              <a:buNone/>
            </a:pPr>
            <a:endParaRPr lang="fr-FR" sz="3200" dirty="0" smtClean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623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1143000"/>
          </a:xfrm>
        </p:spPr>
        <p:txBody>
          <a:bodyPr>
            <a:normAutofit/>
          </a:bodyPr>
          <a:lstStyle/>
          <a:p>
            <a:r>
              <a:rPr lang="fr-FR" sz="3600" b="1" u="sng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Objectifs</a:t>
            </a:r>
            <a:endParaRPr lang="fr-FR" sz="3600" b="1" u="sng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060849"/>
            <a:ext cx="8712968" cy="396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Montrer les fondements et l’intérêt de la démarche technologique en STHR :</a:t>
            </a:r>
          </a:p>
          <a:p>
            <a:pPr lvl="4">
              <a:buFont typeface="Wingdings" charset="2"/>
              <a:buChar char="§"/>
            </a:pPr>
            <a:r>
              <a:rPr lang="fr-FR" sz="3200" dirty="0" smtClean="0"/>
              <a:t>Repérer ses spécificités, notamment par rapport à la voie professionnelle ;</a:t>
            </a:r>
          </a:p>
          <a:p>
            <a:pPr lvl="4">
              <a:buFont typeface="Wingdings" charset="2"/>
              <a:buChar char="§"/>
            </a:pPr>
            <a:r>
              <a:rPr lang="fr-FR" sz="3200" dirty="0" smtClean="0"/>
              <a:t>Expliciter la démarche pédagogique à partir d’un exemple en STS ;</a:t>
            </a:r>
          </a:p>
          <a:p>
            <a:pPr lvl="4">
              <a:buFont typeface="Wingdings" charset="2"/>
              <a:buChar char="§"/>
            </a:pPr>
            <a:r>
              <a:rPr lang="fr-FR" sz="3200" dirty="0" smtClean="0"/>
              <a:t>Analyser les points clés de l’approche proposée.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088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68952" cy="1143000"/>
          </a:xfrm>
        </p:spPr>
        <p:txBody>
          <a:bodyPr>
            <a:normAutofit/>
          </a:bodyPr>
          <a:lstStyle/>
          <a:p>
            <a:r>
              <a:rPr lang="fr-FR" sz="3600" b="1" u="sng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Plan de l’intervention</a:t>
            </a:r>
            <a:endParaRPr lang="fr-FR" sz="3600" b="1" u="sng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864096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fr-FR" b="1" dirty="0" smtClean="0"/>
              <a:t>Introduction : « </a:t>
            </a:r>
            <a:r>
              <a:rPr lang="fr-FR" b="1" i="1" dirty="0" smtClean="0"/>
              <a:t>La lettre et l’esprit…» </a:t>
            </a:r>
          </a:p>
          <a:p>
            <a:pPr marL="514350" indent="-514350">
              <a:buAutoNum type="arabicPeriod"/>
            </a:pPr>
            <a:r>
              <a:rPr lang="fr-FR" b="1" i="1" dirty="0" smtClean="0"/>
              <a:t>Les points-clés de la démarche : le contexte technologique</a:t>
            </a:r>
          </a:p>
          <a:p>
            <a:pPr marL="514350" indent="-514350">
              <a:buAutoNum type="arabicPeriod"/>
            </a:pPr>
            <a:r>
              <a:rPr lang="fr-FR" b="1" i="1" dirty="0" smtClean="0"/>
              <a:t>La polyvalence et l’intégration des enseignements</a:t>
            </a:r>
          </a:p>
          <a:p>
            <a:pPr marL="514350" indent="-514350">
              <a:buAutoNum type="arabicPeriod"/>
            </a:pPr>
            <a:r>
              <a:rPr lang="fr-FR" b="1" i="1" dirty="0" smtClean="0"/>
              <a:t>Les fondements de la démarche technologique en STHR</a:t>
            </a:r>
          </a:p>
          <a:p>
            <a:pPr marL="514350" indent="-514350">
              <a:buAutoNum type="arabicPeriod"/>
            </a:pPr>
            <a:r>
              <a:rPr lang="fr-FR" b="1" i="1" dirty="0" smtClean="0"/>
              <a:t>Les éléments de la démarche en STHR : approche OAC, outils et techniques à privilégier, étapes</a:t>
            </a:r>
          </a:p>
          <a:p>
            <a:pPr marL="514350" indent="-514350">
              <a:buAutoNum type="arabicPeriod"/>
            </a:pPr>
            <a:r>
              <a:rPr lang="fr-FR" b="1" i="1" dirty="0" smtClean="0"/>
              <a:t>Synthèse à partir d’un exemple en STS et conclusion.</a:t>
            </a:r>
          </a:p>
          <a:p>
            <a:pPr marL="514350" indent="-514350">
              <a:buNone/>
            </a:pPr>
            <a:endParaRPr lang="fr-FR" b="1" i="1" dirty="0" smtClean="0"/>
          </a:p>
          <a:p>
            <a:pPr marL="514350" indent="-514350">
              <a:buAutoNum type="arabicPeriod"/>
            </a:pPr>
            <a:endParaRPr lang="fr-FR" b="1" i="1" dirty="0" smtClean="0"/>
          </a:p>
          <a:p>
            <a:pPr marL="514350" indent="-514350">
              <a:buAutoNum type="arabicPeriod"/>
            </a:pPr>
            <a:endParaRPr lang="fr-FR" b="1" i="1" dirty="0" smtClean="0"/>
          </a:p>
          <a:p>
            <a:pPr marL="514350" indent="-514350">
              <a:buAutoNum type="arabicPeriod"/>
            </a:pPr>
            <a:endParaRPr lang="fr-FR" b="1" i="1" dirty="0" smtClean="0"/>
          </a:p>
          <a:p>
            <a:pPr marL="514350" indent="-514350">
              <a:buAutoNum type="arabicPeriod"/>
            </a:pPr>
            <a:endParaRPr lang="fr-FR" b="1" i="1" dirty="0" smtClean="0"/>
          </a:p>
          <a:p>
            <a:pPr marL="514350" indent="-514350">
              <a:buNone/>
            </a:pPr>
            <a:endParaRPr lang="fr-FR" b="1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3912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r>
              <a:rPr lang="fr-FR" sz="3600" b="1" dirty="0" smtClean="0"/>
              <a:t> :« L</a:t>
            </a:r>
            <a:r>
              <a:rPr lang="fr-FR" sz="3600" b="1" i="1" dirty="0" smtClean="0"/>
              <a:t>’esprit et la lettre…» </a:t>
            </a:r>
            <a:br>
              <a:rPr lang="fr-FR" sz="3600" b="1" i="1" dirty="0" smtClean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L’esprit : les principes qui ont guidé l’écriture…</a:t>
            </a:r>
          </a:p>
          <a:p>
            <a:endParaRPr lang="fr-FR" dirty="0" smtClean="0"/>
          </a:p>
          <a:p>
            <a:r>
              <a:rPr lang="fr-FR" dirty="0" smtClean="0"/>
              <a:t>Conforté par « la lettre » : les textes et le programme (JORF et BOEN)…</a:t>
            </a:r>
          </a:p>
          <a:p>
            <a:endParaRPr lang="fr-FR" dirty="0" smtClean="0"/>
          </a:p>
          <a:p>
            <a:r>
              <a:rPr lang="fr-FR" dirty="0" smtClean="0"/>
              <a:t>Les ressources d’accompagnement :  (qui seront publiées sur le site du CNRHR)… à utiliser comme on le souhaite…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 smtClean="0"/>
              <a:t>1 -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points-clés de la démarche :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le contexte technologique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 smtClean="0">
                <a:solidFill>
                  <a:srgbClr val="3366FF"/>
                </a:solidFill>
              </a:rPr>
              <a:t>Finalité</a:t>
            </a:r>
            <a:r>
              <a:rPr lang="fr-FR" sz="2800" b="1" dirty="0" smtClean="0">
                <a:solidFill>
                  <a:srgbClr val="3366FF"/>
                </a:solidFill>
              </a:rPr>
              <a:t> </a:t>
            </a:r>
            <a:r>
              <a:rPr lang="fr-FR" dirty="0" smtClean="0"/>
              <a:t>: poursuite d’études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u="sng" dirty="0" smtClean="0">
                <a:solidFill>
                  <a:srgbClr val="3366FF"/>
                </a:solidFill>
              </a:rPr>
              <a:t>Spécificité</a:t>
            </a:r>
            <a:r>
              <a:rPr lang="fr-FR" sz="2800" b="1" dirty="0" smtClean="0">
                <a:solidFill>
                  <a:srgbClr val="3366FF"/>
                </a:solidFill>
              </a:rPr>
              <a:t> </a:t>
            </a:r>
            <a:r>
              <a:rPr lang="fr-FR" dirty="0" smtClean="0"/>
              <a:t>: polyvalence</a:t>
            </a:r>
          </a:p>
          <a:p>
            <a:pPr>
              <a:buNone/>
            </a:pPr>
            <a:endParaRPr lang="fr-FR" dirty="0" smtClean="0"/>
          </a:p>
          <a:p>
            <a:pPr algn="just"/>
            <a:r>
              <a:rPr lang="fr-FR" b="1" u="sng" dirty="0" smtClean="0">
                <a:solidFill>
                  <a:srgbClr val="3366FF"/>
                </a:solidFill>
              </a:rPr>
              <a:t>Points-forts</a:t>
            </a:r>
            <a:r>
              <a:rPr lang="fr-FR" dirty="0" smtClean="0"/>
              <a:t> : avoir du temps pour trouver sa voie, acquérir une solide culture scientifique et technologique, pouvoir se spécialiser en BTS, aller « plus loin » encore si on le souhaite (Masters)…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3600" b="1" dirty="0" smtClean="0"/>
              <a:t> 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polyvalence et l’intégration des enseignements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7915917"/>
              </p:ext>
            </p:extLst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2334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39100" cy="12954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fr-FR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fondements de la démarche technologique en STHR</a:t>
            </a:r>
            <a:endParaRPr lang="fr-FR" sz="3600" dirty="0" smtClean="0"/>
          </a:p>
        </p:txBody>
      </p:sp>
      <p:sp>
        <p:nvSpPr>
          <p:cNvPr id="2150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0E3D5-912F-4AF3-AB73-D8C92D795D88}" type="slidenum">
              <a:rPr lang="fr-FR" altLang="ja-JP" smtClean="0"/>
              <a:pPr/>
              <a:t>7</a:t>
            </a:fld>
            <a:endParaRPr lang="fr-FR" altLang="ja-JP" smtClean="0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04800" y="3200400"/>
            <a:ext cx="1676400" cy="64633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bg1"/>
                </a:solidFill>
              </a:rPr>
              <a:t>Contextes et situations 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438400" y="2971800"/>
            <a:ext cx="1600200" cy="831850"/>
          </a:xfrm>
          <a:prstGeom prst="rect">
            <a:avLst/>
          </a:prstGeom>
          <a:solidFill>
            <a:srgbClr val="FFD61E"/>
          </a:solidFill>
          <a:ln w="9525">
            <a:solidFill>
              <a:srgbClr val="FFD61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chemeClr val="bg1"/>
                </a:solidFill>
              </a:rPr>
              <a:t>Méthodes actives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066800" y="4267200"/>
            <a:ext cx="2133600" cy="36933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Capacités à acquérir</a:t>
            </a:r>
            <a:endParaRPr lang="fr-FR" dirty="0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810000" y="4191000"/>
            <a:ext cx="2667000" cy="369332"/>
          </a:xfrm>
          <a:prstGeom prst="rect">
            <a:avLst/>
          </a:prstGeom>
          <a:solidFill>
            <a:srgbClr val="329AA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bg1"/>
                </a:solidFill>
              </a:rPr>
              <a:t>Int</a:t>
            </a:r>
            <a:r>
              <a:rPr lang="fr-FR" altLang="ja-JP" dirty="0" smtClean="0">
                <a:solidFill>
                  <a:schemeClr val="bg1"/>
                </a:solidFill>
              </a:rPr>
              <a:t>érêt </a:t>
            </a:r>
            <a:r>
              <a:rPr lang="fr-FR" altLang="ja-JP" dirty="0">
                <a:solidFill>
                  <a:schemeClr val="bg1"/>
                </a:solidFill>
              </a:rPr>
              <a:t>de l’élève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5334000" y="3048000"/>
            <a:ext cx="19812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bg1"/>
                </a:solidFill>
              </a:rPr>
              <a:t>Outils et techniques à privilégier</a:t>
            </a:r>
            <a:endParaRPr lang="fr-FR" dirty="0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1981200" y="5105400"/>
            <a:ext cx="1905000" cy="646331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bg1"/>
                </a:solidFill>
              </a:rPr>
              <a:t>Transversalités nécessaires</a:t>
            </a:r>
            <a:endParaRPr lang="fr-FR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572000" y="4953000"/>
            <a:ext cx="1600200" cy="64633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>
                <a:solidFill>
                  <a:schemeClr val="bg1"/>
                </a:solidFill>
              </a:rPr>
              <a:t>Motivation de l ’élève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010400" y="4114800"/>
            <a:ext cx="2026096" cy="646331"/>
          </a:xfrm>
          <a:prstGeom prst="rect">
            <a:avLst/>
          </a:prstGeom>
          <a:solidFill>
            <a:srgbClr val="D542A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Travail en mode projet</a:t>
            </a:r>
            <a:endParaRPr lang="fr-FR" dirty="0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33400" y="6172200"/>
            <a:ext cx="3048000" cy="457200"/>
          </a:xfrm>
          <a:prstGeom prst="rect">
            <a:avLst/>
          </a:prstGeom>
          <a:solidFill>
            <a:srgbClr val="FF303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Évaluation formative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114800" y="6019800"/>
            <a:ext cx="1905000" cy="646331"/>
          </a:xfrm>
          <a:prstGeom prst="rect">
            <a:avLst/>
          </a:prstGeom>
          <a:solidFill>
            <a:srgbClr val="1510D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Notions à mobiliser </a:t>
            </a:r>
            <a:endParaRPr lang="fr-FR" dirty="0"/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553200" y="4876800"/>
            <a:ext cx="2051248" cy="1754326"/>
          </a:xfrm>
          <a:prstGeom prst="rect">
            <a:avLst/>
          </a:prstGeom>
          <a:solidFill>
            <a:srgbClr val="FF550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bg1"/>
                </a:solidFill>
              </a:rPr>
              <a:t>Observation, analyse, réflexion, compréhension,  conceptualisation, formalisation, transfert.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fr-FR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fondements de la démarche technologique en STHR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Des méthodes pédagogiques actives,</a:t>
            </a:r>
          </a:p>
          <a:p>
            <a:r>
              <a:rPr lang="fr-FR" sz="2400" b="1" dirty="0" smtClean="0"/>
              <a:t>appliquées à des objets d’étude concrets,</a:t>
            </a:r>
          </a:p>
          <a:p>
            <a:r>
              <a:rPr lang="fr-FR" sz="2400" b="1" dirty="0" smtClean="0"/>
              <a:t>qui placent l’élève au cœur de la construction de ses apprentissages,</a:t>
            </a:r>
          </a:p>
          <a:p>
            <a:r>
              <a:rPr lang="fr-FR" sz="2400" b="1" dirty="0" smtClean="0"/>
              <a:t>qui prennent appui sur des situations réelles, observées, vécues ou simulées…,</a:t>
            </a:r>
            <a:endParaRPr lang="fr-FR" sz="2400" dirty="0" smtClean="0"/>
          </a:p>
          <a:p>
            <a:r>
              <a:rPr lang="fr-FR" sz="2400" b="1" dirty="0" smtClean="0"/>
              <a:t>où l’on « entre » par une mise en action concrète (situation) </a:t>
            </a:r>
          </a:p>
          <a:p>
            <a:r>
              <a:rPr lang="fr-FR" sz="2400" b="1" dirty="0" smtClean="0"/>
              <a:t>afin de mettre en œuvre le processus suivant :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5221649"/>
            <a:ext cx="2520280" cy="10801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419872" y="5221649"/>
            <a:ext cx="2520280" cy="10801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6084168" y="5221649"/>
            <a:ext cx="2520280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55576" y="5293657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1. 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OBSERVATION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ANALYSE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19872" y="5221649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FF"/>
                </a:solidFill>
              </a:rPr>
              <a:t>2. COMPRÉHENSION</a:t>
            </a:r>
          </a:p>
          <a:p>
            <a:pPr algn="ctr"/>
            <a:r>
              <a:rPr lang="fr-FR" sz="2000" b="1" dirty="0" smtClean="0">
                <a:solidFill>
                  <a:srgbClr val="FFFFFF"/>
                </a:solidFill>
              </a:rPr>
              <a:t>CONCEPTUALISATION</a:t>
            </a:r>
          </a:p>
          <a:p>
            <a:pPr algn="ctr"/>
            <a:r>
              <a:rPr lang="fr-FR" sz="2000" b="1" dirty="0" smtClean="0">
                <a:solidFill>
                  <a:srgbClr val="FFFFFF"/>
                </a:solidFill>
              </a:rPr>
              <a:t>FORMALISATION</a:t>
            </a:r>
            <a:endParaRPr lang="fr-FR" sz="2000" b="1" dirty="0">
              <a:solidFill>
                <a:srgbClr val="FFFF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4168" y="528610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FF"/>
                </a:solidFill>
              </a:rPr>
              <a:t>3. </a:t>
            </a:r>
          </a:p>
          <a:p>
            <a:pPr algn="ctr"/>
            <a:r>
              <a:rPr lang="fr-FR" sz="2000" b="1" dirty="0" smtClean="0">
                <a:solidFill>
                  <a:srgbClr val="FFFFFF"/>
                </a:solidFill>
              </a:rPr>
              <a:t>TRANSFERT</a:t>
            </a:r>
            <a:endParaRPr lang="fr-FR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66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Les éléments de la démarche technologique en STHR </a:t>
            </a:r>
            <a:b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 L’approche OAC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5966977"/>
              </p:ext>
            </p:extLst>
          </p:nvPr>
        </p:nvGraphicFramePr>
        <p:xfrm>
          <a:off x="179512" y="1196751"/>
          <a:ext cx="8712967" cy="5328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51520" y="4149080"/>
            <a:ext cx="271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FFFF"/>
                </a:solidFill>
              </a:rPr>
              <a:t>Mises en situation pratiques</a:t>
            </a:r>
            <a:endParaRPr lang="fr-FR" sz="2400" b="1" dirty="0">
              <a:solidFill>
                <a:srgbClr val="FFFF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412776"/>
            <a:ext cx="306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Visites d’entreprises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04248" y="508518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Jeux sérieux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1520" y="580526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FFFF"/>
                </a:solidFill>
              </a:rPr>
              <a:t>Ressources numériques</a:t>
            </a:r>
            <a:endParaRPr lang="fr-FR" sz="2400" b="1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660232" y="3284984"/>
            <a:ext cx="226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Intervenants professionnels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04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641</Words>
  <Application>Microsoft Office PowerPoint</Application>
  <PresentationFormat>Affichage à l'écran (4:3)</PresentationFormat>
  <Paragraphs>205</Paragraphs>
  <Slides>16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 Fondement et intérêt de la démarche technologique en STHR</vt:lpstr>
      <vt:lpstr>Objectifs</vt:lpstr>
      <vt:lpstr>Plan de l’intervention</vt:lpstr>
      <vt:lpstr>Introduction :« L’esprit et la lettre…»  </vt:lpstr>
      <vt:lpstr>1 - Les points-clés de la démarche :  le contexte technologique</vt:lpstr>
      <vt:lpstr>2  La polyvalence et l’intégration des enseignements</vt:lpstr>
      <vt:lpstr>3  Les fondements de la démarche technologique en STHR</vt:lpstr>
      <vt:lpstr>3  Les fondements de la démarche technologique en STHR</vt:lpstr>
      <vt:lpstr>4.  Les éléments de la démarche technologique en STHR  4.1 L’approche OAC</vt:lpstr>
      <vt:lpstr>4.2 - Les outils et techniques à privilégier</vt:lpstr>
      <vt:lpstr>4.1 - Les outils et techniques à privilégier</vt:lpstr>
      <vt:lpstr>4.2 - Les outils et techniques à privilégier - exemple</vt:lpstr>
      <vt:lpstr>4.3 Les étapes de la démarche</vt:lpstr>
      <vt:lpstr>4.3 Les étapes de la démarche - exemple</vt:lpstr>
      <vt:lpstr>Liens avec le programme (extraits) </vt:lpstr>
      <vt:lpstr>5 - Synthèse  à partir d’un exemple en 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EGH</dc:title>
  <dc:creator>Reunion</dc:creator>
  <cp:lastModifiedBy>Augustin</cp:lastModifiedBy>
  <cp:revision>163</cp:revision>
  <dcterms:created xsi:type="dcterms:W3CDTF">2015-03-18T11:30:36Z</dcterms:created>
  <dcterms:modified xsi:type="dcterms:W3CDTF">2015-05-01T15:02:36Z</dcterms:modified>
</cp:coreProperties>
</file>