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EBE42-37BF-4247-8BBE-1337B90C29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1C29225-B71E-47EE-B198-614A749D2D43}">
      <dgm:prSet/>
      <dgm:spPr/>
      <dgm:t>
        <a:bodyPr/>
        <a:lstStyle/>
        <a:p>
          <a:pPr rtl="0"/>
          <a:r>
            <a:rPr lang="fr-FR" dirty="0" smtClean="0"/>
            <a:t>Les éléments fondamentaux de l’environnement numérique</a:t>
          </a:r>
          <a:endParaRPr lang="fr-FR" dirty="0"/>
        </a:p>
      </dgm:t>
    </dgm:pt>
    <dgm:pt modelId="{6DC29D17-5614-498A-B2BD-D204C6089BC8}" type="parTrans" cxnId="{D901944B-0222-4457-B345-F3742477A9B8}">
      <dgm:prSet/>
      <dgm:spPr/>
      <dgm:t>
        <a:bodyPr/>
        <a:lstStyle/>
        <a:p>
          <a:endParaRPr lang="fr-FR"/>
        </a:p>
      </dgm:t>
    </dgm:pt>
    <dgm:pt modelId="{7E9373E8-5A1B-462A-B68B-123D01F30844}" type="sibTrans" cxnId="{D901944B-0222-4457-B345-F3742477A9B8}">
      <dgm:prSet/>
      <dgm:spPr/>
      <dgm:t>
        <a:bodyPr/>
        <a:lstStyle/>
        <a:p>
          <a:endParaRPr lang="fr-FR"/>
        </a:p>
      </dgm:t>
    </dgm:pt>
    <dgm:pt modelId="{170092CB-C301-4F65-9609-DAF5BA399D42}">
      <dgm:prSet/>
      <dgm:spPr/>
      <dgm:t>
        <a:bodyPr/>
        <a:lstStyle/>
        <a:p>
          <a:pPr rtl="0"/>
          <a:r>
            <a:rPr lang="fr-FR" smtClean="0"/>
            <a:t>Bureautique et outils multimédias</a:t>
          </a:r>
          <a:endParaRPr lang="fr-FR"/>
        </a:p>
      </dgm:t>
    </dgm:pt>
    <dgm:pt modelId="{FDFB11AD-1D87-4086-BB95-15A8358EF150}" type="parTrans" cxnId="{FF4C9705-C0FC-4FF4-B578-558ADB047A23}">
      <dgm:prSet/>
      <dgm:spPr/>
      <dgm:t>
        <a:bodyPr/>
        <a:lstStyle/>
        <a:p>
          <a:endParaRPr lang="fr-FR"/>
        </a:p>
      </dgm:t>
    </dgm:pt>
    <dgm:pt modelId="{5D5A455B-2EDD-4A9E-9497-58E00BBAD751}" type="sibTrans" cxnId="{FF4C9705-C0FC-4FF4-B578-558ADB047A23}">
      <dgm:prSet/>
      <dgm:spPr/>
      <dgm:t>
        <a:bodyPr/>
        <a:lstStyle/>
        <a:p>
          <a:endParaRPr lang="fr-FR"/>
        </a:p>
      </dgm:t>
    </dgm:pt>
    <dgm:pt modelId="{9D56B978-AC76-47E0-B523-4143AA6AAE43}">
      <dgm:prSet/>
      <dgm:spPr/>
      <dgm:t>
        <a:bodyPr/>
        <a:lstStyle/>
        <a:p>
          <a:pPr rtl="0"/>
          <a:r>
            <a:rPr lang="fr-FR" smtClean="0"/>
            <a:t>Les outils de communication</a:t>
          </a:r>
          <a:endParaRPr lang="fr-FR"/>
        </a:p>
      </dgm:t>
    </dgm:pt>
    <dgm:pt modelId="{26B92528-C157-4202-86AE-0CAB8B20CCE2}" type="parTrans" cxnId="{C1F116C5-79E3-4ABD-82C4-26E96A03EDC0}">
      <dgm:prSet/>
      <dgm:spPr/>
      <dgm:t>
        <a:bodyPr/>
        <a:lstStyle/>
        <a:p>
          <a:endParaRPr lang="fr-FR"/>
        </a:p>
      </dgm:t>
    </dgm:pt>
    <dgm:pt modelId="{22BEE55D-1556-4569-8E93-7EFD193D695B}" type="sibTrans" cxnId="{C1F116C5-79E3-4ABD-82C4-26E96A03EDC0}">
      <dgm:prSet/>
      <dgm:spPr/>
      <dgm:t>
        <a:bodyPr/>
        <a:lstStyle/>
        <a:p>
          <a:endParaRPr lang="fr-FR"/>
        </a:p>
      </dgm:t>
    </dgm:pt>
    <dgm:pt modelId="{F79BA3A2-C044-4E07-ACC3-BF02AAB60E01}">
      <dgm:prSet/>
      <dgm:spPr/>
      <dgm:t>
        <a:bodyPr/>
        <a:lstStyle/>
        <a:p>
          <a:pPr rtl="0"/>
          <a:r>
            <a:rPr lang="fr-FR" smtClean="0"/>
            <a:t>Les outils professionnels de gestion</a:t>
          </a:r>
          <a:endParaRPr lang="fr-FR"/>
        </a:p>
      </dgm:t>
    </dgm:pt>
    <dgm:pt modelId="{2CABA423-B068-4EB4-9C78-AC144A12E15C}" type="parTrans" cxnId="{EB761F05-A434-42B4-9872-0B5F9C1F05C9}">
      <dgm:prSet/>
      <dgm:spPr/>
      <dgm:t>
        <a:bodyPr/>
        <a:lstStyle/>
        <a:p>
          <a:endParaRPr lang="fr-FR"/>
        </a:p>
      </dgm:t>
    </dgm:pt>
    <dgm:pt modelId="{C36E7D70-213E-4DC1-8BC9-6F93F90AE843}" type="sibTrans" cxnId="{EB761F05-A434-42B4-9872-0B5F9C1F05C9}">
      <dgm:prSet/>
      <dgm:spPr/>
      <dgm:t>
        <a:bodyPr/>
        <a:lstStyle/>
        <a:p>
          <a:endParaRPr lang="fr-FR"/>
        </a:p>
      </dgm:t>
    </dgm:pt>
    <dgm:pt modelId="{9DA23008-DC9C-4BE2-88EF-1D5DEA3E444B}" type="pres">
      <dgm:prSet presAssocID="{281EBE42-37BF-4247-8BBE-1337B90C294B}" presName="linear" presStyleCnt="0">
        <dgm:presLayoutVars>
          <dgm:animLvl val="lvl"/>
          <dgm:resizeHandles val="exact"/>
        </dgm:presLayoutVars>
      </dgm:prSet>
      <dgm:spPr/>
    </dgm:pt>
    <dgm:pt modelId="{C2E960F0-5FAA-444B-8C16-62D5B4CF2340}" type="pres">
      <dgm:prSet presAssocID="{21C29225-B71E-47EE-B198-614A749D2D4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EF2B6FB-0437-4B22-BDB8-A14122A66BA8}" type="pres">
      <dgm:prSet presAssocID="{7E9373E8-5A1B-462A-B68B-123D01F30844}" presName="spacer" presStyleCnt="0"/>
      <dgm:spPr/>
    </dgm:pt>
    <dgm:pt modelId="{2DF81652-9CA0-40AB-8C1D-D7A3EF0F0B33}" type="pres">
      <dgm:prSet presAssocID="{170092CB-C301-4F65-9609-DAF5BA399D4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400AB57-730D-4E22-9DBA-6D94E919CD95}" type="pres">
      <dgm:prSet presAssocID="{5D5A455B-2EDD-4A9E-9497-58E00BBAD751}" presName="spacer" presStyleCnt="0"/>
      <dgm:spPr/>
    </dgm:pt>
    <dgm:pt modelId="{79C6273E-7746-4A0D-8D87-242DE7E9BFD1}" type="pres">
      <dgm:prSet presAssocID="{9D56B978-AC76-47E0-B523-4143AA6AAE4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4FBAD6B-47AB-4E56-9176-0FF25F429751}" type="pres">
      <dgm:prSet presAssocID="{22BEE55D-1556-4569-8E93-7EFD193D695B}" presName="spacer" presStyleCnt="0"/>
      <dgm:spPr/>
    </dgm:pt>
    <dgm:pt modelId="{0BE9DCA5-DF81-409D-A356-429FB150E360}" type="pres">
      <dgm:prSet presAssocID="{F79BA3A2-C044-4E07-ACC3-BF02AAB60E01}" presName="parentText" presStyleLbl="node1" presStyleIdx="3" presStyleCnt="4" custLinFactNeighborX="126" custLinFactNeighborY="4534">
        <dgm:presLayoutVars>
          <dgm:chMax val="0"/>
          <dgm:bulletEnabled val="1"/>
        </dgm:presLayoutVars>
      </dgm:prSet>
      <dgm:spPr/>
    </dgm:pt>
  </dgm:ptLst>
  <dgm:cxnLst>
    <dgm:cxn modelId="{C79E9D20-A9EF-4E7A-9FCF-7F36581390F0}" type="presOf" srcId="{281EBE42-37BF-4247-8BBE-1337B90C294B}" destId="{9DA23008-DC9C-4BE2-88EF-1D5DEA3E444B}" srcOrd="0" destOrd="0" presId="urn:microsoft.com/office/officeart/2005/8/layout/vList2"/>
    <dgm:cxn modelId="{4B412387-D3AE-4D4F-A952-94A43571498D}" type="presOf" srcId="{21C29225-B71E-47EE-B198-614A749D2D43}" destId="{C2E960F0-5FAA-444B-8C16-62D5B4CF2340}" srcOrd="0" destOrd="0" presId="urn:microsoft.com/office/officeart/2005/8/layout/vList2"/>
    <dgm:cxn modelId="{3493AA2D-E586-4CBF-8339-648BF716B333}" type="presOf" srcId="{F79BA3A2-C044-4E07-ACC3-BF02AAB60E01}" destId="{0BE9DCA5-DF81-409D-A356-429FB150E360}" srcOrd="0" destOrd="0" presId="urn:microsoft.com/office/officeart/2005/8/layout/vList2"/>
    <dgm:cxn modelId="{C1F116C5-79E3-4ABD-82C4-26E96A03EDC0}" srcId="{281EBE42-37BF-4247-8BBE-1337B90C294B}" destId="{9D56B978-AC76-47E0-B523-4143AA6AAE43}" srcOrd="2" destOrd="0" parTransId="{26B92528-C157-4202-86AE-0CAB8B20CCE2}" sibTransId="{22BEE55D-1556-4569-8E93-7EFD193D695B}"/>
    <dgm:cxn modelId="{89D307B4-A9E7-4BA1-9272-727715129443}" type="presOf" srcId="{170092CB-C301-4F65-9609-DAF5BA399D42}" destId="{2DF81652-9CA0-40AB-8C1D-D7A3EF0F0B33}" srcOrd="0" destOrd="0" presId="urn:microsoft.com/office/officeart/2005/8/layout/vList2"/>
    <dgm:cxn modelId="{390DC564-4144-4CFB-96CB-C59D23CB8FCC}" type="presOf" srcId="{9D56B978-AC76-47E0-B523-4143AA6AAE43}" destId="{79C6273E-7746-4A0D-8D87-242DE7E9BFD1}" srcOrd="0" destOrd="0" presId="urn:microsoft.com/office/officeart/2005/8/layout/vList2"/>
    <dgm:cxn modelId="{FF4C9705-C0FC-4FF4-B578-558ADB047A23}" srcId="{281EBE42-37BF-4247-8BBE-1337B90C294B}" destId="{170092CB-C301-4F65-9609-DAF5BA399D42}" srcOrd="1" destOrd="0" parTransId="{FDFB11AD-1D87-4086-BB95-15A8358EF150}" sibTransId="{5D5A455B-2EDD-4A9E-9497-58E00BBAD751}"/>
    <dgm:cxn modelId="{EB761F05-A434-42B4-9872-0B5F9C1F05C9}" srcId="{281EBE42-37BF-4247-8BBE-1337B90C294B}" destId="{F79BA3A2-C044-4E07-ACC3-BF02AAB60E01}" srcOrd="3" destOrd="0" parTransId="{2CABA423-B068-4EB4-9C78-AC144A12E15C}" sibTransId="{C36E7D70-213E-4DC1-8BC9-6F93F90AE843}"/>
    <dgm:cxn modelId="{D901944B-0222-4457-B345-F3742477A9B8}" srcId="{281EBE42-37BF-4247-8BBE-1337B90C294B}" destId="{21C29225-B71E-47EE-B198-614A749D2D43}" srcOrd="0" destOrd="0" parTransId="{6DC29D17-5614-498A-B2BD-D204C6089BC8}" sibTransId="{7E9373E8-5A1B-462A-B68B-123D01F30844}"/>
    <dgm:cxn modelId="{C2D65969-158F-4EBF-BD95-423EE14EE873}" type="presParOf" srcId="{9DA23008-DC9C-4BE2-88EF-1D5DEA3E444B}" destId="{C2E960F0-5FAA-444B-8C16-62D5B4CF2340}" srcOrd="0" destOrd="0" presId="urn:microsoft.com/office/officeart/2005/8/layout/vList2"/>
    <dgm:cxn modelId="{C6659510-9ADF-4951-9870-ACC3D1EF4FC4}" type="presParOf" srcId="{9DA23008-DC9C-4BE2-88EF-1D5DEA3E444B}" destId="{3EF2B6FB-0437-4B22-BDB8-A14122A66BA8}" srcOrd="1" destOrd="0" presId="urn:microsoft.com/office/officeart/2005/8/layout/vList2"/>
    <dgm:cxn modelId="{9143CEFE-F8C8-4042-95C2-6B63A165D950}" type="presParOf" srcId="{9DA23008-DC9C-4BE2-88EF-1D5DEA3E444B}" destId="{2DF81652-9CA0-40AB-8C1D-D7A3EF0F0B33}" srcOrd="2" destOrd="0" presId="urn:microsoft.com/office/officeart/2005/8/layout/vList2"/>
    <dgm:cxn modelId="{92040928-6237-4236-9E8D-64828A89867D}" type="presParOf" srcId="{9DA23008-DC9C-4BE2-88EF-1D5DEA3E444B}" destId="{F400AB57-730D-4E22-9DBA-6D94E919CD95}" srcOrd="3" destOrd="0" presId="urn:microsoft.com/office/officeart/2005/8/layout/vList2"/>
    <dgm:cxn modelId="{0A2529AA-3227-4DA3-AD8A-DDE4AA728F73}" type="presParOf" srcId="{9DA23008-DC9C-4BE2-88EF-1D5DEA3E444B}" destId="{79C6273E-7746-4A0D-8D87-242DE7E9BFD1}" srcOrd="4" destOrd="0" presId="urn:microsoft.com/office/officeart/2005/8/layout/vList2"/>
    <dgm:cxn modelId="{706CD1EA-E932-453F-B130-C2D49B968E97}" type="presParOf" srcId="{9DA23008-DC9C-4BE2-88EF-1D5DEA3E444B}" destId="{04FBAD6B-47AB-4E56-9176-0FF25F429751}" srcOrd="5" destOrd="0" presId="urn:microsoft.com/office/officeart/2005/8/layout/vList2"/>
    <dgm:cxn modelId="{7AEAF0FC-120B-4BAB-9E0D-C2432DD28559}" type="presParOf" srcId="{9DA23008-DC9C-4BE2-88EF-1D5DEA3E444B}" destId="{0BE9DCA5-DF81-409D-A356-429FB150E3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3A760-9068-4230-BC78-5358AAE78C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5945FB-7651-49C2-9076-A021F1FFC12A}">
      <dgm:prSet/>
      <dgm:spPr/>
      <dgm:t>
        <a:bodyPr/>
        <a:lstStyle/>
        <a:p>
          <a:pPr rtl="0"/>
          <a:r>
            <a:rPr lang="fr-FR" b="0" i="0" baseline="0" dirty="0" smtClean="0"/>
            <a:t>Les outils de bureautique classiques</a:t>
          </a:r>
          <a:endParaRPr lang="fr-FR" b="0" dirty="0"/>
        </a:p>
      </dgm:t>
    </dgm:pt>
    <dgm:pt modelId="{5D4674AA-4876-449F-9950-F91E5A6108F6}" type="parTrans" cxnId="{4FB3FC6E-F11A-403E-A958-6CAFC961042C}">
      <dgm:prSet/>
      <dgm:spPr/>
      <dgm:t>
        <a:bodyPr/>
        <a:lstStyle/>
        <a:p>
          <a:endParaRPr lang="fr-FR"/>
        </a:p>
      </dgm:t>
    </dgm:pt>
    <dgm:pt modelId="{A7589126-0170-44A0-9245-3FA2FA5B682F}" type="sibTrans" cxnId="{4FB3FC6E-F11A-403E-A958-6CAFC961042C}">
      <dgm:prSet/>
      <dgm:spPr/>
      <dgm:t>
        <a:bodyPr/>
        <a:lstStyle/>
        <a:p>
          <a:endParaRPr lang="fr-FR"/>
        </a:p>
      </dgm:t>
    </dgm:pt>
    <dgm:pt modelId="{EF37BA03-DF7E-4AB8-8521-3B400857E804}">
      <dgm:prSet/>
      <dgm:spPr/>
      <dgm:t>
        <a:bodyPr/>
        <a:lstStyle/>
        <a:p>
          <a:pPr rtl="0"/>
          <a:r>
            <a:rPr lang="fr-FR" b="0" i="0" baseline="0" dirty="0" smtClean="0"/>
            <a:t>Les outils de communication : messagerie, navigateur, moteurs de recherche, outils nomades</a:t>
          </a:r>
          <a:endParaRPr lang="fr-FR" b="0" dirty="0"/>
        </a:p>
      </dgm:t>
    </dgm:pt>
    <dgm:pt modelId="{9A31E65F-876D-41C2-A2B9-4E372AFA82C7}" type="parTrans" cxnId="{982868C5-0CCA-45AA-8A18-4033707514F5}">
      <dgm:prSet/>
      <dgm:spPr/>
      <dgm:t>
        <a:bodyPr/>
        <a:lstStyle/>
        <a:p>
          <a:endParaRPr lang="fr-FR"/>
        </a:p>
      </dgm:t>
    </dgm:pt>
    <dgm:pt modelId="{F9B4ABCB-3A15-4813-8C16-0F3C91569109}" type="sibTrans" cxnId="{982868C5-0CCA-45AA-8A18-4033707514F5}">
      <dgm:prSet/>
      <dgm:spPr/>
      <dgm:t>
        <a:bodyPr/>
        <a:lstStyle/>
        <a:p>
          <a:endParaRPr lang="fr-FR"/>
        </a:p>
      </dgm:t>
    </dgm:pt>
    <dgm:pt modelId="{6663DAE4-4466-422C-AE3C-97FD47718464}">
      <dgm:prSet/>
      <dgm:spPr/>
      <dgm:t>
        <a:bodyPr/>
        <a:lstStyle/>
        <a:p>
          <a:pPr rtl="0"/>
          <a:r>
            <a:rPr lang="fr-FR" b="0" i="0" baseline="0" dirty="0" smtClean="0"/>
            <a:t>Les logiciels de service réseau (</a:t>
          </a:r>
          <a:r>
            <a:rPr lang="fr-FR" b="0" i="0" baseline="0" dirty="0" err="1" smtClean="0"/>
            <a:t>facebook</a:t>
          </a:r>
          <a:r>
            <a:rPr lang="fr-FR" b="0" i="0" baseline="0" dirty="0" smtClean="0"/>
            <a:t>, </a:t>
          </a:r>
          <a:r>
            <a:rPr lang="fr-FR" b="0" i="0" baseline="0" dirty="0" err="1" smtClean="0"/>
            <a:t>twitter</a:t>
          </a:r>
          <a:r>
            <a:rPr lang="fr-FR" b="0" i="0" baseline="0" dirty="0" smtClean="0"/>
            <a:t>)</a:t>
          </a:r>
          <a:endParaRPr lang="fr-FR" b="0" dirty="0"/>
        </a:p>
      </dgm:t>
    </dgm:pt>
    <dgm:pt modelId="{945D8BE2-A835-4CA6-A977-75CD8C565728}" type="parTrans" cxnId="{12DFEF22-4F57-427A-9D32-0A89D6515221}">
      <dgm:prSet/>
      <dgm:spPr/>
      <dgm:t>
        <a:bodyPr/>
        <a:lstStyle/>
        <a:p>
          <a:endParaRPr lang="fr-FR"/>
        </a:p>
      </dgm:t>
    </dgm:pt>
    <dgm:pt modelId="{53E15694-B9E4-4C20-A507-C95F03A6D8F4}" type="sibTrans" cxnId="{12DFEF22-4F57-427A-9D32-0A89D6515221}">
      <dgm:prSet/>
      <dgm:spPr/>
      <dgm:t>
        <a:bodyPr/>
        <a:lstStyle/>
        <a:p>
          <a:endParaRPr lang="fr-FR"/>
        </a:p>
      </dgm:t>
    </dgm:pt>
    <dgm:pt modelId="{B43B4E83-0D68-4B67-97DE-FF1091756081}">
      <dgm:prSet/>
      <dgm:spPr/>
      <dgm:t>
        <a:bodyPr/>
        <a:lstStyle/>
        <a:p>
          <a:pPr rtl="0"/>
          <a:r>
            <a:rPr lang="fr-FR" b="0" i="0" baseline="0" dirty="0" smtClean="0"/>
            <a:t>Les sites Web</a:t>
          </a:r>
          <a:endParaRPr lang="fr-FR" b="0" dirty="0"/>
        </a:p>
      </dgm:t>
    </dgm:pt>
    <dgm:pt modelId="{E48A8840-C77D-41A7-9F60-4D2E6BABDEC3}" type="parTrans" cxnId="{0E8CB26F-DB1F-47C0-8571-9AD99E5601D8}">
      <dgm:prSet/>
      <dgm:spPr/>
      <dgm:t>
        <a:bodyPr/>
        <a:lstStyle/>
        <a:p>
          <a:endParaRPr lang="fr-FR"/>
        </a:p>
      </dgm:t>
    </dgm:pt>
    <dgm:pt modelId="{9E320A31-C98B-42F2-B5A2-232F70BFA989}" type="sibTrans" cxnId="{0E8CB26F-DB1F-47C0-8571-9AD99E5601D8}">
      <dgm:prSet/>
      <dgm:spPr/>
      <dgm:t>
        <a:bodyPr/>
        <a:lstStyle/>
        <a:p>
          <a:endParaRPr lang="fr-FR"/>
        </a:p>
      </dgm:t>
    </dgm:pt>
    <dgm:pt modelId="{EA0CF184-2BC1-4B08-A88E-5A4D5CD58CC0}">
      <dgm:prSet/>
      <dgm:spPr/>
      <dgm:t>
        <a:bodyPr/>
        <a:lstStyle/>
        <a:p>
          <a:pPr rtl="0"/>
          <a:r>
            <a:rPr lang="fr-FR" b="0" i="0" baseline="0" dirty="0" smtClean="0"/>
            <a:t>PAO, PREAO, montage vidéo</a:t>
          </a:r>
          <a:endParaRPr lang="fr-FR" b="0" dirty="0"/>
        </a:p>
      </dgm:t>
    </dgm:pt>
    <dgm:pt modelId="{22C0B6E3-A0DF-44D9-9F60-767E57FB8F83}" type="parTrans" cxnId="{A937268F-96C4-424A-BF65-9086574EDBAB}">
      <dgm:prSet/>
      <dgm:spPr/>
      <dgm:t>
        <a:bodyPr/>
        <a:lstStyle/>
        <a:p>
          <a:endParaRPr lang="fr-FR"/>
        </a:p>
      </dgm:t>
    </dgm:pt>
    <dgm:pt modelId="{F3DF7BD8-779E-44A0-B99D-F9530246FB0E}" type="sibTrans" cxnId="{A937268F-96C4-424A-BF65-9086574EDBAB}">
      <dgm:prSet/>
      <dgm:spPr/>
      <dgm:t>
        <a:bodyPr/>
        <a:lstStyle/>
        <a:p>
          <a:endParaRPr lang="fr-FR"/>
        </a:p>
      </dgm:t>
    </dgm:pt>
    <dgm:pt modelId="{E23E3188-CBF1-42AB-9B8B-98CA381C5A94}">
      <dgm:prSet/>
      <dgm:spPr/>
      <dgm:t>
        <a:bodyPr/>
        <a:lstStyle/>
        <a:p>
          <a:pPr rtl="0"/>
          <a:r>
            <a:rPr lang="fr-FR" smtClean="0"/>
            <a:t>Dominante informatique et multimédia</a:t>
          </a:r>
          <a:endParaRPr lang="fr-FR" dirty="0"/>
        </a:p>
      </dgm:t>
    </dgm:pt>
    <dgm:pt modelId="{C6BA11D0-2A29-41FB-B002-F3FAEA6D15D9}" type="sibTrans" cxnId="{89AFD70B-8BBA-4018-A06F-1082BFFDF52D}">
      <dgm:prSet/>
      <dgm:spPr/>
      <dgm:t>
        <a:bodyPr/>
        <a:lstStyle/>
        <a:p>
          <a:endParaRPr lang="fr-FR"/>
        </a:p>
      </dgm:t>
    </dgm:pt>
    <dgm:pt modelId="{73F7FBAD-4A15-47CD-959D-7D386D36EBE5}" type="parTrans" cxnId="{89AFD70B-8BBA-4018-A06F-1082BFFDF52D}">
      <dgm:prSet/>
      <dgm:spPr/>
      <dgm:t>
        <a:bodyPr/>
        <a:lstStyle/>
        <a:p>
          <a:endParaRPr lang="fr-FR"/>
        </a:p>
      </dgm:t>
    </dgm:pt>
    <dgm:pt modelId="{F251D5D9-79A8-476D-AF91-B89D2D36F360}" type="pres">
      <dgm:prSet presAssocID="{5D13A760-9068-4230-BC78-5358AAE78CF5}" presName="linear" presStyleCnt="0">
        <dgm:presLayoutVars>
          <dgm:animLvl val="lvl"/>
          <dgm:resizeHandles val="exact"/>
        </dgm:presLayoutVars>
      </dgm:prSet>
      <dgm:spPr/>
    </dgm:pt>
    <dgm:pt modelId="{565B0E63-4B5E-4530-B599-34BD9362757D}" type="pres">
      <dgm:prSet presAssocID="{E23E3188-CBF1-42AB-9B8B-98CA381C5A9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043BD4-27C1-4337-A851-59408AEDBBCB}" type="pres">
      <dgm:prSet presAssocID="{E23E3188-CBF1-42AB-9B8B-98CA381C5A9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905318C-0961-4604-9289-C86F02AA22E3}" type="presOf" srcId="{5D13A760-9068-4230-BC78-5358AAE78CF5}" destId="{F251D5D9-79A8-476D-AF91-B89D2D36F360}" srcOrd="0" destOrd="0" presId="urn:microsoft.com/office/officeart/2005/8/layout/vList2"/>
    <dgm:cxn modelId="{E3303347-E6AC-458A-9E9D-9531C812719A}" type="presOf" srcId="{3D5945FB-7651-49C2-9076-A021F1FFC12A}" destId="{FC043BD4-27C1-4337-A851-59408AEDBBCB}" srcOrd="0" destOrd="0" presId="urn:microsoft.com/office/officeart/2005/8/layout/vList2"/>
    <dgm:cxn modelId="{12DFEF22-4F57-427A-9D32-0A89D6515221}" srcId="{E23E3188-CBF1-42AB-9B8B-98CA381C5A94}" destId="{6663DAE4-4466-422C-AE3C-97FD47718464}" srcOrd="2" destOrd="0" parTransId="{945D8BE2-A835-4CA6-A977-75CD8C565728}" sibTransId="{53E15694-B9E4-4C20-A507-C95F03A6D8F4}"/>
    <dgm:cxn modelId="{A937268F-96C4-424A-BF65-9086574EDBAB}" srcId="{E23E3188-CBF1-42AB-9B8B-98CA381C5A94}" destId="{EA0CF184-2BC1-4B08-A88E-5A4D5CD58CC0}" srcOrd="4" destOrd="0" parTransId="{22C0B6E3-A0DF-44D9-9F60-767E57FB8F83}" sibTransId="{F3DF7BD8-779E-44A0-B99D-F9530246FB0E}"/>
    <dgm:cxn modelId="{982868C5-0CCA-45AA-8A18-4033707514F5}" srcId="{E23E3188-CBF1-42AB-9B8B-98CA381C5A94}" destId="{EF37BA03-DF7E-4AB8-8521-3B400857E804}" srcOrd="1" destOrd="0" parTransId="{9A31E65F-876D-41C2-A2B9-4E372AFA82C7}" sibTransId="{F9B4ABCB-3A15-4813-8C16-0F3C91569109}"/>
    <dgm:cxn modelId="{0E8CB26F-DB1F-47C0-8571-9AD99E5601D8}" srcId="{E23E3188-CBF1-42AB-9B8B-98CA381C5A94}" destId="{B43B4E83-0D68-4B67-97DE-FF1091756081}" srcOrd="3" destOrd="0" parTransId="{E48A8840-C77D-41A7-9F60-4D2E6BABDEC3}" sibTransId="{9E320A31-C98B-42F2-B5A2-232F70BFA989}"/>
    <dgm:cxn modelId="{4FB3FC6E-F11A-403E-A958-6CAFC961042C}" srcId="{E23E3188-CBF1-42AB-9B8B-98CA381C5A94}" destId="{3D5945FB-7651-49C2-9076-A021F1FFC12A}" srcOrd="0" destOrd="0" parTransId="{5D4674AA-4876-449F-9950-F91E5A6108F6}" sibTransId="{A7589126-0170-44A0-9245-3FA2FA5B682F}"/>
    <dgm:cxn modelId="{5A1C5B2E-DA0F-4141-B2EC-D0630A4AAA0D}" type="presOf" srcId="{6663DAE4-4466-422C-AE3C-97FD47718464}" destId="{FC043BD4-27C1-4337-A851-59408AEDBBCB}" srcOrd="0" destOrd="2" presId="urn:microsoft.com/office/officeart/2005/8/layout/vList2"/>
    <dgm:cxn modelId="{FBBF82EA-EF10-4F7F-BFD8-C3F637EE9699}" type="presOf" srcId="{EF37BA03-DF7E-4AB8-8521-3B400857E804}" destId="{FC043BD4-27C1-4337-A851-59408AEDBBCB}" srcOrd="0" destOrd="1" presId="urn:microsoft.com/office/officeart/2005/8/layout/vList2"/>
    <dgm:cxn modelId="{099A6066-A177-4858-B1FE-C7DF981F4CCA}" type="presOf" srcId="{B43B4E83-0D68-4B67-97DE-FF1091756081}" destId="{FC043BD4-27C1-4337-A851-59408AEDBBCB}" srcOrd="0" destOrd="3" presId="urn:microsoft.com/office/officeart/2005/8/layout/vList2"/>
    <dgm:cxn modelId="{8A53572E-BBA0-4484-9A8A-5134EA00832E}" type="presOf" srcId="{EA0CF184-2BC1-4B08-A88E-5A4D5CD58CC0}" destId="{FC043BD4-27C1-4337-A851-59408AEDBBCB}" srcOrd="0" destOrd="4" presId="urn:microsoft.com/office/officeart/2005/8/layout/vList2"/>
    <dgm:cxn modelId="{89AFD70B-8BBA-4018-A06F-1082BFFDF52D}" srcId="{5D13A760-9068-4230-BC78-5358AAE78CF5}" destId="{E23E3188-CBF1-42AB-9B8B-98CA381C5A94}" srcOrd="0" destOrd="0" parTransId="{73F7FBAD-4A15-47CD-959D-7D386D36EBE5}" sibTransId="{C6BA11D0-2A29-41FB-B002-F3FAEA6D15D9}"/>
    <dgm:cxn modelId="{6148EFDE-2AC6-4E3A-B193-6559BEBDFEE3}" type="presOf" srcId="{E23E3188-CBF1-42AB-9B8B-98CA381C5A94}" destId="{565B0E63-4B5E-4530-B599-34BD9362757D}" srcOrd="0" destOrd="0" presId="urn:microsoft.com/office/officeart/2005/8/layout/vList2"/>
    <dgm:cxn modelId="{DB0D8FA3-D8C0-40B1-9D30-3EE587B3BC94}" type="presParOf" srcId="{F251D5D9-79A8-476D-AF91-B89D2D36F360}" destId="{565B0E63-4B5E-4530-B599-34BD9362757D}" srcOrd="0" destOrd="0" presId="urn:microsoft.com/office/officeart/2005/8/layout/vList2"/>
    <dgm:cxn modelId="{5DA2ACA7-7980-4152-BD20-A0E4CDC355B0}" type="presParOf" srcId="{F251D5D9-79A8-476D-AF91-B89D2D36F360}" destId="{FC043BD4-27C1-4337-A851-59408AEDBBC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8ED3AF-3B82-40FA-B636-2D747332955E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4964EC-E651-4400-910F-72C81CA42D08}">
      <dgm:prSet/>
      <dgm:spPr/>
      <dgm:t>
        <a:bodyPr/>
        <a:lstStyle/>
        <a:p>
          <a:pPr rtl="0"/>
          <a:r>
            <a:rPr lang="fr-FR" smtClean="0"/>
            <a:t>Dominante  Tourismatique </a:t>
          </a:r>
          <a:endParaRPr lang="fr-FR"/>
        </a:p>
      </dgm:t>
    </dgm:pt>
    <dgm:pt modelId="{4DF63C7F-A2C7-4DD7-8FB8-B066C2C4BB5A}" type="parTrans" cxnId="{1D5B524F-AAFE-4E62-9049-3EDD567EC7EF}">
      <dgm:prSet/>
      <dgm:spPr/>
      <dgm:t>
        <a:bodyPr/>
        <a:lstStyle/>
        <a:p>
          <a:endParaRPr lang="fr-FR"/>
        </a:p>
      </dgm:t>
    </dgm:pt>
    <dgm:pt modelId="{420C187B-0F5D-47EB-82A9-9E3BEA1D0791}" type="sibTrans" cxnId="{1D5B524F-AAFE-4E62-9049-3EDD567EC7EF}">
      <dgm:prSet/>
      <dgm:spPr/>
      <dgm:t>
        <a:bodyPr/>
        <a:lstStyle/>
        <a:p>
          <a:endParaRPr lang="fr-FR"/>
        </a:p>
      </dgm:t>
    </dgm:pt>
    <dgm:pt modelId="{12AE76B6-6A34-4F60-96B2-BFC8210F359F}">
      <dgm:prSet/>
      <dgm:spPr/>
      <dgm:t>
        <a:bodyPr/>
        <a:lstStyle/>
        <a:p>
          <a:pPr rtl="0"/>
          <a:r>
            <a:rPr lang="fr-FR" smtClean="0"/>
            <a:t>Les prestations aériennes</a:t>
          </a:r>
          <a:endParaRPr lang="fr-FR"/>
        </a:p>
      </dgm:t>
    </dgm:pt>
    <dgm:pt modelId="{758BA4D0-366E-4823-A9AD-26F82E40ADE3}" type="parTrans" cxnId="{4E312164-51ED-43C2-A040-FC07DB61E620}">
      <dgm:prSet/>
      <dgm:spPr/>
      <dgm:t>
        <a:bodyPr/>
        <a:lstStyle/>
        <a:p>
          <a:endParaRPr lang="fr-FR"/>
        </a:p>
      </dgm:t>
    </dgm:pt>
    <dgm:pt modelId="{77C0E4D2-807B-45F6-8DF2-D2BA6F028CA6}" type="sibTrans" cxnId="{4E312164-51ED-43C2-A040-FC07DB61E620}">
      <dgm:prSet/>
      <dgm:spPr/>
      <dgm:t>
        <a:bodyPr/>
        <a:lstStyle/>
        <a:p>
          <a:endParaRPr lang="fr-FR"/>
        </a:p>
      </dgm:t>
    </dgm:pt>
    <dgm:pt modelId="{0DA940EE-4943-4B46-8FA0-D4EC4A15F2F3}">
      <dgm:prSet/>
      <dgm:spPr/>
      <dgm:t>
        <a:bodyPr/>
        <a:lstStyle/>
        <a:p>
          <a:pPr rtl="0"/>
          <a:r>
            <a:rPr lang="fr-FR" dirty="0" smtClean="0"/>
            <a:t>Les prestations ferroviaires (rail international compris)</a:t>
          </a:r>
          <a:endParaRPr lang="fr-FR" dirty="0"/>
        </a:p>
      </dgm:t>
    </dgm:pt>
    <dgm:pt modelId="{C1090999-A197-4121-8977-D3AD19BFDDF2}" type="parTrans" cxnId="{DF2AF219-5E4C-4E93-9D8D-9ED294986956}">
      <dgm:prSet/>
      <dgm:spPr/>
      <dgm:t>
        <a:bodyPr/>
        <a:lstStyle/>
        <a:p>
          <a:endParaRPr lang="fr-FR"/>
        </a:p>
      </dgm:t>
    </dgm:pt>
    <dgm:pt modelId="{0E00BA2C-7FE7-4899-952B-8FA310C95112}" type="sibTrans" cxnId="{DF2AF219-5E4C-4E93-9D8D-9ED294986956}">
      <dgm:prSet/>
      <dgm:spPr/>
      <dgm:t>
        <a:bodyPr/>
        <a:lstStyle/>
        <a:p>
          <a:endParaRPr lang="fr-FR"/>
        </a:p>
      </dgm:t>
    </dgm:pt>
    <dgm:pt modelId="{DFC50908-1F96-4153-9FC1-68A5D7E205DF}">
      <dgm:prSet/>
      <dgm:spPr/>
      <dgm:t>
        <a:bodyPr/>
        <a:lstStyle/>
        <a:p>
          <a:pPr rtl="0"/>
          <a:r>
            <a:rPr lang="fr-FR" dirty="0" smtClean="0"/>
            <a:t>Les prestations hôtelières</a:t>
          </a:r>
          <a:endParaRPr lang="fr-FR" dirty="0"/>
        </a:p>
      </dgm:t>
    </dgm:pt>
    <dgm:pt modelId="{15EC7DC5-CD83-4069-9C60-3116EF526638}" type="parTrans" cxnId="{8A97F82D-F9B1-464C-918F-055767AA08E1}">
      <dgm:prSet/>
      <dgm:spPr/>
      <dgm:t>
        <a:bodyPr/>
        <a:lstStyle/>
        <a:p>
          <a:endParaRPr lang="fr-FR"/>
        </a:p>
      </dgm:t>
    </dgm:pt>
    <dgm:pt modelId="{C9BCA0F6-878D-4D87-A1EC-795B3B95D58C}" type="sibTrans" cxnId="{8A97F82D-F9B1-464C-918F-055767AA08E1}">
      <dgm:prSet/>
      <dgm:spPr/>
      <dgm:t>
        <a:bodyPr/>
        <a:lstStyle/>
        <a:p>
          <a:endParaRPr lang="fr-FR"/>
        </a:p>
      </dgm:t>
    </dgm:pt>
    <dgm:pt modelId="{9B66E5EB-6531-479F-A3CC-65F686BFC7D2}">
      <dgm:prSet/>
      <dgm:spPr/>
      <dgm:t>
        <a:bodyPr/>
        <a:lstStyle/>
        <a:p>
          <a:pPr rtl="0"/>
          <a:r>
            <a:rPr lang="fr-FR" dirty="0" smtClean="0"/>
            <a:t>L’après-vente de la prestation</a:t>
          </a:r>
          <a:endParaRPr lang="fr-FR" dirty="0"/>
        </a:p>
      </dgm:t>
    </dgm:pt>
    <dgm:pt modelId="{E9F914BB-EF12-4B0B-B1D0-C1F8CAFB4396}" type="parTrans" cxnId="{0B3E0E18-8A3F-44C0-AC6D-3FE17EF17206}">
      <dgm:prSet/>
      <dgm:spPr/>
      <dgm:t>
        <a:bodyPr/>
        <a:lstStyle/>
        <a:p>
          <a:endParaRPr lang="fr-FR"/>
        </a:p>
      </dgm:t>
    </dgm:pt>
    <dgm:pt modelId="{CCB73539-2FDE-42FA-A87E-DA06C7767507}" type="sibTrans" cxnId="{0B3E0E18-8A3F-44C0-AC6D-3FE17EF17206}">
      <dgm:prSet/>
      <dgm:spPr/>
      <dgm:t>
        <a:bodyPr/>
        <a:lstStyle/>
        <a:p>
          <a:endParaRPr lang="fr-FR"/>
        </a:p>
      </dgm:t>
    </dgm:pt>
    <dgm:pt modelId="{898A97A1-3DA5-47B4-AFC0-DAC2945E7CB5}">
      <dgm:prSet/>
      <dgm:spPr/>
      <dgm:t>
        <a:bodyPr/>
        <a:lstStyle/>
        <a:p>
          <a:pPr rtl="0"/>
          <a:r>
            <a:rPr lang="fr-FR" dirty="0" smtClean="0"/>
            <a:t>Les prestations multimodales (air + hôtel, air + rail, rail + location de voiture)</a:t>
          </a:r>
          <a:endParaRPr lang="fr-FR" dirty="0"/>
        </a:p>
      </dgm:t>
    </dgm:pt>
    <dgm:pt modelId="{03CAE96A-E845-4A12-8C40-792181D8C1B0}" type="parTrans" cxnId="{693121FF-D3E7-467E-9D85-198AE093BAD9}">
      <dgm:prSet/>
      <dgm:spPr/>
      <dgm:t>
        <a:bodyPr/>
        <a:lstStyle/>
        <a:p>
          <a:endParaRPr lang="fr-FR"/>
        </a:p>
      </dgm:t>
    </dgm:pt>
    <dgm:pt modelId="{19643067-CDC1-4D69-94E6-2A1E9841A776}" type="sibTrans" cxnId="{693121FF-D3E7-467E-9D85-198AE093BAD9}">
      <dgm:prSet/>
      <dgm:spPr/>
      <dgm:t>
        <a:bodyPr/>
        <a:lstStyle/>
        <a:p>
          <a:endParaRPr lang="fr-FR"/>
        </a:p>
      </dgm:t>
    </dgm:pt>
    <dgm:pt modelId="{60AE88B5-BE20-4D96-B3F9-C3F0E13490BC}" type="pres">
      <dgm:prSet presAssocID="{FD8ED3AF-3B82-40FA-B636-2D747332955E}" presName="linear" presStyleCnt="0">
        <dgm:presLayoutVars>
          <dgm:animLvl val="lvl"/>
          <dgm:resizeHandles val="exact"/>
        </dgm:presLayoutVars>
      </dgm:prSet>
      <dgm:spPr/>
    </dgm:pt>
    <dgm:pt modelId="{CC247F57-BB97-4965-8C5A-4E0FE8261CF8}" type="pres">
      <dgm:prSet presAssocID="{734964EC-E651-4400-910F-72C81CA42D0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1E8165E-C72E-4CDE-9F1B-4D4963F77015}" type="pres">
      <dgm:prSet presAssocID="{734964EC-E651-4400-910F-72C81CA42D0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D5B524F-AAFE-4E62-9049-3EDD567EC7EF}" srcId="{FD8ED3AF-3B82-40FA-B636-2D747332955E}" destId="{734964EC-E651-4400-910F-72C81CA42D08}" srcOrd="0" destOrd="0" parTransId="{4DF63C7F-A2C7-4DD7-8FB8-B066C2C4BB5A}" sibTransId="{420C187B-0F5D-47EB-82A9-9E3BEA1D0791}"/>
    <dgm:cxn modelId="{E1C2B1ED-7BBA-4407-8DCD-221BD8CC88AA}" type="presOf" srcId="{734964EC-E651-4400-910F-72C81CA42D08}" destId="{CC247F57-BB97-4965-8C5A-4E0FE8261CF8}" srcOrd="0" destOrd="0" presId="urn:microsoft.com/office/officeart/2005/8/layout/vList2"/>
    <dgm:cxn modelId="{8A97F82D-F9B1-464C-918F-055767AA08E1}" srcId="{734964EC-E651-4400-910F-72C81CA42D08}" destId="{DFC50908-1F96-4153-9FC1-68A5D7E205DF}" srcOrd="2" destOrd="0" parTransId="{15EC7DC5-CD83-4069-9C60-3116EF526638}" sibTransId="{C9BCA0F6-878D-4D87-A1EC-795B3B95D58C}"/>
    <dgm:cxn modelId="{DF2AF219-5E4C-4E93-9D8D-9ED294986956}" srcId="{734964EC-E651-4400-910F-72C81CA42D08}" destId="{0DA940EE-4943-4B46-8FA0-D4EC4A15F2F3}" srcOrd="1" destOrd="0" parTransId="{C1090999-A197-4121-8977-D3AD19BFDDF2}" sibTransId="{0E00BA2C-7FE7-4899-952B-8FA310C95112}"/>
    <dgm:cxn modelId="{170B0966-3965-4F62-9A45-A3051FE77052}" type="presOf" srcId="{12AE76B6-6A34-4F60-96B2-BFC8210F359F}" destId="{F1E8165E-C72E-4CDE-9F1B-4D4963F77015}" srcOrd="0" destOrd="0" presId="urn:microsoft.com/office/officeart/2005/8/layout/vList2"/>
    <dgm:cxn modelId="{93DFBEDA-A0EF-451C-81D5-9F04EBA13447}" type="presOf" srcId="{9B66E5EB-6531-479F-A3CC-65F686BFC7D2}" destId="{F1E8165E-C72E-4CDE-9F1B-4D4963F77015}" srcOrd="0" destOrd="4" presId="urn:microsoft.com/office/officeart/2005/8/layout/vList2"/>
    <dgm:cxn modelId="{2353727F-6B76-4BDE-A922-8B1CF29225C8}" type="presOf" srcId="{DFC50908-1F96-4153-9FC1-68A5D7E205DF}" destId="{F1E8165E-C72E-4CDE-9F1B-4D4963F77015}" srcOrd="0" destOrd="2" presId="urn:microsoft.com/office/officeart/2005/8/layout/vList2"/>
    <dgm:cxn modelId="{0B3E0E18-8A3F-44C0-AC6D-3FE17EF17206}" srcId="{734964EC-E651-4400-910F-72C81CA42D08}" destId="{9B66E5EB-6531-479F-A3CC-65F686BFC7D2}" srcOrd="4" destOrd="0" parTransId="{E9F914BB-EF12-4B0B-B1D0-C1F8CAFB4396}" sibTransId="{CCB73539-2FDE-42FA-A87E-DA06C7767507}"/>
    <dgm:cxn modelId="{AA224AC5-7D3E-47FC-BC1F-043344899E35}" type="presOf" srcId="{0DA940EE-4943-4B46-8FA0-D4EC4A15F2F3}" destId="{F1E8165E-C72E-4CDE-9F1B-4D4963F77015}" srcOrd="0" destOrd="1" presId="urn:microsoft.com/office/officeart/2005/8/layout/vList2"/>
    <dgm:cxn modelId="{693121FF-D3E7-467E-9D85-198AE093BAD9}" srcId="{734964EC-E651-4400-910F-72C81CA42D08}" destId="{898A97A1-3DA5-47B4-AFC0-DAC2945E7CB5}" srcOrd="3" destOrd="0" parTransId="{03CAE96A-E845-4A12-8C40-792181D8C1B0}" sibTransId="{19643067-CDC1-4D69-94E6-2A1E9841A776}"/>
    <dgm:cxn modelId="{4E312164-51ED-43C2-A040-FC07DB61E620}" srcId="{734964EC-E651-4400-910F-72C81CA42D08}" destId="{12AE76B6-6A34-4F60-96B2-BFC8210F359F}" srcOrd="0" destOrd="0" parTransId="{758BA4D0-366E-4823-A9AD-26F82E40ADE3}" sibTransId="{77C0E4D2-807B-45F6-8DF2-D2BA6F028CA6}"/>
    <dgm:cxn modelId="{DC4D65B1-E271-4C57-8382-E27E2E995D59}" type="presOf" srcId="{FD8ED3AF-3B82-40FA-B636-2D747332955E}" destId="{60AE88B5-BE20-4D96-B3F9-C3F0E13490BC}" srcOrd="0" destOrd="0" presId="urn:microsoft.com/office/officeart/2005/8/layout/vList2"/>
    <dgm:cxn modelId="{64861094-AF6A-4F2A-A428-2DD0B9F5227E}" type="presOf" srcId="{898A97A1-3DA5-47B4-AFC0-DAC2945E7CB5}" destId="{F1E8165E-C72E-4CDE-9F1B-4D4963F77015}" srcOrd="0" destOrd="3" presId="urn:microsoft.com/office/officeart/2005/8/layout/vList2"/>
    <dgm:cxn modelId="{3E100310-2717-48A8-ADDF-80C7C02CE540}" type="presParOf" srcId="{60AE88B5-BE20-4D96-B3F9-C3F0E13490BC}" destId="{CC247F57-BB97-4965-8C5A-4E0FE8261CF8}" srcOrd="0" destOrd="0" presId="urn:microsoft.com/office/officeart/2005/8/layout/vList2"/>
    <dgm:cxn modelId="{32D6A4E9-1668-4906-8276-4FD633052825}" type="presParOf" srcId="{60AE88B5-BE20-4D96-B3F9-C3F0E13490BC}" destId="{F1E8165E-C72E-4CDE-9F1B-4D4963F7701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960F0-5FAA-444B-8C16-62D5B4CF2340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Les éléments fondamentaux de l’environnement numérique</a:t>
          </a:r>
          <a:endParaRPr lang="fr-FR" sz="2600" kern="1200" dirty="0"/>
        </a:p>
      </dsp:txBody>
      <dsp:txXfrm>
        <a:off x="50489" y="132590"/>
        <a:ext cx="8128622" cy="933302"/>
      </dsp:txXfrm>
    </dsp:sp>
    <dsp:sp modelId="{2DF81652-9CA0-40AB-8C1D-D7A3EF0F0B33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smtClean="0"/>
            <a:t>Bureautique et outils multimédias</a:t>
          </a:r>
          <a:endParaRPr lang="fr-FR" sz="2600" kern="1200"/>
        </a:p>
      </dsp:txBody>
      <dsp:txXfrm>
        <a:off x="50489" y="1241750"/>
        <a:ext cx="8128622" cy="933302"/>
      </dsp:txXfrm>
    </dsp:sp>
    <dsp:sp modelId="{79C6273E-7746-4A0D-8D87-242DE7E9BFD1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smtClean="0"/>
            <a:t>Les outils de communication</a:t>
          </a:r>
          <a:endParaRPr lang="fr-FR" sz="2600" kern="1200"/>
        </a:p>
      </dsp:txBody>
      <dsp:txXfrm>
        <a:off x="50489" y="2350910"/>
        <a:ext cx="8128622" cy="933302"/>
      </dsp:txXfrm>
    </dsp:sp>
    <dsp:sp modelId="{0BE9DCA5-DF81-409D-A356-429FB150E360}">
      <dsp:nvSpPr>
        <dsp:cNvPr id="0" name=""/>
        <dsp:cNvSpPr/>
      </dsp:nvSpPr>
      <dsp:spPr>
        <a:xfrm>
          <a:off x="0" y="3412976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smtClean="0"/>
            <a:t>Les outils professionnels de gestion</a:t>
          </a:r>
          <a:endParaRPr lang="fr-FR" sz="2600" kern="1200"/>
        </a:p>
      </dsp:txBody>
      <dsp:txXfrm>
        <a:off x="50489" y="3463465"/>
        <a:ext cx="8128622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B0E63-4B5E-4530-B599-34BD9362757D}">
      <dsp:nvSpPr>
        <dsp:cNvPr id="0" name=""/>
        <dsp:cNvSpPr/>
      </dsp:nvSpPr>
      <dsp:spPr>
        <a:xfrm>
          <a:off x="0" y="172573"/>
          <a:ext cx="8229600" cy="887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smtClean="0"/>
            <a:t>Dominante informatique et multimédia</a:t>
          </a:r>
          <a:endParaRPr lang="fr-FR" sz="3700" kern="1200" dirty="0"/>
        </a:p>
      </dsp:txBody>
      <dsp:txXfrm>
        <a:off x="43321" y="215894"/>
        <a:ext cx="8142958" cy="800803"/>
      </dsp:txXfrm>
    </dsp:sp>
    <dsp:sp modelId="{FC043BD4-27C1-4337-A851-59408AEDBBCB}">
      <dsp:nvSpPr>
        <dsp:cNvPr id="0" name=""/>
        <dsp:cNvSpPr/>
      </dsp:nvSpPr>
      <dsp:spPr>
        <a:xfrm>
          <a:off x="0" y="1060018"/>
          <a:ext cx="8229600" cy="329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900" b="0" i="0" kern="1200" baseline="0" dirty="0" smtClean="0"/>
            <a:t>Les outils de bureautique classiques</a:t>
          </a:r>
          <a:endParaRPr lang="fr-FR" sz="2900" b="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900" b="0" i="0" kern="1200" baseline="0" dirty="0" smtClean="0"/>
            <a:t>Les outils de communication : messagerie, navigateur, moteurs de recherche, outils nomades</a:t>
          </a:r>
          <a:endParaRPr lang="fr-FR" sz="2900" b="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900" b="0" i="0" kern="1200" baseline="0" dirty="0" smtClean="0"/>
            <a:t>Les logiciels de service réseau (</a:t>
          </a:r>
          <a:r>
            <a:rPr lang="fr-FR" sz="2900" b="0" i="0" kern="1200" baseline="0" dirty="0" err="1" smtClean="0"/>
            <a:t>facebook</a:t>
          </a:r>
          <a:r>
            <a:rPr lang="fr-FR" sz="2900" b="0" i="0" kern="1200" baseline="0" dirty="0" smtClean="0"/>
            <a:t>, </a:t>
          </a:r>
          <a:r>
            <a:rPr lang="fr-FR" sz="2900" b="0" i="0" kern="1200" baseline="0" dirty="0" err="1" smtClean="0"/>
            <a:t>twitter</a:t>
          </a:r>
          <a:r>
            <a:rPr lang="fr-FR" sz="2900" b="0" i="0" kern="1200" baseline="0" dirty="0" smtClean="0"/>
            <a:t>)</a:t>
          </a:r>
          <a:endParaRPr lang="fr-FR" sz="2900" b="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900" b="0" i="0" kern="1200" baseline="0" dirty="0" smtClean="0"/>
            <a:t>Les sites Web</a:t>
          </a:r>
          <a:endParaRPr lang="fr-FR" sz="2900" b="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900" b="0" i="0" kern="1200" baseline="0" dirty="0" smtClean="0"/>
            <a:t>PAO, PREAO, montage vidéo</a:t>
          </a:r>
          <a:endParaRPr lang="fr-FR" sz="2900" b="0" kern="1200" dirty="0"/>
        </a:p>
      </dsp:txBody>
      <dsp:txXfrm>
        <a:off x="0" y="1060018"/>
        <a:ext cx="8229600" cy="3293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47F57-BB97-4965-8C5A-4E0FE8261CF8}">
      <dsp:nvSpPr>
        <dsp:cNvPr id="0" name=""/>
        <dsp:cNvSpPr/>
      </dsp:nvSpPr>
      <dsp:spPr>
        <a:xfrm>
          <a:off x="0" y="3081"/>
          <a:ext cx="8229600" cy="959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smtClean="0"/>
            <a:t>Dominante  Tourismatique </a:t>
          </a:r>
          <a:endParaRPr lang="fr-FR" sz="4000" kern="1200"/>
        </a:p>
      </dsp:txBody>
      <dsp:txXfrm>
        <a:off x="46834" y="49915"/>
        <a:ext cx="8135932" cy="865732"/>
      </dsp:txXfrm>
    </dsp:sp>
    <dsp:sp modelId="{F1E8165E-C72E-4CDE-9F1B-4D4963F77015}">
      <dsp:nvSpPr>
        <dsp:cNvPr id="0" name=""/>
        <dsp:cNvSpPr/>
      </dsp:nvSpPr>
      <dsp:spPr>
        <a:xfrm>
          <a:off x="0" y="962481"/>
          <a:ext cx="8229600" cy="356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smtClean="0"/>
            <a:t>Les prestations aériennes</a:t>
          </a:r>
          <a:endParaRPr lang="fr-FR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Les prestations ferroviaires (rail international compris)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Les prestations hôtelières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Les prestations multimodales (air + hôtel, air + rail, rail + location de voiture)</a:t>
          </a:r>
          <a:endParaRPr lang="fr-F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100" kern="1200" dirty="0" smtClean="0"/>
            <a:t>L’après-vente de la prestation</a:t>
          </a:r>
          <a:endParaRPr lang="fr-FR" sz="3100" kern="1200" dirty="0"/>
        </a:p>
      </dsp:txBody>
      <dsp:txXfrm>
        <a:off x="0" y="962481"/>
        <a:ext cx="8229600" cy="356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6BC8-5F52-4A3C-9C54-D544C17A454F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0218-5451-4D77-A083-0287EF0043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6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449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4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23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98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77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07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79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343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120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0218-5451-4D77-A083-0287EF00435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6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5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18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3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37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4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58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48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34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87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8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59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58E7A-CF8D-4DE4-AF26-B4F41048D3DB}" type="datetimeFigureOut">
              <a:rPr lang="fr-FR" smtClean="0"/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5209-5BE6-4295-AC1F-8F6474E0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6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772400" cy="1470025"/>
          </a:xfrm>
        </p:spPr>
        <p:txBody>
          <a:bodyPr/>
          <a:lstStyle/>
          <a:p>
            <a:r>
              <a:rPr lang="fr-FR" dirty="0" smtClean="0"/>
              <a:t>La gestion de l’information touristique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2086"/>
            <a:ext cx="2231757" cy="24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05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L’organisation de l’enseignement </a:t>
            </a:r>
            <a:br>
              <a:rPr lang="fr-FR" dirty="0" smtClean="0"/>
            </a:br>
            <a:r>
              <a:rPr lang="fr-FR" dirty="0" smtClean="0"/>
              <a:t>en 2ème année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645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307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>
                <a:solidFill>
                  <a:prstClr val="black"/>
                </a:solidFill>
              </a:rPr>
              <a:t>L’organisation de l’enseignement </a:t>
            </a:r>
            <a:br>
              <a:rPr lang="fr-FR" sz="4000" dirty="0">
                <a:solidFill>
                  <a:prstClr val="black"/>
                </a:solidFill>
              </a:rPr>
            </a:br>
            <a:r>
              <a:rPr lang="fr-FR" sz="4000" dirty="0">
                <a:solidFill>
                  <a:prstClr val="black"/>
                </a:solidFill>
              </a:rPr>
              <a:t>en 2ème année 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4874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209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objectifs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1800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objectif à caractère opérationnel généraliste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: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acquérir les compétences et les connaissances 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afin de  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maîtriser les principaux outils et logiciels permettant d’assurer la collecte, le traitement et l’édition de l’information touristique ;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i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objectif à caractère professionnel :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préparer l’insertion professionnelle en permettant au diplômé de comprendre le contexte professionnel dans lequel il évolue, de s’approprier progressivement les outils et les logiciels professionnels qui y 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correspondent.</a:t>
            </a: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351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dirty="0" smtClean="0"/>
              <a:t>Le contenu de l’enseignement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r-FR" dirty="0" smtClean="0"/>
              <a:t>L’enseignement se compose de 2 parties :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une partie commune en 1</a:t>
            </a:r>
            <a:r>
              <a:rPr lang="fr-FR" baseline="30000" dirty="0" smtClean="0"/>
              <a:t>ère</a:t>
            </a:r>
            <a:r>
              <a:rPr lang="fr-FR" dirty="0" smtClean="0"/>
              <a:t> année, correspondant à des compétences transversales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une partie d’approfondissement obligatoire en 2</a:t>
            </a:r>
            <a:r>
              <a:rPr lang="fr-FR" baseline="30000" dirty="0" smtClean="0"/>
              <a:t>ème</a:t>
            </a:r>
            <a:r>
              <a:rPr lang="fr-FR" dirty="0" smtClean="0"/>
              <a:t> année, choisie en fonction de la dominante professionnelle souhaitée par le candidat ; elle porte sur une des deux dimensions suivantes :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2">
              <a:buFont typeface="Wingdings" pitchFamily="2" charset="2"/>
              <a:buChar char="q"/>
            </a:pPr>
            <a:r>
              <a:rPr lang="fr-FR" dirty="0" smtClean="0"/>
              <a:t> Information et multimédia</a:t>
            </a:r>
          </a:p>
          <a:p>
            <a:pPr lvl="2">
              <a:buFont typeface="Wingdings" pitchFamily="2" charset="2"/>
              <a:buChar char="q"/>
            </a:pPr>
            <a:endParaRPr lang="fr-FR" dirty="0" smtClean="0"/>
          </a:p>
          <a:p>
            <a:pPr lvl="2">
              <a:buFont typeface="Wingdings" pitchFamily="2" charset="2"/>
              <a:buChar char="q"/>
            </a:pPr>
            <a:r>
              <a:rPr lang="fr-FR" dirty="0" smtClean="0"/>
              <a:t> Information et </a:t>
            </a:r>
            <a:r>
              <a:rPr lang="fr-FR" dirty="0" err="1" smtClean="0"/>
              <a:t>tourismatique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5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principes généraux d’organisation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Calibri" pitchFamily="34" charset="0"/>
              </a:rPr>
              <a:t> Les notions étudiées en GIT sont convoquées au travers des situations de travail vécues ou observées par les étudiants dans le cadre des 4 fonctions du diplôme</a:t>
            </a:r>
          </a:p>
          <a:p>
            <a:endParaRPr lang="fr-F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Calibri" pitchFamily="34" charset="0"/>
              </a:rPr>
              <a:t> Les outils utilisés sont ceux du monde professionnel et l’ensemble de l’équipe pédagogique du BTS est concerné</a:t>
            </a:r>
          </a:p>
          <a:p>
            <a:pPr>
              <a:buFont typeface="Wingdings" pitchFamily="2" charset="2"/>
              <a:buChar char="q"/>
            </a:pPr>
            <a:endParaRPr lang="fr-FR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Calibri" pitchFamily="34" charset="0"/>
              </a:rPr>
              <a:t>Les compétences concernant les TIC sont principalement acquises par la pratique (sur poste de travail , durant les périodes de stage)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9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intervenants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Calibri" pitchFamily="34" charset="0"/>
              </a:rPr>
              <a:t> Pour la partie « tronc commun », tous les enseignants de l’équipe sont </a:t>
            </a:r>
            <a:r>
              <a:rPr lang="fr-FR" i="1" dirty="0" smtClean="0">
                <a:latin typeface="Calibri" pitchFamily="34" charset="0"/>
              </a:rPr>
              <a:t>a priori </a:t>
            </a:r>
            <a:r>
              <a:rPr lang="fr-FR" dirty="0" smtClean="0">
                <a:latin typeface="Calibri" pitchFamily="34" charset="0"/>
              </a:rPr>
              <a:t>susceptibles d’intervenir. </a:t>
            </a:r>
          </a:p>
          <a:p>
            <a:pPr marL="0" indent="0" algn="just">
              <a:buNone/>
            </a:pPr>
            <a:endParaRPr lang="fr-FR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dirty="0" smtClean="0">
                <a:latin typeface="Calibri" pitchFamily="34" charset="0"/>
              </a:rPr>
              <a:t> Pour la partie spécialisation :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un professeur ayant les compétences informatique et multimédia + tourisme </a:t>
            </a:r>
          </a:p>
          <a:p>
            <a:pPr lvl="1" algn="just">
              <a:buFont typeface="Courier New" pitchFamily="49" charset="0"/>
              <a:buChar char="o"/>
            </a:pPr>
            <a:r>
              <a:rPr lang="fr-FR" dirty="0" smtClean="0">
                <a:latin typeface="Calibri" pitchFamily="34" charset="0"/>
              </a:rPr>
              <a:t> un professeur de tourisme ayant les compétences en </a:t>
            </a:r>
            <a:r>
              <a:rPr lang="fr-FR" dirty="0" err="1">
                <a:latin typeface="Calibri" pitchFamily="34" charset="0"/>
              </a:rPr>
              <a:t>t</a:t>
            </a:r>
            <a:r>
              <a:rPr lang="fr-FR" dirty="0" err="1" smtClean="0">
                <a:latin typeface="Calibri" pitchFamily="34" charset="0"/>
              </a:rPr>
              <a:t>ourismatique</a:t>
            </a:r>
            <a:endParaRPr lang="fr-FR" dirty="0" smtClean="0">
              <a:latin typeface="Calibri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06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L’organisation de l’enseignement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r-FR" dirty="0" smtClean="0"/>
              <a:t>Gestion de l’information touristique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Atelier de professionnalisation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Prévoir des heures de travail en </a:t>
            </a:r>
            <a:r>
              <a:rPr lang="fr-FR" dirty="0" err="1" smtClean="0"/>
              <a:t>co</a:t>
            </a:r>
            <a:r>
              <a:rPr lang="fr-FR" dirty="0" smtClean="0"/>
              <a:t>-animation sur la base d’HSE </a:t>
            </a:r>
          </a:p>
          <a:p>
            <a:pPr lvl="2"/>
            <a:r>
              <a:rPr lang="fr-FR" dirty="0" smtClean="0"/>
              <a:t>GRC / GDS</a:t>
            </a:r>
          </a:p>
          <a:p>
            <a:pPr lvl="2"/>
            <a:r>
              <a:rPr lang="fr-FR" dirty="0" smtClean="0"/>
              <a:t>Promotion prestation touristique / information multimédia (PAO,   PREAO, site web, montage vidéo)</a:t>
            </a:r>
          </a:p>
          <a:p>
            <a:pPr lvl="2"/>
            <a:r>
              <a:rPr lang="fr-FR" dirty="0" smtClean="0"/>
              <a:t> …. </a:t>
            </a:r>
          </a:p>
          <a:p>
            <a:pPr lvl="1">
              <a:buFont typeface="Wingdings" pitchFamily="2" charset="2"/>
              <a:buChar char="Ø"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99692"/>
              </p:ext>
            </p:extLst>
          </p:nvPr>
        </p:nvGraphicFramePr>
        <p:xfrm>
          <a:off x="539552" y="1844824"/>
          <a:ext cx="799288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520280"/>
                <a:gridCol w="23762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Gestion de l’information touristique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année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Tronc commun 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(1 + 3)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Information et multimédia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(0 + 3)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Information et </a:t>
                      </a:r>
                      <a:r>
                        <a:rPr lang="fr-FR" dirty="0" err="1" smtClean="0"/>
                        <a:t>tourismatique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(0 + 3)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4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L’organisation de l’enseignement </a:t>
            </a:r>
            <a:br>
              <a:rPr lang="fr-FR" dirty="0" smtClean="0"/>
            </a:br>
            <a:r>
              <a:rPr lang="fr-FR" dirty="0" smtClean="0"/>
              <a:t>en 1</a:t>
            </a:r>
            <a:r>
              <a:rPr lang="fr-FR" baseline="30000" dirty="0" smtClean="0"/>
              <a:t>ère</a:t>
            </a:r>
            <a:r>
              <a:rPr lang="fr-FR" dirty="0" smtClean="0"/>
              <a:t> année = informatique et multimédia (2/3 du temps global)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229058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108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solidFill>
                  <a:prstClr val="black"/>
                </a:solidFill>
              </a:rPr>
              <a:t>L’organisation de l’enseignement </a:t>
            </a:r>
            <a:br>
              <a:rPr lang="fr-FR" sz="4000" dirty="0">
                <a:solidFill>
                  <a:prstClr val="black"/>
                </a:solidFill>
              </a:rPr>
            </a:br>
            <a:r>
              <a:rPr lang="fr-FR" sz="4000" dirty="0">
                <a:solidFill>
                  <a:prstClr val="black"/>
                </a:solidFill>
              </a:rPr>
              <a:t>en 1</a:t>
            </a:r>
            <a:r>
              <a:rPr lang="fr-FR" sz="4000" baseline="30000" dirty="0">
                <a:solidFill>
                  <a:prstClr val="black"/>
                </a:solidFill>
              </a:rPr>
              <a:t>ère</a:t>
            </a:r>
            <a:r>
              <a:rPr lang="fr-FR" sz="4000" dirty="0">
                <a:solidFill>
                  <a:prstClr val="black"/>
                </a:solidFill>
              </a:rPr>
              <a:t> </a:t>
            </a:r>
            <a:r>
              <a:rPr lang="fr-FR" sz="4000" dirty="0" smtClean="0">
                <a:solidFill>
                  <a:prstClr val="black"/>
                </a:solidFill>
              </a:rPr>
              <a:t>année = </a:t>
            </a:r>
            <a:r>
              <a:rPr lang="fr-FR" sz="4000" dirty="0" err="1" smtClean="0">
                <a:solidFill>
                  <a:prstClr val="black"/>
                </a:solidFill>
              </a:rPr>
              <a:t>Tourismatique</a:t>
            </a:r>
            <a:r>
              <a:rPr lang="fr-FR" sz="4000" dirty="0" smtClean="0">
                <a:solidFill>
                  <a:prstClr val="black"/>
                </a:solidFill>
              </a:rPr>
              <a:t> </a:t>
            </a:r>
            <a:br>
              <a:rPr lang="fr-FR" sz="4000" dirty="0" smtClean="0">
                <a:solidFill>
                  <a:prstClr val="black"/>
                </a:solidFill>
              </a:rPr>
            </a:br>
            <a:r>
              <a:rPr lang="fr-FR" sz="4000" dirty="0" smtClean="0">
                <a:solidFill>
                  <a:prstClr val="black"/>
                </a:solidFill>
              </a:rPr>
              <a:t>(1/3 du temps global)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Principales 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fonctionnalités de base, présentation des différents outils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Réponses 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aux questions du client : préparation du voyage (infos pays, aéroports, formalités d’entrée…), moyens de transport envisageables (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horaires, 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disponibilités), tarifs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Quels outils d’aide 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à la vente </a:t>
            </a:r>
            <a:r>
              <a:rPr lang="fr-F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?</a:t>
            </a: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Sites </a:t>
            </a:r>
            <a:r>
              <a:rPr lang="fr-FR" sz="20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BtoB</a:t>
            </a:r>
            <a:endParaRPr lang="fr-FR" sz="20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Sites Internet BtoC (institutionnels, entreprises…)</a:t>
            </a: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Supports d’aide à la vente : brochures électroniques, manuels de vente, e-learning, dossiers destinations de la presse spécialisée, applications </a:t>
            </a:r>
            <a:r>
              <a:rPr lang="fr-FR" sz="20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smartphone</a:t>
            </a: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</a:t>
            </a:r>
          </a:p>
          <a:p>
            <a:pPr marL="400050" lvl="1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GDS : bases Air et Rail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759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Exemples de productions 1</a:t>
            </a:r>
            <a:r>
              <a:rPr lang="fr-FR" baseline="30000" dirty="0" smtClean="0"/>
              <a:t>ère</a:t>
            </a:r>
            <a:r>
              <a:rPr lang="fr-FR" dirty="0" smtClean="0"/>
              <a:t> année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sz="7200" dirty="0" smtClean="0"/>
              <a:t>Tableau Excel de cadre tarifaire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P</a:t>
            </a:r>
            <a:r>
              <a:rPr lang="fr-FR" sz="7200" dirty="0" smtClean="0"/>
              <a:t>roduction page brochure PAO  avec mise en ligne web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P</a:t>
            </a:r>
            <a:r>
              <a:rPr lang="fr-FR" sz="7200" dirty="0" smtClean="0"/>
              <a:t>résentation PREAO d’une destination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P</a:t>
            </a:r>
            <a:r>
              <a:rPr lang="fr-FR" sz="7200" dirty="0" smtClean="0"/>
              <a:t>ublipostage : information client, promotion produit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M</a:t>
            </a:r>
            <a:r>
              <a:rPr lang="fr-FR" sz="7200" dirty="0" smtClean="0"/>
              <a:t>ise en place d’un rétro planning pour l’organisation d’un salon ou d’un manifestation commerciale </a:t>
            </a:r>
          </a:p>
          <a:p>
            <a:pPr marL="0" indent="0">
              <a:buNone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E</a:t>
            </a:r>
            <a:r>
              <a:rPr lang="fr-FR" sz="7200" dirty="0" smtClean="0"/>
              <a:t>xploitation commerciale d’un travail sur les réseaux sociaux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E</a:t>
            </a:r>
            <a:r>
              <a:rPr lang="fr-FR" sz="7200" dirty="0" smtClean="0"/>
              <a:t>xploitation d’une enquête de satisfaction client après un circuit </a:t>
            </a:r>
          </a:p>
          <a:p>
            <a:pPr>
              <a:buFont typeface="Wingdings" pitchFamily="2" charset="2"/>
              <a:buChar char="q"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T</a:t>
            </a:r>
            <a:r>
              <a:rPr lang="fr-FR" sz="7200" dirty="0" smtClean="0"/>
              <a:t>raitement et édition d’un billet d’avion ou de train en réponse à une demande client</a:t>
            </a:r>
          </a:p>
          <a:p>
            <a:pPr marL="0" indent="0">
              <a:buNone/>
            </a:pPr>
            <a:endParaRPr lang="fr-FR" sz="7200" dirty="0" smtClean="0"/>
          </a:p>
          <a:p>
            <a:pPr>
              <a:buFont typeface="Wingdings" pitchFamily="2" charset="2"/>
              <a:buChar char="q"/>
            </a:pPr>
            <a:r>
              <a:rPr lang="fr-FR" sz="7200" dirty="0"/>
              <a:t>R</a:t>
            </a:r>
            <a:r>
              <a:rPr lang="fr-FR" sz="7200" dirty="0" smtClean="0"/>
              <a:t>éalisation d’un travail sur site pro ou B to B, …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940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590</Words>
  <Application>Microsoft Office PowerPoint</Application>
  <PresentationFormat>Affichage à l'écran (4:3)</PresentationFormat>
  <Paragraphs>110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La gestion de l’information touristique</vt:lpstr>
      <vt:lpstr>Les objectifs</vt:lpstr>
      <vt:lpstr>Le contenu de l’enseignement</vt:lpstr>
      <vt:lpstr>Les principes généraux d’organisation</vt:lpstr>
      <vt:lpstr>Les intervenants</vt:lpstr>
      <vt:lpstr>L’organisation de l’enseignement </vt:lpstr>
      <vt:lpstr>L’organisation de l’enseignement  en 1ère année = informatique et multimédia (2/3 du temps global)</vt:lpstr>
      <vt:lpstr>L’organisation de l’enseignement  en 1ère année = Tourismatique  (1/3 du temps global)</vt:lpstr>
      <vt:lpstr>Exemples de productions 1ère année</vt:lpstr>
      <vt:lpstr>L’organisation de l’enseignement  en 2ème année </vt:lpstr>
      <vt:lpstr>L’organisation de l’enseignement  en 2ème année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l’information touristique</dc:title>
  <dc:creator>Utilisateur Windows</dc:creator>
  <cp:lastModifiedBy>Utilisateur Windows</cp:lastModifiedBy>
  <cp:revision>15</cp:revision>
  <dcterms:created xsi:type="dcterms:W3CDTF">2012-04-25T20:07:24Z</dcterms:created>
  <dcterms:modified xsi:type="dcterms:W3CDTF">2012-04-25T22:38:34Z</dcterms:modified>
</cp:coreProperties>
</file>