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2" r:id="rId3"/>
    <p:sldId id="293" r:id="rId4"/>
    <p:sldId id="294" r:id="rId5"/>
    <p:sldId id="295" r:id="rId6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990033"/>
    <a:srgbClr val="000000"/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6" autoAdjust="0"/>
    <p:restoredTop sz="93900" autoAdjust="0"/>
  </p:normalViewPr>
  <p:slideViewPr>
    <p:cSldViewPr>
      <p:cViewPr varScale="1">
        <p:scale>
          <a:sx n="65" d="100"/>
          <a:sy n="65" d="100"/>
        </p:scale>
        <p:origin x="84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269F5-BC7A-427F-8F83-B078C282B9EC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FB6AD-FD3F-4D2F-BE56-6F126D9DC6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70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80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816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85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71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3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DC4A-C059-4CD4-A42A-B9CEFDC08CC7}" type="datetimeFigureOut">
              <a:rPr lang="fr-FR" smtClean="0"/>
              <a:pPr/>
              <a:t>18/06/2015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918648" cy="3024336"/>
          </a:xfr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RÉNOVATION </a:t>
            </a:r>
            <a:br>
              <a:rPr lang="fr-FR" b="1" dirty="0" smtClean="0"/>
            </a:br>
            <a:r>
              <a:rPr lang="fr-FR" b="1" dirty="0" smtClean="0"/>
              <a:t>BTS Comptabilité et Gestion 2015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Du </a:t>
            </a:r>
            <a:r>
              <a:rPr lang="fr-FR" b="1" dirty="0" err="1" smtClean="0"/>
              <a:t>PGI</a:t>
            </a:r>
            <a:r>
              <a:rPr lang="fr-FR" b="1" dirty="0" smtClean="0"/>
              <a:t> au modèle relationnel et SQL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979712" y="5373216"/>
            <a:ext cx="5256584" cy="936104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fr-F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Daniel Perrin Toinin</a:t>
            </a:r>
            <a:endParaRPr lang="fr-FR" sz="1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312" y="5301208"/>
            <a:ext cx="1368152" cy="108012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60648"/>
            <a:ext cx="14558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/>
              <a:t>1. Commencer par l’utilisation du </a:t>
            </a:r>
            <a:r>
              <a:rPr lang="fr-FR" sz="3600" dirty="0" err="1" smtClean="0"/>
              <a:t>PGI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En </a:t>
            </a:r>
            <a:r>
              <a:rPr lang="fr-FR" sz="2800" dirty="0" smtClean="0"/>
              <a:t>utilisant les questions du cas </a:t>
            </a:r>
            <a:r>
              <a:rPr lang="fr-FR" sz="2800" dirty="0" smtClean="0"/>
              <a:t>CB2C…</a:t>
            </a:r>
            <a:endParaRPr lang="fr-FR" sz="2800" dirty="0" smtClean="0"/>
          </a:p>
          <a:p>
            <a:pPr marL="719138"/>
            <a:r>
              <a:rPr lang="fr-FR" sz="2800" dirty="0" smtClean="0"/>
              <a:t>Traiter et tracer des flux commerciaux,</a:t>
            </a:r>
          </a:p>
          <a:p>
            <a:pPr marL="719138"/>
            <a:r>
              <a:rPr lang="fr-FR" sz="2800" dirty="0" smtClean="0"/>
              <a:t>analyser un portefeuille client (filtrages, recherches, extractions), </a:t>
            </a:r>
          </a:p>
          <a:p>
            <a:pPr marL="719138"/>
            <a:r>
              <a:rPr lang="fr-FR" sz="2800" dirty="0" smtClean="0"/>
              <a:t>extraction </a:t>
            </a:r>
            <a:r>
              <a:rPr lang="fr-FR" sz="2800" dirty="0"/>
              <a:t>des encours clients, </a:t>
            </a:r>
            <a:r>
              <a:rPr lang="fr-FR" sz="2800" dirty="0" smtClean="0"/>
              <a:t>balance </a:t>
            </a:r>
            <a:r>
              <a:rPr lang="fr-FR" sz="2800" dirty="0"/>
              <a:t>des échéances</a:t>
            </a:r>
            <a:r>
              <a:rPr lang="fr-FR" sz="2800" dirty="0" smtClean="0"/>
              <a:t>,</a:t>
            </a:r>
          </a:p>
          <a:p>
            <a:pPr marL="719138"/>
            <a:r>
              <a:rPr lang="fr-FR" sz="2800" dirty="0" smtClean="0"/>
              <a:t> etc.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96897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/>
              <a:t>Du </a:t>
            </a:r>
            <a:r>
              <a:rPr lang="fr-FR" sz="3600" dirty="0" err="1" smtClean="0"/>
              <a:t>PGI</a:t>
            </a:r>
            <a:r>
              <a:rPr lang="fr-FR" sz="3600" dirty="0" smtClean="0"/>
              <a:t> au modèle relationnel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800" dirty="0" smtClean="0"/>
              <a:t>Observer et pratiquer :</a:t>
            </a:r>
          </a:p>
          <a:p>
            <a:pPr marL="0" indent="0" algn="ctr">
              <a:buNone/>
            </a:pPr>
            <a:endParaRPr lang="fr-FR" sz="2800" dirty="0" smtClean="0"/>
          </a:p>
          <a:p>
            <a:r>
              <a:rPr lang="fr-FR" sz="2800" dirty="0" smtClean="0"/>
              <a:t>visualiser</a:t>
            </a:r>
            <a:r>
              <a:rPr lang="fr-FR" sz="2800" dirty="0"/>
              <a:t>  les champs des tables par le bouton "paramétrage des </a:t>
            </a:r>
            <a:r>
              <a:rPr lang="fr-FR" sz="2800" dirty="0" smtClean="0"/>
              <a:t>présentations" </a:t>
            </a:r>
            <a:br>
              <a:rPr lang="fr-FR" sz="2800" dirty="0" smtClean="0"/>
            </a:br>
            <a:r>
              <a:rPr lang="fr-FR" sz="2800" dirty="0" smtClean="0"/>
              <a:t>=&gt; </a:t>
            </a:r>
            <a:r>
              <a:rPr lang="fr-FR" sz="2800" dirty="0"/>
              <a:t>permet un premier repérage des noms de </a:t>
            </a:r>
            <a:r>
              <a:rPr lang="fr-FR" sz="2800" dirty="0" smtClean="0"/>
              <a:t>champs</a:t>
            </a:r>
          </a:p>
          <a:p>
            <a:r>
              <a:rPr lang="fr-FR" sz="2800" dirty="0" smtClean="0"/>
              <a:t>donner </a:t>
            </a:r>
            <a:r>
              <a:rPr lang="fr-FR" sz="2800" dirty="0"/>
              <a:t>quelques clés pour comprendre la structure de la </a:t>
            </a:r>
            <a:r>
              <a:rPr lang="fr-FR" sz="2800" dirty="0" err="1"/>
              <a:t>BDD</a:t>
            </a:r>
            <a:r>
              <a:rPr lang="fr-FR" sz="2800" dirty="0"/>
              <a:t> Cegid </a:t>
            </a:r>
            <a:r>
              <a:rPr lang="fr-FR" sz="2800" dirty="0" smtClean="0"/>
              <a:t> : </a:t>
            </a:r>
          </a:p>
          <a:p>
            <a:pPr lvl="1"/>
            <a:r>
              <a:rPr lang="fr-FR" sz="2400" dirty="0" smtClean="0"/>
              <a:t>repérage </a:t>
            </a:r>
            <a:r>
              <a:rPr lang="fr-FR" sz="2400" dirty="0"/>
              <a:t>des </a:t>
            </a:r>
            <a:r>
              <a:rPr lang="fr-FR" sz="2400" dirty="0" smtClean="0"/>
              <a:t>préfixes </a:t>
            </a:r>
            <a:r>
              <a:rPr lang="fr-FR" sz="2400" dirty="0"/>
              <a:t>et noms de quelques tables, </a:t>
            </a:r>
            <a:endParaRPr lang="fr-FR" sz="2400" dirty="0" smtClean="0"/>
          </a:p>
          <a:p>
            <a:pPr lvl="1"/>
            <a:r>
              <a:rPr lang="fr-FR" sz="2400" dirty="0" smtClean="0"/>
              <a:t>liens entre tables (tables </a:t>
            </a:r>
            <a:r>
              <a:rPr lang="fr-FR" sz="2400" dirty="0" err="1" smtClean="0"/>
              <a:t>DETABLES</a:t>
            </a:r>
            <a:r>
              <a:rPr lang="fr-FR" sz="2400" dirty="0" smtClean="0"/>
              <a:t>, </a:t>
            </a:r>
            <a:r>
              <a:rPr lang="fr-FR" sz="2400" dirty="0" err="1" smtClean="0"/>
              <a:t>DECHAMPS</a:t>
            </a:r>
            <a:r>
              <a:rPr lang="fr-FR" sz="2400" dirty="0" smtClean="0"/>
              <a:t>, </a:t>
            </a:r>
            <a:r>
              <a:rPr lang="fr-FR" sz="2400" dirty="0" err="1" smtClean="0"/>
              <a:t>DELIENS</a:t>
            </a:r>
            <a:r>
              <a:rPr lang="fr-FR" sz="2400" dirty="0" smtClean="0"/>
              <a:t>), </a:t>
            </a:r>
          </a:p>
          <a:p>
            <a:pPr lvl="1"/>
            <a:r>
              <a:rPr lang="fr-FR" sz="2400" dirty="0" smtClean="0"/>
              <a:t>Objectif : proposer un </a:t>
            </a:r>
            <a:r>
              <a:rPr lang="fr-FR" sz="2400" dirty="0"/>
              <a:t>extrait de modèle relationnel </a:t>
            </a:r>
            <a:r>
              <a:rPr lang="fr-FR" sz="2400" dirty="0" smtClean="0"/>
              <a:t>simplifié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050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/>
              <a:t>Du </a:t>
            </a:r>
            <a:r>
              <a:rPr lang="fr-FR" sz="3600" dirty="0" err="1" smtClean="0"/>
              <a:t>PGI</a:t>
            </a:r>
            <a:r>
              <a:rPr lang="fr-FR" sz="3600" dirty="0" smtClean="0"/>
              <a:t> au SQL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sz="2800" dirty="0" smtClean="0"/>
              <a:t>Observer et pratiquer </a:t>
            </a:r>
          </a:p>
          <a:p>
            <a:pPr marL="0" indent="0" algn="ctr">
              <a:buNone/>
            </a:pPr>
            <a:endParaRPr lang="fr-FR" sz="2800" dirty="0" smtClean="0"/>
          </a:p>
          <a:p>
            <a:r>
              <a:rPr lang="fr-FR" sz="2800" dirty="0" smtClean="0"/>
              <a:t>filtres </a:t>
            </a:r>
            <a:r>
              <a:rPr lang="fr-FR" sz="2800" dirty="0"/>
              <a:t>de sélection dans l'écran Cegid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=&gt; premier </a:t>
            </a:r>
            <a:r>
              <a:rPr lang="fr-FR" sz="2800" dirty="0"/>
              <a:t>niveau de définition des critères de sélection, par les différents onglets, et notamment "</a:t>
            </a:r>
            <a:r>
              <a:rPr lang="fr-FR" sz="2800" dirty="0" smtClean="0"/>
              <a:t>avancé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 smtClean="0"/>
          </a:p>
          <a:p>
            <a:r>
              <a:rPr lang="fr-FR" sz="2800" dirty="0" smtClean="0"/>
              <a:t>faire </a:t>
            </a:r>
            <a:r>
              <a:rPr lang="fr-FR" sz="2800" dirty="0"/>
              <a:t>apparaître </a:t>
            </a:r>
            <a:r>
              <a:rPr lang="fr-FR" sz="2800" dirty="0" smtClean="0"/>
              <a:t>l’onglet </a:t>
            </a:r>
            <a:r>
              <a:rPr lang="fr-FR" sz="2800" dirty="0"/>
              <a:t>supplémentaire SQL dans </a:t>
            </a:r>
            <a:r>
              <a:rPr lang="fr-FR" sz="2800" dirty="0" smtClean="0"/>
              <a:t>la fenêtre </a:t>
            </a:r>
            <a:r>
              <a:rPr lang="fr-FR" sz="2800" dirty="0"/>
              <a:t>de filtrage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qui </a:t>
            </a:r>
            <a:r>
              <a:rPr lang="fr-FR" sz="2800" dirty="0"/>
              <a:t>permet de montrer que les critères de filtrage définissent une requête </a:t>
            </a:r>
            <a:r>
              <a:rPr lang="fr-FR" sz="2800" dirty="0" smtClean="0"/>
              <a:t>SQL</a:t>
            </a:r>
            <a:endParaRPr lang="fr-FR" sz="2800" dirty="0" smtClean="0"/>
          </a:p>
          <a:p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fournir </a:t>
            </a:r>
            <a:r>
              <a:rPr lang="fr-FR" sz="2800" dirty="0"/>
              <a:t>un extrait de modèle relationnel simplifié, </a:t>
            </a:r>
            <a:r>
              <a:rPr lang="fr-FR" sz="2800" dirty="0" smtClean="0"/>
              <a:t>pour,</a:t>
            </a:r>
          </a:p>
          <a:p>
            <a:pPr marL="0" indent="0">
              <a:buNone/>
            </a:pPr>
            <a:r>
              <a:rPr lang="fr-FR" sz="2800" dirty="0" smtClean="0"/>
              <a:t> </a:t>
            </a:r>
            <a:r>
              <a:rPr lang="fr-FR" sz="2800" dirty="0"/>
              <a:t>sur les exemples concrets, en réponse aux problématiques de CB2C et du risque client... </a:t>
            </a:r>
            <a:endParaRPr lang="fr-FR" sz="2800" dirty="0" smtClean="0"/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 smtClean="0"/>
              <a:t>faire </a:t>
            </a:r>
            <a:r>
              <a:rPr lang="fr-FR" sz="2800" dirty="0"/>
              <a:t>soi même des requêtes SQL avec le "moniteur </a:t>
            </a:r>
            <a:r>
              <a:rPr lang="fr-FR" sz="2800" dirty="0" smtClean="0"/>
              <a:t>SQL« </a:t>
            </a:r>
            <a:br>
              <a:rPr lang="fr-FR" sz="2800" dirty="0" smtClean="0"/>
            </a:br>
            <a:r>
              <a:rPr lang="fr-FR" sz="2800" dirty="0" smtClean="0"/>
              <a:t>à </a:t>
            </a:r>
            <a:r>
              <a:rPr lang="fr-FR" sz="2800" dirty="0"/>
              <a:t>partir de cet extrait de modèle relationnel, les exporter vers le tableur, retraiter</a:t>
            </a:r>
            <a:r>
              <a:rPr lang="fr-FR" sz="2800" dirty="0" smtClean="0"/>
              <a:t>...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2837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/>
              <a:t>Pour aller plus loin…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Observer et pratiquer </a:t>
            </a:r>
          </a:p>
          <a:p>
            <a:pPr marL="0" indent="0" algn="ctr">
              <a:buNone/>
            </a:pPr>
            <a:endParaRPr lang="fr-FR" sz="2800" dirty="0" smtClean="0"/>
          </a:p>
          <a:p>
            <a:r>
              <a:rPr lang="fr-FR" sz="2800" dirty="0" smtClean="0"/>
              <a:t>outils </a:t>
            </a:r>
            <a:r>
              <a:rPr lang="fr-FR" sz="2800" dirty="0"/>
              <a:t>natifs du </a:t>
            </a:r>
            <a:r>
              <a:rPr lang="fr-FR" sz="2800" dirty="0" err="1"/>
              <a:t>PGI</a:t>
            </a:r>
            <a:r>
              <a:rPr lang="fr-FR" sz="2800" dirty="0"/>
              <a:t> : analyses et cubes décisionnels (</a:t>
            </a:r>
            <a:r>
              <a:rPr lang="fr-FR" sz="2400" i="1" dirty="0"/>
              <a:t>en précisant bien que l'objectif reste l'exportation ou le lien vers le tableur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création </a:t>
            </a:r>
            <a:r>
              <a:rPr lang="fr-FR" sz="2800" dirty="0"/>
              <a:t>d'un lien dynamique ODBC entre tableur et Base SQL server...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4846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</TotalTime>
  <Words>164</Words>
  <Application>Microsoft Office PowerPoint</Application>
  <PresentationFormat>Affichage à l'écran (4:3)</PresentationFormat>
  <Paragraphs>120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 RÉNOVATION  BTS Comptabilité et Gestion 2015  Du PGI au modèle relationnel et SQL </vt:lpstr>
      <vt:lpstr>1. Commencer par l’utilisation du PGI</vt:lpstr>
      <vt:lpstr>Du PGI au modèle relationnel</vt:lpstr>
      <vt:lpstr>Du PGI au SQL</vt:lpstr>
      <vt:lpstr>Pour aller plus loin…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CG 2014</dc:title>
  <dc:creator>Stéphane BESSIERE</dc:creator>
  <cp:lastModifiedBy>Daniel Perrin Toinin</cp:lastModifiedBy>
  <cp:revision>239</cp:revision>
  <dcterms:created xsi:type="dcterms:W3CDTF">2014-09-25T13:22:28Z</dcterms:created>
  <dcterms:modified xsi:type="dcterms:W3CDTF">2015-06-18T14:07:53Z</dcterms:modified>
</cp:coreProperties>
</file>