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24" r:id="rId2"/>
    <p:sldId id="294" r:id="rId3"/>
    <p:sldId id="256" r:id="rId4"/>
    <p:sldId id="257" r:id="rId5"/>
    <p:sldId id="259" r:id="rId6"/>
    <p:sldId id="260" r:id="rId7"/>
    <p:sldId id="339" r:id="rId8"/>
    <p:sldId id="373" r:id="rId9"/>
    <p:sldId id="342" r:id="rId10"/>
    <p:sldId id="356" r:id="rId11"/>
    <p:sldId id="343" r:id="rId12"/>
    <p:sldId id="359" r:id="rId13"/>
    <p:sldId id="361" r:id="rId14"/>
    <p:sldId id="360" r:id="rId15"/>
    <p:sldId id="362" r:id="rId16"/>
    <p:sldId id="363" r:id="rId17"/>
    <p:sldId id="364" r:id="rId18"/>
    <p:sldId id="365" r:id="rId19"/>
    <p:sldId id="366" r:id="rId20"/>
    <p:sldId id="368" r:id="rId21"/>
    <p:sldId id="369" r:id="rId22"/>
    <p:sldId id="370" r:id="rId23"/>
    <p:sldId id="371" r:id="rId24"/>
    <p:sldId id="372" r:id="rId25"/>
    <p:sldId id="374" r:id="rId26"/>
  </p:sldIdLst>
  <p:sldSz cx="9144000" cy="6858000" type="screen4x3"/>
  <p:notesSz cx="9856788" cy="6784975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4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A5F7CB67-E7A6-4720-81A9-05D535FFF6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037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A154718-88E1-4F6A-952B-A7F01779C8B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3238" y="0"/>
            <a:ext cx="4271962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D8ED07A-9557-4353-9205-D97E1E436BFE}" type="datetimeFigureOut">
              <a:rPr lang="fr-FR"/>
              <a:pPr>
                <a:defRPr/>
              </a:pPr>
              <a:t>16/05/2022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90CB624-046E-4E7D-8DC1-B7D657E68C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43663"/>
            <a:ext cx="427037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638A283-0E50-41EC-BBA8-C921B51417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3238" y="6443663"/>
            <a:ext cx="4271962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1E2E821-246A-4325-95E0-A9DDD2351B10}" type="slidenum">
              <a:rPr lang="fr-FR" altLang="en-US"/>
              <a:pPr/>
              <a:t>‹N°›</a:t>
            </a:fld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2894148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D1B05C39-0962-4D43-9725-ACC0988E6A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196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163BC315-C1AE-49C3-980C-E7E4AA1A710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583238" y="0"/>
            <a:ext cx="4271962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4456D8-E2DE-499C-84D4-EBFF51D779E0}" type="datetimeFigureOut">
              <a:rPr lang="fr-FR"/>
              <a:pPr>
                <a:defRPr/>
              </a:pPr>
              <a:t>16/05/2022</a:t>
            </a:fld>
            <a:endParaRPr lang="fr-FR" dirty="0"/>
          </a:p>
        </p:txBody>
      </p:sp>
      <p:sp>
        <p:nvSpPr>
          <p:cNvPr id="4" name="Espace réservé de l'image des diapositives 3">
            <a:extLst>
              <a:ext uri="{FF2B5EF4-FFF2-40B4-BE49-F238E27FC236}">
                <a16:creationId xmlns:a16="http://schemas.microsoft.com/office/drawing/2014/main" id="{5314D75E-A4AC-4199-808B-B9CAF820B4A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2150" y="509588"/>
            <a:ext cx="3392488" cy="2543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>
            <a:extLst>
              <a:ext uri="{FF2B5EF4-FFF2-40B4-BE49-F238E27FC236}">
                <a16:creationId xmlns:a16="http://schemas.microsoft.com/office/drawing/2014/main" id="{F186E51E-DF3C-46AE-9D2B-5E2268E54A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85838" y="3222625"/>
            <a:ext cx="7885112" cy="3052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1F7C3B-9A07-44AA-B1D4-AE159AECA7E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445250"/>
            <a:ext cx="4271963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95220D9-3D81-4D71-BD35-F05A78C994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583238" y="6445250"/>
            <a:ext cx="4271962" cy="338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EA3AF57-69FF-4494-99D9-7FADC3E2D3D0}" type="slidenum">
              <a:rPr lang="fr-FR" altLang="en-US"/>
              <a:pPr/>
              <a:t>‹N°›</a:t>
            </a:fld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1952639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>
            <a:extLst>
              <a:ext uri="{FF2B5EF4-FFF2-40B4-BE49-F238E27FC236}">
                <a16:creationId xmlns:a16="http://schemas.microsoft.com/office/drawing/2014/main" id="{7EFD6A47-4856-4E7C-854B-088FBEF2BD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commentaires 2">
            <a:extLst>
              <a:ext uri="{FF2B5EF4-FFF2-40B4-BE49-F238E27FC236}">
                <a16:creationId xmlns:a16="http://schemas.microsoft.com/office/drawing/2014/main" id="{68BA3B10-C58B-4614-A956-E996787BC5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en-US" dirty="0"/>
              <a:t>Cinq indicateurs : ceux du carré magique + niveau dette publique. Commentaire et analyse globale : 2 commentaires attendus = 1 pt mais si 1 commentaire combien ? </a:t>
            </a:r>
          </a:p>
        </p:txBody>
      </p:sp>
      <p:sp>
        <p:nvSpPr>
          <p:cNvPr id="31747" name="Espace réservé du numéro de diapositive 3">
            <a:extLst>
              <a:ext uri="{FF2B5EF4-FFF2-40B4-BE49-F238E27FC236}">
                <a16:creationId xmlns:a16="http://schemas.microsoft.com/office/drawing/2014/main" id="{92D04D21-B1E6-4894-A7F9-A698A112C0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F4E1F7-DD5A-43A1-A33F-633D98CDC712}" type="slidenum">
              <a:rPr lang="fr-FR" altLang="en-US">
                <a:latin typeface="Calibri" panose="020F0502020204030204" pitchFamily="34" charset="0"/>
              </a:rPr>
              <a:pPr eaLnBrk="1" hangingPunct="1"/>
              <a:t>9</a:t>
            </a:fld>
            <a:endParaRPr lang="fr-FR" altLang="en-US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>
            <a:extLst>
              <a:ext uri="{FF2B5EF4-FFF2-40B4-BE49-F238E27FC236}">
                <a16:creationId xmlns:a16="http://schemas.microsoft.com/office/drawing/2014/main" id="{7EFD6A47-4856-4E7C-854B-088FBEF2BD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commentaires 2">
            <a:extLst>
              <a:ext uri="{FF2B5EF4-FFF2-40B4-BE49-F238E27FC236}">
                <a16:creationId xmlns:a16="http://schemas.microsoft.com/office/drawing/2014/main" id="{68BA3B10-C58B-4614-A956-E996787BC5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en-US" dirty="0"/>
              <a:t>Cinq indicateurs : ceux du carré magique + niveau dette publique. Commentaire et analyse globale : 2 commentaires attendus = 1 pt mais si 1 commentaire combien ? </a:t>
            </a:r>
          </a:p>
        </p:txBody>
      </p:sp>
      <p:sp>
        <p:nvSpPr>
          <p:cNvPr id="31747" name="Espace réservé du numéro de diapositive 3">
            <a:extLst>
              <a:ext uri="{FF2B5EF4-FFF2-40B4-BE49-F238E27FC236}">
                <a16:creationId xmlns:a16="http://schemas.microsoft.com/office/drawing/2014/main" id="{92D04D21-B1E6-4894-A7F9-A698A112C0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F4E1F7-DD5A-43A1-A33F-633D98CDC712}" type="slidenum">
              <a:rPr lang="fr-FR" altLang="en-US">
                <a:latin typeface="Calibri" panose="020F0502020204030204" pitchFamily="34" charset="0"/>
              </a:rPr>
              <a:pPr eaLnBrk="1" hangingPunct="1"/>
              <a:t>19</a:t>
            </a:fld>
            <a:endParaRPr lang="fr-F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978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>
            <a:extLst>
              <a:ext uri="{FF2B5EF4-FFF2-40B4-BE49-F238E27FC236}">
                <a16:creationId xmlns:a16="http://schemas.microsoft.com/office/drawing/2014/main" id="{7EFD6A47-4856-4E7C-854B-088FBEF2BD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commentaires 2">
            <a:extLst>
              <a:ext uri="{FF2B5EF4-FFF2-40B4-BE49-F238E27FC236}">
                <a16:creationId xmlns:a16="http://schemas.microsoft.com/office/drawing/2014/main" id="{68BA3B10-C58B-4614-A956-E996787BC5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en-US" dirty="0"/>
              <a:t>Cinq indicateurs : ceux du carré magique + niveau dette publique. Commentaire et analyse globale : 2 commentaires attendus = 1 pt mais si 1 commentaire combien ? </a:t>
            </a:r>
          </a:p>
        </p:txBody>
      </p:sp>
      <p:sp>
        <p:nvSpPr>
          <p:cNvPr id="31747" name="Espace réservé du numéro de diapositive 3">
            <a:extLst>
              <a:ext uri="{FF2B5EF4-FFF2-40B4-BE49-F238E27FC236}">
                <a16:creationId xmlns:a16="http://schemas.microsoft.com/office/drawing/2014/main" id="{92D04D21-B1E6-4894-A7F9-A698A112C0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F4E1F7-DD5A-43A1-A33F-633D98CDC712}" type="slidenum">
              <a:rPr lang="fr-FR" altLang="en-US">
                <a:latin typeface="Calibri" panose="020F0502020204030204" pitchFamily="34" charset="0"/>
              </a:rPr>
              <a:pPr eaLnBrk="1" hangingPunct="1"/>
              <a:t>20</a:t>
            </a:fld>
            <a:endParaRPr lang="fr-F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9670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>
            <a:extLst>
              <a:ext uri="{FF2B5EF4-FFF2-40B4-BE49-F238E27FC236}">
                <a16:creationId xmlns:a16="http://schemas.microsoft.com/office/drawing/2014/main" id="{7EFD6A47-4856-4E7C-854B-088FBEF2BD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commentaires 2">
            <a:extLst>
              <a:ext uri="{FF2B5EF4-FFF2-40B4-BE49-F238E27FC236}">
                <a16:creationId xmlns:a16="http://schemas.microsoft.com/office/drawing/2014/main" id="{68BA3B10-C58B-4614-A956-E996787BC5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en-US" dirty="0"/>
              <a:t>Cinq indicateurs : ceux du carré magique + niveau dette publique. Commentaire et analyse globale : 2 commentaires attendus = 1 pt mais si 1 commentaire combien ? </a:t>
            </a:r>
          </a:p>
        </p:txBody>
      </p:sp>
      <p:sp>
        <p:nvSpPr>
          <p:cNvPr id="31747" name="Espace réservé du numéro de diapositive 3">
            <a:extLst>
              <a:ext uri="{FF2B5EF4-FFF2-40B4-BE49-F238E27FC236}">
                <a16:creationId xmlns:a16="http://schemas.microsoft.com/office/drawing/2014/main" id="{92D04D21-B1E6-4894-A7F9-A698A112C0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F4E1F7-DD5A-43A1-A33F-633D98CDC712}" type="slidenum">
              <a:rPr lang="fr-FR" altLang="en-US">
                <a:latin typeface="Calibri" panose="020F0502020204030204" pitchFamily="34" charset="0"/>
              </a:rPr>
              <a:pPr eaLnBrk="1" hangingPunct="1"/>
              <a:t>21</a:t>
            </a:fld>
            <a:endParaRPr lang="fr-F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70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>
            <a:extLst>
              <a:ext uri="{FF2B5EF4-FFF2-40B4-BE49-F238E27FC236}">
                <a16:creationId xmlns:a16="http://schemas.microsoft.com/office/drawing/2014/main" id="{7EFD6A47-4856-4E7C-854B-088FBEF2BD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commentaires 2">
            <a:extLst>
              <a:ext uri="{FF2B5EF4-FFF2-40B4-BE49-F238E27FC236}">
                <a16:creationId xmlns:a16="http://schemas.microsoft.com/office/drawing/2014/main" id="{68BA3B10-C58B-4614-A956-E996787BC5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en-US" dirty="0"/>
              <a:t>Cinq indicateurs : ceux du carré magique + niveau dette publique. Commentaire et analyse globale : 2 commentaires attendus = 1 pt mais si 1 commentaire combien ? </a:t>
            </a:r>
          </a:p>
        </p:txBody>
      </p:sp>
      <p:sp>
        <p:nvSpPr>
          <p:cNvPr id="31747" name="Espace réservé du numéro de diapositive 3">
            <a:extLst>
              <a:ext uri="{FF2B5EF4-FFF2-40B4-BE49-F238E27FC236}">
                <a16:creationId xmlns:a16="http://schemas.microsoft.com/office/drawing/2014/main" id="{92D04D21-B1E6-4894-A7F9-A698A112C0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F4E1F7-DD5A-43A1-A33F-633D98CDC712}" type="slidenum">
              <a:rPr lang="fr-FR" altLang="en-US">
                <a:latin typeface="Calibri" panose="020F0502020204030204" pitchFamily="34" charset="0"/>
              </a:rPr>
              <a:pPr eaLnBrk="1" hangingPunct="1"/>
              <a:t>22</a:t>
            </a:fld>
            <a:endParaRPr lang="fr-F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1333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>
            <a:extLst>
              <a:ext uri="{FF2B5EF4-FFF2-40B4-BE49-F238E27FC236}">
                <a16:creationId xmlns:a16="http://schemas.microsoft.com/office/drawing/2014/main" id="{7EFD6A47-4856-4E7C-854B-088FBEF2BD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commentaires 2">
            <a:extLst>
              <a:ext uri="{FF2B5EF4-FFF2-40B4-BE49-F238E27FC236}">
                <a16:creationId xmlns:a16="http://schemas.microsoft.com/office/drawing/2014/main" id="{68BA3B10-C58B-4614-A956-E996787BC5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en-US" dirty="0"/>
              <a:t>Cinq indicateurs : ceux du carré magique + niveau dette publique. Commentaire et analyse globale : 2 commentaires attendus = 1 pt mais si 1 commentaire combien ? </a:t>
            </a:r>
          </a:p>
        </p:txBody>
      </p:sp>
      <p:sp>
        <p:nvSpPr>
          <p:cNvPr id="31747" name="Espace réservé du numéro de diapositive 3">
            <a:extLst>
              <a:ext uri="{FF2B5EF4-FFF2-40B4-BE49-F238E27FC236}">
                <a16:creationId xmlns:a16="http://schemas.microsoft.com/office/drawing/2014/main" id="{92D04D21-B1E6-4894-A7F9-A698A112C0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F4E1F7-DD5A-43A1-A33F-633D98CDC712}" type="slidenum">
              <a:rPr lang="fr-FR" altLang="en-US">
                <a:latin typeface="Calibri" panose="020F0502020204030204" pitchFamily="34" charset="0"/>
              </a:rPr>
              <a:pPr eaLnBrk="1" hangingPunct="1"/>
              <a:t>23</a:t>
            </a:fld>
            <a:endParaRPr lang="fr-F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6925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>
            <a:extLst>
              <a:ext uri="{FF2B5EF4-FFF2-40B4-BE49-F238E27FC236}">
                <a16:creationId xmlns:a16="http://schemas.microsoft.com/office/drawing/2014/main" id="{7EFD6A47-4856-4E7C-854B-088FBEF2BD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commentaires 2">
            <a:extLst>
              <a:ext uri="{FF2B5EF4-FFF2-40B4-BE49-F238E27FC236}">
                <a16:creationId xmlns:a16="http://schemas.microsoft.com/office/drawing/2014/main" id="{68BA3B10-C58B-4614-A956-E996787BC5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en-US" dirty="0"/>
              <a:t>Cinq indicateurs : ceux du carré magique + niveau dette publique. Commentaire et analyse globale : 2 commentaires attendus = 1 pt mais si 1 commentaire combien ? </a:t>
            </a:r>
          </a:p>
        </p:txBody>
      </p:sp>
      <p:sp>
        <p:nvSpPr>
          <p:cNvPr id="31747" name="Espace réservé du numéro de diapositive 3">
            <a:extLst>
              <a:ext uri="{FF2B5EF4-FFF2-40B4-BE49-F238E27FC236}">
                <a16:creationId xmlns:a16="http://schemas.microsoft.com/office/drawing/2014/main" id="{92D04D21-B1E6-4894-A7F9-A698A112C0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F4E1F7-DD5A-43A1-A33F-633D98CDC712}" type="slidenum">
              <a:rPr lang="fr-FR" altLang="en-US">
                <a:latin typeface="Calibri" panose="020F0502020204030204" pitchFamily="34" charset="0"/>
              </a:rPr>
              <a:pPr eaLnBrk="1" hangingPunct="1"/>
              <a:t>24</a:t>
            </a:fld>
            <a:endParaRPr lang="fr-F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49123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>
            <a:extLst>
              <a:ext uri="{FF2B5EF4-FFF2-40B4-BE49-F238E27FC236}">
                <a16:creationId xmlns:a16="http://schemas.microsoft.com/office/drawing/2014/main" id="{7EFD6A47-4856-4E7C-854B-088FBEF2BD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commentaires 2">
            <a:extLst>
              <a:ext uri="{FF2B5EF4-FFF2-40B4-BE49-F238E27FC236}">
                <a16:creationId xmlns:a16="http://schemas.microsoft.com/office/drawing/2014/main" id="{68BA3B10-C58B-4614-A956-E996787BC5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en-US" dirty="0"/>
              <a:t>Cinq indicateurs : ceux du carré magique + niveau dette publique. Commentaire et analyse globale : 2 commentaires attendus = 1 pt mais si 1 commentaire combien ? </a:t>
            </a:r>
          </a:p>
        </p:txBody>
      </p:sp>
      <p:sp>
        <p:nvSpPr>
          <p:cNvPr id="31747" name="Espace réservé du numéro de diapositive 3">
            <a:extLst>
              <a:ext uri="{FF2B5EF4-FFF2-40B4-BE49-F238E27FC236}">
                <a16:creationId xmlns:a16="http://schemas.microsoft.com/office/drawing/2014/main" id="{92D04D21-B1E6-4894-A7F9-A698A112C0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F4E1F7-DD5A-43A1-A33F-633D98CDC712}" type="slidenum">
              <a:rPr lang="fr-FR" altLang="en-US">
                <a:latin typeface="Calibri" panose="020F0502020204030204" pitchFamily="34" charset="0"/>
              </a:rPr>
              <a:pPr eaLnBrk="1" hangingPunct="1"/>
              <a:t>25</a:t>
            </a:fld>
            <a:endParaRPr lang="fr-F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113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>
            <a:extLst>
              <a:ext uri="{FF2B5EF4-FFF2-40B4-BE49-F238E27FC236}">
                <a16:creationId xmlns:a16="http://schemas.microsoft.com/office/drawing/2014/main" id="{7EFD6A47-4856-4E7C-854B-088FBEF2BD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commentaires 2">
            <a:extLst>
              <a:ext uri="{FF2B5EF4-FFF2-40B4-BE49-F238E27FC236}">
                <a16:creationId xmlns:a16="http://schemas.microsoft.com/office/drawing/2014/main" id="{68BA3B10-C58B-4614-A956-E996787BC5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en-US" dirty="0"/>
              <a:t>Cinq indicateurs : ceux du carré magique + niveau dette publique. Commentaire et analyse globale : 2 commentaires attendus = 1 pt mais si 1 commentaire combien ? </a:t>
            </a:r>
          </a:p>
        </p:txBody>
      </p:sp>
      <p:sp>
        <p:nvSpPr>
          <p:cNvPr id="31747" name="Espace réservé du numéro de diapositive 3">
            <a:extLst>
              <a:ext uri="{FF2B5EF4-FFF2-40B4-BE49-F238E27FC236}">
                <a16:creationId xmlns:a16="http://schemas.microsoft.com/office/drawing/2014/main" id="{92D04D21-B1E6-4894-A7F9-A698A112C0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F4E1F7-DD5A-43A1-A33F-633D98CDC712}" type="slidenum">
              <a:rPr lang="fr-FR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fr-F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391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>
            <a:extLst>
              <a:ext uri="{FF2B5EF4-FFF2-40B4-BE49-F238E27FC236}">
                <a16:creationId xmlns:a16="http://schemas.microsoft.com/office/drawing/2014/main" id="{7EFD6A47-4856-4E7C-854B-088FBEF2BD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commentaires 2">
            <a:extLst>
              <a:ext uri="{FF2B5EF4-FFF2-40B4-BE49-F238E27FC236}">
                <a16:creationId xmlns:a16="http://schemas.microsoft.com/office/drawing/2014/main" id="{68BA3B10-C58B-4614-A956-E996787BC5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en-US" dirty="0"/>
              <a:t>Cinq indicateurs : ceux du carré magique + niveau dette publique. Commentaire et analyse globale : 2 commentaires attendus = 1 pt mais si 1 commentaire combien ? </a:t>
            </a:r>
          </a:p>
        </p:txBody>
      </p:sp>
      <p:sp>
        <p:nvSpPr>
          <p:cNvPr id="31747" name="Espace réservé du numéro de diapositive 3">
            <a:extLst>
              <a:ext uri="{FF2B5EF4-FFF2-40B4-BE49-F238E27FC236}">
                <a16:creationId xmlns:a16="http://schemas.microsoft.com/office/drawing/2014/main" id="{92D04D21-B1E6-4894-A7F9-A698A112C0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F4E1F7-DD5A-43A1-A33F-633D98CDC712}" type="slidenum">
              <a:rPr lang="fr-FR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fr-F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73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>
            <a:extLst>
              <a:ext uri="{FF2B5EF4-FFF2-40B4-BE49-F238E27FC236}">
                <a16:creationId xmlns:a16="http://schemas.microsoft.com/office/drawing/2014/main" id="{7EFD6A47-4856-4E7C-854B-088FBEF2BD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commentaires 2">
            <a:extLst>
              <a:ext uri="{FF2B5EF4-FFF2-40B4-BE49-F238E27FC236}">
                <a16:creationId xmlns:a16="http://schemas.microsoft.com/office/drawing/2014/main" id="{68BA3B10-C58B-4614-A956-E996787BC5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en-US" dirty="0"/>
              <a:t>Cinq indicateurs : ceux du carré magique + niveau dette publique. Commentaire et analyse globale : 2 commentaires attendus = 1 pt mais si 1 commentaire combien ? </a:t>
            </a:r>
          </a:p>
        </p:txBody>
      </p:sp>
      <p:sp>
        <p:nvSpPr>
          <p:cNvPr id="31747" name="Espace réservé du numéro de diapositive 3">
            <a:extLst>
              <a:ext uri="{FF2B5EF4-FFF2-40B4-BE49-F238E27FC236}">
                <a16:creationId xmlns:a16="http://schemas.microsoft.com/office/drawing/2014/main" id="{92D04D21-B1E6-4894-A7F9-A698A112C0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F4E1F7-DD5A-43A1-A33F-633D98CDC712}" type="slidenum">
              <a:rPr lang="fr-FR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fr-F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080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>
            <a:extLst>
              <a:ext uri="{FF2B5EF4-FFF2-40B4-BE49-F238E27FC236}">
                <a16:creationId xmlns:a16="http://schemas.microsoft.com/office/drawing/2014/main" id="{7EFD6A47-4856-4E7C-854B-088FBEF2BD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commentaires 2">
            <a:extLst>
              <a:ext uri="{FF2B5EF4-FFF2-40B4-BE49-F238E27FC236}">
                <a16:creationId xmlns:a16="http://schemas.microsoft.com/office/drawing/2014/main" id="{68BA3B10-C58B-4614-A956-E996787BC5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en-US" dirty="0"/>
              <a:t>Cinq indicateurs : ceux du carré magique + niveau dette publique. Commentaire et analyse globale : 2 commentaires attendus = 1 pt mais si 1 commentaire combien ? </a:t>
            </a:r>
          </a:p>
        </p:txBody>
      </p:sp>
      <p:sp>
        <p:nvSpPr>
          <p:cNvPr id="31747" name="Espace réservé du numéro de diapositive 3">
            <a:extLst>
              <a:ext uri="{FF2B5EF4-FFF2-40B4-BE49-F238E27FC236}">
                <a16:creationId xmlns:a16="http://schemas.microsoft.com/office/drawing/2014/main" id="{92D04D21-B1E6-4894-A7F9-A698A112C0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F4E1F7-DD5A-43A1-A33F-633D98CDC712}" type="slidenum">
              <a:rPr lang="fr-FR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fr-F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8265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>
            <a:extLst>
              <a:ext uri="{FF2B5EF4-FFF2-40B4-BE49-F238E27FC236}">
                <a16:creationId xmlns:a16="http://schemas.microsoft.com/office/drawing/2014/main" id="{7EFD6A47-4856-4E7C-854B-088FBEF2BD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commentaires 2">
            <a:extLst>
              <a:ext uri="{FF2B5EF4-FFF2-40B4-BE49-F238E27FC236}">
                <a16:creationId xmlns:a16="http://schemas.microsoft.com/office/drawing/2014/main" id="{68BA3B10-C58B-4614-A956-E996787BC5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en-US" dirty="0"/>
              <a:t>Cinq indicateurs : ceux du carré magique + niveau dette publique. Commentaire et analyse globale : 2 commentaires attendus = 1 pt mais si 1 commentaire combien ? </a:t>
            </a:r>
          </a:p>
        </p:txBody>
      </p:sp>
      <p:sp>
        <p:nvSpPr>
          <p:cNvPr id="31747" name="Espace réservé du numéro de diapositive 3">
            <a:extLst>
              <a:ext uri="{FF2B5EF4-FFF2-40B4-BE49-F238E27FC236}">
                <a16:creationId xmlns:a16="http://schemas.microsoft.com/office/drawing/2014/main" id="{92D04D21-B1E6-4894-A7F9-A698A112C0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F4E1F7-DD5A-43A1-A33F-633D98CDC712}" type="slidenum">
              <a:rPr lang="fr-FR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fr-F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46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>
            <a:extLst>
              <a:ext uri="{FF2B5EF4-FFF2-40B4-BE49-F238E27FC236}">
                <a16:creationId xmlns:a16="http://schemas.microsoft.com/office/drawing/2014/main" id="{7EFD6A47-4856-4E7C-854B-088FBEF2BD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commentaires 2">
            <a:extLst>
              <a:ext uri="{FF2B5EF4-FFF2-40B4-BE49-F238E27FC236}">
                <a16:creationId xmlns:a16="http://schemas.microsoft.com/office/drawing/2014/main" id="{68BA3B10-C58B-4614-A956-E996787BC5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en-US" dirty="0"/>
              <a:t>Cinq indicateurs : ceux du carré magique + niveau dette publique. Commentaire et analyse globale : 2 commentaires attendus = 1 pt mais si 1 commentaire combien ? </a:t>
            </a:r>
          </a:p>
        </p:txBody>
      </p:sp>
      <p:sp>
        <p:nvSpPr>
          <p:cNvPr id="31747" name="Espace réservé du numéro de diapositive 3">
            <a:extLst>
              <a:ext uri="{FF2B5EF4-FFF2-40B4-BE49-F238E27FC236}">
                <a16:creationId xmlns:a16="http://schemas.microsoft.com/office/drawing/2014/main" id="{92D04D21-B1E6-4894-A7F9-A698A112C0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F4E1F7-DD5A-43A1-A33F-633D98CDC712}" type="slidenum">
              <a:rPr lang="fr-FR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fr-F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179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>
            <a:extLst>
              <a:ext uri="{FF2B5EF4-FFF2-40B4-BE49-F238E27FC236}">
                <a16:creationId xmlns:a16="http://schemas.microsoft.com/office/drawing/2014/main" id="{7EFD6A47-4856-4E7C-854B-088FBEF2BD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commentaires 2">
            <a:extLst>
              <a:ext uri="{FF2B5EF4-FFF2-40B4-BE49-F238E27FC236}">
                <a16:creationId xmlns:a16="http://schemas.microsoft.com/office/drawing/2014/main" id="{68BA3B10-C58B-4614-A956-E996787BC5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en-US" dirty="0"/>
              <a:t>Cinq indicateurs : ceux du carré magique + niveau dette publique. Commentaire et analyse globale : 2 commentaires attendus = 1 pt mais si 1 commentaire combien ? </a:t>
            </a:r>
          </a:p>
        </p:txBody>
      </p:sp>
      <p:sp>
        <p:nvSpPr>
          <p:cNvPr id="31747" name="Espace réservé du numéro de diapositive 3">
            <a:extLst>
              <a:ext uri="{FF2B5EF4-FFF2-40B4-BE49-F238E27FC236}">
                <a16:creationId xmlns:a16="http://schemas.microsoft.com/office/drawing/2014/main" id="{92D04D21-B1E6-4894-A7F9-A698A112C0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F4E1F7-DD5A-43A1-A33F-633D98CDC712}" type="slidenum">
              <a:rPr lang="fr-FR" altLang="en-US">
                <a:latin typeface="Calibri" panose="020F0502020204030204" pitchFamily="34" charset="0"/>
              </a:rPr>
              <a:pPr eaLnBrk="1" hangingPunct="1"/>
              <a:t>16</a:t>
            </a:fld>
            <a:endParaRPr lang="fr-F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596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>
            <a:extLst>
              <a:ext uri="{FF2B5EF4-FFF2-40B4-BE49-F238E27FC236}">
                <a16:creationId xmlns:a16="http://schemas.microsoft.com/office/drawing/2014/main" id="{7EFD6A47-4856-4E7C-854B-088FBEF2BD2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commentaires 2">
            <a:extLst>
              <a:ext uri="{FF2B5EF4-FFF2-40B4-BE49-F238E27FC236}">
                <a16:creationId xmlns:a16="http://schemas.microsoft.com/office/drawing/2014/main" id="{68BA3B10-C58B-4614-A956-E996787BC5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fr-FR" altLang="en-US" dirty="0"/>
              <a:t>Cinq indicateurs : ceux du carré magique + niveau dette publique. Commentaire et analyse globale : 2 commentaires attendus = 1 pt mais si 1 commentaire combien ? </a:t>
            </a:r>
          </a:p>
        </p:txBody>
      </p:sp>
      <p:sp>
        <p:nvSpPr>
          <p:cNvPr id="31747" name="Espace réservé du numéro de diapositive 3">
            <a:extLst>
              <a:ext uri="{FF2B5EF4-FFF2-40B4-BE49-F238E27FC236}">
                <a16:creationId xmlns:a16="http://schemas.microsoft.com/office/drawing/2014/main" id="{92D04D21-B1E6-4894-A7F9-A698A112C0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5F4E1F7-DD5A-43A1-A33F-633D98CDC712}" type="slidenum">
              <a:rPr lang="fr-FR" altLang="en-US">
                <a:latin typeface="Calibri" panose="020F0502020204030204" pitchFamily="34" charset="0"/>
              </a:rPr>
              <a:pPr eaLnBrk="1" hangingPunct="1"/>
              <a:t>17</a:t>
            </a:fld>
            <a:endParaRPr lang="fr-F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291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D71906-2144-4B00-AE03-C94FDDF4C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EDACF-A62C-410B-BFF3-B9398CD94A93}" type="datetimeFigureOut">
              <a:rPr lang="fr-FR"/>
              <a:pPr>
                <a:defRPr/>
              </a:pPr>
              <a:t>16/05/2022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396F3D-C41D-43CE-95A1-FF9572186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81D3C3-FE32-4522-A278-3C2924245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EB39E-8F96-4F86-A503-4A325CEE607F}" type="slidenum">
              <a:rPr lang="fr-FR" altLang="en-US"/>
              <a:pPr/>
              <a:t>‹N°›</a:t>
            </a:fld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128166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9ACE00-7F3B-45EE-B14B-D665510D4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CD8700-ECC1-48A4-B7F8-23A8110F2ED1}" type="datetimeFigureOut">
              <a:rPr lang="fr-FR"/>
              <a:pPr>
                <a:defRPr/>
              </a:pPr>
              <a:t>16/05/2022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616BC87-EBB6-44F5-BE26-DD8ACF103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86671AE-B327-4FBC-B98A-0096938516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C2E08-347E-40F8-889E-53A284FBDAA3}" type="slidenum">
              <a:rPr lang="fr-FR" altLang="en-US"/>
              <a:pPr/>
              <a:t>‹N°›</a:t>
            </a:fld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27706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86E039-AC58-4397-A191-AB81A00D6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7B7A5-0BB9-4AB8-A1D6-C7455264464E}" type="datetimeFigureOut">
              <a:rPr lang="fr-FR"/>
              <a:pPr>
                <a:defRPr/>
              </a:pPr>
              <a:t>16/05/2022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8961F7-8E72-41C8-B080-CF2C58884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FD63F4-FAEF-418E-B5AA-12B1C00C6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6B52D-33D0-4D73-96FB-9354C8E23EEC}" type="slidenum">
              <a:rPr lang="fr-FR" altLang="en-US"/>
              <a:pPr/>
              <a:t>‹N°›</a:t>
            </a:fld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131668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6CCB60-685F-416E-AF0A-FB1ACCA06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1E161-0414-4249-B5C4-56DB54D85493}" type="datetimeFigureOut">
              <a:rPr lang="fr-FR"/>
              <a:pPr>
                <a:defRPr/>
              </a:pPr>
              <a:t>16/05/2022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B9145D-8346-4315-831F-B30FE85B7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D562E1-080D-4EEC-B811-B51433130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950C7-6725-4632-A38F-A0655568FCB8}" type="slidenum">
              <a:rPr lang="fr-FR" altLang="en-US"/>
              <a:pPr/>
              <a:t>‹N°›</a:t>
            </a:fld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102333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B5FBEA-EC40-4C2A-8F4D-18CF2A630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41D3F-47B5-4335-BAD4-C5EA666FAA1E}" type="datetimeFigureOut">
              <a:rPr lang="fr-FR"/>
              <a:pPr>
                <a:defRPr/>
              </a:pPr>
              <a:t>16/05/2022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ED8834-B7FE-4818-8C61-4A6362FF0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8FE9888-6F2E-4270-9D80-E80909DFC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76440-756C-4027-8BC3-77FF6DAD74FF}" type="slidenum">
              <a:rPr lang="fr-FR" altLang="en-US"/>
              <a:pPr/>
              <a:t>‹N°›</a:t>
            </a:fld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200845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EB079142-C8FB-4994-9487-39DD894C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07B6C-6586-46C8-8CFC-FB4D6EF2691A}" type="datetimeFigureOut">
              <a:rPr lang="fr-FR"/>
              <a:pPr>
                <a:defRPr/>
              </a:pPr>
              <a:t>16/05/2022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FF4C66E2-E8F6-46A3-8337-8E4E00C9B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A6728A6B-8501-4D76-A22F-591B15473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659E9-D253-4E72-9581-AE8600E20EEB}" type="slidenum">
              <a:rPr lang="fr-FR" altLang="en-US"/>
              <a:pPr/>
              <a:t>‹N°›</a:t>
            </a:fld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398537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8FAAE333-1D9C-45B5-8FB2-63E8B24FD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AF65C-7343-46F9-9885-7C70E443BBA5}" type="datetimeFigureOut">
              <a:rPr lang="fr-FR"/>
              <a:pPr>
                <a:defRPr/>
              </a:pPr>
              <a:t>16/05/2022</a:t>
            </a:fld>
            <a:endParaRPr lang="fr-FR" dirty="0"/>
          </a:p>
        </p:txBody>
      </p:sp>
      <p:sp>
        <p:nvSpPr>
          <p:cNvPr id="8" name="Espace réservé du pied de page 4">
            <a:extLst>
              <a:ext uri="{FF2B5EF4-FFF2-40B4-BE49-F238E27FC236}">
                <a16:creationId xmlns:a16="http://schemas.microsoft.com/office/drawing/2014/main" id="{77602098-9B96-46B3-ADD6-E617C667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9" name="Espace réservé du numéro de diapositive 5">
            <a:extLst>
              <a:ext uri="{FF2B5EF4-FFF2-40B4-BE49-F238E27FC236}">
                <a16:creationId xmlns:a16="http://schemas.microsoft.com/office/drawing/2014/main" id="{556C5FE6-8A24-439A-9368-31B97FB96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6EB1F6-6317-406A-BABD-2B5F171649D7}" type="slidenum">
              <a:rPr lang="fr-FR" altLang="en-US"/>
              <a:pPr/>
              <a:t>‹N°›</a:t>
            </a:fld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208108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>
            <a:extLst>
              <a:ext uri="{FF2B5EF4-FFF2-40B4-BE49-F238E27FC236}">
                <a16:creationId xmlns:a16="http://schemas.microsoft.com/office/drawing/2014/main" id="{AEFDAFC2-3688-4F85-87A7-40AD394B8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DD494-7E18-4B5F-BAF7-E98A1CE59B9C}" type="datetimeFigureOut">
              <a:rPr lang="fr-FR"/>
              <a:pPr>
                <a:defRPr/>
              </a:pPr>
              <a:t>16/05/2022</a:t>
            </a:fld>
            <a:endParaRPr lang="fr-FR" dirty="0"/>
          </a:p>
        </p:txBody>
      </p:sp>
      <p:sp>
        <p:nvSpPr>
          <p:cNvPr id="4" name="Espace réservé du pied de page 4">
            <a:extLst>
              <a:ext uri="{FF2B5EF4-FFF2-40B4-BE49-F238E27FC236}">
                <a16:creationId xmlns:a16="http://schemas.microsoft.com/office/drawing/2014/main" id="{FB0BB17A-C3AC-4599-9A2C-D6C2F1BD7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numéro de diapositive 5">
            <a:extLst>
              <a:ext uri="{FF2B5EF4-FFF2-40B4-BE49-F238E27FC236}">
                <a16:creationId xmlns:a16="http://schemas.microsoft.com/office/drawing/2014/main" id="{FA80BC90-63D9-405B-ABA9-247DD4E4F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444C08-750E-417C-99B5-D236DA8C0040}" type="slidenum">
              <a:rPr lang="fr-FR" altLang="en-US"/>
              <a:pPr/>
              <a:t>‹N°›</a:t>
            </a:fld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603998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>
            <a:extLst>
              <a:ext uri="{FF2B5EF4-FFF2-40B4-BE49-F238E27FC236}">
                <a16:creationId xmlns:a16="http://schemas.microsoft.com/office/drawing/2014/main" id="{99195373-B3A1-4AF7-B33F-BD2044914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8361C-D1D5-411D-A0A5-4F2BED36C38D}" type="datetimeFigureOut">
              <a:rPr lang="fr-FR"/>
              <a:pPr>
                <a:defRPr/>
              </a:pPr>
              <a:t>16/05/2022</a:t>
            </a:fld>
            <a:endParaRPr lang="fr-FR" dirty="0"/>
          </a:p>
        </p:txBody>
      </p:sp>
      <p:sp>
        <p:nvSpPr>
          <p:cNvPr id="3" name="Espace réservé du pied de page 4">
            <a:extLst>
              <a:ext uri="{FF2B5EF4-FFF2-40B4-BE49-F238E27FC236}">
                <a16:creationId xmlns:a16="http://schemas.microsoft.com/office/drawing/2014/main" id="{786E0B05-6275-4AEB-BAFE-C833A6534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numéro de diapositive 5">
            <a:extLst>
              <a:ext uri="{FF2B5EF4-FFF2-40B4-BE49-F238E27FC236}">
                <a16:creationId xmlns:a16="http://schemas.microsoft.com/office/drawing/2014/main" id="{850ECCAB-297A-4BC2-987B-4D824EA78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9B8E4-4206-4A41-84D6-FB86E815299A}" type="slidenum">
              <a:rPr lang="fr-FR" altLang="en-US"/>
              <a:pPr/>
              <a:t>‹N°›</a:t>
            </a:fld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233882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7C94D074-26B9-4AC5-9E94-E1CBFC3A1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61F8B-61F2-4424-B3F5-7C3EC600BE13}" type="datetimeFigureOut">
              <a:rPr lang="fr-FR"/>
              <a:pPr>
                <a:defRPr/>
              </a:pPr>
              <a:t>16/05/2022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6FD4CB47-689D-4AB6-B439-275EF5B99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7550E5F1-C97A-450D-AA5A-A26B513BF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E8FD48-19E5-4F92-B47B-31B2E853659D}" type="slidenum">
              <a:rPr lang="fr-FR" altLang="en-US"/>
              <a:pPr/>
              <a:t>‹N°›</a:t>
            </a:fld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212049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>
            <a:extLst>
              <a:ext uri="{FF2B5EF4-FFF2-40B4-BE49-F238E27FC236}">
                <a16:creationId xmlns:a16="http://schemas.microsoft.com/office/drawing/2014/main" id="{06681C15-D783-4F29-8A1E-DFD979312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ECAD5-5579-4B0A-968D-1AED1E59BA90}" type="datetimeFigureOut">
              <a:rPr lang="fr-FR"/>
              <a:pPr>
                <a:defRPr/>
              </a:pPr>
              <a:t>16/05/2022</a:t>
            </a:fld>
            <a:endParaRPr lang="fr-FR" dirty="0"/>
          </a:p>
        </p:txBody>
      </p: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50BA2950-514B-4927-9C94-6E79EE63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5">
            <a:extLst>
              <a:ext uri="{FF2B5EF4-FFF2-40B4-BE49-F238E27FC236}">
                <a16:creationId xmlns:a16="http://schemas.microsoft.com/office/drawing/2014/main" id="{27430439-AEFF-4FD2-8B56-E58B9A21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F14C2-94E1-45BB-9748-C1F80B8370D2}" type="slidenum">
              <a:rPr lang="fr-FR" altLang="en-US"/>
              <a:pPr/>
              <a:t>‹N°›</a:t>
            </a:fld>
            <a:endParaRPr lang="fr-FR" altLang="en-US" dirty="0"/>
          </a:p>
        </p:txBody>
      </p:sp>
    </p:spTree>
    <p:extLst>
      <p:ext uri="{BB962C8B-B14F-4D97-AF65-F5344CB8AC3E}">
        <p14:creationId xmlns:p14="http://schemas.microsoft.com/office/powerpoint/2010/main" val="4177130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>
            <a:extLst>
              <a:ext uri="{FF2B5EF4-FFF2-40B4-BE49-F238E27FC236}">
                <a16:creationId xmlns:a16="http://schemas.microsoft.com/office/drawing/2014/main" id="{21253C6C-A5CC-420F-871D-14AF353EA4D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</a:p>
        </p:txBody>
      </p:sp>
      <p:sp>
        <p:nvSpPr>
          <p:cNvPr id="1027" name="Espace réservé du texte 2">
            <a:extLst>
              <a:ext uri="{FF2B5EF4-FFF2-40B4-BE49-F238E27FC236}">
                <a16:creationId xmlns:a16="http://schemas.microsoft.com/office/drawing/2014/main" id="{9CCED6B9-50CF-4A88-AF7B-CAF8F9BA97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CA659B-EABD-4647-88F9-51C2ECF835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FE3B7F-319C-41B4-B699-01CAFE483374}" type="datetimeFigureOut">
              <a:rPr lang="fr-FR"/>
              <a:pPr>
                <a:defRPr/>
              </a:pPr>
              <a:t>16/05/2022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FD911B-27B9-463F-846D-A809445186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E1A4D95-664C-4382-8C4E-E9C5C23AA8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19FEB2F-2546-44CF-AA51-0FB5DF7F011F}" type="slidenum">
              <a:rPr lang="fr-FR" altLang="en-US"/>
              <a:pPr/>
              <a:t>‹N°›</a:t>
            </a:fld>
            <a:endParaRPr lang="fr-F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32B5FB9B-B621-43AC-A5B5-01C743EF5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274638"/>
            <a:ext cx="8424936" cy="625070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r" eaLnBrk="1" hangingPunct="1"/>
            <a:r>
              <a:rPr lang="fr-FR" altLang="en-US" sz="4200" b="1" dirty="0">
                <a:latin typeface="+mj-lt"/>
                <a:cs typeface="Arial" panose="020B0604020202020204" pitchFamily="34" charset="0"/>
              </a:rPr>
              <a:t>CORRECTIONS DÉMATÉRIALISÉES </a:t>
            </a:r>
            <a:r>
              <a:rPr lang="fr-FR" altLang="en-US" sz="4200" b="1" dirty="0" smtClean="0">
                <a:latin typeface="+mj-lt"/>
                <a:cs typeface="Arial" panose="020B0604020202020204" pitchFamily="34" charset="0"/>
              </a:rPr>
              <a:t>baccalauréat Droit-Économie </a:t>
            </a:r>
            <a:br>
              <a:rPr lang="fr-FR" altLang="en-US" sz="4200" b="1" dirty="0" smtClean="0">
                <a:latin typeface="+mj-lt"/>
                <a:cs typeface="Arial" panose="020B0604020202020204" pitchFamily="34" charset="0"/>
              </a:rPr>
            </a:br>
            <a:r>
              <a:rPr lang="fr-FR" altLang="en-US" sz="4200" b="1" dirty="0" smtClean="0">
                <a:latin typeface="+mj-lt"/>
                <a:cs typeface="Arial" panose="020B0604020202020204" pitchFamily="34" charset="0"/>
              </a:rPr>
              <a:t>Session 2022</a:t>
            </a:r>
            <a:r>
              <a:rPr lang="fr-FR" altLang="en-US" sz="4200" b="1" dirty="0">
                <a:latin typeface="+mj-lt"/>
                <a:cs typeface="Arial" panose="020B0604020202020204" pitchFamily="34" charset="0"/>
              </a:rPr>
              <a:t/>
            </a:r>
            <a:br>
              <a:rPr lang="fr-FR" altLang="en-US" sz="4200" b="1" dirty="0">
                <a:latin typeface="+mj-lt"/>
                <a:cs typeface="Arial" panose="020B0604020202020204" pitchFamily="34" charset="0"/>
              </a:rPr>
            </a:br>
            <a:r>
              <a:rPr lang="fr-FR" altLang="en-US" sz="4200" b="1" dirty="0">
                <a:latin typeface="+mj-lt"/>
                <a:cs typeface="Arial" panose="020B0604020202020204" pitchFamily="34" charset="0"/>
              </a:rPr>
              <a:t/>
            </a:r>
            <a:br>
              <a:rPr lang="fr-FR" altLang="en-US" sz="4200" b="1" dirty="0">
                <a:latin typeface="+mj-lt"/>
                <a:cs typeface="Arial" panose="020B0604020202020204" pitchFamily="34" charset="0"/>
              </a:rPr>
            </a:br>
            <a:r>
              <a:rPr lang="fr-FR" altLang="en-US" sz="4000" b="1" dirty="0">
                <a:latin typeface="+mj-lt"/>
                <a:cs typeface="Arial" panose="020B0604020202020204" pitchFamily="34" charset="0"/>
              </a:rPr>
              <a:t/>
            </a:r>
            <a:br>
              <a:rPr lang="fr-FR" altLang="en-US" sz="4000" b="1" dirty="0">
                <a:latin typeface="+mj-lt"/>
                <a:cs typeface="Arial" panose="020B0604020202020204" pitchFamily="34" charset="0"/>
              </a:rPr>
            </a:br>
            <a:r>
              <a:rPr lang="fr-FR" altLang="en-US" sz="4000" b="1" dirty="0">
                <a:latin typeface="+mj-lt"/>
                <a:cs typeface="Arial" panose="020B0604020202020204" pitchFamily="34" charset="0"/>
              </a:rPr>
              <a:t/>
            </a:r>
            <a:br>
              <a:rPr lang="fr-FR" altLang="en-US" sz="4000" b="1" dirty="0">
                <a:latin typeface="+mj-lt"/>
                <a:cs typeface="Arial" panose="020B0604020202020204" pitchFamily="34" charset="0"/>
              </a:rPr>
            </a:br>
            <a:r>
              <a:rPr lang="fr-FR" altLang="en-US" sz="3200" b="1" dirty="0" smtClean="0">
                <a:latin typeface="+mj-lt"/>
                <a:cs typeface="Arial" panose="020B0604020202020204" pitchFamily="34" charset="0"/>
              </a:rPr>
              <a:t>Lundi 16 mai 2022</a:t>
            </a:r>
            <a:endParaRPr lang="fr-FR" altLang="en-US" sz="3200" b="1" dirty="0"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542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FF8D81E7-DF0F-4DBF-B265-2135C8C9F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363272" cy="115212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altLang="en-US" sz="2400" b="1" dirty="0">
                <a:latin typeface="+mj-lt"/>
                <a:cs typeface="Arial" panose="020B0604020202020204" pitchFamily="34" charset="0"/>
              </a:rPr>
              <a:t/>
            </a:r>
            <a:br>
              <a:rPr lang="fr-FR" altLang="en-US" sz="2400" b="1" dirty="0">
                <a:latin typeface="+mj-lt"/>
                <a:cs typeface="Arial" panose="020B0604020202020204" pitchFamily="34" charset="0"/>
              </a:rPr>
            </a:br>
            <a:r>
              <a:rPr lang="fr-FR" altLang="en-US" sz="2400" b="1" dirty="0">
                <a:latin typeface="+mj-lt"/>
                <a:cs typeface="Arial" panose="020B0604020202020204" pitchFamily="34" charset="0"/>
              </a:rPr>
              <a:t>PARTIE JURIDIQUE </a:t>
            </a:r>
            <a:r>
              <a:rPr lang="fr-FR" altLang="en-US" sz="2400" b="1" dirty="0" smtClean="0">
                <a:latin typeface="+mj-lt"/>
                <a:cs typeface="Arial" panose="020B0604020202020204" pitchFamily="34" charset="0"/>
              </a:rPr>
              <a:t>(10 </a:t>
            </a:r>
            <a:r>
              <a:rPr lang="fr-FR" altLang="en-US" sz="2400" b="1" dirty="0">
                <a:latin typeface="+mj-lt"/>
                <a:cs typeface="Arial" panose="020B0604020202020204" pitchFamily="34" charset="0"/>
              </a:rPr>
              <a:t>points) </a:t>
            </a:r>
            <a:br>
              <a:rPr lang="fr-FR" altLang="en-US" sz="2400" b="1" dirty="0">
                <a:latin typeface="+mj-lt"/>
                <a:cs typeface="Arial" panose="020B0604020202020204" pitchFamily="34" charset="0"/>
              </a:rPr>
            </a:br>
            <a:r>
              <a:rPr lang="fr-FR" altLang="fr-FR" sz="2400" b="1" dirty="0" smtClean="0">
                <a:latin typeface="+mj-lt"/>
              </a:rPr>
              <a:t>Q1</a:t>
            </a:r>
            <a:r>
              <a:rPr lang="fr-FR" altLang="fr-FR" sz="2400" b="1" dirty="0">
                <a:latin typeface="+mj-lt"/>
              </a:rPr>
              <a:t>: Résumez les faits en utilisant des qualifications juridiques </a:t>
            </a:r>
            <a:r>
              <a:rPr lang="fr-FR" altLang="fr-FR" sz="2400" b="1" dirty="0" smtClean="0">
                <a:latin typeface="+mj-lt"/>
              </a:rPr>
              <a:t>(2 </a:t>
            </a:r>
            <a:r>
              <a:rPr lang="fr-FR" altLang="fr-FR" sz="2400" b="1" dirty="0">
                <a:latin typeface="+mj-lt"/>
              </a:rPr>
              <a:t>points)</a:t>
            </a:r>
            <a:br>
              <a:rPr lang="fr-FR" altLang="fr-FR" sz="2400" b="1" dirty="0">
                <a:latin typeface="+mj-lt"/>
              </a:rPr>
            </a:br>
            <a:endParaRPr lang="fr-FR" altLang="en-US" sz="2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ZoneTexte 2">
            <a:extLst>
              <a:ext uri="{FF2B5EF4-FFF2-40B4-BE49-F238E27FC236}">
                <a16:creationId xmlns:a16="http://schemas.microsoft.com/office/drawing/2014/main" id="{D14726BC-AC9A-4249-8195-491A89F0802D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251520" y="1600200"/>
            <a:ext cx="8712968" cy="3520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eaLnBrk="1" hangingPunct="1">
              <a:buNone/>
            </a:pPr>
            <a:endParaRPr lang="fr-FR" altLang="fr-FR" sz="1400" b="1" dirty="0" smtClean="0">
              <a:latin typeface="+mn-lt"/>
            </a:endParaRPr>
          </a:p>
          <a:p>
            <a:r>
              <a:rPr lang="fr-FR" sz="1800" b="1" dirty="0">
                <a:latin typeface="+mn-lt"/>
              </a:rPr>
              <a:t>Répartition des points :</a:t>
            </a:r>
          </a:p>
          <a:p>
            <a:pPr lvl="1">
              <a:lnSpc>
                <a:spcPct val="150000"/>
              </a:lnSpc>
            </a:pPr>
            <a:r>
              <a:rPr lang="fr-FR" sz="1600" i="1" dirty="0" smtClean="0">
                <a:latin typeface="+mn-lt"/>
              </a:rPr>
              <a:t>Si </a:t>
            </a:r>
            <a:r>
              <a:rPr lang="fr-FR" sz="1600" i="1" dirty="0">
                <a:latin typeface="+mn-lt"/>
              </a:rPr>
              <a:t>recopie et pas de qualification = proche de </a:t>
            </a:r>
            <a:r>
              <a:rPr lang="fr-FR" sz="1600" i="1" dirty="0" smtClean="0">
                <a:latin typeface="+mn-lt"/>
              </a:rPr>
              <a:t>zéro,</a:t>
            </a:r>
            <a:endParaRPr lang="fr-FR" sz="1600" i="1" dirty="0">
              <a:latin typeface="+mn-lt"/>
            </a:endParaRPr>
          </a:p>
          <a:p>
            <a:pPr lvl="1">
              <a:lnSpc>
                <a:spcPct val="150000"/>
              </a:lnSpc>
            </a:pPr>
            <a:r>
              <a:rPr lang="fr-FR" sz="1600" i="1" dirty="0">
                <a:latin typeface="+mn-lt"/>
              </a:rPr>
              <a:t>s</a:t>
            </a:r>
            <a:r>
              <a:rPr lang="fr-FR" sz="1600" i="1" dirty="0" smtClean="0">
                <a:latin typeface="+mn-lt"/>
              </a:rPr>
              <a:t>i </a:t>
            </a:r>
            <a:r>
              <a:rPr lang="fr-FR" sz="1600" i="1" dirty="0">
                <a:latin typeface="+mn-lt"/>
              </a:rPr>
              <a:t>résumé et pas de qualification = </a:t>
            </a:r>
            <a:r>
              <a:rPr lang="fr-FR" sz="1600" i="1" dirty="0" smtClean="0">
                <a:latin typeface="+mn-lt"/>
              </a:rPr>
              <a:t> entre 0 et 1 </a:t>
            </a:r>
            <a:r>
              <a:rPr lang="fr-FR" sz="1600" i="1" dirty="0">
                <a:latin typeface="+mn-lt"/>
              </a:rPr>
              <a:t>point sur 2 (exemple on n’a pas utilisé la notion de dommage</a:t>
            </a:r>
            <a:r>
              <a:rPr lang="fr-FR" sz="1600" i="1" dirty="0" smtClean="0">
                <a:latin typeface="+mn-lt"/>
              </a:rPr>
              <a:t>),</a:t>
            </a:r>
            <a:endParaRPr lang="fr-FR" sz="1600" i="1" dirty="0">
              <a:latin typeface="+mn-lt"/>
            </a:endParaRPr>
          </a:p>
          <a:p>
            <a:pPr lvl="1">
              <a:lnSpc>
                <a:spcPct val="150000"/>
              </a:lnSpc>
            </a:pPr>
            <a:r>
              <a:rPr lang="fr-FR" sz="1600" i="1" dirty="0" smtClean="0">
                <a:latin typeface="+mn-lt"/>
              </a:rPr>
              <a:t>éléments </a:t>
            </a:r>
            <a:r>
              <a:rPr lang="fr-FR" sz="1600" i="1" dirty="0">
                <a:latin typeface="+mn-lt"/>
              </a:rPr>
              <a:t>factuels + notions = 2 </a:t>
            </a:r>
            <a:r>
              <a:rPr lang="fr-FR" sz="1600" i="1" dirty="0" smtClean="0">
                <a:latin typeface="+mn-lt"/>
              </a:rPr>
              <a:t>points.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fr-FR" sz="1600" dirty="0" smtClean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fr-FR" altLang="fr-FR" sz="1600" b="1" dirty="0">
                <a:latin typeface="+mn-lt"/>
              </a:rPr>
              <a:t>Indications de correction : </a:t>
            </a:r>
            <a:endParaRPr lang="fr-FR" sz="2000" dirty="0">
              <a:latin typeface="+mn-lt"/>
            </a:endParaRPr>
          </a:p>
          <a:p>
            <a:pPr lvl="1">
              <a:lnSpc>
                <a:spcPct val="150000"/>
              </a:lnSpc>
            </a:pPr>
            <a:r>
              <a:rPr lang="fr-FR" sz="1600" i="1" dirty="0" smtClean="0">
                <a:latin typeface="+mn-lt"/>
              </a:rPr>
              <a:t>La présence de contresens ou de prise de position dans les faits viennent minorer la note.</a:t>
            </a:r>
            <a:endParaRPr lang="fr-FR" sz="16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7136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FF8D81E7-DF0F-4DBF-B265-2135C8C9F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128215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altLang="en-US" sz="2400" b="1" dirty="0">
                <a:cs typeface="Arial" panose="020B0604020202020204" pitchFamily="34" charset="0"/>
              </a:rPr>
              <a:t/>
            </a:r>
            <a:br>
              <a:rPr lang="fr-FR" altLang="en-US" sz="2400" b="1" dirty="0">
                <a:cs typeface="Arial" panose="020B0604020202020204" pitchFamily="34" charset="0"/>
              </a:rPr>
            </a:br>
            <a:r>
              <a:rPr lang="fr-FR" altLang="en-US" sz="2400" b="1" dirty="0">
                <a:cs typeface="Arial" panose="020B0604020202020204" pitchFamily="34" charset="0"/>
              </a:rPr>
              <a:t>Développez l'argumentation juridique que Richard et Nicole </a:t>
            </a:r>
            <a:r>
              <a:rPr lang="fr-FR" altLang="en-US" sz="2400" b="1" dirty="0" smtClean="0">
                <a:cs typeface="Arial" panose="020B0604020202020204" pitchFamily="34" charset="0"/>
              </a:rPr>
              <a:t>peuvent avancer </a:t>
            </a:r>
            <a:r>
              <a:rPr lang="fr-FR" altLang="en-US" sz="2400" b="1" dirty="0">
                <a:cs typeface="Arial" panose="020B0604020202020204" pitchFamily="34" charset="0"/>
              </a:rPr>
              <a:t>pour faire obtenir l'indemnisation de leur préjudice</a:t>
            </a:r>
            <a:r>
              <a:rPr lang="fr-FR" altLang="en-US" sz="2400" b="1" dirty="0" smtClean="0">
                <a:cs typeface="Arial" panose="020B0604020202020204" pitchFamily="34" charset="0"/>
              </a:rPr>
              <a:t>. (</a:t>
            </a:r>
            <a:r>
              <a:rPr lang="fr-FR" altLang="en-US" sz="2400" b="1" dirty="0">
                <a:cs typeface="Arial" panose="020B0604020202020204" pitchFamily="34" charset="0"/>
              </a:rPr>
              <a:t>3,5 points)</a:t>
            </a:r>
            <a:r>
              <a:rPr lang="fr-FR" altLang="fr-FR" sz="2400" b="1" dirty="0" smtClean="0"/>
              <a:t/>
            </a:r>
            <a:br>
              <a:rPr lang="fr-FR" altLang="fr-FR" sz="2400" b="1" dirty="0" smtClean="0"/>
            </a:br>
            <a:endParaRPr lang="fr-FR" altLang="en-US" sz="2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32F92C-1FA6-4304-95BB-E7E3EF87C68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56576"/>
            <a:ext cx="8229600" cy="6524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endParaRPr lang="fr-FR" sz="1000" dirty="0"/>
          </a:p>
          <a:p>
            <a:pPr marL="0" indent="0">
              <a:buNone/>
              <a:defRPr/>
            </a:pPr>
            <a:endParaRPr lang="fr-FR" sz="2200" dirty="0"/>
          </a:p>
        </p:txBody>
      </p:sp>
      <p:sp>
        <p:nvSpPr>
          <p:cNvPr id="5" name="ZoneTexte 2">
            <a:extLst>
              <a:ext uri="{FF2B5EF4-FFF2-40B4-BE49-F238E27FC236}">
                <a16:creationId xmlns:a16="http://schemas.microsoft.com/office/drawing/2014/main" id="{D14726BC-AC9A-4249-8195-491A89F08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600200"/>
            <a:ext cx="8712968" cy="5546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1600" b="1" dirty="0" smtClean="0">
                <a:latin typeface="+mn-lt"/>
              </a:rPr>
              <a:t>Développer l’argumentation juridique : le candidat doit</a:t>
            </a:r>
          </a:p>
          <a:p>
            <a:pPr lvl="1">
              <a:lnSpc>
                <a:spcPct val="150000"/>
              </a:lnSpc>
            </a:pPr>
            <a:r>
              <a:rPr lang="fr-FR" sz="1600" i="1" dirty="0">
                <a:latin typeface="+mn-lt"/>
              </a:rPr>
              <a:t>A</a:t>
            </a:r>
            <a:r>
              <a:rPr lang="fr-FR" sz="1600" i="1" dirty="0" smtClean="0">
                <a:latin typeface="+mn-lt"/>
              </a:rPr>
              <a:t>rgumenter </a:t>
            </a:r>
            <a:r>
              <a:rPr lang="fr-FR" sz="1600" i="1" dirty="0">
                <a:latin typeface="+mn-lt"/>
              </a:rPr>
              <a:t>au service d’une conclusion logique qui </a:t>
            </a:r>
            <a:r>
              <a:rPr lang="fr-FR" sz="1600" i="1" dirty="0" smtClean="0">
                <a:latin typeface="+mn-lt"/>
              </a:rPr>
              <a:t>tienne compte </a:t>
            </a:r>
            <a:r>
              <a:rPr lang="fr-FR" sz="1600" i="1" dirty="0">
                <a:latin typeface="+mn-lt"/>
              </a:rPr>
              <a:t>des éléments de faits et de </a:t>
            </a:r>
            <a:r>
              <a:rPr lang="fr-FR" sz="1600" i="1" dirty="0" smtClean="0">
                <a:latin typeface="+mn-lt"/>
              </a:rPr>
              <a:t>droit,</a:t>
            </a:r>
          </a:p>
          <a:p>
            <a:pPr lvl="1">
              <a:lnSpc>
                <a:spcPct val="150000"/>
              </a:lnSpc>
            </a:pPr>
            <a:r>
              <a:rPr lang="fr-FR" sz="1600" i="1" dirty="0">
                <a:latin typeface="+mn-lt"/>
              </a:rPr>
              <a:t>identifier les règles juridiques pertinentes </a:t>
            </a:r>
            <a:r>
              <a:rPr lang="fr-FR" sz="1600" i="1" dirty="0" smtClean="0">
                <a:latin typeface="+mn-lt"/>
              </a:rPr>
              <a:t>en faveur </a:t>
            </a:r>
            <a:r>
              <a:rPr lang="fr-FR" sz="1600" i="1" dirty="0">
                <a:latin typeface="+mn-lt"/>
              </a:rPr>
              <a:t>de la prétention de </a:t>
            </a:r>
            <a:r>
              <a:rPr lang="fr-FR" sz="1600" i="1" dirty="0" smtClean="0">
                <a:latin typeface="+mn-lt"/>
              </a:rPr>
              <a:t>Richard,</a:t>
            </a:r>
          </a:p>
          <a:p>
            <a:pPr lvl="1">
              <a:lnSpc>
                <a:spcPct val="150000"/>
              </a:lnSpc>
            </a:pPr>
            <a:r>
              <a:rPr lang="fr-FR" sz="1600" i="1" dirty="0">
                <a:latin typeface="+mn-lt"/>
              </a:rPr>
              <a:t>construire une argumentation </a:t>
            </a:r>
            <a:r>
              <a:rPr lang="fr-FR" sz="1600" i="1" dirty="0" smtClean="0">
                <a:latin typeface="+mn-lt"/>
              </a:rPr>
              <a:t>cohérente.</a:t>
            </a:r>
            <a:endParaRPr lang="fr-FR" altLang="fr-FR" sz="1600" b="1" dirty="0" smtClean="0">
              <a:latin typeface="+mn-lt"/>
            </a:endParaRPr>
          </a:p>
          <a:p>
            <a:pPr eaLnBrk="1" hangingPunct="1">
              <a:lnSpc>
                <a:spcPct val="150000"/>
              </a:lnSpc>
            </a:pPr>
            <a:r>
              <a:rPr lang="fr-FR" altLang="fr-FR" sz="1600" b="1" dirty="0" smtClean="0">
                <a:latin typeface="+mn-lt"/>
              </a:rPr>
              <a:t>Indications de correction : </a:t>
            </a:r>
          </a:p>
          <a:p>
            <a:pPr lvl="1" eaLnBrk="1" hangingPunct="1">
              <a:lnSpc>
                <a:spcPct val="150000"/>
              </a:lnSpc>
            </a:pPr>
            <a:r>
              <a:rPr lang="fr-FR" altLang="fr-FR" sz="1600" i="1" dirty="0" smtClean="0">
                <a:latin typeface="+mn-lt"/>
              </a:rPr>
              <a:t>Le </a:t>
            </a:r>
            <a:r>
              <a:rPr lang="fr-FR" altLang="fr-FR" sz="1600" i="1" dirty="0">
                <a:latin typeface="+mn-lt"/>
              </a:rPr>
              <a:t>syllogisme juridique n’est pas </a:t>
            </a:r>
            <a:r>
              <a:rPr lang="fr-FR" altLang="fr-FR" sz="1600" i="1" dirty="0" smtClean="0">
                <a:latin typeface="+mn-lt"/>
              </a:rPr>
              <a:t>la seule </a:t>
            </a:r>
            <a:r>
              <a:rPr lang="fr-FR" altLang="fr-FR" sz="1600" i="1" dirty="0">
                <a:latin typeface="+mn-lt"/>
              </a:rPr>
              <a:t>forme </a:t>
            </a:r>
            <a:r>
              <a:rPr lang="fr-FR" altLang="fr-FR" sz="1600" i="1" dirty="0" smtClean="0">
                <a:latin typeface="+mn-lt"/>
              </a:rPr>
              <a:t>attendue,</a:t>
            </a:r>
          </a:p>
          <a:p>
            <a:pPr lvl="1" eaLnBrk="1" hangingPunct="1">
              <a:lnSpc>
                <a:spcPct val="150000"/>
              </a:lnSpc>
            </a:pPr>
            <a:r>
              <a:rPr lang="fr-FR" sz="1600" i="1" dirty="0">
                <a:latin typeface="+mn-lt"/>
              </a:rPr>
              <a:t>l</a:t>
            </a:r>
            <a:r>
              <a:rPr lang="fr-FR" sz="1600" i="1" dirty="0" smtClean="0">
                <a:latin typeface="+mn-lt"/>
              </a:rPr>
              <a:t>a structuration </a:t>
            </a:r>
            <a:r>
              <a:rPr lang="fr-FR" sz="1600" i="1" dirty="0">
                <a:latin typeface="+mn-lt"/>
              </a:rPr>
              <a:t>présentée dans le corrigé n’est pas </a:t>
            </a:r>
            <a:r>
              <a:rPr lang="fr-FR" sz="1600" i="1" dirty="0" smtClean="0">
                <a:latin typeface="+mn-lt"/>
              </a:rPr>
              <a:t>attendue </a:t>
            </a:r>
            <a:r>
              <a:rPr lang="fr-FR" sz="1600" i="1" dirty="0">
                <a:latin typeface="+mn-lt"/>
              </a:rPr>
              <a:t>par les élèves, c’est une base de correction. </a:t>
            </a:r>
            <a:r>
              <a:rPr lang="fr-FR" sz="1600" i="1" u="sng" dirty="0">
                <a:latin typeface="+mn-lt"/>
              </a:rPr>
              <a:t>Cependant l’argumentation est </a:t>
            </a:r>
            <a:r>
              <a:rPr lang="fr-FR" sz="1600" i="1" u="sng" dirty="0" smtClean="0">
                <a:latin typeface="+mn-lt"/>
              </a:rPr>
              <a:t>exigée</a:t>
            </a:r>
            <a:r>
              <a:rPr lang="fr-FR" sz="1600" i="1" dirty="0">
                <a:latin typeface="+mn-lt"/>
              </a:rPr>
              <a:t>,</a:t>
            </a:r>
            <a:endParaRPr lang="fr-FR" sz="1600" i="1" dirty="0" smtClean="0">
              <a:latin typeface="+mn-lt"/>
            </a:endParaRPr>
          </a:p>
          <a:p>
            <a:pPr lvl="1" eaLnBrk="1" hangingPunct="1">
              <a:lnSpc>
                <a:spcPct val="150000"/>
              </a:lnSpc>
            </a:pPr>
            <a:r>
              <a:rPr lang="fr-FR" sz="1600" i="1" dirty="0">
                <a:latin typeface="+mn-lt"/>
              </a:rPr>
              <a:t>i</a:t>
            </a:r>
            <a:r>
              <a:rPr lang="fr-FR" sz="1600" i="1" dirty="0" smtClean="0">
                <a:latin typeface="+mn-lt"/>
              </a:rPr>
              <a:t>l </a:t>
            </a:r>
            <a:r>
              <a:rPr lang="fr-FR" sz="1600" i="1" dirty="0">
                <a:latin typeface="+mn-lt"/>
              </a:rPr>
              <a:t>faut aussi que le candidat </a:t>
            </a:r>
            <a:r>
              <a:rPr lang="fr-FR" sz="1600" i="1" dirty="0" smtClean="0">
                <a:latin typeface="+mn-lt"/>
              </a:rPr>
              <a:t>renvoie </a:t>
            </a:r>
            <a:r>
              <a:rPr lang="fr-FR" sz="1600" i="1" dirty="0">
                <a:latin typeface="+mn-lt"/>
              </a:rPr>
              <a:t>au cas d’espèce </a:t>
            </a:r>
            <a:r>
              <a:rPr lang="fr-FR" sz="1600" i="1" dirty="0" smtClean="0">
                <a:latin typeface="+mn-lt"/>
              </a:rPr>
              <a:t>et </a:t>
            </a:r>
            <a:r>
              <a:rPr lang="fr-FR" sz="1600" i="1" dirty="0">
                <a:latin typeface="+mn-lt"/>
              </a:rPr>
              <a:t>il ne doit pas uniquement citer les </a:t>
            </a:r>
            <a:r>
              <a:rPr lang="fr-FR" sz="1600" i="1" dirty="0" smtClean="0">
                <a:latin typeface="+mn-lt"/>
              </a:rPr>
              <a:t>annexes,</a:t>
            </a:r>
            <a:endParaRPr lang="fr-FR" sz="1600" i="1" dirty="0">
              <a:latin typeface="+mn-lt"/>
            </a:endParaRPr>
          </a:p>
          <a:p>
            <a:pPr lvl="1" eaLnBrk="1" hangingPunct="1">
              <a:lnSpc>
                <a:spcPct val="150000"/>
              </a:lnSpc>
            </a:pPr>
            <a:r>
              <a:rPr lang="fr-FR" altLang="fr-FR" sz="1600" i="1" dirty="0">
                <a:latin typeface="+mn-lt"/>
              </a:rPr>
              <a:t>o</a:t>
            </a:r>
            <a:r>
              <a:rPr lang="fr-FR" altLang="fr-FR" sz="1600" i="1" dirty="0" smtClean="0">
                <a:latin typeface="+mn-lt"/>
              </a:rPr>
              <a:t>n valorisera ainsi une réflexion cohérente du candidat qui confronte les faits aux règles de droit.</a:t>
            </a:r>
          </a:p>
          <a:p>
            <a:pPr marL="0" indent="0" eaLnBrk="1" hangingPunct="1">
              <a:buNone/>
            </a:pPr>
            <a:endParaRPr lang="fr-FR" altLang="fr-FR" sz="14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5472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FF8D81E7-DF0F-4DBF-B265-2135C8C9F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128215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altLang="en-US" sz="2400" b="1" dirty="0">
                <a:cs typeface="Arial" panose="020B0604020202020204" pitchFamily="34" charset="0"/>
              </a:rPr>
              <a:t/>
            </a:r>
            <a:br>
              <a:rPr lang="fr-FR" altLang="en-US" sz="2400" b="1" dirty="0">
                <a:cs typeface="Arial" panose="020B0604020202020204" pitchFamily="34" charset="0"/>
              </a:rPr>
            </a:br>
            <a:r>
              <a:rPr lang="fr-FR" altLang="en-US" sz="2400" b="1" dirty="0">
                <a:cs typeface="Arial" panose="020B0604020202020204" pitchFamily="34" charset="0"/>
              </a:rPr>
              <a:t>Développez l'argumentation juridique que Richard et Nicole </a:t>
            </a:r>
            <a:r>
              <a:rPr lang="fr-FR" altLang="en-US" sz="2400" b="1" dirty="0" smtClean="0">
                <a:cs typeface="Arial" panose="020B0604020202020204" pitchFamily="34" charset="0"/>
              </a:rPr>
              <a:t>peuvent avancer </a:t>
            </a:r>
            <a:r>
              <a:rPr lang="fr-FR" altLang="en-US" sz="2400" b="1" dirty="0">
                <a:cs typeface="Arial" panose="020B0604020202020204" pitchFamily="34" charset="0"/>
              </a:rPr>
              <a:t>pour faire obtenir l'indemnisation de leur préjudice</a:t>
            </a:r>
            <a:r>
              <a:rPr lang="fr-FR" altLang="en-US" sz="2400" b="1" dirty="0" smtClean="0">
                <a:cs typeface="Arial" panose="020B0604020202020204" pitchFamily="34" charset="0"/>
              </a:rPr>
              <a:t>. (</a:t>
            </a:r>
            <a:r>
              <a:rPr lang="fr-FR" altLang="en-US" sz="2400" b="1" dirty="0">
                <a:cs typeface="Arial" panose="020B0604020202020204" pitchFamily="34" charset="0"/>
              </a:rPr>
              <a:t>3,5 points)</a:t>
            </a:r>
            <a:r>
              <a:rPr lang="fr-FR" altLang="fr-FR" sz="2400" b="1" dirty="0" smtClean="0"/>
              <a:t/>
            </a:r>
            <a:br>
              <a:rPr lang="fr-FR" altLang="fr-FR" sz="2400" b="1" dirty="0" smtClean="0"/>
            </a:br>
            <a:endParaRPr lang="fr-FR" altLang="en-US" sz="2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32F92C-1FA6-4304-95BB-E7E3EF87C68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56576"/>
            <a:ext cx="8229600" cy="6524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endParaRPr lang="fr-FR" sz="1000" dirty="0"/>
          </a:p>
          <a:p>
            <a:pPr marL="0" indent="0">
              <a:buNone/>
              <a:defRPr/>
            </a:pPr>
            <a:endParaRPr lang="fr-FR" sz="2200" dirty="0"/>
          </a:p>
        </p:txBody>
      </p:sp>
      <p:sp>
        <p:nvSpPr>
          <p:cNvPr id="5" name="ZoneTexte 2">
            <a:extLst>
              <a:ext uri="{FF2B5EF4-FFF2-40B4-BE49-F238E27FC236}">
                <a16:creationId xmlns:a16="http://schemas.microsoft.com/office/drawing/2014/main" id="{D14726BC-AC9A-4249-8195-491A89F08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600200"/>
            <a:ext cx="8712968" cy="4507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1600" b="1" dirty="0">
                <a:latin typeface="+mn-lt"/>
              </a:rPr>
              <a:t>Répartition des points :</a:t>
            </a:r>
          </a:p>
          <a:p>
            <a:pPr lvl="1">
              <a:lnSpc>
                <a:spcPct val="150000"/>
              </a:lnSpc>
            </a:pPr>
            <a:r>
              <a:rPr lang="fr-FR" sz="1600" i="1" dirty="0" smtClean="0">
                <a:latin typeface="+mn-lt"/>
              </a:rPr>
              <a:t>1 </a:t>
            </a:r>
            <a:r>
              <a:rPr lang="fr-FR" sz="1600" i="1" dirty="0">
                <a:latin typeface="+mn-lt"/>
              </a:rPr>
              <a:t>point pour la validation de l’existence du </a:t>
            </a:r>
            <a:r>
              <a:rPr lang="fr-FR" sz="1600" i="1" dirty="0" smtClean="0">
                <a:latin typeface="+mn-lt"/>
              </a:rPr>
              <a:t>préjudice (</a:t>
            </a:r>
            <a:r>
              <a:rPr lang="fr-FR" sz="1600" i="1" dirty="0">
                <a:latin typeface="+mn-lt"/>
              </a:rPr>
              <a:t>personnel, certain, direct, légitime</a:t>
            </a:r>
            <a:r>
              <a:rPr lang="fr-FR" sz="1600" i="1" dirty="0" smtClean="0">
                <a:latin typeface="+mn-lt"/>
              </a:rPr>
              <a:t>)</a:t>
            </a:r>
            <a:endParaRPr lang="fr-FR" sz="1600" i="1" dirty="0">
              <a:latin typeface="+mn-lt"/>
            </a:endParaRPr>
          </a:p>
          <a:p>
            <a:pPr lvl="1">
              <a:lnSpc>
                <a:spcPct val="150000"/>
              </a:lnSpc>
            </a:pPr>
            <a:r>
              <a:rPr lang="fr-FR" sz="1600" i="1" dirty="0" smtClean="0">
                <a:latin typeface="+mn-lt"/>
              </a:rPr>
              <a:t>0.5 </a:t>
            </a:r>
            <a:r>
              <a:rPr lang="fr-FR" sz="1600" i="1" dirty="0">
                <a:latin typeface="+mn-lt"/>
              </a:rPr>
              <a:t>pour le choix du régime juridique </a:t>
            </a:r>
            <a:r>
              <a:rPr lang="fr-FR" sz="1600" i="1" dirty="0" smtClean="0">
                <a:latin typeface="+mn-lt"/>
              </a:rPr>
              <a:t>(responsabilité extracontractuelle)</a:t>
            </a:r>
          </a:p>
          <a:p>
            <a:pPr lvl="1">
              <a:lnSpc>
                <a:spcPct val="150000"/>
              </a:lnSpc>
            </a:pPr>
            <a:r>
              <a:rPr lang="fr-FR" sz="1600" i="1" dirty="0" smtClean="0">
                <a:latin typeface="+mn-lt"/>
              </a:rPr>
              <a:t>1.5 </a:t>
            </a:r>
            <a:r>
              <a:rPr lang="fr-FR" sz="1600" i="1" dirty="0">
                <a:latin typeface="+mn-lt"/>
              </a:rPr>
              <a:t>pour l’application aux faits des différents critères du trouble anormal du voisinage</a:t>
            </a:r>
          </a:p>
          <a:p>
            <a:pPr lvl="1">
              <a:lnSpc>
                <a:spcPct val="150000"/>
              </a:lnSpc>
            </a:pPr>
            <a:r>
              <a:rPr lang="fr-FR" sz="1600" i="1" dirty="0" smtClean="0">
                <a:latin typeface="+mn-lt"/>
              </a:rPr>
              <a:t>0.5  </a:t>
            </a:r>
            <a:r>
              <a:rPr lang="fr-FR" sz="1600" i="1" dirty="0">
                <a:latin typeface="+mn-lt"/>
              </a:rPr>
              <a:t>pour une conclusion mobilisant le lien de causalité.</a:t>
            </a:r>
          </a:p>
          <a:p>
            <a:pPr marL="0" indent="0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endParaRPr lang="fr-FR" altLang="fr-FR" sz="1400" b="1" dirty="0" smtClean="0">
              <a:latin typeface="+mn-lt"/>
            </a:endParaRPr>
          </a:p>
          <a:p>
            <a:pPr eaLnBrk="1" hangingPunct="1">
              <a:lnSpc>
                <a:spcPct val="150000"/>
              </a:lnSpc>
            </a:pPr>
            <a:endParaRPr lang="fr-FR" altLang="fr-FR" sz="1600" b="1" dirty="0" smtClean="0">
              <a:latin typeface="+mn-lt"/>
            </a:endParaRPr>
          </a:p>
          <a:p>
            <a:pPr eaLnBrk="1" hangingPunct="1">
              <a:lnSpc>
                <a:spcPct val="150000"/>
              </a:lnSpc>
            </a:pPr>
            <a:r>
              <a:rPr lang="fr-FR" altLang="fr-FR" sz="1600" b="1" dirty="0" smtClean="0">
                <a:latin typeface="+mn-lt"/>
              </a:rPr>
              <a:t>Indications de correction : </a:t>
            </a:r>
          </a:p>
          <a:p>
            <a:pPr lvl="1" eaLnBrk="1" hangingPunct="1">
              <a:lnSpc>
                <a:spcPct val="150000"/>
              </a:lnSpc>
            </a:pPr>
            <a:r>
              <a:rPr lang="fr-FR" altLang="fr-FR" sz="1600" i="1" dirty="0">
                <a:latin typeface="+mn-lt"/>
              </a:rPr>
              <a:t>On peut mettre la moitié des points si </a:t>
            </a:r>
            <a:r>
              <a:rPr lang="fr-FR" altLang="fr-FR" sz="1600" i="1" dirty="0" smtClean="0">
                <a:latin typeface="+mn-lt"/>
              </a:rPr>
              <a:t>responsabilité civile extracontractuelle </a:t>
            </a:r>
            <a:r>
              <a:rPr lang="fr-FR" altLang="fr-FR" sz="1600" i="1" dirty="0">
                <a:latin typeface="+mn-lt"/>
              </a:rPr>
              <a:t>du fait des animaux avec bonne justification et utilisation des bon termes de droit, mais pas plus. </a:t>
            </a:r>
            <a:endParaRPr lang="fr-FR" altLang="fr-FR" sz="1600" i="1" dirty="0" smtClean="0">
              <a:latin typeface="+mn-lt"/>
            </a:endParaRPr>
          </a:p>
          <a:p>
            <a:pPr lvl="1" eaLnBrk="1" hangingPunct="1">
              <a:lnSpc>
                <a:spcPct val="150000"/>
              </a:lnSpc>
            </a:pPr>
            <a:r>
              <a:rPr lang="fr-FR" altLang="fr-FR" sz="1600" i="1" dirty="0" smtClean="0">
                <a:latin typeface="+mn-lt"/>
              </a:rPr>
              <a:t>Les 3 critères du trouble anormal du voisinage sont attendus.</a:t>
            </a:r>
          </a:p>
        </p:txBody>
      </p:sp>
    </p:spTree>
    <p:extLst>
      <p:ext uri="{BB962C8B-B14F-4D97-AF65-F5344CB8AC3E}">
        <p14:creationId xmlns:p14="http://schemas.microsoft.com/office/powerpoint/2010/main" val="119866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FF8D81E7-DF0F-4DBF-B265-2135C8C9F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128215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altLang="en-US" sz="2400" b="1" dirty="0">
                <a:cs typeface="Arial" panose="020B0604020202020204" pitchFamily="34" charset="0"/>
              </a:rPr>
              <a:t/>
            </a:r>
            <a:br>
              <a:rPr lang="fr-FR" altLang="en-US" sz="2400" b="1" dirty="0">
                <a:cs typeface="Arial" panose="020B0604020202020204" pitchFamily="34" charset="0"/>
              </a:rPr>
            </a:br>
            <a:r>
              <a:rPr lang="fr-FR" altLang="en-US" sz="2400" b="1" dirty="0">
                <a:cs typeface="Arial" panose="020B0604020202020204" pitchFamily="34" charset="0"/>
              </a:rPr>
              <a:t/>
            </a:r>
            <a:br>
              <a:rPr lang="fr-FR" altLang="en-US" sz="2400" b="1" dirty="0">
                <a:cs typeface="Arial" panose="020B0604020202020204" pitchFamily="34" charset="0"/>
              </a:rPr>
            </a:br>
            <a:r>
              <a:rPr lang="fr-FR" altLang="en-US" sz="2400" b="1" dirty="0">
                <a:cs typeface="Arial" panose="020B0604020202020204" pitchFamily="34" charset="0"/>
              </a:rPr>
              <a:t>Présentez les arguments juridiques que Jean peut leur opposer.</a:t>
            </a:r>
            <a:br>
              <a:rPr lang="fr-FR" altLang="en-US" sz="2400" b="1" dirty="0">
                <a:cs typeface="Arial" panose="020B0604020202020204" pitchFamily="34" charset="0"/>
              </a:rPr>
            </a:br>
            <a:r>
              <a:rPr lang="fr-FR" altLang="en-US" sz="2400" b="1" dirty="0">
                <a:cs typeface="Arial" panose="020B0604020202020204" pitchFamily="34" charset="0"/>
              </a:rPr>
              <a:t>(2,5 points)</a:t>
            </a:r>
            <a:r>
              <a:rPr lang="fr-FR" altLang="fr-FR" sz="2400" b="1" dirty="0"/>
              <a:t/>
            </a:r>
            <a:br>
              <a:rPr lang="fr-FR" altLang="fr-FR" sz="2400" b="1" dirty="0"/>
            </a:br>
            <a:r>
              <a:rPr lang="fr-FR" altLang="fr-FR" sz="2400" b="1" dirty="0" smtClean="0"/>
              <a:t/>
            </a:r>
            <a:br>
              <a:rPr lang="fr-FR" altLang="fr-FR" sz="2400" b="1" dirty="0" smtClean="0"/>
            </a:br>
            <a:endParaRPr lang="fr-FR" altLang="en-US" sz="2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32F92C-1FA6-4304-95BB-E7E3EF87C68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56576"/>
            <a:ext cx="8229600" cy="6524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endParaRPr lang="fr-FR" sz="1000" dirty="0"/>
          </a:p>
          <a:p>
            <a:pPr marL="0" indent="0">
              <a:buNone/>
              <a:defRPr/>
            </a:pPr>
            <a:endParaRPr lang="fr-FR" sz="2200" dirty="0"/>
          </a:p>
        </p:txBody>
      </p:sp>
      <p:sp>
        <p:nvSpPr>
          <p:cNvPr id="5" name="ZoneTexte 2">
            <a:extLst>
              <a:ext uri="{FF2B5EF4-FFF2-40B4-BE49-F238E27FC236}">
                <a16:creationId xmlns:a16="http://schemas.microsoft.com/office/drawing/2014/main" id="{D14726BC-AC9A-4249-8195-491A89F08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600200"/>
            <a:ext cx="8712968" cy="5275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fr-FR" sz="1600" b="1" dirty="0" smtClean="0">
                <a:latin typeface="+mn-lt"/>
              </a:rPr>
              <a:t>Présenter l’argumentation juridique : le candidat doit</a:t>
            </a:r>
          </a:p>
          <a:p>
            <a:pPr lvl="1"/>
            <a:r>
              <a:rPr lang="fr-FR" sz="1600" i="1" dirty="0">
                <a:latin typeface="+mn-lt"/>
              </a:rPr>
              <a:t>identifier les règles juridiques pertinentes </a:t>
            </a:r>
            <a:r>
              <a:rPr lang="fr-FR" sz="1600" i="1" dirty="0" smtClean="0">
                <a:latin typeface="+mn-lt"/>
              </a:rPr>
              <a:t>en faveur </a:t>
            </a:r>
            <a:r>
              <a:rPr lang="fr-FR" sz="1600" i="1" dirty="0">
                <a:latin typeface="+mn-lt"/>
              </a:rPr>
              <a:t>de la prétention de </a:t>
            </a:r>
            <a:r>
              <a:rPr lang="fr-FR" sz="1600" i="1" dirty="0" smtClean="0">
                <a:latin typeface="+mn-lt"/>
              </a:rPr>
              <a:t>Jean</a:t>
            </a:r>
          </a:p>
          <a:p>
            <a:pPr lvl="1"/>
            <a:r>
              <a:rPr lang="fr-FR" altLang="fr-FR" sz="1600" i="1" dirty="0">
                <a:latin typeface="+mn-lt"/>
              </a:rPr>
              <a:t>construire une argumentation cohérente.</a:t>
            </a:r>
            <a:endParaRPr lang="fr-FR" altLang="fr-FR" sz="1600" i="1" dirty="0" smtClean="0">
              <a:latin typeface="+mn-lt"/>
            </a:endParaRPr>
          </a:p>
          <a:p>
            <a:pPr eaLnBrk="1" hangingPunct="1"/>
            <a:endParaRPr lang="fr-FR" altLang="fr-FR" sz="1600" b="1" dirty="0" smtClean="0">
              <a:latin typeface="+mn-lt"/>
            </a:endParaRPr>
          </a:p>
          <a:p>
            <a:pPr eaLnBrk="1" hangingPunct="1"/>
            <a:r>
              <a:rPr lang="fr-FR" altLang="fr-FR" sz="1600" b="1" dirty="0" smtClean="0">
                <a:latin typeface="+mn-lt"/>
              </a:rPr>
              <a:t>Indications de correction : </a:t>
            </a:r>
          </a:p>
          <a:p>
            <a:pPr lvl="1">
              <a:lnSpc>
                <a:spcPct val="150000"/>
              </a:lnSpc>
            </a:pPr>
            <a:r>
              <a:rPr lang="fr-FR" sz="1600" i="1" dirty="0" smtClean="0">
                <a:latin typeface="+mn-lt"/>
              </a:rPr>
              <a:t>Argument </a:t>
            </a:r>
            <a:r>
              <a:rPr lang="fr-FR" sz="1600" i="1" dirty="0">
                <a:latin typeface="+mn-lt"/>
              </a:rPr>
              <a:t>de </a:t>
            </a:r>
            <a:r>
              <a:rPr lang="fr-FR" sz="1600" i="1" dirty="0" smtClean="0">
                <a:latin typeface="+mn-lt"/>
              </a:rPr>
              <a:t>l’antériorité : </a:t>
            </a:r>
            <a:r>
              <a:rPr lang="fr-FR" sz="1600" i="1" dirty="0">
                <a:latin typeface="+mn-lt"/>
              </a:rPr>
              <a:t>élevage déjà </a:t>
            </a:r>
            <a:r>
              <a:rPr lang="fr-FR" sz="1600" i="1" dirty="0" smtClean="0">
                <a:latin typeface="+mn-lt"/>
              </a:rPr>
              <a:t>présent.</a:t>
            </a:r>
          </a:p>
          <a:p>
            <a:pPr lvl="1">
              <a:lnSpc>
                <a:spcPct val="150000"/>
              </a:lnSpc>
            </a:pPr>
            <a:r>
              <a:rPr lang="fr-FR" sz="1600" i="1" dirty="0" smtClean="0">
                <a:latin typeface="+mn-lt"/>
              </a:rPr>
              <a:t>Caractère absolu du droit de propriété. </a:t>
            </a:r>
            <a:endParaRPr lang="fr-FR" sz="1600" i="1" dirty="0">
              <a:latin typeface="+mn-lt"/>
            </a:endParaRPr>
          </a:p>
          <a:p>
            <a:pPr lvl="1">
              <a:lnSpc>
                <a:spcPct val="150000"/>
              </a:lnSpc>
            </a:pPr>
            <a:r>
              <a:rPr lang="fr-FR" sz="1600" i="1" dirty="0" smtClean="0">
                <a:latin typeface="+mn-lt"/>
              </a:rPr>
              <a:t>Argument : </a:t>
            </a:r>
            <a:r>
              <a:rPr lang="fr-FR" sz="1600" i="1" dirty="0">
                <a:latin typeface="+mn-lt"/>
              </a:rPr>
              <a:t>lien naturel entre le trouble invoqué et le fait qu’il s’agisse d’une exploitation </a:t>
            </a:r>
            <a:r>
              <a:rPr lang="fr-FR" sz="1600" i="1" dirty="0" smtClean="0">
                <a:latin typeface="+mn-lt"/>
              </a:rPr>
              <a:t>agricole : </a:t>
            </a:r>
            <a:r>
              <a:rPr lang="fr-FR" sz="1600" i="1" dirty="0">
                <a:latin typeface="+mn-lt"/>
              </a:rPr>
              <a:t>c’est normal d’avoir du bruit et des odeurs, ce n’est pas quelque chose d’anormal quand on sait qu’on habite à côté.</a:t>
            </a:r>
          </a:p>
          <a:p>
            <a:pPr lvl="1">
              <a:lnSpc>
                <a:spcPct val="150000"/>
              </a:lnSpc>
            </a:pPr>
            <a:r>
              <a:rPr lang="fr-FR" sz="1600" i="1" dirty="0">
                <a:latin typeface="+mn-lt"/>
              </a:rPr>
              <a:t>Argument autour du contexte d’installation des personnes, installées autour d’une zone rurale. Cela expose les personnes à devoir accepter des voisinages différents. </a:t>
            </a:r>
          </a:p>
          <a:p>
            <a:pPr lvl="1">
              <a:lnSpc>
                <a:spcPct val="150000"/>
              </a:lnSpc>
            </a:pPr>
            <a:r>
              <a:rPr lang="fr-FR" sz="1600" i="1" dirty="0">
                <a:latin typeface="+mn-lt"/>
              </a:rPr>
              <a:t>Les clients se plaignent, il y a une baisse du CA. Mais, il n’y a pas un lien de causalité évident.</a:t>
            </a:r>
          </a:p>
          <a:p>
            <a:pPr eaLnBrk="1" hangingPunct="1"/>
            <a:endParaRPr lang="fr-FR" altLang="fr-FR" sz="1600" b="1" dirty="0" smtClean="0">
              <a:latin typeface="+mn-lt"/>
            </a:endParaRPr>
          </a:p>
          <a:p>
            <a:pPr marL="0" indent="0" eaLnBrk="1" hangingPunct="1">
              <a:buNone/>
            </a:pPr>
            <a:r>
              <a:rPr lang="fr-FR" altLang="fr-FR" sz="1400" b="1" dirty="0">
                <a:latin typeface="+mn-lt"/>
              </a:rPr>
              <a:t>-	</a:t>
            </a:r>
            <a:endParaRPr lang="fr-FR" altLang="fr-FR" sz="14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1869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FF8D81E7-DF0F-4DBF-B265-2135C8C9F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128215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altLang="en-US" sz="2400" b="1" dirty="0">
                <a:cs typeface="Arial" panose="020B0604020202020204" pitchFamily="34" charset="0"/>
              </a:rPr>
              <a:t/>
            </a:r>
            <a:br>
              <a:rPr lang="fr-FR" altLang="en-US" sz="2400" b="1" dirty="0">
                <a:cs typeface="Arial" panose="020B0604020202020204" pitchFamily="34" charset="0"/>
              </a:rPr>
            </a:br>
            <a:r>
              <a:rPr lang="fr-FR" altLang="en-US" sz="2400" b="1" dirty="0">
                <a:cs typeface="Arial" panose="020B0604020202020204" pitchFamily="34" charset="0"/>
              </a:rPr>
              <a:t>Présentez les arguments juridiques que Jean peut leur opposer.</a:t>
            </a:r>
            <a:br>
              <a:rPr lang="fr-FR" altLang="en-US" sz="2400" b="1" dirty="0">
                <a:cs typeface="Arial" panose="020B0604020202020204" pitchFamily="34" charset="0"/>
              </a:rPr>
            </a:br>
            <a:r>
              <a:rPr lang="fr-FR" altLang="en-US" sz="2400" b="1" dirty="0">
                <a:cs typeface="Arial" panose="020B0604020202020204" pitchFamily="34" charset="0"/>
              </a:rPr>
              <a:t>(2,5 points)</a:t>
            </a:r>
            <a:r>
              <a:rPr lang="fr-FR" altLang="fr-FR" sz="2400" b="1" dirty="0" smtClean="0"/>
              <a:t/>
            </a:r>
            <a:br>
              <a:rPr lang="fr-FR" altLang="fr-FR" sz="2400" b="1" dirty="0" smtClean="0"/>
            </a:br>
            <a:endParaRPr lang="fr-FR" altLang="en-US" sz="2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32F92C-1FA6-4304-95BB-E7E3EF87C68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56576"/>
            <a:ext cx="8229600" cy="6524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endParaRPr lang="fr-FR" sz="1000" dirty="0"/>
          </a:p>
          <a:p>
            <a:pPr marL="0" indent="0">
              <a:buNone/>
              <a:defRPr/>
            </a:pPr>
            <a:endParaRPr lang="fr-FR" sz="2200" dirty="0"/>
          </a:p>
        </p:txBody>
      </p:sp>
      <p:sp>
        <p:nvSpPr>
          <p:cNvPr id="5" name="ZoneTexte 2">
            <a:extLst>
              <a:ext uri="{FF2B5EF4-FFF2-40B4-BE49-F238E27FC236}">
                <a16:creationId xmlns:a16="http://schemas.microsoft.com/office/drawing/2014/main" id="{D14726BC-AC9A-4249-8195-491A89F08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93" y="1656576"/>
            <a:ext cx="8712968" cy="3396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1600" b="1" dirty="0">
                <a:latin typeface="+mn-lt"/>
              </a:rPr>
              <a:t>Répartition des points :</a:t>
            </a:r>
          </a:p>
          <a:p>
            <a:pPr lvl="1">
              <a:lnSpc>
                <a:spcPct val="150000"/>
              </a:lnSpc>
            </a:pPr>
            <a:r>
              <a:rPr lang="fr-FR" sz="1600" i="1" dirty="0">
                <a:latin typeface="+mn-lt"/>
              </a:rPr>
              <a:t>Au moins 3 arguments sont attendus pour avoir le maximum des points. Pas forcément la source de l’argument attendue</a:t>
            </a:r>
            <a:r>
              <a:rPr lang="fr-FR" sz="1600" i="1" dirty="0" smtClean="0">
                <a:latin typeface="+mn-lt"/>
              </a:rPr>
              <a:t>.</a:t>
            </a:r>
            <a:endParaRPr lang="fr-FR" sz="1600" i="1" dirty="0">
              <a:latin typeface="+mn-lt"/>
            </a:endParaRPr>
          </a:p>
          <a:p>
            <a:pPr lvl="1">
              <a:lnSpc>
                <a:spcPct val="150000"/>
              </a:lnSpc>
            </a:pPr>
            <a:r>
              <a:rPr lang="fr-FR" sz="1600" i="1" dirty="0">
                <a:latin typeface="+mn-lt"/>
              </a:rPr>
              <a:t>Si 2 arguments bien explicités plutôt que 3 arguments cités: le correcteur s’adapte.</a:t>
            </a:r>
            <a:endParaRPr lang="fr-FR" altLang="fr-FR" sz="1400" b="1" dirty="0" smtClean="0">
              <a:latin typeface="+mn-lt"/>
            </a:endParaRPr>
          </a:p>
          <a:p>
            <a:pPr eaLnBrk="1" hangingPunct="1">
              <a:lnSpc>
                <a:spcPct val="150000"/>
              </a:lnSpc>
            </a:pPr>
            <a:endParaRPr lang="fr-FR" altLang="fr-FR" sz="1600" b="1" dirty="0" smtClean="0">
              <a:latin typeface="+mn-lt"/>
            </a:endParaRPr>
          </a:p>
          <a:p>
            <a:pPr eaLnBrk="1" hangingPunct="1">
              <a:lnSpc>
                <a:spcPct val="150000"/>
              </a:lnSpc>
            </a:pPr>
            <a:r>
              <a:rPr lang="fr-FR" altLang="fr-FR" sz="1600" b="1" dirty="0" smtClean="0">
                <a:latin typeface="+mn-lt"/>
              </a:rPr>
              <a:t>Indications de correction : </a:t>
            </a:r>
          </a:p>
          <a:p>
            <a:pPr lvl="1" eaLnBrk="1" hangingPunct="1">
              <a:lnSpc>
                <a:spcPct val="150000"/>
              </a:lnSpc>
            </a:pPr>
            <a:r>
              <a:rPr lang="fr-FR" altLang="fr-FR" sz="1600" i="1" dirty="0" smtClean="0">
                <a:latin typeface="+mn-lt"/>
              </a:rPr>
              <a:t>On </a:t>
            </a:r>
            <a:r>
              <a:rPr lang="fr-FR" altLang="fr-FR" sz="1600" i="1" dirty="0">
                <a:latin typeface="+mn-lt"/>
              </a:rPr>
              <a:t>n’attend pas le même niveau de précision que la question 2 (d’où le barème)</a:t>
            </a:r>
          </a:p>
          <a:p>
            <a:pPr lvl="1" eaLnBrk="1" hangingPunct="1">
              <a:lnSpc>
                <a:spcPct val="150000"/>
              </a:lnSpc>
            </a:pPr>
            <a:r>
              <a:rPr lang="fr-FR" altLang="fr-FR" sz="1600" i="1" dirty="0" smtClean="0">
                <a:latin typeface="+mn-lt"/>
              </a:rPr>
              <a:t>On </a:t>
            </a:r>
            <a:r>
              <a:rPr lang="fr-FR" altLang="fr-FR" sz="1600" i="1" dirty="0">
                <a:latin typeface="+mn-lt"/>
              </a:rPr>
              <a:t>attend le repérage des arguments.</a:t>
            </a:r>
          </a:p>
        </p:txBody>
      </p:sp>
    </p:spTree>
    <p:extLst>
      <p:ext uri="{BB962C8B-B14F-4D97-AF65-F5344CB8AC3E}">
        <p14:creationId xmlns:p14="http://schemas.microsoft.com/office/powerpoint/2010/main" val="21330000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FF8D81E7-DF0F-4DBF-B265-2135C8C9F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128215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altLang="en-US" sz="2400" b="1" dirty="0">
                <a:cs typeface="Arial" panose="020B0604020202020204" pitchFamily="34" charset="0"/>
              </a:rPr>
              <a:t/>
            </a:r>
            <a:br>
              <a:rPr lang="fr-FR" altLang="en-US" sz="2400" b="1" dirty="0">
                <a:cs typeface="Arial" panose="020B0604020202020204" pitchFamily="34" charset="0"/>
              </a:rPr>
            </a:br>
            <a:r>
              <a:rPr lang="fr-FR" altLang="en-US" sz="2400" b="1" dirty="0" smtClean="0">
                <a:cs typeface="Arial" panose="020B0604020202020204" pitchFamily="34" charset="0"/>
              </a:rPr>
              <a:t>Question 4 – Question de réflexion </a:t>
            </a:r>
            <a:r>
              <a:rPr lang="fr-FR" altLang="fr-FR" sz="2400" b="1" dirty="0" smtClean="0"/>
              <a:t/>
            </a:r>
            <a:br>
              <a:rPr lang="fr-FR" altLang="fr-FR" sz="2400" b="1" dirty="0" smtClean="0"/>
            </a:br>
            <a:endParaRPr lang="fr-FR" altLang="en-US" sz="2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32F92C-1FA6-4304-95BB-E7E3EF87C68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56576"/>
            <a:ext cx="8229600" cy="6524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endParaRPr lang="fr-FR" sz="1000" dirty="0"/>
          </a:p>
          <a:p>
            <a:pPr marL="0" indent="0">
              <a:buNone/>
              <a:defRPr/>
            </a:pPr>
            <a:endParaRPr lang="fr-FR" sz="2200" dirty="0"/>
          </a:p>
        </p:txBody>
      </p:sp>
      <p:sp>
        <p:nvSpPr>
          <p:cNvPr id="5" name="ZoneTexte 2">
            <a:extLst>
              <a:ext uri="{FF2B5EF4-FFF2-40B4-BE49-F238E27FC236}">
                <a16:creationId xmlns:a16="http://schemas.microsoft.com/office/drawing/2014/main" id="{D14726BC-AC9A-4249-8195-491A89F08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16" y="2852936"/>
            <a:ext cx="8712968" cy="1803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1600" b="1" dirty="0" smtClean="0">
                <a:latin typeface="+mn-lt"/>
              </a:rPr>
              <a:t>Le candidat devait choisir la question à traiter (Q4a ou Q4b) </a:t>
            </a:r>
          </a:p>
          <a:p>
            <a:pPr>
              <a:lnSpc>
                <a:spcPct val="150000"/>
              </a:lnSpc>
            </a:pPr>
            <a:r>
              <a:rPr lang="fr-FR" sz="1600" i="1" dirty="0" smtClean="0">
                <a:latin typeface="+mn-lt"/>
              </a:rPr>
              <a:t>Dans le cas peu probable ou le candidat traite les deux questions de réflexion, le correcteur doit corriger les deux et ne conserver que la meilleure réponse. </a:t>
            </a:r>
            <a:endParaRPr lang="fr-FR" sz="1600" i="1" dirty="0">
              <a:latin typeface="+mn-lt"/>
            </a:endParaRPr>
          </a:p>
          <a:p>
            <a:pPr eaLnBrk="1" hangingPunct="1"/>
            <a:endParaRPr lang="fr-FR" altLang="fr-FR" sz="1600" b="1" dirty="0" smtClean="0">
              <a:latin typeface="+mn-lt"/>
            </a:endParaRPr>
          </a:p>
          <a:p>
            <a:pPr marL="0" indent="0" eaLnBrk="1" hangingPunct="1">
              <a:buNone/>
            </a:pPr>
            <a:endParaRPr lang="fr-FR" altLang="fr-FR" sz="14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54712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FF8D81E7-DF0F-4DBF-B265-2135C8C9F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128215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altLang="en-US" sz="2400" b="1" dirty="0">
                <a:cs typeface="Arial" panose="020B0604020202020204" pitchFamily="34" charset="0"/>
              </a:rPr>
              <a:t/>
            </a:r>
            <a:br>
              <a:rPr lang="fr-FR" altLang="en-US" sz="2400" b="1" dirty="0">
                <a:cs typeface="Arial" panose="020B0604020202020204" pitchFamily="34" charset="0"/>
              </a:rPr>
            </a:br>
            <a:r>
              <a:rPr lang="fr-FR" altLang="en-US" sz="2400" b="1" dirty="0">
                <a:cs typeface="Arial" panose="020B0604020202020204" pitchFamily="34" charset="0"/>
              </a:rPr>
              <a:t/>
            </a:r>
            <a:br>
              <a:rPr lang="fr-FR" altLang="en-US" sz="2400" b="1" dirty="0">
                <a:cs typeface="Arial" panose="020B0604020202020204" pitchFamily="34" charset="0"/>
              </a:rPr>
            </a:br>
            <a:r>
              <a:rPr lang="fr-FR" altLang="en-US" sz="2400" b="1" dirty="0">
                <a:cs typeface="Arial" panose="020B0604020202020204" pitchFamily="34" charset="0"/>
              </a:rPr>
              <a:t>Question 4 – Question de réflexion </a:t>
            </a:r>
            <a:r>
              <a:rPr lang="fr-FR" altLang="en-US" sz="2400" b="1" dirty="0" smtClean="0">
                <a:cs typeface="Arial" panose="020B0604020202020204" pitchFamily="34" charset="0"/>
              </a:rPr>
              <a:t>(2 points)</a:t>
            </a:r>
            <a:r>
              <a:rPr lang="fr-FR" altLang="fr-FR" sz="2400" b="1" dirty="0"/>
              <a:t/>
            </a:r>
            <a:br>
              <a:rPr lang="fr-FR" altLang="fr-FR" sz="2400" b="1" dirty="0"/>
            </a:br>
            <a:r>
              <a:rPr lang="fr-FR" altLang="fr-FR" sz="2400" b="1" dirty="0" smtClean="0"/>
              <a:t/>
            </a:r>
            <a:br>
              <a:rPr lang="fr-FR" altLang="fr-FR" sz="2400" b="1" dirty="0" smtClean="0"/>
            </a:br>
            <a:endParaRPr lang="fr-FR" altLang="en-US" sz="2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32F92C-1FA6-4304-95BB-E7E3EF87C68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56576"/>
            <a:ext cx="8229600" cy="6524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endParaRPr lang="fr-FR" sz="1000" dirty="0"/>
          </a:p>
          <a:p>
            <a:pPr marL="0" indent="0">
              <a:buNone/>
              <a:defRPr/>
            </a:pPr>
            <a:endParaRPr lang="fr-FR" sz="2200" dirty="0"/>
          </a:p>
        </p:txBody>
      </p:sp>
      <p:sp>
        <p:nvSpPr>
          <p:cNvPr id="5" name="ZoneTexte 2">
            <a:extLst>
              <a:ext uri="{FF2B5EF4-FFF2-40B4-BE49-F238E27FC236}">
                <a16:creationId xmlns:a16="http://schemas.microsoft.com/office/drawing/2014/main" id="{D14726BC-AC9A-4249-8195-491A89F08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93" y="1656576"/>
            <a:ext cx="8712968" cy="454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fr-FR" sz="1600" b="1" dirty="0" smtClean="0">
                <a:latin typeface="+mn-lt"/>
              </a:rPr>
              <a:t>Expliquez : Le candidat doit : </a:t>
            </a:r>
            <a:endParaRPr lang="fr-FR" sz="1600" b="1" dirty="0">
              <a:latin typeface="+mn-lt"/>
            </a:endParaRPr>
          </a:p>
          <a:p>
            <a:pPr lvl="1">
              <a:lnSpc>
                <a:spcPct val="150000"/>
              </a:lnSpc>
            </a:pPr>
            <a:r>
              <a:rPr lang="fr-FR" sz="1600" i="1" dirty="0" smtClean="0">
                <a:latin typeface="+mn-lt"/>
              </a:rPr>
              <a:t>Comprendre le sens et la portée de la question.</a:t>
            </a:r>
          </a:p>
          <a:p>
            <a:pPr lvl="1">
              <a:lnSpc>
                <a:spcPct val="150000"/>
              </a:lnSpc>
            </a:pPr>
            <a:r>
              <a:rPr lang="fr-FR" sz="1600" i="1" dirty="0">
                <a:latin typeface="+mn-lt"/>
              </a:rPr>
              <a:t>M</a:t>
            </a:r>
            <a:r>
              <a:rPr lang="fr-FR" sz="1600" i="1" dirty="0" smtClean="0">
                <a:latin typeface="+mn-lt"/>
              </a:rPr>
              <a:t>obiliser ses connaissances avec un peu plus de recul pour répondre à la question posée.</a:t>
            </a:r>
          </a:p>
          <a:p>
            <a:pPr lvl="1">
              <a:lnSpc>
                <a:spcPct val="150000"/>
              </a:lnSpc>
            </a:pPr>
            <a:r>
              <a:rPr lang="fr-FR" sz="1600" i="1" dirty="0" smtClean="0">
                <a:latin typeface="+mn-lt"/>
              </a:rPr>
              <a:t>Illustrer </a:t>
            </a:r>
            <a:r>
              <a:rPr lang="fr-FR" sz="1600" i="1" dirty="0">
                <a:latin typeface="+mn-lt"/>
              </a:rPr>
              <a:t>par des notions juridiques</a:t>
            </a:r>
            <a:r>
              <a:rPr lang="fr-FR" sz="1600" i="1" dirty="0" smtClean="0">
                <a:latin typeface="+mn-lt"/>
              </a:rPr>
              <a:t>. </a:t>
            </a:r>
            <a:endParaRPr lang="fr-FR" altLang="fr-FR" sz="1600" b="1" dirty="0" smtClean="0">
              <a:latin typeface="+mn-lt"/>
            </a:endParaRPr>
          </a:p>
          <a:p>
            <a:pPr eaLnBrk="1" hangingPunct="1">
              <a:lnSpc>
                <a:spcPct val="150000"/>
              </a:lnSpc>
            </a:pPr>
            <a:r>
              <a:rPr lang="fr-FR" altLang="fr-FR" sz="1600" b="1" dirty="0" smtClean="0">
                <a:latin typeface="+mn-lt"/>
              </a:rPr>
              <a:t>Indications de correction : </a:t>
            </a:r>
          </a:p>
          <a:p>
            <a:pPr lvl="1" eaLnBrk="1" hangingPunct="1">
              <a:lnSpc>
                <a:spcPct val="150000"/>
              </a:lnSpc>
            </a:pPr>
            <a:r>
              <a:rPr lang="fr-FR" altLang="fr-FR" sz="1600" i="1" dirty="0" smtClean="0">
                <a:latin typeface="+mn-lt"/>
              </a:rPr>
              <a:t>L’objectif principal, pour le correcteur, est de vérifier la compréhension de la notion par le candidat.</a:t>
            </a:r>
          </a:p>
          <a:p>
            <a:pPr lvl="1" eaLnBrk="1" hangingPunct="1">
              <a:lnSpc>
                <a:spcPct val="150000"/>
              </a:lnSpc>
            </a:pPr>
            <a:r>
              <a:rPr lang="fr-FR" altLang="fr-FR" sz="1600" i="1" dirty="0">
                <a:latin typeface="+mn-lt"/>
              </a:rPr>
              <a:t>O</a:t>
            </a:r>
            <a:r>
              <a:rPr lang="fr-FR" altLang="fr-FR" sz="1600" i="1" dirty="0" smtClean="0">
                <a:latin typeface="+mn-lt"/>
              </a:rPr>
              <a:t>n </a:t>
            </a:r>
            <a:r>
              <a:rPr lang="fr-FR" altLang="fr-FR" sz="1600" i="1" dirty="0">
                <a:latin typeface="+mn-lt"/>
              </a:rPr>
              <a:t>attend </a:t>
            </a:r>
            <a:r>
              <a:rPr lang="fr-FR" altLang="fr-FR" sz="1600" i="1" dirty="0" smtClean="0">
                <a:latin typeface="+mn-lt"/>
              </a:rPr>
              <a:t>un ou plusieurs </a:t>
            </a:r>
            <a:r>
              <a:rPr lang="fr-FR" altLang="fr-FR" sz="1600" i="1" dirty="0">
                <a:latin typeface="+mn-lt"/>
              </a:rPr>
              <a:t>arguments</a:t>
            </a:r>
            <a:r>
              <a:rPr lang="fr-FR" altLang="fr-FR" sz="1600" i="1" dirty="0" smtClean="0">
                <a:latin typeface="+mn-lt"/>
              </a:rPr>
              <a:t>.</a:t>
            </a:r>
          </a:p>
          <a:p>
            <a:pPr lvl="1" eaLnBrk="1" hangingPunct="1">
              <a:lnSpc>
                <a:spcPct val="150000"/>
              </a:lnSpc>
            </a:pPr>
            <a:r>
              <a:rPr lang="fr-FR" altLang="fr-FR" sz="1600" i="1" dirty="0" smtClean="0">
                <a:latin typeface="+mn-lt"/>
              </a:rPr>
              <a:t>La réponse peut être illustrée par un exemple.</a:t>
            </a:r>
          </a:p>
          <a:p>
            <a:pPr lvl="1" eaLnBrk="1" hangingPunct="1">
              <a:lnSpc>
                <a:spcPct val="150000"/>
              </a:lnSpc>
            </a:pPr>
            <a:r>
              <a:rPr lang="fr-FR" altLang="fr-FR" sz="1600" i="1" dirty="0" smtClean="0">
                <a:latin typeface="+mn-lt"/>
              </a:rPr>
              <a:t>Un candidat qui récite uniquement des éléments de cours sans prise de recul ne pourra avoir plus de la moitié des points (1/2)</a:t>
            </a:r>
            <a:endParaRPr lang="fr-FR" altLang="fr-FR" sz="16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49621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FF8D81E7-DF0F-4DBF-B265-2135C8C9F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128215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altLang="en-US" sz="2400" b="1" dirty="0">
                <a:cs typeface="Arial" panose="020B0604020202020204" pitchFamily="34" charset="0"/>
              </a:rPr>
              <a:t/>
            </a:r>
            <a:br>
              <a:rPr lang="fr-FR" altLang="en-US" sz="2400" b="1" dirty="0">
                <a:cs typeface="Arial" panose="020B0604020202020204" pitchFamily="34" charset="0"/>
              </a:rPr>
            </a:br>
            <a:r>
              <a:rPr lang="fr-FR" altLang="en-US" sz="2400" b="1" dirty="0">
                <a:cs typeface="Arial" panose="020B0604020202020204" pitchFamily="34" charset="0"/>
              </a:rPr>
              <a:t/>
            </a:r>
            <a:br>
              <a:rPr lang="fr-FR" altLang="en-US" sz="2400" b="1" dirty="0">
                <a:cs typeface="Arial" panose="020B0604020202020204" pitchFamily="34" charset="0"/>
              </a:rPr>
            </a:br>
            <a:r>
              <a:rPr lang="fr-FR" altLang="en-US" sz="2400" b="1" dirty="0">
                <a:cs typeface="Arial" panose="020B0604020202020204" pitchFamily="34" charset="0"/>
              </a:rPr>
              <a:t>Question 4 – Question de réflexion (2 points)</a:t>
            </a:r>
            <a:r>
              <a:rPr lang="fr-FR" altLang="fr-FR" sz="2400" b="1" dirty="0"/>
              <a:t/>
            </a:r>
            <a:br>
              <a:rPr lang="fr-FR" altLang="fr-FR" sz="2400" b="1" dirty="0"/>
            </a:br>
            <a:endParaRPr lang="fr-FR" altLang="en-US" sz="2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32F92C-1FA6-4304-95BB-E7E3EF87C68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56576"/>
            <a:ext cx="8229600" cy="6524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endParaRPr lang="fr-FR" sz="1000" dirty="0"/>
          </a:p>
          <a:p>
            <a:pPr marL="0" indent="0">
              <a:buNone/>
              <a:defRPr/>
            </a:pPr>
            <a:endParaRPr lang="fr-FR" sz="2200" dirty="0"/>
          </a:p>
        </p:txBody>
      </p:sp>
      <p:sp>
        <p:nvSpPr>
          <p:cNvPr id="6" name="ZoneTexte 2">
            <a:extLst>
              <a:ext uri="{FF2B5EF4-FFF2-40B4-BE49-F238E27FC236}">
                <a16:creationId xmlns:a16="http://schemas.microsoft.com/office/drawing/2014/main" id="{D14726BC-AC9A-4249-8195-491A89F08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93" y="1656576"/>
            <a:ext cx="8501495" cy="4078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fr-FR" sz="1600" b="1" dirty="0">
                <a:solidFill>
                  <a:schemeClr val="tx2"/>
                </a:solidFill>
                <a:latin typeface="+mn-lt"/>
              </a:rPr>
              <a:t>4a. Expliquez les enjeux de la protection du droit de propriété (2 points)</a:t>
            </a:r>
          </a:p>
          <a:p>
            <a:pPr>
              <a:lnSpc>
                <a:spcPct val="150000"/>
              </a:lnSpc>
            </a:pPr>
            <a:r>
              <a:rPr lang="fr-FR" sz="1600" b="1" dirty="0" smtClean="0">
                <a:latin typeface="+mn-lt"/>
              </a:rPr>
              <a:t>Répartition </a:t>
            </a:r>
            <a:r>
              <a:rPr lang="fr-FR" sz="1600" b="1" dirty="0">
                <a:latin typeface="+mn-lt"/>
              </a:rPr>
              <a:t>des points :</a:t>
            </a:r>
          </a:p>
          <a:p>
            <a:pPr lvl="1">
              <a:lnSpc>
                <a:spcPct val="150000"/>
              </a:lnSpc>
            </a:pPr>
            <a:r>
              <a:rPr lang="fr-FR" sz="1600" i="1" dirty="0">
                <a:latin typeface="+mn-lt"/>
              </a:rPr>
              <a:t>Au moins </a:t>
            </a:r>
            <a:r>
              <a:rPr lang="fr-FR" sz="1600" i="1" dirty="0" smtClean="0">
                <a:latin typeface="+mn-lt"/>
              </a:rPr>
              <a:t>2 parties attendues, sur la protection et non protection du droit de propriété</a:t>
            </a:r>
          </a:p>
          <a:p>
            <a:pPr marL="457200" lvl="1" indent="0">
              <a:lnSpc>
                <a:spcPct val="150000"/>
              </a:lnSpc>
              <a:buNone/>
            </a:pPr>
            <a:endParaRPr lang="fr-FR" altLang="fr-FR" sz="1400" b="1" dirty="0" smtClean="0">
              <a:latin typeface="+mn-lt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lang="fr-FR" altLang="fr-FR" sz="1600" b="1" dirty="0">
                <a:solidFill>
                  <a:schemeClr val="tx2"/>
                </a:solidFill>
                <a:latin typeface="+mn-lt"/>
              </a:rPr>
              <a:t>4-b Expliquez comment le droit permet la réparation des dommages aux </a:t>
            </a:r>
            <a:r>
              <a:rPr lang="fr-FR" altLang="fr-FR" sz="1600" b="1" dirty="0" smtClean="0">
                <a:solidFill>
                  <a:schemeClr val="tx2"/>
                </a:solidFill>
                <a:latin typeface="+mn-lt"/>
              </a:rPr>
              <a:t>victimes (2 </a:t>
            </a:r>
            <a:r>
              <a:rPr lang="fr-FR" altLang="fr-FR" sz="1600" b="1" dirty="0">
                <a:solidFill>
                  <a:schemeClr val="tx2"/>
                </a:solidFill>
                <a:latin typeface="+mn-lt"/>
              </a:rPr>
              <a:t>points).</a:t>
            </a:r>
          </a:p>
          <a:p>
            <a:pPr eaLnBrk="1" hangingPunct="1">
              <a:lnSpc>
                <a:spcPct val="150000"/>
              </a:lnSpc>
            </a:pPr>
            <a:r>
              <a:rPr lang="fr-FR" altLang="fr-FR" sz="1600" b="1" dirty="0">
                <a:latin typeface="+mn-lt"/>
              </a:rPr>
              <a:t>Répartition des points :</a:t>
            </a:r>
          </a:p>
          <a:p>
            <a:pPr lvl="1" eaLnBrk="1" hangingPunct="1">
              <a:lnSpc>
                <a:spcPct val="150000"/>
              </a:lnSpc>
            </a:pPr>
            <a:r>
              <a:rPr lang="fr-FR" altLang="fr-FR" sz="1600" i="1" dirty="0" smtClean="0">
                <a:latin typeface="+mn-lt"/>
              </a:rPr>
              <a:t>Un candidat qui explique qu’il n’y a pas uniquement le droit commun mais des régimes spéciaux, ou qu’il s’appuie sur des exemples de régimes spéciaux</a:t>
            </a:r>
            <a:r>
              <a:rPr lang="fr-FR" altLang="fr-FR" sz="1600" dirty="0" smtClean="0">
                <a:latin typeface="+mn-lt"/>
              </a:rPr>
              <a:t> </a:t>
            </a:r>
            <a:r>
              <a:rPr lang="fr-FR" altLang="fr-FR" sz="1600" i="1" dirty="0" smtClean="0">
                <a:latin typeface="+mn-lt"/>
              </a:rPr>
              <a:t>pourra avoir l’intégralité des points .</a:t>
            </a:r>
          </a:p>
          <a:p>
            <a:pPr lvl="1" eaLnBrk="1" hangingPunct="1">
              <a:lnSpc>
                <a:spcPct val="150000"/>
              </a:lnSpc>
            </a:pPr>
            <a:r>
              <a:rPr lang="fr-FR" altLang="fr-FR" sz="1600" i="1" dirty="0" smtClean="0">
                <a:latin typeface="+mn-lt"/>
              </a:rPr>
              <a:t>D’autres arguments sont possibles, listés sur le corrigé officiel.</a:t>
            </a:r>
            <a:endParaRPr lang="fr-FR" altLang="fr-FR" sz="16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42270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économique</a:t>
            </a:r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8569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FF8D81E7-DF0F-4DBF-B265-2135C8C9F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128215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altLang="fr-FR" sz="2400" b="1" dirty="0" smtClean="0">
                <a:cs typeface="Arial" panose="020B0604020202020204" pitchFamily="34" charset="0"/>
              </a:rPr>
              <a:t>Informations générales </a:t>
            </a:r>
            <a:r>
              <a:rPr lang="fr-FR" altLang="fr-FR" sz="2400" b="1" dirty="0"/>
              <a:t/>
            </a:r>
            <a:br>
              <a:rPr lang="fr-FR" altLang="fr-FR" sz="2400" b="1" dirty="0"/>
            </a:br>
            <a:r>
              <a:rPr lang="fr-FR" altLang="fr-FR" sz="2400" b="1" dirty="0" smtClean="0"/>
              <a:t/>
            </a:r>
            <a:br>
              <a:rPr lang="fr-FR" altLang="fr-FR" sz="2400" b="1" dirty="0" smtClean="0"/>
            </a:br>
            <a:endParaRPr lang="fr-FR" altLang="en-US" sz="2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32F92C-1FA6-4304-95BB-E7E3EF87C68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56576"/>
            <a:ext cx="8229600" cy="6524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endParaRPr lang="fr-FR" sz="1000" dirty="0"/>
          </a:p>
          <a:p>
            <a:pPr marL="0" indent="0">
              <a:buNone/>
              <a:defRPr/>
            </a:pPr>
            <a:endParaRPr lang="fr-FR" sz="2200" dirty="0"/>
          </a:p>
        </p:txBody>
      </p:sp>
      <p:sp>
        <p:nvSpPr>
          <p:cNvPr id="5" name="ZoneTexte 2">
            <a:extLst>
              <a:ext uri="{FF2B5EF4-FFF2-40B4-BE49-F238E27FC236}">
                <a16:creationId xmlns:a16="http://schemas.microsoft.com/office/drawing/2014/main" id="{D14726BC-AC9A-4249-8195-491A89F08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210" y="2996952"/>
            <a:ext cx="8712968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fr-FR" sz="1600" dirty="0" smtClean="0">
                <a:latin typeface="+mn-lt"/>
              </a:rPr>
              <a:t>Il est essentiel d’accorder une grande importance aux verbes directeurs, ils définissent précisément les actions attendues par le candidat pendant l’épreuve </a:t>
            </a:r>
            <a:endParaRPr lang="fr-FR" sz="1600" i="1" dirty="0">
              <a:latin typeface="+mn-lt"/>
            </a:endParaRPr>
          </a:p>
          <a:p>
            <a:pPr eaLnBrk="1" hangingPunct="1"/>
            <a:endParaRPr lang="fr-FR" altLang="fr-FR" sz="1600" b="1" dirty="0" smtClean="0">
              <a:latin typeface="+mn-lt"/>
            </a:endParaRPr>
          </a:p>
          <a:p>
            <a:pPr marL="0" indent="0" eaLnBrk="1" hangingPunct="1">
              <a:buNone/>
            </a:pPr>
            <a:r>
              <a:rPr lang="fr-FR" altLang="fr-FR" sz="1400" b="1" dirty="0">
                <a:latin typeface="+mn-lt"/>
              </a:rPr>
              <a:t>-	</a:t>
            </a:r>
            <a:endParaRPr lang="fr-FR" altLang="fr-FR" sz="14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1799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>
            <a:extLst>
              <a:ext uri="{FF2B5EF4-FFF2-40B4-BE49-F238E27FC236}">
                <a16:creationId xmlns:a16="http://schemas.microsoft.com/office/drawing/2014/main" id="{289B9A0B-1DC0-4D23-8E8C-2075DE942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188" y="404813"/>
            <a:ext cx="7772400" cy="115197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altLang="en-US" sz="2800" b="1" dirty="0">
                <a:latin typeface="+mj-lt"/>
                <a:cs typeface="Arial" panose="020B0604020202020204" pitchFamily="34" charset="0"/>
              </a:rPr>
              <a:t>CORRECTIONS </a:t>
            </a:r>
            <a:r>
              <a:rPr lang="fr-FR" altLang="en-US" sz="2800" b="1" dirty="0" smtClean="0">
                <a:latin typeface="+mj-lt"/>
                <a:cs typeface="Arial" panose="020B0604020202020204" pitchFamily="34" charset="0"/>
              </a:rPr>
              <a:t>DÉMATÉRIALISÉES</a:t>
            </a:r>
            <a:r>
              <a:rPr lang="fr-FR" altLang="en-US" sz="2800" b="1" dirty="0">
                <a:latin typeface="+mj-lt"/>
                <a:cs typeface="Arial" panose="020B0604020202020204" pitchFamily="34" charset="0"/>
              </a:rPr>
              <a:t/>
            </a:r>
            <a:br>
              <a:rPr lang="fr-FR" altLang="en-US" sz="2800" b="1" dirty="0">
                <a:latin typeface="+mj-lt"/>
                <a:cs typeface="Arial" panose="020B0604020202020204" pitchFamily="34" charset="0"/>
              </a:rPr>
            </a:br>
            <a:r>
              <a:rPr lang="fr-FR" altLang="en-US" sz="2800" b="1" dirty="0">
                <a:cs typeface="Arial" panose="020B0604020202020204" pitchFamily="34" charset="0"/>
              </a:rPr>
              <a:t> Droit-Économie </a:t>
            </a:r>
            <a:r>
              <a:rPr lang="fr-FR" altLang="en-US" sz="2800" b="1" dirty="0" smtClean="0">
                <a:latin typeface="+mj-lt"/>
                <a:cs typeface="Arial" panose="020B0604020202020204" pitchFamily="34" charset="0"/>
              </a:rPr>
              <a:t>– </a:t>
            </a:r>
            <a:r>
              <a:rPr lang="fr-FR" altLang="en-US" sz="2800" b="1" dirty="0">
                <a:latin typeface="+mj-lt"/>
                <a:cs typeface="Arial" panose="020B0604020202020204" pitchFamily="34" charset="0"/>
              </a:rPr>
              <a:t>Session </a:t>
            </a:r>
            <a:r>
              <a:rPr lang="fr-FR" altLang="en-US" sz="2800" b="1" dirty="0" smtClean="0">
                <a:latin typeface="+mj-lt"/>
                <a:cs typeface="Arial" panose="020B0604020202020204" pitchFamily="34" charset="0"/>
              </a:rPr>
              <a:t>2022</a:t>
            </a:r>
            <a:endParaRPr lang="fr-FR" altLang="en-US" sz="28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62777D2-AD7C-41AB-9B21-996FDF5D7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750" y="1916113"/>
            <a:ext cx="8280722" cy="4321175"/>
          </a:xfrm>
        </p:spPr>
        <p:txBody>
          <a:bodyPr rtlCol="0">
            <a:normAutofit/>
          </a:bodyPr>
          <a:lstStyle/>
          <a:p>
            <a:pPr marL="457200" indent="-457200" algn="just" eaLnBrk="1" fontAlgn="auto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2800" dirty="0">
                <a:solidFill>
                  <a:schemeClr val="tx1"/>
                </a:solidFill>
                <a:cs typeface="Arial" panose="020B0604020202020204" pitchFamily="34" charset="0"/>
              </a:rPr>
              <a:t>Se connecter</a:t>
            </a: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2800" dirty="0">
                <a:solidFill>
                  <a:schemeClr val="tx1"/>
                </a:solidFill>
                <a:cs typeface="Arial" panose="020B0604020202020204" pitchFamily="34" charset="0"/>
              </a:rPr>
              <a:t>Rôle des coordonnateurs</a:t>
            </a: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2800" dirty="0">
                <a:solidFill>
                  <a:schemeClr val="tx1"/>
                </a:solidFill>
                <a:cs typeface="Arial" panose="020B0604020202020204" pitchFamily="34" charset="0"/>
              </a:rPr>
              <a:t>Rôle des correcteurs</a:t>
            </a: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2800" dirty="0">
                <a:solidFill>
                  <a:schemeClr val="tx1"/>
                </a:solidFill>
                <a:cs typeface="Arial" panose="020B0604020202020204" pitchFamily="34" charset="0"/>
              </a:rPr>
              <a:t>En cas de difficultés</a:t>
            </a: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2800" dirty="0">
                <a:solidFill>
                  <a:schemeClr val="tx1"/>
                </a:solidFill>
                <a:cs typeface="Arial" panose="020B0604020202020204" pitchFamily="34" charset="0"/>
              </a:rPr>
              <a:t>Analyse du sujet et consignes de correction</a:t>
            </a: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2800" dirty="0">
                <a:solidFill>
                  <a:schemeClr val="tx1"/>
                </a:solidFill>
                <a:cs typeface="Arial" panose="020B0604020202020204" pitchFamily="34" charset="0"/>
              </a:rPr>
              <a:t>Partie </a:t>
            </a:r>
            <a:r>
              <a:rPr lang="fr-F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juridique</a:t>
            </a:r>
            <a:endParaRPr lang="fr-F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457200" indent="-457200" algn="just" eaLnBrk="1" fontAlgn="auto" hangingPunct="1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2800" dirty="0">
                <a:solidFill>
                  <a:schemeClr val="tx1"/>
                </a:solidFill>
                <a:cs typeface="Arial" panose="020B0604020202020204" pitchFamily="34" charset="0"/>
              </a:rPr>
              <a:t>Partie </a:t>
            </a:r>
            <a:r>
              <a:rPr lang="fr-FR" sz="2800" dirty="0" smtClean="0">
                <a:solidFill>
                  <a:schemeClr val="tx1"/>
                </a:solidFill>
                <a:cs typeface="Arial" panose="020B0604020202020204" pitchFamily="34" charset="0"/>
              </a:rPr>
              <a:t>économique</a:t>
            </a:r>
            <a:endParaRPr lang="fr-FR" sz="28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endParaRPr lang="fr-FR" sz="2800" dirty="0">
              <a:solidFill>
                <a:schemeClr val="tx1"/>
              </a:solidFill>
            </a:endParaRPr>
          </a:p>
          <a:p>
            <a:pPr algn="just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endParaRPr lang="fr-F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8189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FF8D81E7-DF0F-4DBF-B265-2135C8C9F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128215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altLang="en-US" sz="2400" b="1" dirty="0">
                <a:cs typeface="Arial" panose="020B0604020202020204" pitchFamily="34" charset="0"/>
              </a:rPr>
              <a:t/>
            </a:r>
            <a:br>
              <a:rPr lang="fr-FR" altLang="en-US" sz="2400" b="1" dirty="0">
                <a:cs typeface="Arial" panose="020B0604020202020204" pitchFamily="34" charset="0"/>
              </a:rPr>
            </a:br>
            <a:r>
              <a:rPr lang="fr-FR" altLang="en-US" sz="2400" b="1" dirty="0">
                <a:cs typeface="Arial" panose="020B0604020202020204" pitchFamily="34" charset="0"/>
              </a:rPr>
              <a:t/>
            </a:r>
            <a:br>
              <a:rPr lang="fr-FR" altLang="en-US" sz="2400" b="1" dirty="0">
                <a:cs typeface="Arial" panose="020B0604020202020204" pitchFamily="34" charset="0"/>
              </a:rPr>
            </a:br>
            <a:r>
              <a:rPr lang="fr-FR" altLang="en-US" sz="2400" b="1" dirty="0" smtClean="0">
                <a:cs typeface="Arial" panose="020B0604020202020204" pitchFamily="34" charset="0"/>
              </a:rPr>
              <a:t>Q1 -Distinguez </a:t>
            </a:r>
            <a:r>
              <a:rPr lang="fr-FR" altLang="en-US" sz="2400" b="1" dirty="0">
                <a:cs typeface="Arial" panose="020B0604020202020204" pitchFamily="34" charset="0"/>
              </a:rPr>
              <a:t>le taux de chômage et le taux d’emploi. (1 point)</a:t>
            </a:r>
            <a:r>
              <a:rPr lang="fr-FR" altLang="fr-FR" sz="2400" b="1" dirty="0"/>
              <a:t/>
            </a:r>
            <a:br>
              <a:rPr lang="fr-FR" altLang="fr-FR" sz="2400" b="1" dirty="0"/>
            </a:br>
            <a:r>
              <a:rPr lang="fr-FR" altLang="fr-FR" sz="2400" b="1" dirty="0" smtClean="0"/>
              <a:t/>
            </a:r>
            <a:br>
              <a:rPr lang="fr-FR" altLang="fr-FR" sz="2400" b="1" dirty="0" smtClean="0"/>
            </a:br>
            <a:endParaRPr lang="fr-FR" altLang="en-US" sz="2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32F92C-1FA6-4304-95BB-E7E3EF87C68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56576"/>
            <a:ext cx="8229600" cy="6524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endParaRPr lang="fr-FR" sz="1000" dirty="0"/>
          </a:p>
          <a:p>
            <a:pPr marL="0" indent="0">
              <a:buNone/>
              <a:defRPr/>
            </a:pPr>
            <a:endParaRPr lang="fr-FR" sz="2200" dirty="0"/>
          </a:p>
        </p:txBody>
      </p:sp>
      <p:sp>
        <p:nvSpPr>
          <p:cNvPr id="5" name="ZoneTexte 2">
            <a:extLst>
              <a:ext uri="{FF2B5EF4-FFF2-40B4-BE49-F238E27FC236}">
                <a16:creationId xmlns:a16="http://schemas.microsoft.com/office/drawing/2014/main" id="{D14726BC-AC9A-4249-8195-491A89F08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600200"/>
            <a:ext cx="8712968" cy="4782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fr-FR" sz="1600" b="1" dirty="0" smtClean="0">
                <a:latin typeface="+mn-lt"/>
              </a:rPr>
              <a:t>Distinguez : le candidat doit</a:t>
            </a:r>
          </a:p>
          <a:p>
            <a:pPr lvl="1">
              <a:lnSpc>
                <a:spcPct val="150000"/>
              </a:lnSpc>
            </a:pPr>
            <a:r>
              <a:rPr lang="fr-FR" sz="1600" i="1" dirty="0">
                <a:latin typeface="+mn-lt"/>
              </a:rPr>
              <a:t>E</a:t>
            </a:r>
            <a:r>
              <a:rPr lang="fr-FR" sz="1600" i="1" dirty="0" smtClean="0">
                <a:latin typeface="+mn-lt"/>
              </a:rPr>
              <a:t>xpliquer </a:t>
            </a:r>
            <a:r>
              <a:rPr lang="fr-FR" sz="1600" i="1" dirty="0">
                <a:latin typeface="+mn-lt"/>
              </a:rPr>
              <a:t>les deux notions.</a:t>
            </a:r>
          </a:p>
          <a:p>
            <a:pPr lvl="1">
              <a:lnSpc>
                <a:spcPct val="150000"/>
              </a:lnSpc>
            </a:pPr>
            <a:r>
              <a:rPr lang="fr-FR" sz="1600" i="1" dirty="0" smtClean="0">
                <a:latin typeface="+mn-lt"/>
              </a:rPr>
              <a:t>Démontrer la </a:t>
            </a:r>
            <a:r>
              <a:rPr lang="fr-FR" sz="1600" i="1" dirty="0">
                <a:latin typeface="+mn-lt"/>
              </a:rPr>
              <a:t>connaissance du calcul du taux </a:t>
            </a:r>
            <a:r>
              <a:rPr lang="fr-FR" sz="1600" i="1" dirty="0" smtClean="0">
                <a:latin typeface="+mn-lt"/>
              </a:rPr>
              <a:t>de chômage </a:t>
            </a:r>
            <a:r>
              <a:rPr lang="fr-FR" sz="1600" i="1" dirty="0">
                <a:latin typeface="+mn-lt"/>
              </a:rPr>
              <a:t>(capacité du programme) et du taux d’emploi</a:t>
            </a:r>
            <a:r>
              <a:rPr lang="fr-FR" sz="1600" i="1" dirty="0" smtClean="0">
                <a:latin typeface="+mn-lt"/>
              </a:rPr>
              <a:t>.</a:t>
            </a:r>
          </a:p>
          <a:p>
            <a:pPr lvl="1"/>
            <a:endParaRPr lang="fr-FR" altLang="fr-FR" sz="1600" b="1" i="1" dirty="0">
              <a:latin typeface="+mn-lt"/>
            </a:endParaRPr>
          </a:p>
          <a:p>
            <a:pPr marL="457200" lvl="1" indent="0">
              <a:buNone/>
            </a:pPr>
            <a:endParaRPr lang="fr-FR" altLang="fr-FR" sz="1600" b="1" dirty="0" smtClean="0">
              <a:latin typeface="+mn-lt"/>
            </a:endParaRPr>
          </a:p>
          <a:p>
            <a:pPr eaLnBrk="1" hangingPunct="1">
              <a:lnSpc>
                <a:spcPct val="150000"/>
              </a:lnSpc>
            </a:pPr>
            <a:r>
              <a:rPr lang="fr-FR" altLang="fr-FR" sz="1600" b="1" dirty="0">
                <a:latin typeface="+mn-lt"/>
              </a:rPr>
              <a:t>Indications de correction : </a:t>
            </a:r>
          </a:p>
          <a:p>
            <a:pPr lvl="1" eaLnBrk="1" hangingPunct="1">
              <a:lnSpc>
                <a:spcPct val="150000"/>
              </a:lnSpc>
            </a:pPr>
            <a:r>
              <a:rPr lang="fr-FR" altLang="fr-FR" sz="1600" i="1" dirty="0">
                <a:latin typeface="+mn-lt"/>
              </a:rPr>
              <a:t>Un candidat peut donner les deux définitions correctes.</a:t>
            </a:r>
          </a:p>
          <a:p>
            <a:pPr lvl="1" eaLnBrk="1" hangingPunct="1">
              <a:lnSpc>
                <a:spcPct val="150000"/>
              </a:lnSpc>
            </a:pPr>
            <a:r>
              <a:rPr lang="fr-FR" altLang="fr-FR" sz="1600" i="1" dirty="0">
                <a:latin typeface="+mn-lt"/>
              </a:rPr>
              <a:t>Un candidat peut aussi distinguer directement les deux notions.</a:t>
            </a:r>
          </a:p>
          <a:p>
            <a:pPr lvl="1" eaLnBrk="1" hangingPunct="1">
              <a:lnSpc>
                <a:spcPct val="150000"/>
              </a:lnSpc>
            </a:pPr>
            <a:r>
              <a:rPr lang="fr-FR" altLang="fr-FR" sz="1600" i="1" dirty="0">
                <a:latin typeface="+mn-lt"/>
              </a:rPr>
              <a:t>Si une seule définition est fournie, max 0,5 points.</a:t>
            </a:r>
          </a:p>
          <a:p>
            <a:pPr lvl="1" eaLnBrk="1" hangingPunct="1">
              <a:lnSpc>
                <a:spcPct val="150000"/>
              </a:lnSpc>
            </a:pPr>
            <a:r>
              <a:rPr lang="fr-FR" altLang="fr-FR" sz="1600" i="1" dirty="0">
                <a:latin typeface="+mn-lt"/>
              </a:rPr>
              <a:t>Les formules de calcul ne sont pas exigées.</a:t>
            </a:r>
          </a:p>
          <a:p>
            <a:pPr eaLnBrk="1" hangingPunct="1"/>
            <a:endParaRPr lang="fr-FR" altLang="fr-FR" sz="1600" b="1" dirty="0" smtClean="0">
              <a:latin typeface="+mn-lt"/>
            </a:endParaRPr>
          </a:p>
          <a:p>
            <a:pPr marL="0" indent="0" eaLnBrk="1" hangingPunct="1">
              <a:buNone/>
            </a:pPr>
            <a:r>
              <a:rPr lang="fr-FR" altLang="fr-FR" sz="1400" b="1" dirty="0">
                <a:latin typeface="+mn-lt"/>
              </a:rPr>
              <a:t>-	</a:t>
            </a:r>
            <a:endParaRPr lang="fr-FR" altLang="fr-FR" sz="14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67437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FF8D81E7-DF0F-4DBF-B265-2135C8C9F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128215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altLang="en-US" sz="2400" b="1" dirty="0">
                <a:cs typeface="Arial" panose="020B0604020202020204" pitchFamily="34" charset="0"/>
              </a:rPr>
              <a:t/>
            </a:r>
            <a:br>
              <a:rPr lang="fr-FR" altLang="en-US" sz="2400" b="1" dirty="0">
                <a:cs typeface="Arial" panose="020B0604020202020204" pitchFamily="34" charset="0"/>
              </a:rPr>
            </a:br>
            <a:r>
              <a:rPr lang="fr-FR" altLang="en-US" sz="2400" b="1" dirty="0">
                <a:cs typeface="Arial" panose="020B0604020202020204" pitchFamily="34" charset="0"/>
              </a:rPr>
              <a:t/>
            </a:r>
            <a:br>
              <a:rPr lang="fr-FR" altLang="en-US" sz="2400" b="1" dirty="0">
                <a:cs typeface="Arial" panose="020B0604020202020204" pitchFamily="34" charset="0"/>
              </a:rPr>
            </a:br>
            <a:r>
              <a:rPr lang="fr-FR" altLang="en-US" sz="2400" b="1" dirty="0" smtClean="0">
                <a:cs typeface="Arial" panose="020B0604020202020204" pitchFamily="34" charset="0"/>
              </a:rPr>
              <a:t>Q2 - Comparez </a:t>
            </a:r>
            <a:r>
              <a:rPr lang="fr-FR" altLang="en-US" sz="2400" b="1" dirty="0">
                <a:cs typeface="Arial" panose="020B0604020202020204" pitchFamily="34" charset="0"/>
              </a:rPr>
              <a:t>les taux d’emploi des différentes catégories d’âge en France entre</a:t>
            </a:r>
            <a:br>
              <a:rPr lang="fr-FR" altLang="en-US" sz="2400" b="1" dirty="0">
                <a:cs typeface="Arial" panose="020B0604020202020204" pitchFamily="34" charset="0"/>
              </a:rPr>
            </a:br>
            <a:r>
              <a:rPr lang="fr-FR" altLang="en-US" sz="2400" b="1" dirty="0">
                <a:cs typeface="Arial" panose="020B0604020202020204" pitchFamily="34" charset="0"/>
              </a:rPr>
              <a:t>2003 et 2019. (1 </a:t>
            </a:r>
            <a:r>
              <a:rPr lang="fr-FR" altLang="en-US" sz="2400" b="1" dirty="0" smtClean="0">
                <a:cs typeface="Arial" panose="020B0604020202020204" pitchFamily="34" charset="0"/>
              </a:rPr>
              <a:t>point)</a:t>
            </a:r>
            <a:r>
              <a:rPr lang="fr-FR" altLang="fr-FR" sz="2400" b="1" dirty="0" smtClean="0"/>
              <a:t/>
            </a:r>
            <a:br>
              <a:rPr lang="fr-FR" altLang="fr-FR" sz="2400" b="1" dirty="0" smtClean="0"/>
            </a:br>
            <a:r>
              <a:rPr lang="fr-FR" altLang="fr-FR" sz="2400" b="1" dirty="0" smtClean="0"/>
              <a:t/>
            </a:r>
            <a:br>
              <a:rPr lang="fr-FR" altLang="fr-FR" sz="2400" b="1" dirty="0" smtClean="0"/>
            </a:br>
            <a:endParaRPr lang="fr-FR" altLang="en-US" sz="2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32F92C-1FA6-4304-95BB-E7E3EF87C68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56576"/>
            <a:ext cx="8229600" cy="6524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endParaRPr lang="fr-FR" sz="1000" dirty="0"/>
          </a:p>
          <a:p>
            <a:pPr marL="0" indent="0">
              <a:buNone/>
              <a:defRPr/>
            </a:pPr>
            <a:endParaRPr lang="fr-FR" sz="2200" dirty="0"/>
          </a:p>
        </p:txBody>
      </p:sp>
      <p:sp>
        <p:nvSpPr>
          <p:cNvPr id="5" name="ZoneTexte 2">
            <a:extLst>
              <a:ext uri="{FF2B5EF4-FFF2-40B4-BE49-F238E27FC236}">
                <a16:creationId xmlns:a16="http://schemas.microsoft.com/office/drawing/2014/main" id="{D14726BC-AC9A-4249-8195-491A89F08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600200"/>
            <a:ext cx="8712968" cy="4068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fr-FR" sz="1600" b="1" dirty="0">
                <a:latin typeface="+mn-lt"/>
              </a:rPr>
              <a:t>Comparez </a:t>
            </a:r>
            <a:r>
              <a:rPr lang="fr-FR" sz="1600" b="1" dirty="0" smtClean="0">
                <a:latin typeface="+mn-lt"/>
              </a:rPr>
              <a:t>: le candidat doit</a:t>
            </a:r>
          </a:p>
          <a:p>
            <a:pPr lvl="1">
              <a:lnSpc>
                <a:spcPct val="150000"/>
              </a:lnSpc>
            </a:pPr>
            <a:r>
              <a:rPr lang="fr-FR" sz="1600" i="1" dirty="0">
                <a:latin typeface="+mn-lt"/>
              </a:rPr>
              <a:t>comprendre et à </a:t>
            </a:r>
            <a:r>
              <a:rPr lang="fr-FR" sz="1600" i="1" dirty="0" smtClean="0">
                <a:latin typeface="+mn-lt"/>
              </a:rPr>
              <a:t>interpréter l’évolution </a:t>
            </a:r>
            <a:r>
              <a:rPr lang="fr-FR" sz="1600" i="1" dirty="0">
                <a:latin typeface="+mn-lt"/>
              </a:rPr>
              <a:t>des taux d’emploi en France selon les tranches d’âge</a:t>
            </a:r>
            <a:endParaRPr lang="fr-FR" altLang="fr-FR" sz="1600" b="1" i="1" dirty="0" smtClean="0">
              <a:latin typeface="+mn-lt"/>
            </a:endParaRPr>
          </a:p>
          <a:p>
            <a:pPr marL="457200" lvl="1" indent="0">
              <a:buNone/>
            </a:pPr>
            <a:endParaRPr lang="fr-FR" altLang="fr-FR" sz="1600" b="1" dirty="0" smtClean="0">
              <a:latin typeface="+mn-lt"/>
            </a:endParaRPr>
          </a:p>
          <a:p>
            <a:pPr eaLnBrk="1" hangingPunct="1">
              <a:lnSpc>
                <a:spcPct val="150000"/>
              </a:lnSpc>
            </a:pPr>
            <a:r>
              <a:rPr lang="fr-FR" altLang="fr-FR" sz="1600" b="1" dirty="0">
                <a:latin typeface="+mn-lt"/>
              </a:rPr>
              <a:t>Indications de correction : </a:t>
            </a:r>
          </a:p>
          <a:p>
            <a:pPr lvl="1" eaLnBrk="1" hangingPunct="1">
              <a:lnSpc>
                <a:spcPct val="150000"/>
              </a:lnSpc>
            </a:pPr>
            <a:r>
              <a:rPr lang="fr-FR" altLang="fr-FR" sz="1600" i="1" dirty="0" smtClean="0">
                <a:latin typeface="+mn-lt"/>
              </a:rPr>
              <a:t>Il est attendu une description comparative entre les 3 catégories d‘</a:t>
            </a:r>
            <a:r>
              <a:rPr lang="fr-FR" altLang="fr-FR" sz="1600" i="1" dirty="0">
                <a:latin typeface="+mn-lt"/>
              </a:rPr>
              <a:t>â</a:t>
            </a:r>
            <a:r>
              <a:rPr lang="fr-FR" altLang="fr-FR" sz="1600" i="1" dirty="0" smtClean="0">
                <a:latin typeface="+mn-lt"/>
              </a:rPr>
              <a:t>ge + informations chiffrées</a:t>
            </a:r>
          </a:p>
          <a:p>
            <a:pPr lvl="1" eaLnBrk="1" hangingPunct="1">
              <a:lnSpc>
                <a:spcPct val="150000"/>
              </a:lnSpc>
            </a:pPr>
            <a:r>
              <a:rPr lang="fr-FR" altLang="fr-FR" sz="1600" i="1" dirty="0" smtClean="0">
                <a:latin typeface="+mn-lt"/>
              </a:rPr>
              <a:t>Il est attendu une description de l’évolution du taux d’emploi dans le temps + informations chiffrées</a:t>
            </a:r>
          </a:p>
          <a:p>
            <a:pPr lvl="1" eaLnBrk="1" hangingPunct="1">
              <a:lnSpc>
                <a:spcPct val="150000"/>
              </a:lnSpc>
            </a:pPr>
            <a:r>
              <a:rPr lang="fr-FR" altLang="fr-FR" sz="1600" i="1" dirty="0" smtClean="0">
                <a:latin typeface="+mn-lt"/>
              </a:rPr>
              <a:t>Il ne s’agit pas d’une explication, mais bien d’une description. </a:t>
            </a:r>
          </a:p>
          <a:p>
            <a:pPr lvl="1" eaLnBrk="1" hangingPunct="1">
              <a:lnSpc>
                <a:spcPct val="150000"/>
              </a:lnSpc>
            </a:pPr>
            <a:r>
              <a:rPr lang="fr-FR" altLang="fr-FR" sz="1600" i="1" dirty="0" smtClean="0">
                <a:latin typeface="+mn-lt"/>
              </a:rPr>
              <a:t>Si les descriptions sont pertinentes mais pas d’informations chiffrées, 0,5 max</a:t>
            </a:r>
            <a:endParaRPr lang="fr-FR" altLang="fr-FR" sz="1600" i="1" dirty="0">
              <a:latin typeface="+mn-lt"/>
            </a:endParaRPr>
          </a:p>
          <a:p>
            <a:pPr eaLnBrk="1" hangingPunct="1"/>
            <a:endParaRPr lang="fr-FR" altLang="fr-FR" sz="1600" b="1" dirty="0" smtClean="0">
              <a:latin typeface="+mn-lt"/>
            </a:endParaRPr>
          </a:p>
          <a:p>
            <a:pPr marL="0" indent="0" eaLnBrk="1" hangingPunct="1">
              <a:buNone/>
            </a:pPr>
            <a:r>
              <a:rPr lang="fr-FR" altLang="fr-FR" sz="1400" b="1" dirty="0">
                <a:latin typeface="+mn-lt"/>
              </a:rPr>
              <a:t>-	</a:t>
            </a:r>
            <a:endParaRPr lang="fr-FR" altLang="fr-FR" sz="14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718221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FF8D81E7-DF0F-4DBF-B265-2135C8C9F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128215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altLang="en-US" sz="2400" b="1" dirty="0" smtClean="0">
                <a:cs typeface="Arial" panose="020B0604020202020204" pitchFamily="34" charset="0"/>
              </a:rPr>
              <a:t>Q3 - Identifiez </a:t>
            </a:r>
            <a:r>
              <a:rPr lang="fr-FR" altLang="en-US" sz="2400" b="1" dirty="0">
                <a:cs typeface="Arial" panose="020B0604020202020204" pitchFamily="34" charset="0"/>
              </a:rPr>
              <a:t>les mesures de politiques économiques relatives à l’emploi. </a:t>
            </a:r>
            <a:r>
              <a:rPr lang="fr-FR" altLang="en-US" sz="2400" b="1" i="1" dirty="0">
                <a:cs typeface="Arial" panose="020B0604020202020204" pitchFamily="34" charset="0"/>
              </a:rPr>
              <a:t>(1 point)</a:t>
            </a:r>
            <a:r>
              <a:rPr lang="fr-FR" altLang="fr-FR" sz="2400" b="1" dirty="0" smtClean="0"/>
              <a:t/>
            </a:r>
            <a:br>
              <a:rPr lang="fr-FR" altLang="fr-FR" sz="2400" b="1" dirty="0" smtClean="0"/>
            </a:br>
            <a:endParaRPr lang="fr-FR" altLang="en-US" sz="2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32F92C-1FA6-4304-95BB-E7E3EF87C68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56576"/>
            <a:ext cx="8229600" cy="6524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endParaRPr lang="fr-FR" sz="1000" dirty="0"/>
          </a:p>
          <a:p>
            <a:pPr marL="0" indent="0">
              <a:buNone/>
              <a:defRPr/>
            </a:pPr>
            <a:endParaRPr lang="fr-FR" sz="2200" dirty="0"/>
          </a:p>
        </p:txBody>
      </p:sp>
      <p:sp>
        <p:nvSpPr>
          <p:cNvPr id="5" name="ZoneTexte 2">
            <a:extLst>
              <a:ext uri="{FF2B5EF4-FFF2-40B4-BE49-F238E27FC236}">
                <a16:creationId xmlns:a16="http://schemas.microsoft.com/office/drawing/2014/main" id="{D14726BC-AC9A-4249-8195-491A89F08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600200"/>
            <a:ext cx="8712968" cy="426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fr-FR" sz="1600" b="1" dirty="0" smtClean="0">
                <a:latin typeface="+mn-lt"/>
              </a:rPr>
              <a:t>Identifiez : le candidat doit :</a:t>
            </a:r>
          </a:p>
          <a:p>
            <a:pPr lvl="1">
              <a:lnSpc>
                <a:spcPct val="150000"/>
              </a:lnSpc>
            </a:pPr>
            <a:r>
              <a:rPr lang="fr-FR" altLang="fr-FR" sz="1600" dirty="0">
                <a:latin typeface="+mn-lt"/>
              </a:rPr>
              <a:t>identifier des </a:t>
            </a:r>
            <a:r>
              <a:rPr lang="fr-FR" altLang="fr-FR" sz="1600" dirty="0" smtClean="0">
                <a:latin typeface="+mn-lt"/>
              </a:rPr>
              <a:t>informations pertinentes </a:t>
            </a:r>
            <a:r>
              <a:rPr lang="fr-FR" altLang="fr-FR" sz="1600" dirty="0">
                <a:latin typeface="+mn-lt"/>
              </a:rPr>
              <a:t>dans un document et qu’il les mobilise pour répondre à la question posée</a:t>
            </a:r>
          </a:p>
          <a:p>
            <a:pPr eaLnBrk="1" hangingPunct="1">
              <a:lnSpc>
                <a:spcPct val="150000"/>
              </a:lnSpc>
            </a:pPr>
            <a:r>
              <a:rPr lang="fr-FR" altLang="fr-FR" sz="1600" b="1" dirty="0" smtClean="0">
                <a:latin typeface="+mn-lt"/>
              </a:rPr>
              <a:t>Indications </a:t>
            </a:r>
            <a:r>
              <a:rPr lang="fr-FR" altLang="fr-FR" sz="1600" b="1" dirty="0">
                <a:latin typeface="+mn-lt"/>
              </a:rPr>
              <a:t>de correction : </a:t>
            </a:r>
          </a:p>
          <a:p>
            <a:pPr lvl="1" eaLnBrk="1" hangingPunct="1">
              <a:lnSpc>
                <a:spcPct val="150000"/>
              </a:lnSpc>
            </a:pPr>
            <a:r>
              <a:rPr lang="fr-FR" altLang="fr-FR" sz="1600" i="1" dirty="0">
                <a:latin typeface="+mn-lt"/>
              </a:rPr>
              <a:t>	On attend un relevé d’informations</a:t>
            </a:r>
          </a:p>
          <a:p>
            <a:pPr lvl="1" eaLnBrk="1" hangingPunct="1">
              <a:lnSpc>
                <a:spcPct val="150000"/>
              </a:lnSpc>
            </a:pPr>
            <a:r>
              <a:rPr lang="fr-FR" altLang="fr-FR" sz="1600" i="1" dirty="0">
                <a:latin typeface="+mn-lt"/>
              </a:rPr>
              <a:t>	On n’attend pas de tableau comme dans le corrigé, on attend plus des phrases</a:t>
            </a:r>
            <a:r>
              <a:rPr lang="fr-FR" altLang="fr-FR" sz="1600" i="1" dirty="0" smtClean="0">
                <a:latin typeface="+mn-lt"/>
              </a:rPr>
              <a:t>.</a:t>
            </a:r>
          </a:p>
          <a:p>
            <a:pPr eaLnBrk="1" hangingPunct="1">
              <a:lnSpc>
                <a:spcPct val="150000"/>
              </a:lnSpc>
            </a:pPr>
            <a:r>
              <a:rPr lang="fr-FR" altLang="fr-FR" sz="1600" b="1" dirty="0" smtClean="0">
                <a:latin typeface="+mn-lt"/>
              </a:rPr>
              <a:t>Répartition des points :</a:t>
            </a:r>
          </a:p>
          <a:p>
            <a:pPr lvl="1">
              <a:lnSpc>
                <a:spcPct val="150000"/>
              </a:lnSpc>
            </a:pPr>
            <a:r>
              <a:rPr lang="fr-FR" sz="1600" dirty="0" smtClean="0">
                <a:latin typeface="+mn-lt"/>
              </a:rPr>
              <a:t>Il est attendu 4 </a:t>
            </a:r>
            <a:r>
              <a:rPr lang="fr-FR" sz="1600" dirty="0">
                <a:latin typeface="+mn-lt"/>
              </a:rPr>
              <a:t>mesures correctement citées </a:t>
            </a:r>
          </a:p>
          <a:p>
            <a:pPr lvl="1">
              <a:lnSpc>
                <a:spcPct val="150000"/>
              </a:lnSpc>
            </a:pPr>
            <a:r>
              <a:rPr lang="fr-FR" sz="1600" dirty="0" smtClean="0">
                <a:latin typeface="+mn-lt"/>
              </a:rPr>
              <a:t>Si le candidat en identifie 3, le correcteur décide de </a:t>
            </a:r>
            <a:r>
              <a:rPr lang="fr-FR" sz="1600" dirty="0">
                <a:latin typeface="+mn-lt"/>
              </a:rPr>
              <a:t>faire basculer vers le 1 ou sur le 0,5 via la qualité globale de la copie / réponse </a:t>
            </a:r>
          </a:p>
          <a:p>
            <a:pPr marL="0" indent="0" eaLnBrk="1" hangingPunct="1">
              <a:buNone/>
            </a:pPr>
            <a:endParaRPr lang="fr-FR" altLang="fr-FR" sz="14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4577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FF8D81E7-DF0F-4DBF-B265-2135C8C9F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128215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altLang="en-US" sz="2400" b="1" dirty="0" smtClean="0">
                <a:cs typeface="Arial" panose="020B0604020202020204" pitchFamily="34" charset="0"/>
              </a:rPr>
              <a:t>Q4 - Déterminez </a:t>
            </a:r>
            <a:r>
              <a:rPr lang="fr-FR" altLang="en-US" sz="2400" b="1" dirty="0">
                <a:cs typeface="Arial" panose="020B0604020202020204" pitchFamily="34" charset="0"/>
              </a:rPr>
              <a:t>à quelles politiques d’emploi appartiennent les mesures mises en</a:t>
            </a:r>
            <a:br>
              <a:rPr lang="fr-FR" altLang="en-US" sz="2400" b="1" dirty="0">
                <a:cs typeface="Arial" panose="020B0604020202020204" pitchFamily="34" charset="0"/>
              </a:rPr>
            </a:br>
            <a:r>
              <a:rPr lang="fr-FR" altLang="en-US" sz="2400" b="1" dirty="0">
                <a:cs typeface="Arial" panose="020B0604020202020204" pitchFamily="34" charset="0"/>
              </a:rPr>
              <a:t>place par l’État français en 2020. (2 points)</a:t>
            </a:r>
            <a:endParaRPr lang="fr-FR" altLang="en-US" sz="2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32F92C-1FA6-4304-95BB-E7E3EF87C68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56576"/>
            <a:ext cx="8229600" cy="6524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endParaRPr lang="fr-FR" sz="1000" dirty="0"/>
          </a:p>
          <a:p>
            <a:pPr marL="0" indent="0">
              <a:buNone/>
              <a:defRPr/>
            </a:pPr>
            <a:endParaRPr lang="fr-FR" sz="2200" dirty="0"/>
          </a:p>
        </p:txBody>
      </p:sp>
      <p:sp>
        <p:nvSpPr>
          <p:cNvPr id="5" name="ZoneTexte 2">
            <a:extLst>
              <a:ext uri="{FF2B5EF4-FFF2-40B4-BE49-F238E27FC236}">
                <a16:creationId xmlns:a16="http://schemas.microsoft.com/office/drawing/2014/main" id="{D14726BC-AC9A-4249-8195-491A89F08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600200"/>
            <a:ext cx="8712968" cy="5398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fr-FR" sz="1600" b="1" dirty="0" smtClean="0">
                <a:latin typeface="+mn-lt"/>
              </a:rPr>
              <a:t>Déterminez : le candidat doit :</a:t>
            </a:r>
          </a:p>
          <a:p>
            <a:pPr lvl="1">
              <a:lnSpc>
                <a:spcPct val="150000"/>
              </a:lnSpc>
            </a:pPr>
            <a:r>
              <a:rPr lang="fr-FR" altLang="fr-FR" sz="1600" i="1" dirty="0">
                <a:latin typeface="+mn-lt"/>
              </a:rPr>
              <a:t>catégoriser en politiques active </a:t>
            </a:r>
            <a:r>
              <a:rPr lang="fr-FR" altLang="fr-FR" sz="1600" i="1" dirty="0" smtClean="0">
                <a:latin typeface="+mn-lt"/>
              </a:rPr>
              <a:t>et passive </a:t>
            </a:r>
            <a:r>
              <a:rPr lang="fr-FR" altLang="fr-FR" sz="1600" i="1" dirty="0">
                <a:latin typeface="+mn-lt"/>
              </a:rPr>
              <a:t>les politiques d’emploi identifiées dans la question </a:t>
            </a:r>
            <a:r>
              <a:rPr lang="fr-FR" altLang="fr-FR" sz="1600" i="1" dirty="0" smtClean="0">
                <a:latin typeface="+mn-lt"/>
              </a:rPr>
              <a:t>précédente</a:t>
            </a:r>
          </a:p>
          <a:p>
            <a:pPr lvl="1">
              <a:lnSpc>
                <a:spcPct val="150000"/>
              </a:lnSpc>
            </a:pPr>
            <a:r>
              <a:rPr lang="fr-FR" altLang="fr-FR" sz="1600" i="1" dirty="0">
                <a:latin typeface="+mn-lt"/>
              </a:rPr>
              <a:t>Cette </a:t>
            </a:r>
            <a:r>
              <a:rPr lang="fr-FR" altLang="fr-FR" sz="1600" i="1" dirty="0" smtClean="0">
                <a:latin typeface="+mn-lt"/>
              </a:rPr>
              <a:t>question fait </a:t>
            </a:r>
            <a:r>
              <a:rPr lang="fr-FR" altLang="fr-FR" sz="1600" i="1" dirty="0">
                <a:latin typeface="+mn-lt"/>
              </a:rPr>
              <a:t>appel aux connaissances du candidat.</a:t>
            </a:r>
          </a:p>
          <a:p>
            <a:pPr>
              <a:lnSpc>
                <a:spcPct val="150000"/>
              </a:lnSpc>
            </a:pPr>
            <a:r>
              <a:rPr lang="fr-FR" altLang="fr-FR" sz="1600" b="1" dirty="0" smtClean="0">
                <a:latin typeface="+mn-lt"/>
              </a:rPr>
              <a:t>Indications de correction : </a:t>
            </a:r>
          </a:p>
          <a:p>
            <a:pPr lvl="1"/>
            <a:r>
              <a:rPr lang="fr-FR" sz="1600" i="1" dirty="0" smtClean="0">
                <a:latin typeface="+mn-lt"/>
              </a:rPr>
              <a:t>On </a:t>
            </a:r>
            <a:r>
              <a:rPr lang="fr-FR" sz="1600" i="1" dirty="0">
                <a:latin typeface="+mn-lt"/>
              </a:rPr>
              <a:t>ne s’attend pas à avoir des définitions, on attend surtout une </a:t>
            </a:r>
            <a:r>
              <a:rPr lang="fr-FR" sz="1600" i="1" u="sng" dirty="0">
                <a:latin typeface="+mn-lt"/>
              </a:rPr>
              <a:t>justification du pourquoi</a:t>
            </a:r>
            <a:r>
              <a:rPr lang="fr-FR" sz="1600" i="1" u="sng" dirty="0" smtClean="0">
                <a:latin typeface="+mn-lt"/>
              </a:rPr>
              <a:t>.. </a:t>
            </a:r>
            <a:r>
              <a:rPr lang="fr-FR" sz="1600" i="1" u="sng" dirty="0">
                <a:latin typeface="+mn-lt"/>
              </a:rPr>
              <a:t>Profil de réponse</a:t>
            </a:r>
            <a:endParaRPr lang="fr-FR" sz="1600" i="1" dirty="0">
              <a:latin typeface="+mn-lt"/>
            </a:endParaRPr>
          </a:p>
          <a:p>
            <a:pPr lvl="1"/>
            <a:r>
              <a:rPr lang="fr-FR" sz="1600" i="1" dirty="0">
                <a:latin typeface="+mn-lt"/>
              </a:rPr>
              <a:t>On ne mobilise pas ici politique conjoncturelle et structurelles car cela ne correspond pas aux politiques de l’emploi, et pas cohérent avec les </a:t>
            </a:r>
            <a:r>
              <a:rPr lang="fr-FR" sz="1600" i="1" dirty="0" smtClean="0">
                <a:latin typeface="+mn-lt"/>
              </a:rPr>
              <a:t>annexes</a:t>
            </a:r>
          </a:p>
          <a:p>
            <a:pPr lvl="1"/>
            <a:r>
              <a:rPr lang="fr-FR" sz="1600" b="1" i="1" dirty="0" smtClean="0">
                <a:latin typeface="+mn-lt"/>
              </a:rPr>
              <a:t>Un candidat qui aurait traité en même temps les questions 3 et 4 se verraient attribuer les points pour les deux questions. </a:t>
            </a:r>
            <a:endParaRPr lang="fr-FR" sz="1600" b="1" i="1" dirty="0">
              <a:latin typeface="+mn-lt"/>
            </a:endParaRPr>
          </a:p>
          <a:p>
            <a:pPr eaLnBrk="1" hangingPunct="1">
              <a:lnSpc>
                <a:spcPct val="150000"/>
              </a:lnSpc>
            </a:pPr>
            <a:r>
              <a:rPr lang="fr-FR" altLang="fr-FR" sz="1600" b="1" dirty="0" smtClean="0">
                <a:latin typeface="+mn-lt"/>
              </a:rPr>
              <a:t>Répartition des points :</a:t>
            </a:r>
          </a:p>
          <a:p>
            <a:pPr lvl="1"/>
            <a:r>
              <a:rPr lang="fr-FR" sz="1600" i="1" dirty="0">
                <a:latin typeface="+mj-lt"/>
              </a:rPr>
              <a:t>Un candidat qui a réalisé une répartition en 2 groupes, bien </a:t>
            </a:r>
            <a:r>
              <a:rPr lang="fr-FR" sz="1600" i="1" dirty="0" smtClean="0">
                <a:latin typeface="+mj-lt"/>
              </a:rPr>
              <a:t>justifiée </a:t>
            </a:r>
            <a:r>
              <a:rPr lang="fr-FR" sz="1600" i="1" dirty="0">
                <a:latin typeface="+mj-lt"/>
              </a:rPr>
              <a:t>même si les termes « actif » et « passif » ne sont pas mobilisés on peut mettre 2 points</a:t>
            </a:r>
          </a:p>
          <a:p>
            <a:pPr lvl="1"/>
            <a:r>
              <a:rPr lang="fr-FR" sz="1600" i="1" dirty="0">
                <a:latin typeface="+mj-lt"/>
              </a:rPr>
              <a:t>Si on a 2 groupes avec uniquement des exemples : 1 </a:t>
            </a:r>
            <a:r>
              <a:rPr lang="fr-FR" sz="1600" i="1" dirty="0" smtClean="0">
                <a:latin typeface="+mj-lt"/>
              </a:rPr>
              <a:t>point</a:t>
            </a:r>
            <a:endParaRPr lang="fr-FR" sz="1600" i="1" dirty="0">
              <a:latin typeface="+mj-lt"/>
            </a:endParaRPr>
          </a:p>
          <a:p>
            <a:pPr lvl="1"/>
            <a:r>
              <a:rPr lang="fr-FR" sz="1600" i="1" dirty="0">
                <a:latin typeface="+mj-lt"/>
              </a:rPr>
              <a:t>Si on a 2 groupes cohérents, mais pas justifié et pas lié à la question 3 : 0 </a:t>
            </a:r>
            <a:r>
              <a:rPr lang="fr-FR" sz="1600" i="1" dirty="0" smtClean="0">
                <a:latin typeface="+mj-lt"/>
              </a:rPr>
              <a:t>point</a:t>
            </a:r>
            <a:endParaRPr lang="fr-FR" sz="1600" i="1" dirty="0">
              <a:latin typeface="+mj-lt"/>
            </a:endParaRPr>
          </a:p>
          <a:p>
            <a:pPr marL="0" indent="0" eaLnBrk="1" hangingPunct="1">
              <a:buNone/>
            </a:pPr>
            <a:endParaRPr lang="fr-FR" altLang="fr-FR" sz="14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97136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FF8D81E7-DF0F-4DBF-B265-2135C8C9F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128215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altLang="en-US" sz="2400" b="1" dirty="0" smtClean="0">
                <a:cs typeface="Arial" panose="020B0604020202020204" pitchFamily="34" charset="0"/>
              </a:rPr>
              <a:t>Q4 - Déterminez </a:t>
            </a:r>
            <a:r>
              <a:rPr lang="fr-FR" altLang="en-US" sz="2400" b="1" dirty="0">
                <a:cs typeface="Arial" panose="020B0604020202020204" pitchFamily="34" charset="0"/>
              </a:rPr>
              <a:t>à quelles politiques d’emploi appartiennent les mesures mises en</a:t>
            </a:r>
            <a:br>
              <a:rPr lang="fr-FR" altLang="en-US" sz="2400" b="1" dirty="0">
                <a:cs typeface="Arial" panose="020B0604020202020204" pitchFamily="34" charset="0"/>
              </a:rPr>
            </a:br>
            <a:r>
              <a:rPr lang="fr-FR" altLang="en-US" sz="2400" b="1" dirty="0">
                <a:cs typeface="Arial" panose="020B0604020202020204" pitchFamily="34" charset="0"/>
              </a:rPr>
              <a:t>place par l’État français en 2020. (2 points)</a:t>
            </a:r>
            <a:endParaRPr lang="fr-FR" altLang="en-US" sz="2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32F92C-1FA6-4304-95BB-E7E3EF87C68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56576"/>
            <a:ext cx="8229600" cy="6524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endParaRPr lang="fr-FR" sz="1000" dirty="0"/>
          </a:p>
          <a:p>
            <a:pPr marL="0" indent="0">
              <a:buNone/>
              <a:defRPr/>
            </a:pPr>
            <a:endParaRPr lang="fr-FR" sz="2200" dirty="0"/>
          </a:p>
        </p:txBody>
      </p:sp>
      <p:sp>
        <p:nvSpPr>
          <p:cNvPr id="5" name="ZoneTexte 2">
            <a:extLst>
              <a:ext uri="{FF2B5EF4-FFF2-40B4-BE49-F238E27FC236}">
                <a16:creationId xmlns:a16="http://schemas.microsoft.com/office/drawing/2014/main" id="{D14726BC-AC9A-4249-8195-491A89F08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1957191"/>
            <a:ext cx="8712968" cy="207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fr-FR" sz="1600" b="1" dirty="0" smtClean="0">
                <a:latin typeface="+mn-lt"/>
              </a:rPr>
              <a:t>Exemples de termes mobilisables : </a:t>
            </a:r>
          </a:p>
          <a:p>
            <a:pPr lvl="1"/>
            <a:r>
              <a:rPr lang="fr-FR" sz="1600" i="1" dirty="0" smtClean="0">
                <a:latin typeface="+mn-lt"/>
              </a:rPr>
              <a:t>Compensation </a:t>
            </a:r>
            <a:r>
              <a:rPr lang="fr-FR" sz="1600" i="1" dirty="0">
                <a:latin typeface="+mn-lt"/>
              </a:rPr>
              <a:t>des risques sociaux </a:t>
            </a:r>
          </a:p>
          <a:p>
            <a:pPr lvl="1"/>
            <a:r>
              <a:rPr lang="fr-FR" sz="1600" i="1" dirty="0" smtClean="0">
                <a:latin typeface="+mn-lt"/>
              </a:rPr>
              <a:t>Aides </a:t>
            </a:r>
            <a:r>
              <a:rPr lang="fr-FR" sz="1600" i="1" dirty="0">
                <a:latin typeface="+mn-lt"/>
              </a:rPr>
              <a:t>au retour à l’emploi</a:t>
            </a:r>
          </a:p>
          <a:p>
            <a:pPr lvl="1"/>
            <a:r>
              <a:rPr lang="fr-FR" sz="1600" dirty="0" smtClean="0">
                <a:latin typeface="+mn-lt"/>
              </a:rPr>
              <a:t> </a:t>
            </a:r>
            <a:r>
              <a:rPr lang="fr-FR" sz="1600" dirty="0">
                <a:latin typeface="+mn-lt"/>
              </a:rPr>
              <a:t>Mesures pour lutter </a:t>
            </a:r>
            <a:r>
              <a:rPr lang="fr-FR" sz="1600" dirty="0" smtClean="0">
                <a:latin typeface="+mn-lt"/>
              </a:rPr>
              <a:t>contre </a:t>
            </a:r>
            <a:r>
              <a:rPr lang="fr-FR" sz="1600" dirty="0">
                <a:latin typeface="+mn-lt"/>
              </a:rPr>
              <a:t>le chômage structurel</a:t>
            </a:r>
          </a:p>
          <a:p>
            <a:pPr lvl="1"/>
            <a:r>
              <a:rPr lang="fr-FR" sz="1600" dirty="0" smtClean="0">
                <a:latin typeface="+mn-lt"/>
              </a:rPr>
              <a:t>Mesures </a:t>
            </a:r>
            <a:r>
              <a:rPr lang="fr-FR" sz="1600" dirty="0">
                <a:latin typeface="+mn-lt"/>
              </a:rPr>
              <a:t>pour lutter </a:t>
            </a:r>
            <a:r>
              <a:rPr lang="fr-FR" sz="1600" dirty="0" smtClean="0">
                <a:latin typeface="+mn-lt"/>
              </a:rPr>
              <a:t>contre </a:t>
            </a:r>
            <a:r>
              <a:rPr lang="fr-FR" sz="1600" dirty="0">
                <a:latin typeface="+mn-lt"/>
              </a:rPr>
              <a:t>le chômage conjoncturel </a:t>
            </a:r>
          </a:p>
          <a:p>
            <a:endParaRPr lang="fr-FR" sz="1600" i="1" dirty="0">
              <a:latin typeface="+mj-lt"/>
            </a:endParaRPr>
          </a:p>
          <a:p>
            <a:pPr marL="0" indent="0" eaLnBrk="1" hangingPunct="1">
              <a:buNone/>
            </a:pPr>
            <a:endParaRPr lang="fr-FR" altLang="fr-FR" sz="14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900512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FF8D81E7-DF0F-4DBF-B265-2135C8C9F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128215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altLang="en-US" sz="2400" b="1" dirty="0" smtClean="0">
                <a:cs typeface="Arial" panose="020B0604020202020204" pitchFamily="34" charset="0"/>
              </a:rPr>
              <a:t>Q5- Question d’argumentation</a:t>
            </a:r>
            <a:endParaRPr lang="fr-FR" altLang="en-US" sz="2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A32F92C-1FA6-4304-95BB-E7E3EF87C68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56576"/>
            <a:ext cx="8229600" cy="6524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endParaRPr lang="fr-FR" sz="1000" dirty="0"/>
          </a:p>
          <a:p>
            <a:pPr marL="0" indent="0">
              <a:buNone/>
              <a:defRPr/>
            </a:pPr>
            <a:endParaRPr lang="fr-FR" sz="2200" dirty="0"/>
          </a:p>
        </p:txBody>
      </p:sp>
      <p:sp>
        <p:nvSpPr>
          <p:cNvPr id="5" name="ZoneTexte 2">
            <a:extLst>
              <a:ext uri="{FF2B5EF4-FFF2-40B4-BE49-F238E27FC236}">
                <a16:creationId xmlns:a16="http://schemas.microsoft.com/office/drawing/2014/main" id="{D14726BC-AC9A-4249-8195-491A89F080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2996952"/>
            <a:ext cx="8712968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r>
              <a:rPr lang="fr-FR" sz="1600" b="1" dirty="0" smtClean="0">
                <a:latin typeface="+mn-lt"/>
              </a:rPr>
              <a:t>Explicitation du barème à partir du document joint  </a:t>
            </a:r>
            <a:endParaRPr lang="fr-FR" sz="1600" dirty="0">
              <a:latin typeface="+mn-lt"/>
            </a:endParaRPr>
          </a:p>
          <a:p>
            <a:endParaRPr lang="fr-FR" sz="1600" i="1" dirty="0">
              <a:latin typeface="+mj-lt"/>
            </a:endParaRPr>
          </a:p>
          <a:p>
            <a:pPr marL="0" indent="0" eaLnBrk="1" hangingPunct="1">
              <a:buNone/>
            </a:pPr>
            <a:endParaRPr lang="fr-FR" altLang="fr-FR" sz="1400" b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03703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>
            <a:extLst>
              <a:ext uri="{FF2B5EF4-FFF2-40B4-BE49-F238E27FC236}">
                <a16:creationId xmlns:a16="http://schemas.microsoft.com/office/drawing/2014/main" id="{289B9A0B-1DC0-4D23-8E8C-2075DE9428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188" y="404813"/>
            <a:ext cx="7772400" cy="71993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altLang="en-US" sz="2800" b="1" dirty="0">
                <a:latin typeface="+mj-lt"/>
                <a:cs typeface="Arial" panose="020B0604020202020204" pitchFamily="34" charset="0"/>
              </a:rPr>
              <a:t>SE CONNECTER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62777D2-AD7C-41AB-9B21-996FDF5D79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520" y="2492896"/>
            <a:ext cx="8712968" cy="3528369"/>
          </a:xfrm>
        </p:spPr>
        <p:txBody>
          <a:bodyPr rtlCol="0">
            <a:noAutofit/>
          </a:bodyPr>
          <a:lstStyle/>
          <a:p>
            <a:pPr marL="457200" indent="-45720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2800" b="1" dirty="0">
                <a:solidFill>
                  <a:schemeClr val="tx1"/>
                </a:solidFill>
                <a:cs typeface="Arial" pitchFamily="34" charset="0"/>
              </a:rPr>
              <a:t>Connexion</a:t>
            </a:r>
            <a:r>
              <a:rPr lang="fr-FR" sz="2800" dirty="0">
                <a:solidFill>
                  <a:schemeClr val="tx1"/>
                </a:solidFill>
                <a:cs typeface="Arial" pitchFamily="34" charset="0"/>
              </a:rPr>
              <a:t> : </a:t>
            </a:r>
            <a:r>
              <a:rPr lang="fr-FR" sz="2800" dirty="0" smtClean="0">
                <a:solidFill>
                  <a:schemeClr val="tx1"/>
                </a:solidFill>
                <a:cs typeface="Arial" pitchFamily="34" charset="0"/>
              </a:rPr>
              <a:t>via le Portail inter académique (</a:t>
            </a:r>
            <a:r>
              <a:rPr lang="fr-FR" sz="2800" dirty="0" err="1" smtClean="0">
                <a:solidFill>
                  <a:schemeClr val="tx1"/>
                </a:solidFill>
                <a:cs typeface="Arial" pitchFamily="34" charset="0"/>
              </a:rPr>
              <a:t>imag’in</a:t>
            </a:r>
            <a:r>
              <a:rPr lang="fr-FR" sz="2800" dirty="0" smtClean="0">
                <a:solidFill>
                  <a:schemeClr val="tx1"/>
                </a:solidFill>
                <a:cs typeface="Arial" pitchFamily="34" charset="0"/>
              </a:rPr>
              <a:t>)</a:t>
            </a:r>
          </a:p>
          <a:p>
            <a:pPr marL="457200" indent="-45720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2800" b="1" dirty="0" smtClean="0">
                <a:solidFill>
                  <a:schemeClr val="tx1"/>
                </a:solidFill>
                <a:cs typeface="Arial" pitchFamily="34" charset="0"/>
              </a:rPr>
              <a:t>Corrections</a:t>
            </a:r>
            <a:r>
              <a:rPr lang="fr-FR" sz="2800" dirty="0" smtClean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fr-FR" sz="2800" dirty="0">
                <a:solidFill>
                  <a:schemeClr val="tx1"/>
                </a:solidFill>
                <a:cs typeface="Arial" pitchFamily="34" charset="0"/>
              </a:rPr>
              <a:t>: du </a:t>
            </a:r>
            <a:r>
              <a:rPr lang="fr-FR" sz="2800" dirty="0" smtClean="0">
                <a:solidFill>
                  <a:schemeClr val="tx1"/>
                </a:solidFill>
                <a:cs typeface="Arial" pitchFamily="34" charset="0"/>
              </a:rPr>
              <a:t>lundi 16 mai au mardi 7 juin </a:t>
            </a:r>
          </a:p>
          <a:p>
            <a:pPr marL="457200" indent="-457200" algn="just" eaLnBrk="1" fontAlgn="auto" hangingPunct="1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defRPr/>
            </a:pPr>
            <a:r>
              <a:rPr lang="fr-FR" sz="2800" dirty="0" smtClean="0">
                <a:solidFill>
                  <a:schemeClr val="tx1"/>
                </a:solidFill>
                <a:cs typeface="Arial" pitchFamily="34" charset="0"/>
              </a:rPr>
              <a:t>Toutes </a:t>
            </a:r>
            <a:r>
              <a:rPr lang="fr-FR" sz="2800" dirty="0">
                <a:solidFill>
                  <a:schemeClr val="tx1"/>
                </a:solidFill>
                <a:cs typeface="Arial" pitchFamily="34" charset="0"/>
              </a:rPr>
              <a:t>ces informations figurent sur votre convocation.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fr-F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>
            <a:extLst>
              <a:ext uri="{FF2B5EF4-FFF2-40B4-BE49-F238E27FC236}">
                <a16:creationId xmlns:a16="http://schemas.microsoft.com/office/drawing/2014/main" id="{D2F8A707-241D-414E-B395-F76008F35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altLang="en-US" sz="2800" b="1" dirty="0">
                <a:latin typeface="+mj-lt"/>
                <a:cs typeface="Arial" panose="020B0604020202020204" pitchFamily="34" charset="0"/>
              </a:rPr>
              <a:t>RÔLE DES COORDONNATEURS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5F3C51-1EB3-4A9A-995A-DFC88DFCB5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08525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2400" b="1" dirty="0">
                <a:cs typeface="Arial" pitchFamily="34" charset="0"/>
              </a:rPr>
              <a:t>En amont des corrections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fr-FR" sz="2400" dirty="0">
              <a:cs typeface="Arial" pitchFamily="34" charset="0"/>
            </a:endParaRP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fr-FR" sz="2400" dirty="0">
                <a:cs typeface="Arial" pitchFamily="34" charset="0"/>
              </a:rPr>
              <a:t>Ils participent à la Web conférence nationale de présentation du barème ;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fr-FR" sz="2400" dirty="0">
                <a:cs typeface="Arial" pitchFamily="34" charset="0"/>
              </a:rPr>
              <a:t>Ils finalisent les outils de correction académiques ;</a:t>
            </a:r>
          </a:p>
          <a:p>
            <a:pPr lvl="1" algn="just" eaLnBrk="1" fontAlgn="auto" hangingPunct="1">
              <a:spcAft>
                <a:spcPts val="0"/>
              </a:spcAft>
              <a:defRPr/>
            </a:pPr>
            <a:r>
              <a:rPr lang="fr-FR" sz="2400" dirty="0">
                <a:cs typeface="Arial" pitchFamily="34" charset="0"/>
              </a:rPr>
              <a:t>Ils présentent le </a:t>
            </a:r>
            <a:r>
              <a:rPr lang="fr-FR" sz="2400" dirty="0" smtClean="0">
                <a:cs typeface="Arial" pitchFamily="34" charset="0"/>
              </a:rPr>
              <a:t>barème ;</a:t>
            </a: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fr-FR" sz="2000" dirty="0"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defRPr/>
            </a:pPr>
            <a:endParaRPr lang="fr-FR" sz="20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>
            <a:extLst>
              <a:ext uri="{FF2B5EF4-FFF2-40B4-BE49-F238E27FC236}">
                <a16:creationId xmlns:a16="http://schemas.microsoft.com/office/drawing/2014/main" id="{72310936-6B2C-4151-AADC-F1361FF32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5013"/>
            <a:ext cx="8229600" cy="70609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altLang="en-US" sz="2800" b="1" dirty="0">
                <a:latin typeface="+mj-lt"/>
                <a:cs typeface="Arial" panose="020B0604020202020204" pitchFamily="34" charset="0"/>
              </a:rPr>
              <a:t>EN CAS DE DIFFICULTÉS</a:t>
            </a:r>
            <a:endParaRPr lang="fr-FR" altLang="en-US" sz="2800" b="1" dirty="0">
              <a:latin typeface="+mj-l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0DE33F-10CE-4B54-87A2-A991DC186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fr-FR" sz="2400" dirty="0">
                <a:cs typeface="Arial" pitchFamily="34" charset="0"/>
              </a:rPr>
              <a:t>En cas de problèmes de lisibilité des copies (qualité de la numérisation, pages manquantes…) : </a:t>
            </a:r>
          </a:p>
          <a:p>
            <a:pPr algn="just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>
              <a:cs typeface="Arial" pitchFamily="34" charset="0"/>
            </a:endParaRP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fr-FR" sz="2400" dirty="0" smtClean="0">
                <a:cs typeface="Arial" pitchFamily="34" charset="0"/>
                <a:sym typeface="Wingdings" panose="05000000000000000000" pitchFamily="2" charset="2"/>
              </a:rPr>
              <a:t> </a:t>
            </a:r>
            <a:r>
              <a:rPr lang="fr-FR" sz="2400" dirty="0" smtClean="0">
                <a:cs typeface="Arial" pitchFamily="34" charset="0"/>
                <a:sym typeface="Wingdings"/>
              </a:rPr>
              <a:t>S</a:t>
            </a:r>
            <a:r>
              <a:rPr lang="fr-FR" sz="2400" dirty="0" smtClean="0">
                <a:cs typeface="Arial" pitchFamily="34" charset="0"/>
              </a:rPr>
              <a:t>ignaler </a:t>
            </a:r>
            <a:r>
              <a:rPr lang="fr-FR" sz="2400" dirty="0">
                <a:cs typeface="Arial" pitchFamily="34" charset="0"/>
              </a:rPr>
              <a:t>le problème via l’application directement à la responsable administrative </a:t>
            </a:r>
            <a:r>
              <a:rPr lang="fr-FR" sz="2400" dirty="0" smtClean="0">
                <a:cs typeface="Arial" pitchFamily="34" charset="0"/>
              </a:rPr>
              <a:t>(Aline Bruneau, voir coordonnées sur vos convocations).</a:t>
            </a:r>
            <a:endParaRPr lang="fr-FR" sz="2400" dirty="0">
              <a:cs typeface="Arial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None/>
              <a:defRPr/>
            </a:pPr>
            <a:endParaRPr lang="fr-FR" sz="2400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>
            <a:extLst>
              <a:ext uri="{FF2B5EF4-FFF2-40B4-BE49-F238E27FC236}">
                <a16:creationId xmlns:a16="http://schemas.microsoft.com/office/drawing/2014/main" id="{7E65C162-5A4F-43BF-9F50-4FB73E843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altLang="en-US" sz="2800" b="1" dirty="0">
                <a:latin typeface="+mj-lt"/>
                <a:cs typeface="Arial" panose="020B0604020202020204" pitchFamily="34" charset="0"/>
              </a:rPr>
              <a:t>ANALYSE DU SUJET ET CONSIGNES DE CORRECTION</a:t>
            </a:r>
            <a:endParaRPr lang="fr-FR" altLang="en-US" sz="2800" b="1" dirty="0">
              <a:latin typeface="+mj-lt"/>
            </a:endParaRPr>
          </a:p>
        </p:txBody>
      </p:sp>
      <p:sp>
        <p:nvSpPr>
          <p:cNvPr id="6147" name="Espace réservé du contenu 2">
            <a:extLst>
              <a:ext uri="{FF2B5EF4-FFF2-40B4-BE49-F238E27FC236}">
                <a16:creationId xmlns:a16="http://schemas.microsoft.com/office/drawing/2014/main" id="{2C09BC78-FDD4-49CD-B547-1131741A0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fr-FR" altLang="en-US" sz="2400" dirty="0"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fr-FR" altLang="en-US" sz="2400" dirty="0">
                <a:cs typeface="Arial" panose="020B0604020202020204" pitchFamily="34" charset="0"/>
              </a:rPr>
              <a:t>Caractère impératif du barème.</a:t>
            </a:r>
          </a:p>
          <a:p>
            <a:pPr marL="0" indent="0" algn="just" eaLnBrk="1" hangingPunct="1">
              <a:buNone/>
            </a:pPr>
            <a:endParaRPr lang="fr-FR" altLang="en-US" sz="2400" dirty="0" smtClean="0"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fr-FR" altLang="en-US" sz="2400" dirty="0" smtClean="0">
                <a:cs typeface="Arial" panose="020B0604020202020204" pitchFamily="34" charset="0"/>
              </a:rPr>
              <a:t>Santorin ne permet pas la correction par palier de 0,25 points.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fr-FR" altLang="en-US" sz="2400" dirty="0"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fr-FR" altLang="en-US" sz="2400" dirty="0" smtClean="0">
                <a:cs typeface="Arial" panose="020B0604020202020204" pitchFamily="34" charset="0"/>
              </a:rPr>
              <a:t>L’objectif est d’attribuer des points par profil de réponse (et non par mot clé)</a:t>
            </a:r>
            <a:endParaRPr lang="fr-FR" altLang="en-US" sz="2400" dirty="0">
              <a:cs typeface="Arial" panose="020B0604020202020204" pitchFamily="34" charset="0"/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endParaRPr lang="fr-FR" altLang="en-US" sz="2400" dirty="0">
              <a:cs typeface="Arial" panose="020B0604020202020204" pitchFamily="34" charset="0"/>
            </a:endParaRPr>
          </a:p>
          <a:p>
            <a:pPr algn="just" eaLnBrk="1" hangingPunct="1"/>
            <a:endParaRPr lang="fr-FR" altLang="en-US" sz="28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>
            <a:extLst>
              <a:ext uri="{FF2B5EF4-FFF2-40B4-BE49-F238E27FC236}">
                <a16:creationId xmlns:a16="http://schemas.microsoft.com/office/drawing/2014/main" id="{76ADA9F4-DA43-4AEA-9D9F-C18739066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fr-FR" altLang="en-US" sz="2800" b="1" dirty="0">
                <a:latin typeface="+mj-lt"/>
                <a:cs typeface="Arial" panose="020B0604020202020204" pitchFamily="34" charset="0"/>
              </a:rPr>
              <a:t>ANALYSE DU SUJET ET CONSIGNES DE CORRECTION</a:t>
            </a:r>
            <a:endParaRPr lang="fr-FR" altLang="en-US" sz="2800" b="1" dirty="0">
              <a:latin typeface="+mj-l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08CC47-5331-458E-9678-8447BB381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2400" dirty="0">
                <a:cs typeface="Arial" pitchFamily="34" charset="0"/>
              </a:rPr>
              <a:t>Chaque copie est notée sur 20.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2400" dirty="0">
                <a:cs typeface="Arial" pitchFamily="34" charset="0"/>
              </a:rPr>
              <a:t>Aucun bonus n’est attribué.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2400" dirty="0">
                <a:cs typeface="Arial" pitchFamily="34" charset="0"/>
              </a:rPr>
              <a:t>Le correcteur attribue :</a:t>
            </a:r>
          </a:p>
          <a:p>
            <a:pPr lvl="1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400" b="1" dirty="0">
                <a:cs typeface="Arial" pitchFamily="34" charset="0"/>
                <a:sym typeface="Wingdings" panose="05000000000000000000" pitchFamily="2" charset="2"/>
              </a:rPr>
              <a:t> </a:t>
            </a:r>
            <a:r>
              <a:rPr lang="fr-FR" sz="2400" b="1" dirty="0">
                <a:cs typeface="Arial" pitchFamily="34" charset="0"/>
              </a:rPr>
              <a:t>pour l’économie</a:t>
            </a:r>
            <a:r>
              <a:rPr lang="fr-FR" sz="2400" dirty="0">
                <a:cs typeface="Arial" pitchFamily="34" charset="0"/>
              </a:rPr>
              <a:t> : une note sur </a:t>
            </a:r>
            <a:r>
              <a:rPr lang="fr-FR" sz="2400" dirty="0" smtClean="0">
                <a:cs typeface="Arial" pitchFamily="34" charset="0"/>
              </a:rPr>
              <a:t>10 et une appréciation adaptée au contenu de la copie.</a:t>
            </a:r>
          </a:p>
          <a:p>
            <a:pPr lvl="1"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400" dirty="0" smtClean="0">
                <a:cs typeface="Arial" pitchFamily="34" charset="0"/>
                <a:sym typeface="Wingdings"/>
              </a:rPr>
              <a:t> </a:t>
            </a:r>
            <a:r>
              <a:rPr lang="fr-FR" sz="2400" b="1" dirty="0" smtClean="0">
                <a:cs typeface="Arial" pitchFamily="34" charset="0"/>
              </a:rPr>
              <a:t>pour le droit</a:t>
            </a:r>
            <a:r>
              <a:rPr lang="fr-FR" sz="2400" dirty="0" smtClean="0">
                <a:cs typeface="Arial" pitchFamily="34" charset="0"/>
              </a:rPr>
              <a:t> : une note sur 10 et </a:t>
            </a:r>
            <a:r>
              <a:rPr lang="fr-FR" sz="2400" dirty="0">
                <a:cs typeface="Arial" pitchFamily="34" charset="0"/>
              </a:rPr>
              <a:t>une appréciation adaptée au contenu de la copie.  </a:t>
            </a:r>
            <a:endParaRPr lang="fr-FR" sz="2800" dirty="0" smtClean="0"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fr-FR" sz="2400" dirty="0">
              <a:cs typeface="Arial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fr-FR" sz="2400" dirty="0">
                <a:cs typeface="Arial" pitchFamily="34" charset="0"/>
              </a:rPr>
              <a:t>Le logiciel « </a:t>
            </a:r>
            <a:r>
              <a:rPr lang="fr-FR" sz="2400" dirty="0" err="1" smtClean="0">
                <a:cs typeface="Arial" pitchFamily="34" charset="0"/>
              </a:rPr>
              <a:t>santorin</a:t>
            </a:r>
            <a:r>
              <a:rPr lang="fr-FR" sz="2400" dirty="0">
                <a:cs typeface="Arial" pitchFamily="34" charset="0"/>
              </a:rPr>
              <a:t> » fournit la note finale du candidat (moyenne des deux notes arrondie au point supérieur).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8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749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Partie juridique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4806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>
            <a:extLst>
              <a:ext uri="{FF2B5EF4-FFF2-40B4-BE49-F238E27FC236}">
                <a16:creationId xmlns:a16="http://schemas.microsoft.com/office/drawing/2014/main" id="{FF8D81E7-DF0F-4DBF-B265-2135C8C9F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363272" cy="1152128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fr-FR" altLang="en-US" sz="2400" b="1" dirty="0">
                <a:latin typeface="+mj-lt"/>
                <a:cs typeface="Arial" panose="020B0604020202020204" pitchFamily="34" charset="0"/>
              </a:rPr>
              <a:t/>
            </a:r>
            <a:br>
              <a:rPr lang="fr-FR" altLang="en-US" sz="2400" b="1" dirty="0">
                <a:latin typeface="+mj-lt"/>
                <a:cs typeface="Arial" panose="020B0604020202020204" pitchFamily="34" charset="0"/>
              </a:rPr>
            </a:br>
            <a:r>
              <a:rPr lang="fr-FR" altLang="en-US" sz="2400" b="1" dirty="0">
                <a:latin typeface="+mj-lt"/>
                <a:cs typeface="Arial" panose="020B0604020202020204" pitchFamily="34" charset="0"/>
              </a:rPr>
              <a:t>PARTIE JURIDIQUE </a:t>
            </a:r>
            <a:r>
              <a:rPr lang="fr-FR" altLang="en-US" sz="2400" b="1" dirty="0" smtClean="0">
                <a:latin typeface="+mj-lt"/>
                <a:cs typeface="Arial" panose="020B0604020202020204" pitchFamily="34" charset="0"/>
              </a:rPr>
              <a:t>(10 </a:t>
            </a:r>
            <a:r>
              <a:rPr lang="fr-FR" altLang="en-US" sz="2400" b="1" dirty="0">
                <a:latin typeface="+mj-lt"/>
                <a:cs typeface="Arial" panose="020B0604020202020204" pitchFamily="34" charset="0"/>
              </a:rPr>
              <a:t>points) </a:t>
            </a:r>
            <a:br>
              <a:rPr lang="fr-FR" altLang="en-US" sz="2400" b="1" dirty="0">
                <a:latin typeface="+mj-lt"/>
                <a:cs typeface="Arial" panose="020B0604020202020204" pitchFamily="34" charset="0"/>
              </a:rPr>
            </a:br>
            <a:r>
              <a:rPr lang="fr-FR" altLang="fr-FR" sz="2400" b="1" dirty="0" smtClean="0">
                <a:latin typeface="+mj-lt"/>
              </a:rPr>
              <a:t>Q1</a:t>
            </a:r>
            <a:r>
              <a:rPr lang="fr-FR" altLang="fr-FR" sz="2400" b="1" dirty="0">
                <a:latin typeface="+mj-lt"/>
              </a:rPr>
              <a:t>: Résumez les faits en utilisant des qualifications juridiques </a:t>
            </a:r>
            <a:r>
              <a:rPr lang="fr-FR" altLang="fr-FR" sz="2400" b="1" dirty="0" smtClean="0">
                <a:latin typeface="+mj-lt"/>
              </a:rPr>
              <a:t>(2 </a:t>
            </a:r>
            <a:r>
              <a:rPr lang="fr-FR" altLang="fr-FR" sz="2400" b="1" dirty="0">
                <a:latin typeface="+mj-lt"/>
              </a:rPr>
              <a:t>points)</a:t>
            </a:r>
            <a:br>
              <a:rPr lang="fr-FR" altLang="fr-FR" sz="2400" b="1" dirty="0">
                <a:latin typeface="+mj-lt"/>
              </a:rPr>
            </a:br>
            <a:endParaRPr lang="fr-FR" altLang="en-US" sz="24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ZoneTexte 2">
            <a:extLst>
              <a:ext uri="{FF2B5EF4-FFF2-40B4-BE49-F238E27FC236}">
                <a16:creationId xmlns:a16="http://schemas.microsoft.com/office/drawing/2014/main" id="{D14726BC-AC9A-4249-8195-491A89F0802D}"/>
              </a:ext>
            </a:extLst>
          </p:cNvPr>
          <p:cNvSpPr txBox="1">
            <a:spLocks noGrp="1" noChangeArrowheads="1"/>
          </p:cNvSpPr>
          <p:nvPr>
            <p:ph idx="1"/>
          </p:nvPr>
        </p:nvSpPr>
        <p:spPr bwMode="auto">
          <a:xfrm>
            <a:off x="251520" y="1600200"/>
            <a:ext cx="8712968" cy="5115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fr-FR" sz="1600" b="1" dirty="0" smtClean="0">
                <a:latin typeface="+mn-lt"/>
              </a:rPr>
              <a:t>Qualifier juridiquement </a:t>
            </a:r>
            <a:r>
              <a:rPr lang="fr-FR" sz="1600" b="1" dirty="0">
                <a:latin typeface="+mn-lt"/>
              </a:rPr>
              <a:t>une situation de </a:t>
            </a:r>
            <a:r>
              <a:rPr lang="fr-FR" sz="1600" b="1" dirty="0" smtClean="0">
                <a:latin typeface="+mn-lt"/>
              </a:rPr>
              <a:t>fait : le </a:t>
            </a:r>
            <a:r>
              <a:rPr lang="fr-FR" sz="1600" b="1" dirty="0">
                <a:latin typeface="+mn-lt"/>
              </a:rPr>
              <a:t>candidat </a:t>
            </a:r>
            <a:r>
              <a:rPr lang="fr-FR" sz="1600" b="1" dirty="0" smtClean="0">
                <a:latin typeface="+mn-lt"/>
              </a:rPr>
              <a:t>doit</a:t>
            </a:r>
          </a:p>
          <a:p>
            <a:pPr lvl="1">
              <a:lnSpc>
                <a:spcPct val="150000"/>
              </a:lnSpc>
            </a:pPr>
            <a:r>
              <a:rPr lang="fr-FR" sz="1600" i="1" dirty="0" smtClean="0">
                <a:latin typeface="+mn-lt"/>
              </a:rPr>
              <a:t>mobiliser un vocabulaire </a:t>
            </a:r>
            <a:r>
              <a:rPr lang="fr-FR" sz="1600" i="1" dirty="0">
                <a:latin typeface="+mn-lt"/>
              </a:rPr>
              <a:t>juridique </a:t>
            </a:r>
            <a:r>
              <a:rPr lang="fr-FR" sz="1600" i="1" dirty="0" smtClean="0">
                <a:latin typeface="+mn-lt"/>
              </a:rPr>
              <a:t>précis, </a:t>
            </a:r>
          </a:p>
          <a:p>
            <a:pPr lvl="1">
              <a:lnSpc>
                <a:spcPct val="150000"/>
              </a:lnSpc>
            </a:pPr>
            <a:r>
              <a:rPr lang="fr-FR" sz="1600" i="1" dirty="0" smtClean="0">
                <a:latin typeface="+mn-lt"/>
              </a:rPr>
              <a:t>déterminer les éléments </a:t>
            </a:r>
            <a:r>
              <a:rPr lang="fr-FR" sz="1600" i="1" dirty="0">
                <a:latin typeface="+mn-lt"/>
              </a:rPr>
              <a:t>de faits à caractériser et </a:t>
            </a:r>
            <a:r>
              <a:rPr lang="fr-FR" sz="1600" i="1" dirty="0" smtClean="0">
                <a:latin typeface="+mn-lt"/>
              </a:rPr>
              <a:t>choisir </a:t>
            </a:r>
            <a:r>
              <a:rPr lang="fr-FR" sz="1600" i="1" dirty="0">
                <a:latin typeface="+mn-lt"/>
              </a:rPr>
              <a:t>la qualification juridique </a:t>
            </a:r>
            <a:r>
              <a:rPr lang="fr-FR" sz="1600" i="1" dirty="0" smtClean="0">
                <a:latin typeface="+mn-lt"/>
              </a:rPr>
              <a:t>en adéquation,</a:t>
            </a:r>
          </a:p>
          <a:p>
            <a:pPr lvl="1">
              <a:lnSpc>
                <a:spcPct val="150000"/>
              </a:lnSpc>
            </a:pPr>
            <a:r>
              <a:rPr lang="fr-FR" sz="1600" i="1" dirty="0">
                <a:latin typeface="+mn-lt"/>
              </a:rPr>
              <a:t>s</a:t>
            </a:r>
            <a:r>
              <a:rPr lang="fr-FR" sz="1600" i="1" dirty="0" smtClean="0">
                <a:latin typeface="+mn-lt"/>
              </a:rPr>
              <a:t>ynthétiser les informations en supprimant les éléments inopérants. </a:t>
            </a:r>
            <a:endParaRPr lang="fr-FR" sz="1600" i="1" dirty="0">
              <a:latin typeface="+mn-lt"/>
            </a:endParaRPr>
          </a:p>
          <a:p>
            <a:pPr marL="0" indent="0" eaLnBrk="1" hangingPunct="1">
              <a:buNone/>
            </a:pPr>
            <a:endParaRPr lang="fr-FR" altLang="fr-FR" sz="1400" b="1" dirty="0" smtClean="0">
              <a:latin typeface="+mn-lt"/>
            </a:endParaRPr>
          </a:p>
          <a:p>
            <a:pPr marL="0" indent="0" eaLnBrk="1" hangingPunct="1">
              <a:buNone/>
            </a:pPr>
            <a:r>
              <a:rPr lang="fr-FR" altLang="fr-FR" sz="1600" b="1" dirty="0" smtClean="0">
                <a:latin typeface="+mn-lt"/>
              </a:rPr>
              <a:t>Certains éléments de réponse pertinents peuvent se trouver à d’autres endroits de la copie</a:t>
            </a:r>
          </a:p>
          <a:p>
            <a:pPr marL="0" indent="0" eaLnBrk="1" hangingPunct="1">
              <a:buNone/>
            </a:pPr>
            <a:endParaRPr lang="fr-FR" altLang="fr-FR" sz="1400" b="1" dirty="0" smtClean="0">
              <a:latin typeface="+mn-lt"/>
            </a:endParaRPr>
          </a:p>
          <a:p>
            <a:pPr eaLnBrk="1" hangingPunct="1"/>
            <a:r>
              <a:rPr lang="fr-FR" altLang="fr-FR" sz="1600" b="1" i="1" u="sng" dirty="0" smtClean="0">
                <a:latin typeface="+mn-lt"/>
              </a:rPr>
              <a:t>Eléments de correction</a:t>
            </a:r>
            <a:r>
              <a:rPr lang="fr-FR" altLang="fr-FR" sz="1600" b="1" dirty="0" smtClean="0">
                <a:latin typeface="+mn-lt"/>
              </a:rPr>
              <a:t>:</a:t>
            </a:r>
            <a:endParaRPr lang="fr-FR" altLang="fr-FR" sz="1600" b="1" dirty="0">
              <a:latin typeface="+mn-lt"/>
            </a:endParaRPr>
          </a:p>
          <a:p>
            <a:pPr lvl="1" eaLnBrk="1" hangingPunct="1">
              <a:lnSpc>
                <a:spcPct val="150000"/>
              </a:lnSpc>
              <a:buFontTx/>
              <a:buChar char="-"/>
            </a:pPr>
            <a:r>
              <a:rPr lang="fr-FR" altLang="fr-FR" sz="1600" i="1" dirty="0" smtClean="0">
                <a:latin typeface="+mn-lt"/>
              </a:rPr>
              <a:t>Lien juridique entre Richard, Nicole et le restaurant : propriétaires ou exploitants,</a:t>
            </a:r>
          </a:p>
          <a:p>
            <a:pPr lvl="1" eaLnBrk="1" hangingPunct="1">
              <a:lnSpc>
                <a:spcPct val="150000"/>
              </a:lnSpc>
              <a:buFontTx/>
              <a:buChar char="-"/>
            </a:pPr>
            <a:r>
              <a:rPr lang="fr-FR" altLang="fr-FR" sz="1600" i="1" dirty="0">
                <a:latin typeface="+mn-lt"/>
              </a:rPr>
              <a:t>l</a:t>
            </a:r>
            <a:r>
              <a:rPr lang="fr-FR" altLang="fr-FR" sz="1600" i="1" dirty="0" smtClean="0">
                <a:latin typeface="+mn-lt"/>
              </a:rPr>
              <a:t>a notion de dommage est attendue. La qualification de dommage (patrimonial, extrapatrimonial, matériel …) n’est pas exigée, </a:t>
            </a:r>
          </a:p>
          <a:p>
            <a:pPr lvl="1" eaLnBrk="1" hangingPunct="1">
              <a:lnSpc>
                <a:spcPct val="150000"/>
              </a:lnSpc>
              <a:buFontTx/>
              <a:buChar char="-"/>
            </a:pPr>
            <a:r>
              <a:rPr lang="fr-FR" altLang="fr-FR" sz="1600" i="1" dirty="0">
                <a:latin typeface="+mn-lt"/>
              </a:rPr>
              <a:t>l</a:t>
            </a:r>
            <a:r>
              <a:rPr lang="fr-FR" altLang="fr-FR" sz="1600" i="1" dirty="0" smtClean="0">
                <a:latin typeface="+mn-lt"/>
              </a:rPr>
              <a:t>es restaurateurs </a:t>
            </a:r>
            <a:r>
              <a:rPr lang="fr-FR" altLang="fr-FR" sz="1600" b="1" i="1" u="sng" dirty="0" smtClean="0">
                <a:latin typeface="+mn-lt"/>
              </a:rPr>
              <a:t>estiment</a:t>
            </a:r>
            <a:r>
              <a:rPr lang="fr-FR" altLang="fr-FR" sz="1600" i="1" dirty="0" smtClean="0">
                <a:latin typeface="+mn-lt"/>
              </a:rPr>
              <a:t> être victimes d’un trouble anormal du voisinage</a:t>
            </a:r>
            <a:r>
              <a:rPr lang="fr-FR" altLang="fr-FR" sz="1600" i="1" dirty="0">
                <a:latin typeface="+mn-lt"/>
              </a:rPr>
              <a:t>,</a:t>
            </a:r>
            <a:endParaRPr lang="fr-FR" altLang="fr-FR" sz="1600" i="1" dirty="0" smtClean="0">
              <a:latin typeface="+mn-lt"/>
            </a:endParaRPr>
          </a:p>
          <a:p>
            <a:pPr lvl="1" eaLnBrk="1" hangingPunct="1">
              <a:lnSpc>
                <a:spcPct val="150000"/>
              </a:lnSpc>
              <a:buFontTx/>
              <a:buChar char="-"/>
            </a:pPr>
            <a:r>
              <a:rPr lang="fr-FR" altLang="fr-FR" sz="1600" i="1" dirty="0">
                <a:latin typeface="+mn-lt"/>
              </a:rPr>
              <a:t>l</a:t>
            </a:r>
            <a:r>
              <a:rPr lang="fr-FR" altLang="fr-FR" sz="1600" i="1" dirty="0" smtClean="0">
                <a:latin typeface="+mn-lt"/>
              </a:rPr>
              <a:t>’achat de fromages de chèvre (relation contractuelle), n’est pas pertinente dans ce cas.</a:t>
            </a:r>
            <a:endParaRPr lang="fr-FR" altLang="fr-FR" sz="1600" i="1" dirty="0">
              <a:latin typeface="+mn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157</TotalTime>
  <Words>2379</Words>
  <Application>Microsoft Office PowerPoint</Application>
  <PresentationFormat>Affichage à l'écran (4:3)</PresentationFormat>
  <Paragraphs>218</Paragraphs>
  <Slides>25</Slides>
  <Notes>16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Thème Office</vt:lpstr>
      <vt:lpstr>CORRECTIONS DÉMATÉRIALISÉES baccalauréat Droit-Économie  Session 2022    Lundi 16 mai 2022</vt:lpstr>
      <vt:lpstr>CORRECTIONS DÉMATÉRIALISÉES  Droit-Économie – Session 2022</vt:lpstr>
      <vt:lpstr>SE CONNECTER</vt:lpstr>
      <vt:lpstr>RÔLE DES COORDONNATEURS</vt:lpstr>
      <vt:lpstr>EN CAS DE DIFFICULTÉS</vt:lpstr>
      <vt:lpstr>ANALYSE DU SUJET ET CONSIGNES DE CORRECTION</vt:lpstr>
      <vt:lpstr>ANALYSE DU SUJET ET CONSIGNES DE CORRECTION</vt:lpstr>
      <vt:lpstr>Partie juridique</vt:lpstr>
      <vt:lpstr> PARTIE JURIDIQUE (10 points)  Q1: Résumez les faits en utilisant des qualifications juridiques (2 points) </vt:lpstr>
      <vt:lpstr> PARTIE JURIDIQUE (10 points)  Q1: Résumez les faits en utilisant des qualifications juridiques (2 points) </vt:lpstr>
      <vt:lpstr> Développez l'argumentation juridique que Richard et Nicole peuvent avancer pour faire obtenir l'indemnisation de leur préjudice. (3,5 points) </vt:lpstr>
      <vt:lpstr> Développez l'argumentation juridique que Richard et Nicole peuvent avancer pour faire obtenir l'indemnisation de leur préjudice. (3,5 points) </vt:lpstr>
      <vt:lpstr>  Présentez les arguments juridiques que Jean peut leur opposer. (2,5 points)  </vt:lpstr>
      <vt:lpstr> Présentez les arguments juridiques que Jean peut leur opposer. (2,5 points) </vt:lpstr>
      <vt:lpstr> Question 4 – Question de réflexion  </vt:lpstr>
      <vt:lpstr>  Question 4 – Question de réflexion (2 points)  </vt:lpstr>
      <vt:lpstr>  Question 4 – Question de réflexion (2 points) </vt:lpstr>
      <vt:lpstr>Partie économique</vt:lpstr>
      <vt:lpstr>Informations générales   </vt:lpstr>
      <vt:lpstr>  Q1 -Distinguez le taux de chômage et le taux d’emploi. (1 point)  </vt:lpstr>
      <vt:lpstr>  Q2 - Comparez les taux d’emploi des différentes catégories d’âge en France entre 2003 et 2019. (1 point)  </vt:lpstr>
      <vt:lpstr>Q3 - Identifiez les mesures de politiques économiques relatives à l’emploi. (1 point) </vt:lpstr>
      <vt:lpstr>Q4 - Déterminez à quelles politiques d’emploi appartiennent les mesures mises en place par l’État français en 2020. (2 points)</vt:lpstr>
      <vt:lpstr>Q4 - Déterminez à quelles politiques d’emploi appartiennent les mesures mises en place par l’État français en 2020. (2 points)</vt:lpstr>
      <vt:lpstr>Q5- Question d’argumentation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CORRECTIONS DEMATERIALISÉES BTS Économie / Droit 2017</dc:title>
  <dc:creator>PC4</dc:creator>
  <cp:lastModifiedBy>master</cp:lastModifiedBy>
  <cp:revision>216</cp:revision>
  <dcterms:created xsi:type="dcterms:W3CDTF">2017-05-25T08:53:47Z</dcterms:created>
  <dcterms:modified xsi:type="dcterms:W3CDTF">2022-05-16T15:45:42Z</dcterms:modified>
</cp:coreProperties>
</file>