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2" r:id="rId3"/>
    <p:sldId id="275" r:id="rId4"/>
    <p:sldId id="274" r:id="rId5"/>
    <p:sldId id="273" r:id="rId6"/>
    <p:sldId id="268" r:id="rId7"/>
    <p:sldId id="277" r:id="rId8"/>
    <p:sldId id="269" r:id="rId9"/>
    <p:sldId id="267" r:id="rId10"/>
    <p:sldId id="278" r:id="rId11"/>
    <p:sldId id="289" r:id="rId12"/>
    <p:sldId id="29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4124D"/>
    <a:srgbClr val="99B7E0"/>
    <a:srgbClr val="A16B24"/>
    <a:srgbClr val="469CC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10" autoAdjust="0"/>
  </p:normalViewPr>
  <p:slideViewPr>
    <p:cSldViewPr snapToGrid="0">
      <p:cViewPr varScale="1">
        <p:scale>
          <a:sx n="84" d="100"/>
          <a:sy n="84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2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CB479-46E6-469E-B845-01C514F9853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1A4792B-7171-4109-8FD1-F727112978DD}">
      <dgm:prSet phldrT="[Texte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400" dirty="0" smtClean="0"/>
            <a:t>Environnement technologique et organisationnel  en mutation</a:t>
          </a:r>
          <a:endParaRPr lang="fr-FR" sz="1400" dirty="0"/>
        </a:p>
      </dgm:t>
    </dgm:pt>
    <dgm:pt modelId="{102101F5-AFF7-4D47-9485-38B700AB599C}" type="parTrans" cxnId="{0A5EB395-4FD0-468A-8481-D01153B29210}">
      <dgm:prSet/>
      <dgm:spPr/>
      <dgm:t>
        <a:bodyPr/>
        <a:lstStyle/>
        <a:p>
          <a:endParaRPr lang="fr-FR"/>
        </a:p>
      </dgm:t>
    </dgm:pt>
    <dgm:pt modelId="{3AFF11E4-6BFD-4D7A-9BA0-78A7AEB07839}" type="sibTrans" cxnId="{0A5EB395-4FD0-468A-8481-D01153B29210}">
      <dgm:prSet/>
      <dgm:spPr/>
      <dgm:t>
        <a:bodyPr/>
        <a:lstStyle/>
        <a:p>
          <a:endParaRPr lang="fr-FR"/>
        </a:p>
      </dgm:t>
    </dgm:pt>
    <dgm:pt modelId="{BFEF5323-E1DB-45CA-A7D8-97ADBBD0EF10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400" dirty="0" smtClean="0"/>
            <a:t>Enseignements en mutation (rénovations)</a:t>
          </a:r>
          <a:endParaRPr lang="fr-FR" sz="1400" dirty="0"/>
        </a:p>
      </dgm:t>
    </dgm:pt>
    <dgm:pt modelId="{E3660D95-E889-43D1-8639-2DE04CF7A32F}" type="parTrans" cxnId="{D365EE15-9A1B-4E49-AEA5-D21A4F6CE674}">
      <dgm:prSet/>
      <dgm:spPr/>
      <dgm:t>
        <a:bodyPr/>
        <a:lstStyle/>
        <a:p>
          <a:endParaRPr lang="fr-FR"/>
        </a:p>
      </dgm:t>
    </dgm:pt>
    <dgm:pt modelId="{4EFF87AF-0248-40C9-95EF-C8AB7AD399E5}" type="sibTrans" cxnId="{D365EE15-9A1B-4E49-AEA5-D21A4F6CE674}">
      <dgm:prSet/>
      <dgm:spPr/>
      <dgm:t>
        <a:bodyPr/>
        <a:lstStyle/>
        <a:p>
          <a:endParaRPr lang="fr-FR"/>
        </a:p>
      </dgm:t>
    </dgm:pt>
    <dgm:pt modelId="{44F1D110-1A39-404D-8DFB-573DD7BC73E5}">
      <dgm:prSet phldrT="[Texte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400" dirty="0" smtClean="0"/>
            <a:t>Situation particulière du domaine éducatif</a:t>
          </a:r>
          <a:endParaRPr lang="fr-FR" sz="1400" dirty="0"/>
        </a:p>
      </dgm:t>
    </dgm:pt>
    <dgm:pt modelId="{1B15A814-63CB-453D-AE86-7E31A7CF776B}" type="parTrans" cxnId="{1BE6B1C8-ED30-4F35-B617-554FB669A4E7}">
      <dgm:prSet/>
      <dgm:spPr/>
      <dgm:t>
        <a:bodyPr/>
        <a:lstStyle/>
        <a:p>
          <a:endParaRPr lang="fr-FR"/>
        </a:p>
      </dgm:t>
    </dgm:pt>
    <dgm:pt modelId="{70F55D95-B0D4-41E4-9C99-BC5BB90D171C}" type="sibTrans" cxnId="{1BE6B1C8-ED30-4F35-B617-554FB669A4E7}">
      <dgm:prSet/>
      <dgm:spPr/>
      <dgm:t>
        <a:bodyPr/>
        <a:lstStyle/>
        <a:p>
          <a:endParaRPr lang="fr-FR"/>
        </a:p>
      </dgm:t>
    </dgm:pt>
    <dgm:pt modelId="{50889305-4D6B-489E-A871-8A947427D155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b="1" dirty="0" smtClean="0"/>
            <a:t>Introduction des </a:t>
          </a:r>
          <a:r>
            <a:rPr lang="fr-FR" sz="2000" b="1" dirty="0" err="1" smtClean="0"/>
            <a:t>PGI</a:t>
          </a:r>
          <a:r>
            <a:rPr lang="fr-FR" sz="2000" b="1" dirty="0" smtClean="0"/>
            <a:t> dans l’enseignement d’économie gestion</a:t>
          </a:r>
          <a:endParaRPr lang="fr-FR" sz="2000" b="1" dirty="0"/>
        </a:p>
      </dgm:t>
    </dgm:pt>
    <dgm:pt modelId="{5CE14C9A-2F03-40DA-932D-B4CD2CA2247A}" type="parTrans" cxnId="{034996FE-F124-44B1-8788-D9A38C58A730}">
      <dgm:prSet/>
      <dgm:spPr/>
      <dgm:t>
        <a:bodyPr/>
        <a:lstStyle/>
        <a:p>
          <a:endParaRPr lang="fr-FR"/>
        </a:p>
      </dgm:t>
    </dgm:pt>
    <dgm:pt modelId="{3BDB6244-503D-4C8C-B0F0-AEB94E0DE900}" type="sibTrans" cxnId="{034996FE-F124-44B1-8788-D9A38C58A730}">
      <dgm:prSet/>
      <dgm:spPr/>
      <dgm:t>
        <a:bodyPr/>
        <a:lstStyle/>
        <a:p>
          <a:endParaRPr lang="fr-FR"/>
        </a:p>
      </dgm:t>
    </dgm:pt>
    <dgm:pt modelId="{8A914A0A-EC96-4012-9E70-415CEF7DD27C}" type="pres">
      <dgm:prSet presAssocID="{CFFCB479-46E6-469E-B845-01C514F9853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822A750-BED6-4C29-B9D2-DDD602DAE724}" type="pres">
      <dgm:prSet presAssocID="{CFFCB479-46E6-469E-B845-01C514F98539}" presName="ellipse" presStyleLbl="trBgShp" presStyleIdx="0" presStyleCnt="1" custScaleX="128773"/>
      <dgm:spPr/>
    </dgm:pt>
    <dgm:pt modelId="{76813545-46AE-4491-8526-F7D109E855E2}" type="pres">
      <dgm:prSet presAssocID="{CFFCB479-46E6-469E-B845-01C514F98539}" presName="arrow1" presStyleLbl="fgShp" presStyleIdx="0" presStyleCnt="1" custLinFactNeighborY="-14259"/>
      <dgm:spPr/>
    </dgm:pt>
    <dgm:pt modelId="{7D6CB1E7-F400-44BC-BBE1-CFB8FEFFE3A1}" type="pres">
      <dgm:prSet presAssocID="{CFFCB479-46E6-469E-B845-01C514F9853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6FBDC4-55AF-4953-8D1D-B50CF567221B}" type="pres">
      <dgm:prSet presAssocID="{BFEF5323-E1DB-45CA-A7D8-97ADBBD0EF10}" presName="item1" presStyleLbl="node1" presStyleIdx="0" presStyleCnt="3" custScaleX="131683" custScaleY="120076" custLinFactNeighborX="-7241" custLinFactNeighborY="43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E05D66-31F0-46AA-9C5F-4EF61D24D06E}" type="pres">
      <dgm:prSet presAssocID="{44F1D110-1A39-404D-8DFB-573DD7BC73E5}" presName="item2" presStyleLbl="node1" presStyleIdx="1" presStyleCnt="3" custScaleX="120051" custScaleY="116574" custLinFactNeighborX="-37656" custLinFactNeighborY="-7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B0FC44-1204-43EA-91D4-53AD95AAD65E}" type="pres">
      <dgm:prSet presAssocID="{50889305-4D6B-489E-A871-8A947427D155}" presName="item3" presStyleLbl="node1" presStyleIdx="2" presStyleCnt="3" custScaleX="128504" custScaleY="114564" custLinFactNeighborX="37656" custLinFactNeighborY="21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AD764D-AC7E-4E77-9056-08F852A57D25}" type="pres">
      <dgm:prSet presAssocID="{CFFCB479-46E6-469E-B845-01C514F98539}" presName="funnel" presStyleLbl="trAlignAcc1" presStyleIdx="0" presStyleCnt="1" custScaleX="148269"/>
      <dgm:spPr/>
    </dgm:pt>
  </dgm:ptLst>
  <dgm:cxnLst>
    <dgm:cxn modelId="{D365EE15-9A1B-4E49-AEA5-D21A4F6CE674}" srcId="{CFFCB479-46E6-469E-B845-01C514F98539}" destId="{BFEF5323-E1DB-45CA-A7D8-97ADBBD0EF10}" srcOrd="1" destOrd="0" parTransId="{E3660D95-E889-43D1-8639-2DE04CF7A32F}" sibTransId="{4EFF87AF-0248-40C9-95EF-C8AB7AD399E5}"/>
    <dgm:cxn modelId="{0A5EB395-4FD0-468A-8481-D01153B29210}" srcId="{CFFCB479-46E6-469E-B845-01C514F98539}" destId="{11A4792B-7171-4109-8FD1-F727112978DD}" srcOrd="0" destOrd="0" parTransId="{102101F5-AFF7-4D47-9485-38B700AB599C}" sibTransId="{3AFF11E4-6BFD-4D7A-9BA0-78A7AEB07839}"/>
    <dgm:cxn modelId="{1BE6B1C8-ED30-4F35-B617-554FB669A4E7}" srcId="{CFFCB479-46E6-469E-B845-01C514F98539}" destId="{44F1D110-1A39-404D-8DFB-573DD7BC73E5}" srcOrd="2" destOrd="0" parTransId="{1B15A814-63CB-453D-AE86-7E31A7CF776B}" sibTransId="{70F55D95-B0D4-41E4-9C99-BC5BB90D171C}"/>
    <dgm:cxn modelId="{CD792D54-EC4B-4378-8BF1-342EB409703C}" type="presOf" srcId="{44F1D110-1A39-404D-8DFB-573DD7BC73E5}" destId="{A26FBDC4-55AF-4953-8D1D-B50CF567221B}" srcOrd="0" destOrd="0" presId="urn:microsoft.com/office/officeart/2005/8/layout/funnel1"/>
    <dgm:cxn modelId="{D598C1CB-A757-44BC-A0A7-E5CA610C55D8}" type="presOf" srcId="{BFEF5323-E1DB-45CA-A7D8-97ADBBD0EF10}" destId="{01E05D66-31F0-46AA-9C5F-4EF61D24D06E}" srcOrd="0" destOrd="0" presId="urn:microsoft.com/office/officeart/2005/8/layout/funnel1"/>
    <dgm:cxn modelId="{07AD4A8A-BD8E-48E1-BBE9-E180E8900B5B}" type="presOf" srcId="{CFFCB479-46E6-469E-B845-01C514F98539}" destId="{8A914A0A-EC96-4012-9E70-415CEF7DD27C}" srcOrd="0" destOrd="0" presId="urn:microsoft.com/office/officeart/2005/8/layout/funnel1"/>
    <dgm:cxn modelId="{FB26752B-9B77-44E4-AF74-29AD241CBD5F}" type="presOf" srcId="{50889305-4D6B-489E-A871-8A947427D155}" destId="{7D6CB1E7-F400-44BC-BBE1-CFB8FEFFE3A1}" srcOrd="0" destOrd="0" presId="urn:microsoft.com/office/officeart/2005/8/layout/funnel1"/>
    <dgm:cxn modelId="{034996FE-F124-44B1-8788-D9A38C58A730}" srcId="{CFFCB479-46E6-469E-B845-01C514F98539}" destId="{50889305-4D6B-489E-A871-8A947427D155}" srcOrd="3" destOrd="0" parTransId="{5CE14C9A-2F03-40DA-932D-B4CD2CA2247A}" sibTransId="{3BDB6244-503D-4C8C-B0F0-AEB94E0DE900}"/>
    <dgm:cxn modelId="{9CAA049C-967A-4B42-A3DB-2B0EE69B01C8}" type="presOf" srcId="{11A4792B-7171-4109-8FD1-F727112978DD}" destId="{70B0FC44-1204-43EA-91D4-53AD95AAD65E}" srcOrd="0" destOrd="0" presId="urn:microsoft.com/office/officeart/2005/8/layout/funnel1"/>
    <dgm:cxn modelId="{A83EE68B-A970-43F0-AA16-09FBBBC7B176}" type="presParOf" srcId="{8A914A0A-EC96-4012-9E70-415CEF7DD27C}" destId="{2822A750-BED6-4C29-B9D2-DDD602DAE724}" srcOrd="0" destOrd="0" presId="urn:microsoft.com/office/officeart/2005/8/layout/funnel1"/>
    <dgm:cxn modelId="{A2048A00-7E0E-4888-8FF3-40DE0A845DB5}" type="presParOf" srcId="{8A914A0A-EC96-4012-9E70-415CEF7DD27C}" destId="{76813545-46AE-4491-8526-F7D109E855E2}" srcOrd="1" destOrd="0" presId="urn:microsoft.com/office/officeart/2005/8/layout/funnel1"/>
    <dgm:cxn modelId="{F80E4878-FEDC-4634-BF68-BE71821A755C}" type="presParOf" srcId="{8A914A0A-EC96-4012-9E70-415CEF7DD27C}" destId="{7D6CB1E7-F400-44BC-BBE1-CFB8FEFFE3A1}" srcOrd="2" destOrd="0" presId="urn:microsoft.com/office/officeart/2005/8/layout/funnel1"/>
    <dgm:cxn modelId="{6016C087-F980-44B8-8B4A-316989D05EFF}" type="presParOf" srcId="{8A914A0A-EC96-4012-9E70-415CEF7DD27C}" destId="{A26FBDC4-55AF-4953-8D1D-B50CF567221B}" srcOrd="3" destOrd="0" presId="urn:microsoft.com/office/officeart/2005/8/layout/funnel1"/>
    <dgm:cxn modelId="{0EA847C5-6D13-471E-B055-0FC594B77508}" type="presParOf" srcId="{8A914A0A-EC96-4012-9E70-415CEF7DD27C}" destId="{01E05D66-31F0-46AA-9C5F-4EF61D24D06E}" srcOrd="4" destOrd="0" presId="urn:microsoft.com/office/officeart/2005/8/layout/funnel1"/>
    <dgm:cxn modelId="{86DAA312-B8AF-4A4F-A9C5-8030EEAD9AF9}" type="presParOf" srcId="{8A914A0A-EC96-4012-9E70-415CEF7DD27C}" destId="{70B0FC44-1204-43EA-91D4-53AD95AAD65E}" srcOrd="5" destOrd="0" presId="urn:microsoft.com/office/officeart/2005/8/layout/funnel1"/>
    <dgm:cxn modelId="{17C52E96-29E9-4FEF-B426-7AE33064A9A1}" type="presParOf" srcId="{8A914A0A-EC96-4012-9E70-415CEF7DD27C}" destId="{32AD764D-AC7E-4E77-9056-08F852A57D2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22A750-BED6-4C29-B9D2-DDD602DAE724}">
      <dsp:nvSpPr>
        <dsp:cNvPr id="0" name=""/>
        <dsp:cNvSpPr/>
      </dsp:nvSpPr>
      <dsp:spPr>
        <a:xfrm>
          <a:off x="924676" y="204937"/>
          <a:ext cx="5237478" cy="141249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13545-46AE-4491-8526-F7D109E855E2}">
      <dsp:nvSpPr>
        <dsp:cNvPr id="0" name=""/>
        <dsp:cNvSpPr/>
      </dsp:nvSpPr>
      <dsp:spPr>
        <a:xfrm>
          <a:off x="3155610" y="3591717"/>
          <a:ext cx="788220" cy="50446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CB1E7-F400-44BC-BBE1-CFB8FEFFE3A1}">
      <dsp:nvSpPr>
        <dsp:cNvPr id="0" name=""/>
        <dsp:cNvSpPr/>
      </dsp:nvSpPr>
      <dsp:spPr>
        <a:xfrm>
          <a:off x="1657991" y="4067217"/>
          <a:ext cx="3783458" cy="94586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Introduction des </a:t>
          </a:r>
          <a:r>
            <a:rPr lang="fr-FR" sz="2000" b="1" kern="1200" dirty="0" err="1" smtClean="0"/>
            <a:t>PGI</a:t>
          </a:r>
          <a:r>
            <a:rPr lang="fr-FR" sz="2000" b="1" kern="1200" dirty="0" smtClean="0"/>
            <a:t> dans l’enseignement d’économie gestion</a:t>
          </a:r>
          <a:endParaRPr lang="fr-FR" sz="2000" b="1" kern="1200" dirty="0"/>
        </a:p>
      </dsp:txBody>
      <dsp:txXfrm>
        <a:off x="1657991" y="4067217"/>
        <a:ext cx="3783458" cy="945864"/>
      </dsp:txXfrm>
    </dsp:sp>
    <dsp:sp modelId="{A26FBDC4-55AF-4953-8D1D-B50CF567221B}">
      <dsp:nvSpPr>
        <dsp:cNvPr id="0" name=""/>
        <dsp:cNvSpPr/>
      </dsp:nvSpPr>
      <dsp:spPr>
        <a:xfrm>
          <a:off x="2661014" y="1645746"/>
          <a:ext cx="1868314" cy="1703634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Situation particulière du domaine éducatif</a:t>
          </a:r>
          <a:endParaRPr lang="fr-FR" sz="1400" kern="1200" dirty="0"/>
        </a:p>
      </dsp:txBody>
      <dsp:txXfrm>
        <a:off x="2661014" y="1645746"/>
        <a:ext cx="1868314" cy="1703634"/>
      </dsp:txXfrm>
    </dsp:sp>
    <dsp:sp modelId="{01E05D66-31F0-46AA-9C5F-4EF61D24D06E}">
      <dsp:nvSpPr>
        <dsp:cNvPr id="0" name=""/>
        <dsp:cNvSpPr/>
      </dsp:nvSpPr>
      <dsp:spPr>
        <a:xfrm>
          <a:off x="1296776" y="534257"/>
          <a:ext cx="1703279" cy="165394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Enseignements en mutation (rénovations)</a:t>
          </a:r>
          <a:endParaRPr lang="fr-FR" sz="1400" kern="1200" dirty="0"/>
        </a:p>
      </dsp:txBody>
      <dsp:txXfrm>
        <a:off x="1296776" y="534257"/>
        <a:ext cx="1703279" cy="1653948"/>
      </dsp:txXfrm>
    </dsp:sp>
    <dsp:sp modelId="{70B0FC44-1204-43EA-91D4-53AD95AAD65E}">
      <dsp:nvSpPr>
        <dsp:cNvPr id="0" name=""/>
        <dsp:cNvSpPr/>
      </dsp:nvSpPr>
      <dsp:spPr>
        <a:xfrm>
          <a:off x="3755660" y="246571"/>
          <a:ext cx="1823210" cy="1625430"/>
        </a:xfrm>
        <a:prstGeom prst="ellipse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Environnement technologique et organisationnel  en mutation</a:t>
          </a:r>
          <a:endParaRPr lang="fr-FR" sz="1400" kern="1200" dirty="0"/>
        </a:p>
      </dsp:txBody>
      <dsp:txXfrm>
        <a:off x="3755660" y="246571"/>
        <a:ext cx="1823210" cy="1625430"/>
      </dsp:txXfrm>
    </dsp:sp>
    <dsp:sp modelId="{32AD764D-AC7E-4E77-9056-08F852A57D25}">
      <dsp:nvSpPr>
        <dsp:cNvPr id="0" name=""/>
        <dsp:cNvSpPr/>
      </dsp:nvSpPr>
      <dsp:spPr>
        <a:xfrm>
          <a:off x="277398" y="31528"/>
          <a:ext cx="6544644" cy="353122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1D58-6DC3-457C-B1C3-145185CC4F00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54824-1926-4316-B73A-9812D5388D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954959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430B1-885F-4B13-97AA-0506AB514C1E}" type="datetimeFigureOut">
              <a:rPr lang="fr-FR" smtClean="0"/>
              <a:pPr/>
              <a:t>21/04/2014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0107A-5E72-4221-AF74-A6A7FA2A15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161623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évolutions majeures des S.I. de gestion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0080"/>
                </a:solidFill>
                <a:ea typeface="Times New Roman"/>
                <a:cs typeface="Arial"/>
              </a:rPr>
              <a:t>environnement technologique incontournable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0080"/>
                </a:solidFill>
                <a:ea typeface="Times New Roman"/>
                <a:cs typeface="Arial"/>
              </a:rPr>
              <a:t>=&gt; constituent une composante clé de la compréhension du fonctionnement des organisations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0080"/>
                </a:solidFill>
                <a:ea typeface="Times New Roman"/>
                <a:cs typeface="Arial"/>
              </a:rPr>
              <a:t>=&gt; et un objet d'étude de la série </a:t>
            </a:r>
            <a:r>
              <a:rPr lang="fr-FR" dirty="0" err="1" smtClean="0">
                <a:solidFill>
                  <a:srgbClr val="000080"/>
                </a:solidFill>
                <a:ea typeface="Times New Roman"/>
                <a:cs typeface="Arial"/>
              </a:rPr>
              <a:t>STMG</a:t>
            </a:r>
            <a:endParaRPr lang="fr-FR" dirty="0" smtClean="0">
              <a:solidFill>
                <a:srgbClr val="000080"/>
              </a:solidFill>
              <a:ea typeface="Times New Roman"/>
              <a:cs typeface="Arial"/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0080"/>
                </a:solidFill>
                <a:ea typeface="Times New Roman"/>
                <a:cs typeface="Arial"/>
              </a:rPr>
              <a:t>pédagogie de la gestion transversale, systémique, en illustrant la complexité du réel et les interactions entre les acteurs (internes/externes) et entre les sous systèmes.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0080"/>
                </a:solidFill>
                <a:cs typeface="Arial"/>
              </a:rPr>
              <a:t>=&gt; permet le décloisonnement des spécialités (Co’ / GF / SI / RH)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0080"/>
                </a:solidFill>
                <a:cs typeface="Arial"/>
              </a:rPr>
              <a:t>En </a:t>
            </a:r>
            <a:r>
              <a:rPr lang="fr-FR" dirty="0" err="1" smtClean="0">
                <a:solidFill>
                  <a:srgbClr val="000080"/>
                </a:solidFill>
                <a:cs typeface="Arial"/>
              </a:rPr>
              <a:t>LP</a:t>
            </a:r>
            <a:r>
              <a:rPr lang="fr-FR" dirty="0" smtClean="0">
                <a:solidFill>
                  <a:srgbClr val="000080"/>
                </a:solidFill>
                <a:cs typeface="Arial"/>
              </a:rPr>
              <a:t>, mêmes principes , plus de spécialisation comptabilité/secrétariat, utilisation</a:t>
            </a:r>
            <a:r>
              <a:rPr lang="fr-FR" baseline="0" dirty="0" smtClean="0">
                <a:solidFill>
                  <a:srgbClr val="000080"/>
                </a:solidFill>
                <a:cs typeface="Arial"/>
              </a:rPr>
              <a:t> d’outils divers et variés. Le logiciel n’est pas enseigné en tant que tel, mais il est au service du scénario et de l’acquisition de la compétence.</a:t>
            </a:r>
            <a:endParaRPr lang="fr-FR" dirty="0" smtClean="0">
              <a:solidFill>
                <a:srgbClr val="000080"/>
              </a:solidFill>
              <a:cs typeface="Arial"/>
            </a:endParaRPr>
          </a:p>
          <a:p>
            <a:pPr>
              <a:buFontTx/>
              <a:buChar char="-"/>
            </a:pPr>
            <a:endParaRPr lang="fr-FR" dirty="0" smtClean="0">
              <a:solidFill>
                <a:srgbClr val="000080"/>
              </a:solidFill>
              <a:cs typeface="Arial"/>
            </a:endParaRPr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Rénovation STMG :</a:t>
            </a:r>
          </a:p>
          <a:p>
            <a:r>
              <a:rPr lang="fr-FR" dirty="0" smtClean="0"/>
              <a:t>Approche technologique, reposant sur l’observation, l’analyse de situations </a:t>
            </a:r>
            <a:r>
              <a:rPr lang="fr-FR" dirty="0" err="1" smtClean="0"/>
              <a:t>contextualisées</a:t>
            </a:r>
            <a:r>
              <a:rPr lang="fr-FR" dirty="0" smtClean="0"/>
              <a:t>, et s’appuyant sur un environnement technologique (dont le PGI, expressément cité dans les programmes)</a:t>
            </a:r>
          </a:p>
          <a:p>
            <a:endParaRPr lang="fr-FR" dirty="0" smtClean="0"/>
          </a:p>
          <a:p>
            <a:r>
              <a:rPr lang="fr-FR" dirty="0" smtClean="0"/>
              <a:t>BTS : </a:t>
            </a:r>
          </a:p>
          <a:p>
            <a:r>
              <a:rPr lang="fr-FR" dirty="0" smtClean="0"/>
              <a:t>Prise en compte des évolutions technologiques majeures –et  le </a:t>
            </a:r>
            <a:r>
              <a:rPr lang="fr-FR" dirty="0" err="1" smtClean="0"/>
              <a:t>pGI</a:t>
            </a:r>
            <a:r>
              <a:rPr lang="fr-FR" dirty="0" smtClean="0"/>
              <a:t> en est une- dans les nouveaux référentiels de compétences professionnelles.</a:t>
            </a:r>
          </a:p>
          <a:p>
            <a:endParaRPr lang="fr-FR" dirty="0" smtClean="0"/>
          </a:p>
          <a:p>
            <a:r>
              <a:rPr lang="fr-FR" dirty="0" smtClean="0"/>
              <a:t>Bac Pro :</a:t>
            </a:r>
          </a:p>
          <a:p>
            <a:r>
              <a:rPr lang="fr-FR" dirty="0" smtClean="0"/>
              <a:t>Un</a:t>
            </a:r>
            <a:r>
              <a:rPr lang="fr-FR" baseline="0" dirty="0" smtClean="0"/>
              <a:t> environnement de travail qui « copie » l’organisation spatiale de l’entreprise. Des élèves qui jouent un rôle au sein de l’organisation  ce qui implique un nouveau fonctionnement pédagogique. </a:t>
            </a:r>
            <a:r>
              <a:rPr lang="fr-FR" dirty="0" smtClean="0"/>
              <a:t>On évalue essentiellement des compétences.</a:t>
            </a:r>
          </a:p>
          <a:p>
            <a:r>
              <a:rPr lang="fr-FR" dirty="0" smtClean="0"/>
              <a:t>Rénovation qui intègre les notions, de processus, d’interactions, de </a:t>
            </a:r>
            <a:r>
              <a:rPr lang="fr-FR" dirty="0" err="1" smtClean="0"/>
              <a:t>worfklow</a:t>
            </a:r>
            <a:r>
              <a:rPr lang="fr-FR" dirty="0" smtClean="0"/>
              <a:t>, au détriment de l’hyper spécialisation (diminution des exigences purement techniques).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fr-FR" dirty="0" smtClean="0"/>
              <a:t>Image du système : </a:t>
            </a:r>
          </a:p>
          <a:p>
            <a:pPr marL="228600" indent="-228600">
              <a:buNone/>
            </a:pPr>
            <a:r>
              <a:rPr lang="fr-FR" dirty="0" smtClean="0"/>
              <a:t>représentation par les élèves, notamment au niveau des relations et interactions entre les acteurs,</a:t>
            </a:r>
          </a:p>
          <a:p>
            <a:pPr marL="228600" indent="-228600">
              <a:buNone/>
            </a:pPr>
            <a:endParaRPr lang="fr-FR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Évolution des activités 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passant des tâches de collecte/saisie à celles de contrôle, de vérification, d’interprétation et d’analyse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avec des exigences moins fortes pour le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LP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fr-FR" dirty="0" smtClean="0"/>
              <a:t>les tâches s’inscrivent dans des processus, et les élèves doivent être en mesure de se situer dans ceux-ci, d’apprécier les causes et conséquences de leurs actions : le </a:t>
            </a:r>
            <a:r>
              <a:rPr lang="fr-FR" dirty="0" err="1" smtClean="0"/>
              <a:t>PGI</a:t>
            </a:r>
            <a:r>
              <a:rPr lang="fr-FR" dirty="0" smtClean="0"/>
              <a:t> permet de visualiser la chaîne de traitement de l'information, de "tracer" les opérations en remontant ou en descendant dans la chaine. En </a:t>
            </a:r>
            <a:r>
              <a:rPr lang="fr-FR" dirty="0" err="1" smtClean="0"/>
              <a:t>LP</a:t>
            </a:r>
            <a:r>
              <a:rPr lang="fr-FR" dirty="0" smtClean="0"/>
              <a:t>, on commence par se familiariser et découvrir l’outil.</a:t>
            </a:r>
            <a:r>
              <a:rPr lang="fr-FR" baseline="0" dirty="0" smtClean="0"/>
              <a:t> La notion de processus se fait progressivement. Les objectifs à terme sont les mêmes que pour le </a:t>
            </a:r>
            <a:r>
              <a:rPr lang="fr-FR" baseline="0" dirty="0" err="1" smtClean="0"/>
              <a:t>LT</a:t>
            </a:r>
            <a:r>
              <a:rPr lang="fr-FR" baseline="0" dirty="0" smtClean="0"/>
              <a:t> : se situer dans le processus et être capable de remonter ou descendre la chaine de traitement de l’information. 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En </a:t>
            </a:r>
            <a:r>
              <a:rPr lang="fr-FR" dirty="0" err="1" smtClean="0"/>
              <a:t>LP</a:t>
            </a:r>
            <a:r>
              <a:rPr lang="fr-FR" dirty="0" smtClean="0"/>
              <a:t> : la conceptualisation n’est pas demandée mais on peut amener les élèves à schématiser un processus simple.</a:t>
            </a:r>
            <a:r>
              <a:rPr lang="fr-FR" baseline="0" dirty="0" smtClean="0"/>
              <a:t> L’objectif est l’adaptation future à l’utilisation d’autres </a:t>
            </a:r>
            <a:r>
              <a:rPr lang="fr-FR" baseline="0" dirty="0" err="1" smtClean="0"/>
              <a:t>PGI</a:t>
            </a:r>
            <a:r>
              <a:rPr lang="fr-FR" baseline="0" dirty="0" smtClean="0"/>
              <a:t> . (principe de fonctionnement identique).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En </a:t>
            </a:r>
            <a:r>
              <a:rPr lang="fr-FR" dirty="0" err="1" smtClean="0"/>
              <a:t>Lp</a:t>
            </a:r>
            <a:r>
              <a:rPr lang="fr-FR" dirty="0" smtClean="0"/>
              <a:t> : Le</a:t>
            </a:r>
            <a:r>
              <a:rPr lang="fr-FR" baseline="0" dirty="0" smtClean="0"/>
              <a:t> scénario 2 n’est pas adapté au </a:t>
            </a:r>
            <a:r>
              <a:rPr lang="fr-FR" baseline="0" dirty="0" err="1" smtClean="0"/>
              <a:t>LP</a:t>
            </a:r>
            <a:r>
              <a:rPr lang="fr-FR" baseline="0" dirty="0" smtClean="0"/>
              <a:t>. Pas de création ni de modification du SI.</a:t>
            </a:r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dirty="0" smtClean="0"/>
              <a:t>approche résolument technologique et transversale,</a:t>
            </a:r>
          </a:p>
          <a:p>
            <a:pPr lvl="1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dirty="0" smtClean="0"/>
              <a:t>mise en situation </a:t>
            </a:r>
            <a:r>
              <a:rPr lang="fr-FR" dirty="0" err="1" smtClean="0"/>
              <a:t>contextualisée</a:t>
            </a:r>
            <a:r>
              <a:rPr lang="fr-FR" dirty="0" smtClean="0"/>
              <a:t>, dans un environnement comportant contingences et incertitudes, opportunités et contraintes,</a:t>
            </a:r>
          </a:p>
          <a:p>
            <a:pPr lvl="1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dirty="0" smtClean="0"/>
              <a:t>activité de management opérationnel en lien avec le management stratégique.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En </a:t>
            </a:r>
            <a:r>
              <a:rPr lang="fr-FR" dirty="0" err="1" smtClean="0"/>
              <a:t>LP</a:t>
            </a:r>
            <a:r>
              <a:rPr lang="fr-FR" dirty="0" smtClean="0"/>
              <a:t> : Scénario</a:t>
            </a:r>
            <a:r>
              <a:rPr lang="fr-FR" baseline="0" dirty="0" smtClean="0"/>
              <a:t> non envisagé. </a:t>
            </a:r>
            <a:r>
              <a:rPr lang="fr-FR" dirty="0" smtClean="0"/>
              <a:t>pas de management</a:t>
            </a:r>
            <a:r>
              <a:rPr lang="fr-FR" baseline="0" dirty="0" smtClean="0"/>
              <a:t> et de prise de décision. Les activités par rôle permettent  de rompre avec le coté « sérieux » et ennuyeux de l’apprentissage du logiciel.  L’interface peut être adaptée en fonction des rôles.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9123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idx="10"/>
          </p:nvPr>
        </p:nvSpPr>
        <p:spPr>
          <a:xfrm>
            <a:off x="1148080" y="1340768"/>
            <a:ext cx="7660640" cy="478539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264696" cy="79208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5000">
                <a:schemeClr val="accent1">
                  <a:tint val="44500"/>
                  <a:satMod val="160000"/>
                </a:schemeClr>
              </a:gs>
              <a:gs pos="4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763688" y="2420888"/>
            <a:ext cx="55446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6"/>
          <p:cNvSpPr>
            <a:spLocks noGrp="1"/>
          </p:cNvSpPr>
          <p:nvPr>
            <p:ph type="body" sz="quarter" idx="10" hasCustomPrompt="1"/>
          </p:nvPr>
        </p:nvSpPr>
        <p:spPr>
          <a:xfrm>
            <a:off x="1835696" y="2492896"/>
            <a:ext cx="5396648" cy="971664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Daniel Perrin Toinin</a:t>
            </a:r>
          </a:p>
          <a:p>
            <a:pPr lvl="0"/>
            <a:r>
              <a:rPr lang="fr-FR" dirty="0" smtClean="0"/>
              <a:t>Groupe PGI de l’Académie de Grenoble </a:t>
            </a:r>
            <a:br>
              <a:rPr lang="fr-FR" dirty="0" smtClean="0"/>
            </a:br>
            <a:r>
              <a:rPr lang="fr-FR" dirty="0" smtClean="0"/>
              <a:t>Coordonnateur du Réseau Crcf</a:t>
            </a:r>
            <a:endParaRPr lang="fr-FR" dirty="0"/>
          </a:p>
        </p:txBody>
      </p:sp>
      <p:grpSp>
        <p:nvGrpSpPr>
          <p:cNvPr id="11" name="Groupe 10"/>
          <p:cNvGrpSpPr/>
          <p:nvPr userDrawn="1"/>
        </p:nvGrpSpPr>
        <p:grpSpPr>
          <a:xfrm>
            <a:off x="0" y="1"/>
            <a:ext cx="1056640" cy="930246"/>
            <a:chOff x="0" y="1"/>
            <a:chExt cx="1056640" cy="930246"/>
          </a:xfrm>
        </p:grpSpPr>
        <p:pic>
          <p:nvPicPr>
            <p:cNvPr id="12" name="Picture 2" descr="Site national Économie et gestion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"/>
              <a:ext cx="1056640" cy="562406"/>
            </a:xfrm>
            <a:prstGeom prst="rect">
              <a:avLst/>
            </a:prstGeom>
            <a:noFill/>
          </p:spPr>
        </p:pic>
        <p:pic>
          <p:nvPicPr>
            <p:cNvPr id="14" name="Picture 4" descr="Académie de Grenoble, pédagogie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3040" y="461963"/>
              <a:ext cx="660400" cy="4682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165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72736" y="2996952"/>
            <a:ext cx="6400800" cy="10801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99B7E0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2267744" y="1349896"/>
            <a:ext cx="6400816" cy="1143000"/>
          </a:xfrm>
        </p:spPr>
        <p:txBody>
          <a:bodyPr/>
          <a:lstStyle>
            <a:lvl1pPr algn="ctr">
              <a:defRPr>
                <a:solidFill>
                  <a:srgbClr val="04124D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2272736" y="2708920"/>
            <a:ext cx="6403720" cy="0"/>
          </a:xfrm>
          <a:prstGeom prst="line">
            <a:avLst/>
          </a:prstGeom>
          <a:ln w="19050">
            <a:solidFill>
              <a:srgbClr val="041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/>
          <p:nvPr userDrawn="1"/>
        </p:nvGrpSpPr>
        <p:grpSpPr>
          <a:xfrm>
            <a:off x="0" y="1"/>
            <a:ext cx="1056640" cy="930246"/>
            <a:chOff x="0" y="1"/>
            <a:chExt cx="1056640" cy="930246"/>
          </a:xfrm>
        </p:grpSpPr>
        <p:pic>
          <p:nvPicPr>
            <p:cNvPr id="12" name="Picture 2" descr="Site national Économie et gestion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"/>
              <a:ext cx="1056640" cy="562406"/>
            </a:xfrm>
            <a:prstGeom prst="rect">
              <a:avLst/>
            </a:prstGeom>
            <a:noFill/>
          </p:spPr>
        </p:pic>
        <p:pic>
          <p:nvPicPr>
            <p:cNvPr id="14" name="Picture 4" descr="Académie de Grenoble, pédagogie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3040" y="461963"/>
              <a:ext cx="660400" cy="4682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23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-27384"/>
            <a:ext cx="9144000" cy="62646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5000">
                <a:schemeClr val="accent1">
                  <a:tint val="44500"/>
                  <a:satMod val="160000"/>
                </a:schemeClr>
              </a:gs>
              <a:gs pos="44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23192" y="334432"/>
            <a:ext cx="6133688" cy="508848"/>
          </a:xfrm>
        </p:spPr>
        <p:txBody>
          <a:bodyPr/>
          <a:lstStyle>
            <a:lvl1pPr algn="ctr">
              <a:defRPr>
                <a:solidFill>
                  <a:srgbClr val="04124D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grpSp>
        <p:nvGrpSpPr>
          <p:cNvPr id="9" name="Groupe 8"/>
          <p:cNvGrpSpPr/>
          <p:nvPr userDrawn="1"/>
        </p:nvGrpSpPr>
        <p:grpSpPr>
          <a:xfrm>
            <a:off x="0" y="1"/>
            <a:ext cx="1056640" cy="930246"/>
            <a:chOff x="0" y="1"/>
            <a:chExt cx="1056640" cy="930246"/>
          </a:xfrm>
        </p:grpSpPr>
        <p:pic>
          <p:nvPicPr>
            <p:cNvPr id="14" name="Picture 2" descr="Site national Économie et gestion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"/>
              <a:ext cx="1056640" cy="562406"/>
            </a:xfrm>
            <a:prstGeom prst="rect">
              <a:avLst/>
            </a:prstGeom>
            <a:noFill/>
          </p:spPr>
        </p:pic>
        <p:pic>
          <p:nvPicPr>
            <p:cNvPr id="15" name="Picture 4" descr="Académie de Grenoble, pédagogie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3040" y="461963"/>
              <a:ext cx="660400" cy="46828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111875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5000">
                <a:schemeClr val="accent1">
                  <a:tint val="44500"/>
                  <a:satMod val="160000"/>
                </a:schemeClr>
              </a:gs>
              <a:gs pos="44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2"/>
          <p:cNvSpPr>
            <a:spLocks noGrp="1"/>
          </p:cNvSpPr>
          <p:nvPr>
            <p:ph type="title" hasCustomPrompt="1"/>
          </p:nvPr>
        </p:nvSpPr>
        <p:spPr>
          <a:xfrm>
            <a:off x="0" y="1412776"/>
            <a:ext cx="9144000" cy="1001944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/>
              <a:t>Merci de votre attention</a:t>
            </a:r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907704" y="2420888"/>
            <a:ext cx="55446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 userDrawn="1"/>
        </p:nvGrpSpPr>
        <p:grpSpPr>
          <a:xfrm>
            <a:off x="0" y="1"/>
            <a:ext cx="1056640" cy="930246"/>
            <a:chOff x="0" y="1"/>
            <a:chExt cx="1056640" cy="930246"/>
          </a:xfrm>
        </p:grpSpPr>
        <p:pic>
          <p:nvPicPr>
            <p:cNvPr id="14" name="Picture 2" descr="Site national Économie et gestion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"/>
              <a:ext cx="1056640" cy="562406"/>
            </a:xfrm>
            <a:prstGeom prst="rect">
              <a:avLst/>
            </a:prstGeom>
            <a:noFill/>
          </p:spPr>
        </p:pic>
        <p:pic>
          <p:nvPicPr>
            <p:cNvPr id="16" name="Picture 4" descr="Académie de Grenoble, pédagogie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3040" y="461963"/>
              <a:ext cx="660400" cy="46828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100376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2646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9000"/>
                </a:schemeClr>
              </a:gs>
              <a:gs pos="17000">
                <a:schemeClr val="bg1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792088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2646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835696" y="1052736"/>
            <a:ext cx="629636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6236898"/>
            <a:ext cx="9144000" cy="6211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308475" algn="ctr"/>
                <a:tab pos="8880475" algn="r"/>
              </a:tabLst>
              <a:defRPr/>
            </a:pPr>
            <a:r>
              <a:rPr lang="fr-FR" sz="1200" b="1" dirty="0" err="1" smtClean="0">
                <a:solidFill>
                  <a:schemeClr val="tx1"/>
                </a:solidFill>
              </a:rPr>
              <a:t>EGE</a:t>
            </a:r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</a:rPr>
              <a:t>PGI</a:t>
            </a:r>
            <a:r>
              <a:rPr lang="fr-FR" sz="1200" b="1" dirty="0" smtClean="0">
                <a:solidFill>
                  <a:schemeClr val="tx1"/>
                </a:solidFill>
              </a:rPr>
              <a:t> et pédagogie de scénario		</a:t>
            </a:r>
            <a:r>
              <a:rPr lang="fr-FR" sz="1200" b="1" dirty="0" smtClean="0">
                <a:solidFill>
                  <a:schemeClr val="tx1"/>
                </a:solidFill>
              </a:rPr>
              <a:t>2013-2014</a:t>
            </a:r>
            <a:endParaRPr lang="fr-FR" sz="1200" b="1" dirty="0">
              <a:solidFill>
                <a:schemeClr val="tx1"/>
              </a:solidFill>
            </a:endParaRPr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0" y="1"/>
            <a:ext cx="1056640" cy="930246"/>
            <a:chOff x="0" y="1"/>
            <a:chExt cx="1056640" cy="930246"/>
          </a:xfrm>
        </p:grpSpPr>
        <p:pic>
          <p:nvPicPr>
            <p:cNvPr id="30722" name="Picture 2" descr="Site national Économie et gestion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1"/>
              <a:ext cx="1056640" cy="562406"/>
            </a:xfrm>
            <a:prstGeom prst="rect">
              <a:avLst/>
            </a:prstGeom>
            <a:noFill/>
          </p:spPr>
        </p:pic>
        <p:pic>
          <p:nvPicPr>
            <p:cNvPr id="30724" name="Picture 4" descr="Académie de Grenoble, pédagogie"/>
            <p:cNvPicPr>
              <a:picLocks noChangeAspect="1" noChangeArrowheads="1"/>
            </p:cNvPicPr>
            <p:nvPr userDrawn="1"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93040" y="461963"/>
              <a:ext cx="660400" cy="46828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6" r:id="rId3"/>
    <p:sldLayoutId id="2147483651" r:id="rId4"/>
    <p:sldLayoutId id="2147483649" r:id="rId5"/>
    <p:sldLayoutId id="2147483653" r:id="rId6"/>
    <p:sldLayoutId id="2147483652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4124D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539552" y="832207"/>
            <a:ext cx="8064896" cy="1438497"/>
          </a:xfrm>
        </p:spPr>
        <p:txBody>
          <a:bodyPr>
            <a:normAutofit/>
          </a:bodyPr>
          <a:lstStyle/>
          <a:p>
            <a:r>
              <a:rPr lang="fr-FR" dirty="0" err="1" smtClean="0"/>
              <a:t>PGI</a:t>
            </a:r>
            <a:r>
              <a:rPr lang="fr-FR" dirty="0" smtClean="0"/>
              <a:t> et pédagogie par les scénarios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835696" y="2492895"/>
            <a:ext cx="5807750" cy="14812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dirty="0" smtClean="0"/>
              <a:t>Christine Forest</a:t>
            </a:r>
          </a:p>
          <a:p>
            <a:pPr lvl="0" algn="l"/>
            <a:r>
              <a:rPr lang="fr-FR" dirty="0" smtClean="0"/>
              <a:t>Annick </a:t>
            </a:r>
            <a:r>
              <a:rPr lang="fr-FR" dirty="0" err="1" smtClean="0"/>
              <a:t>Korb</a:t>
            </a:r>
            <a:endParaRPr lang="fr-FR" dirty="0" smtClean="0"/>
          </a:p>
          <a:p>
            <a:pPr lvl="0" algn="l"/>
            <a:r>
              <a:rPr lang="fr-FR" dirty="0" smtClean="0"/>
              <a:t>Maria Morand</a:t>
            </a:r>
          </a:p>
          <a:p>
            <a:pPr lvl="0" algn="l"/>
            <a:r>
              <a:rPr lang="fr-FR" dirty="0" smtClean="0"/>
              <a:t>Daniel Perrin Toinin </a:t>
            </a:r>
          </a:p>
          <a:p>
            <a:pPr lvl="0" algn="l"/>
            <a:r>
              <a:rPr lang="fr-FR" dirty="0" smtClean="0"/>
              <a:t>Groupe PGI de l’Académie de Grenoble 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Scénario 3 : </a:t>
            </a:r>
            <a:r>
              <a:rPr lang="fr-FR" sz="2400" b="1" dirty="0" smtClean="0"/>
              <a:t>jeu de gestion </a:t>
            </a:r>
            <a:r>
              <a:rPr lang="fr-FR" sz="2400" dirty="0" smtClean="0"/>
              <a:t>avec le PGI </a:t>
            </a:r>
          </a:p>
          <a:p>
            <a:pPr>
              <a:buNone/>
            </a:pPr>
            <a:endParaRPr lang="fr-FR" sz="2400" dirty="0" smtClean="0"/>
          </a:p>
          <a:p>
            <a:endParaRPr lang="fr-FR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3400" indent="-533400"/>
            <a:r>
              <a:rPr lang="fr-FR" sz="2800" dirty="0" smtClean="0"/>
              <a:t>2. Démarches et scénarios pédagogiques</a:t>
            </a:r>
            <a:endParaRPr lang="fr-FR" sz="2800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0" y="1257300"/>
            <a:ext cx="1220067" cy="914400"/>
          </a:xfrm>
          <a:prstGeom prst="heptag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10800" rIns="0" bIns="10800"/>
          <a:lstStyle/>
          <a:p>
            <a:pPr algn="ctr">
              <a:defRPr/>
            </a:pPr>
            <a:r>
              <a:rPr lang="fr-FR" sz="1600" b="1" i="1" dirty="0" smtClean="0"/>
              <a:t>Vous avec dit jouer ?</a:t>
            </a:r>
            <a:endParaRPr lang="fr-FR" sz="4800" b="1" dirty="0"/>
          </a:p>
        </p:txBody>
      </p:sp>
      <p:sp>
        <p:nvSpPr>
          <p:cNvPr id="18" name="Rectangle 17"/>
          <p:cNvSpPr/>
          <p:nvPr/>
        </p:nvSpPr>
        <p:spPr>
          <a:xfrm>
            <a:off x="1228725" y="1885983"/>
            <a:ext cx="72723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Pourquoi un jeu ?</a:t>
            </a:r>
          </a:p>
          <a:p>
            <a:pPr marL="439738" lvl="0" indent="-261938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200" dirty="0" smtClean="0"/>
              <a:t>approche transversale, l’entreprise est appréhendée comme un système,</a:t>
            </a:r>
          </a:p>
          <a:p>
            <a:pPr marL="439738" lvl="0" indent="-261938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200" dirty="0" smtClean="0"/>
              <a:t>travail en groupe et en autonomie,</a:t>
            </a:r>
          </a:p>
          <a:p>
            <a:pPr marL="439738" lvl="0" indent="-261938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200" dirty="0" smtClean="0"/>
              <a:t>sensibilisation au management et à la prise de décision </a:t>
            </a:r>
            <a:r>
              <a:rPr lang="fr-FR" sz="2200" dirty="0" smtClean="0">
                <a:latin typeface="Wingdings" pitchFamily="2" charset="2"/>
              </a:rPr>
              <a:t></a:t>
            </a:r>
            <a:r>
              <a:rPr lang="fr-FR" sz="2200" dirty="0" smtClean="0"/>
              <a:t> obliger à argumenter sur les décisions prises et les résultats obtenus,</a:t>
            </a:r>
          </a:p>
          <a:p>
            <a:pPr marL="439738" lvl="0" indent="-261938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200" dirty="0" smtClean="0"/>
              <a:t>activité ludique, rompant avec l’image de sérieux et d’ennuyeux </a:t>
            </a:r>
            <a:r>
              <a:rPr lang="fr-FR" sz="2200" dirty="0" smtClean="0">
                <a:latin typeface="Wingdings" pitchFamily="2" charset="2"/>
              </a:rPr>
              <a:t></a:t>
            </a:r>
            <a:r>
              <a:rPr lang="fr-FR" sz="2200" dirty="0" smtClean="0"/>
              <a:t>dédramatiser l’approche du PGI, </a:t>
            </a:r>
          </a:p>
          <a:p>
            <a:pPr marL="439738" lvl="0" indent="-261938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200" dirty="0" smtClean="0"/>
              <a:t>montrer qu’on peut simplifier l’interface pour répondre aux seuls besoins pédagogiques</a:t>
            </a:r>
            <a:endParaRPr lang="fr-FR" sz="2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4- Les différences LT/LP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3054964"/>
              </p:ext>
            </p:extLst>
          </p:nvPr>
        </p:nvGraphicFramePr>
        <p:xfrm>
          <a:off x="540689" y="1102799"/>
          <a:ext cx="8033156" cy="474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173"/>
                <a:gridCol w="2930079"/>
                <a:gridCol w="3732904"/>
              </a:tblGrid>
              <a:tr h="66166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LT/BTS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LP</a:t>
                      </a:r>
                      <a:endParaRPr lang="fr-FR" dirty="0"/>
                    </a:p>
                  </a:txBody>
                  <a:tcPr/>
                </a:tc>
              </a:tr>
              <a:tr h="212093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ENVIRONNEMENT PÉDAGOGIQUE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/>
                        <a:t>Pas de préconisation.</a:t>
                      </a:r>
                    </a:p>
                    <a:p>
                      <a:pPr algn="l"/>
                      <a:r>
                        <a:rPr lang="fr-FR" sz="1600" b="0" dirty="0" smtClean="0"/>
                        <a:t>PLI ou </a:t>
                      </a:r>
                      <a:r>
                        <a:rPr lang="fr-FR" sz="1600" b="0" dirty="0" err="1" smtClean="0"/>
                        <a:t>GLI</a:t>
                      </a:r>
                      <a:endParaRPr lang="fr-FR" sz="1600" b="0" dirty="0" smtClean="0"/>
                    </a:p>
                    <a:p>
                      <a:pPr algn="l"/>
                      <a:endParaRPr lang="fr-FR" sz="1600" b="0" dirty="0" smtClean="0"/>
                    </a:p>
                    <a:p>
                      <a:pPr algn="l"/>
                      <a:endParaRPr lang="fr-FR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/>
                        <a:t>Les activités des élèves se déroulent</a:t>
                      </a:r>
                      <a:r>
                        <a:rPr lang="fr-FR" sz="1600" b="0" baseline="0" dirty="0" smtClean="0"/>
                        <a:t> dans un espace plus professionnel (open </a:t>
                      </a:r>
                      <a:r>
                        <a:rPr lang="fr-FR" sz="1600" b="0" baseline="0" dirty="0" err="1" smtClean="0"/>
                        <a:t>space</a:t>
                      </a:r>
                      <a:r>
                        <a:rPr lang="fr-FR" sz="1600" b="0" baseline="0" dirty="0" smtClean="0"/>
                        <a:t>):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 salle de réunion,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 zone accueil,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 postes de travail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fr-FR" sz="1600" b="0" baseline="0" dirty="0" smtClean="0"/>
                        <a:t>qui simulent les différents services de l’entreprise. 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fr-FR" sz="1600" b="0" baseline="0" dirty="0" smtClean="0"/>
                        <a:t>Mobilier et matériel de rangement spécifiques.</a:t>
                      </a:r>
                      <a:endParaRPr lang="fr-FR" sz="1600" b="0" dirty="0"/>
                    </a:p>
                  </a:txBody>
                  <a:tcPr anchor="ctr"/>
                </a:tc>
              </a:tr>
              <a:tr h="1794641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SCÉNARIO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/>
                        <a:t>La scénarisation a comme objectif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donner un sens au travail effectué (pas de « presse bouton »,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d’être prétexte à la conceptualisation </a:t>
                      </a:r>
                      <a:r>
                        <a:rPr lang="fr-FR" sz="1600" b="0" baseline="0" dirty="0" smtClean="0"/>
                        <a:t>par l’élève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/>
                        <a:t>Le scénario</a:t>
                      </a:r>
                      <a:r>
                        <a:rPr lang="fr-FR" sz="1600" b="0" baseline="0" dirty="0" smtClean="0"/>
                        <a:t>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 ne concerne pas qu’un pôle </a:t>
                      </a:r>
                      <a:r>
                        <a:rPr lang="fr-FR" sz="1600" b="0" baseline="0" smtClean="0"/>
                        <a:t>du référentiel.</a:t>
                      </a:r>
                      <a:endParaRPr lang="fr-FR" sz="1600" b="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 fait intervenir plusieurs outils dont le </a:t>
                      </a:r>
                      <a:r>
                        <a:rPr lang="fr-FR" sz="1600" b="0" baseline="0" dirty="0" err="1" smtClean="0"/>
                        <a:t>PGI</a:t>
                      </a:r>
                      <a:endParaRPr lang="fr-FR" sz="1600" b="0" baseline="0" dirty="0" smtClean="0"/>
                    </a:p>
                    <a:p>
                      <a:pPr algn="l"/>
                      <a:endParaRPr lang="fr-FR" sz="1600" b="0" baseline="0" dirty="0" smtClean="0"/>
                    </a:p>
                    <a:p>
                      <a:pPr algn="l"/>
                      <a:r>
                        <a:rPr lang="fr-FR" sz="1600" b="0" baseline="0" dirty="0" smtClean="0"/>
                        <a:t>La construction du scénario fait intervenir le binôme de l’enseignement professionnel</a:t>
                      </a:r>
                      <a:endParaRPr lang="fr-FR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4- Les différences LT/LP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40689" y="1102798"/>
          <a:ext cx="8033156" cy="497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69"/>
                <a:gridCol w="3001383"/>
                <a:gridCol w="3732904"/>
              </a:tblGrid>
              <a:tr h="76106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LT/BTS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LP</a:t>
                      </a:r>
                      <a:endParaRPr lang="fr-FR" dirty="0"/>
                    </a:p>
                  </a:txBody>
                  <a:tcPr/>
                </a:tc>
              </a:tr>
              <a:tr h="243563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ACTIVITÉS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dirty="0" smtClean="0"/>
                        <a:t> Les activités sont simulées,</a:t>
                      </a:r>
                      <a:r>
                        <a:rPr lang="fr-FR" sz="1600" b="0" baseline="0" dirty="0" smtClean="0"/>
                        <a:t>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600" b="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 Les rôles peuvent être tenus à plusieurs, de façon tournante ou pas.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600" b="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 En dehors des APS ou ateliers (BTS) et projets (terminale), les activités sont généralement menées par tous.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dirty="0" smtClean="0"/>
                        <a:t> Les</a:t>
                      </a:r>
                      <a:r>
                        <a:rPr lang="fr-FR" sz="1600" b="0" baseline="0" dirty="0" smtClean="0"/>
                        <a:t> élèves ne sont pas affectés tous dans le même service.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600" b="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 Progressivement, le travail est individualisé : dans un même service, ils se voient confier des tâches et compétences différentes.</a:t>
                      </a:r>
                      <a:endParaRPr lang="fr-FR" sz="1600" b="0" dirty="0"/>
                    </a:p>
                  </a:txBody>
                  <a:tcPr anchor="ctr"/>
                </a:tc>
              </a:tr>
              <a:tr h="168174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CERTIFICATION ET VALIDATION DU DIPLÔME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dirty="0" smtClean="0"/>
                        <a:t>En</a:t>
                      </a:r>
                      <a:r>
                        <a:rPr lang="fr-FR" sz="1600" b="0" baseline="0" dirty="0" smtClean="0"/>
                        <a:t> lycée, évaluation au travers du projet, mais sans technicité…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fr-FR" sz="1600" b="0" baseline="0" dirty="0" smtClean="0"/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1600" b="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600" b="0" baseline="0" dirty="0" smtClean="0"/>
                        <a:t>En BTS compétences évaluées en </a:t>
                      </a:r>
                      <a:r>
                        <a:rPr lang="fr-FR" sz="1600" b="0" baseline="0" dirty="0" err="1" smtClean="0"/>
                        <a:t>CCF</a:t>
                      </a:r>
                      <a:r>
                        <a:rPr lang="fr-FR" sz="1600" b="0" baseline="0" dirty="0" smtClean="0"/>
                        <a:t> (</a:t>
                      </a:r>
                      <a:r>
                        <a:rPr lang="fr-FR" sz="1600" b="0" baseline="0" dirty="0" err="1" smtClean="0"/>
                        <a:t>CGO</a:t>
                      </a:r>
                      <a:r>
                        <a:rPr lang="fr-FR" sz="1600" b="0" baseline="0" dirty="0" smtClean="0"/>
                        <a:t>, PME, SIO)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/>
                        <a:t>CCF. </a:t>
                      </a:r>
                    </a:p>
                    <a:p>
                      <a:pPr algn="l"/>
                      <a:r>
                        <a:rPr lang="fr-FR" sz="1600" b="0" dirty="0" smtClean="0"/>
                        <a:t>Suivi individualisé des compétences élèves sur Cerise Pro ou autres</a:t>
                      </a:r>
                      <a:endParaRPr lang="fr-FR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4338" y="188640"/>
            <a:ext cx="6623540" cy="792088"/>
          </a:xfrm>
        </p:spPr>
        <p:txBody>
          <a:bodyPr>
            <a:noAutofit/>
          </a:bodyPr>
          <a:lstStyle/>
          <a:p>
            <a:pPr marL="363538" indent="-363538"/>
            <a:r>
              <a:rPr lang="fr-FR" sz="2400" dirty="0" smtClean="0"/>
              <a:t>1. Éléments de contexte : pourquoi le </a:t>
            </a:r>
            <a:r>
              <a:rPr lang="fr-FR" sz="2400" dirty="0" err="1" smtClean="0"/>
              <a:t>PGI</a:t>
            </a:r>
            <a:r>
              <a:rPr lang="fr-FR" sz="2400" dirty="0" smtClean="0"/>
              <a:t> dans nos formations ?</a:t>
            </a:r>
            <a:endParaRPr lang="fr-FR" sz="2400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760288" y="1171254"/>
          <a:ext cx="7099442" cy="504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1. Éléments de contexte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1268" y="1366463"/>
            <a:ext cx="6251132" cy="4759700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Intégration de plus en plus poussée au sein des organisations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Gestion par les processus, </a:t>
            </a:r>
            <a:r>
              <a:rPr lang="fr-FR" sz="2400" dirty="0" err="1" smtClean="0"/>
              <a:t>workflow</a:t>
            </a: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Évolution des métiers </a:t>
            </a:r>
          </a:p>
          <a:p>
            <a:pPr lvl="1"/>
            <a:r>
              <a:rPr lang="fr-FR" sz="2000" dirty="0" smtClean="0"/>
              <a:t>exemple en comptabilité, de la « saisie » au « contrôle »,</a:t>
            </a:r>
          </a:p>
          <a:p>
            <a:pPr lvl="1"/>
            <a:r>
              <a:rPr lang="fr-FR" sz="2000" dirty="0" smtClean="0"/>
              <a:t>dématérialisation croissante,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Interconnexion et interopérabilité des outils ...</a:t>
            </a:r>
            <a:endParaRPr lang="fr-FR" sz="2400" dirty="0"/>
          </a:p>
        </p:txBody>
      </p:sp>
      <p:grpSp>
        <p:nvGrpSpPr>
          <p:cNvPr id="5" name="Groupe 4"/>
          <p:cNvGrpSpPr/>
          <p:nvPr/>
        </p:nvGrpSpPr>
        <p:grpSpPr>
          <a:xfrm>
            <a:off x="156906" y="1054613"/>
            <a:ext cx="1815731" cy="1524200"/>
            <a:chOff x="3755660" y="246571"/>
            <a:chExt cx="1823210" cy="1625430"/>
          </a:xfrm>
        </p:grpSpPr>
        <p:sp>
          <p:nvSpPr>
            <p:cNvPr id="6" name="Ellipse 5"/>
            <p:cNvSpPr/>
            <p:nvPr/>
          </p:nvSpPr>
          <p:spPr>
            <a:xfrm>
              <a:off x="3755660" y="246571"/>
              <a:ext cx="1823210" cy="16254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7" name="Ellipse 4"/>
            <p:cNvSpPr/>
            <p:nvPr/>
          </p:nvSpPr>
          <p:spPr>
            <a:xfrm>
              <a:off x="4022663" y="484610"/>
              <a:ext cx="1289204" cy="1149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/>
                <a:t>Environnement technologique et organisationnel  en mutation</a:t>
              </a:r>
              <a:endParaRPr lang="fr-FR" sz="1400" kern="12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1. Éléments de contexte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6881" y="1366463"/>
            <a:ext cx="6415519" cy="4759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Rénovations des programmes et référentiels, avec des approches nouvelles 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En lycée technologique :</a:t>
            </a:r>
          </a:p>
          <a:p>
            <a:pPr lvl="1"/>
            <a:r>
              <a:rPr lang="fr-FR" sz="2000" dirty="0" smtClean="0"/>
              <a:t>STMG</a:t>
            </a:r>
          </a:p>
          <a:p>
            <a:pPr lvl="1"/>
            <a:r>
              <a:rPr lang="fr-FR" sz="2000" dirty="0" smtClean="0"/>
              <a:t>BTS : AG PME-PMI, Assistants, CGO…</a:t>
            </a:r>
          </a:p>
          <a:p>
            <a:endParaRPr lang="fr-FR" sz="2400" dirty="0" smtClean="0"/>
          </a:p>
          <a:p>
            <a:r>
              <a:rPr lang="fr-FR" sz="2400" dirty="0" smtClean="0"/>
              <a:t>En lycées professionnels :</a:t>
            </a:r>
          </a:p>
          <a:p>
            <a:pPr lvl="1"/>
            <a:r>
              <a:rPr lang="fr-FR" sz="2000" dirty="0" smtClean="0"/>
              <a:t>Bac pro en 3 ans</a:t>
            </a:r>
          </a:p>
          <a:p>
            <a:pPr lvl="1"/>
            <a:r>
              <a:rPr lang="fr-FR" sz="2000" dirty="0" smtClean="0"/>
              <a:t>Bac pro G.A.</a:t>
            </a:r>
            <a:endParaRPr lang="fr-FR" sz="2000" dirty="0"/>
          </a:p>
        </p:txBody>
      </p:sp>
      <p:grpSp>
        <p:nvGrpSpPr>
          <p:cNvPr id="8" name="Groupe 7"/>
          <p:cNvGrpSpPr/>
          <p:nvPr/>
        </p:nvGrpSpPr>
        <p:grpSpPr>
          <a:xfrm>
            <a:off x="30822" y="1040354"/>
            <a:ext cx="1703279" cy="1653948"/>
            <a:chOff x="1296776" y="534257"/>
            <a:chExt cx="1703279" cy="1653948"/>
          </a:xfrm>
        </p:grpSpPr>
        <p:sp>
          <p:nvSpPr>
            <p:cNvPr id="9" name="Ellipse 8"/>
            <p:cNvSpPr/>
            <p:nvPr/>
          </p:nvSpPr>
          <p:spPr>
            <a:xfrm>
              <a:off x="1296776" y="534257"/>
              <a:ext cx="1703279" cy="16539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Ellipse 4"/>
            <p:cNvSpPr/>
            <p:nvPr/>
          </p:nvSpPr>
          <p:spPr>
            <a:xfrm>
              <a:off x="1546216" y="776472"/>
              <a:ext cx="1204399" cy="1169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/>
                <a:t>Enseignements en mutation (rénovations)</a:t>
              </a:r>
              <a:endParaRPr lang="fr-FR" sz="1400" kern="12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1. Éléments de contexte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1268" y="1500027"/>
            <a:ext cx="6613132" cy="43590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sz="2400" dirty="0" smtClean="0"/>
              <a:t>Pénurie de moyens et ressources humaines  </a:t>
            </a:r>
            <a:r>
              <a:rPr lang="fr-FR" sz="2400" dirty="0" smtClean="0">
                <a:latin typeface="Wingdings" pitchFamily="2" charset="2"/>
              </a:rPr>
              <a:t></a:t>
            </a:r>
            <a:r>
              <a:rPr lang="fr-FR" sz="2200" dirty="0" smtClean="0"/>
              <a:t> impact sur le déploiements des solutions logicielles</a:t>
            </a:r>
            <a:endParaRPr lang="fr-FR" sz="2400" dirty="0" smtClean="0"/>
          </a:p>
          <a:p>
            <a:pPr>
              <a:spcBef>
                <a:spcPts val="1200"/>
              </a:spcBef>
            </a:pPr>
            <a:r>
              <a:rPr lang="fr-FR" sz="2400" dirty="0" smtClean="0"/>
              <a:t>Usages différents de l’entreprise : </a:t>
            </a:r>
          </a:p>
          <a:p>
            <a:pPr lvl="1"/>
            <a:r>
              <a:rPr lang="fr-FR" sz="2000" dirty="0" smtClean="0"/>
              <a:t>travaux peu techniques et plus polyvalents</a:t>
            </a:r>
          </a:p>
          <a:p>
            <a:pPr lvl="1"/>
            <a:r>
              <a:rPr lang="fr-FR" sz="2000" dirty="0" smtClean="0"/>
              <a:t>utilisateurs nomades</a:t>
            </a:r>
          </a:p>
          <a:p>
            <a:pPr lvl="1"/>
            <a:r>
              <a:rPr lang="fr-FR" sz="2000" dirty="0" smtClean="0"/>
              <a:t>bases nombreuses, non réelles, « intemporelles »</a:t>
            </a:r>
          </a:p>
          <a:p>
            <a:pPr marL="342900" lvl="1" indent="-342900">
              <a:spcBef>
                <a:spcPts val="1200"/>
              </a:spcBef>
            </a:pPr>
            <a:r>
              <a:rPr lang="fr-FR" dirty="0" smtClean="0"/>
              <a:t>Usages différents d’une formation à l’autre</a:t>
            </a:r>
          </a:p>
          <a:p>
            <a:pPr lvl="1"/>
            <a:r>
              <a:rPr lang="fr-FR" sz="2000" dirty="0" smtClean="0"/>
              <a:t>utilisation opérationnelle ou pas ?</a:t>
            </a:r>
          </a:p>
          <a:p>
            <a:pPr lvl="1"/>
            <a:r>
              <a:rPr lang="fr-FR" sz="2000" dirty="0" smtClean="0"/>
              <a:t>simulation = expérimenter ou faire semblant ?</a:t>
            </a:r>
          </a:p>
          <a:p>
            <a:pPr lvl="1"/>
            <a:endParaRPr lang="fr-FR" sz="2000" dirty="0"/>
          </a:p>
        </p:txBody>
      </p:sp>
      <p:grpSp>
        <p:nvGrpSpPr>
          <p:cNvPr id="9" name="Groupe 8"/>
          <p:cNvGrpSpPr/>
          <p:nvPr/>
        </p:nvGrpSpPr>
        <p:grpSpPr>
          <a:xfrm>
            <a:off x="175452" y="1128527"/>
            <a:ext cx="1868314" cy="1703634"/>
            <a:chOff x="2661014" y="1645746"/>
            <a:chExt cx="1868314" cy="1703634"/>
          </a:xfrm>
        </p:grpSpPr>
        <p:sp>
          <p:nvSpPr>
            <p:cNvPr id="10" name="Ellipse 9"/>
            <p:cNvSpPr/>
            <p:nvPr/>
          </p:nvSpPr>
          <p:spPr>
            <a:xfrm>
              <a:off x="2661014" y="1645746"/>
              <a:ext cx="1868314" cy="170363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1" name="Ellipse 4"/>
            <p:cNvSpPr/>
            <p:nvPr/>
          </p:nvSpPr>
          <p:spPr>
            <a:xfrm>
              <a:off x="2934622" y="1895237"/>
              <a:ext cx="1321098" cy="12046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/>
                <a:t>Situation particulière du domaine éducatif</a:t>
              </a:r>
              <a:endParaRPr lang="fr-FR" sz="1400" kern="12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ou </a:t>
            </a:r>
          </a:p>
          <a:p>
            <a:pPr marL="357188" indent="-357188" algn="l"/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« le PGI, mais…</a:t>
            </a:r>
            <a:br>
              <a:rPr lang="fr-FR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qu’est-ce que ça change à ma pédagogie ? »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sz="3600" b="1" dirty="0" smtClean="0">
                <a:solidFill>
                  <a:schemeClr val="tx1"/>
                </a:solidFill>
              </a:rPr>
              <a:t>2. Quelles démarches didactiques adopter ?</a:t>
            </a:r>
            <a:endParaRPr lang="fr-FR" sz="3600" b="1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sz="2400" dirty="0" smtClean="0"/>
              <a:t>Approche par les processus </a:t>
            </a:r>
            <a:r>
              <a:rPr lang="fr-FR" sz="2400" dirty="0" smtClean="0">
                <a:latin typeface="Wingdings" pitchFamily="2" charset="2"/>
              </a:rPr>
              <a:t></a:t>
            </a:r>
            <a:r>
              <a:rPr lang="fr-FR" sz="2400" dirty="0" smtClean="0"/>
              <a:t> se situer dans un processus, apprécier les causes et conséquences des actions.</a:t>
            </a:r>
          </a:p>
          <a:p>
            <a:pPr>
              <a:spcBef>
                <a:spcPts val="1200"/>
              </a:spcBef>
            </a:pPr>
            <a:r>
              <a:rPr lang="fr-FR" sz="2400" dirty="0" smtClean="0"/>
              <a:t>Vision systémique, mise en évidence des interactions et transversalités (entre matières, entre processus ou fonctions).</a:t>
            </a:r>
          </a:p>
          <a:p>
            <a:pPr>
              <a:spcBef>
                <a:spcPts val="1200"/>
              </a:spcBef>
            </a:pPr>
            <a:r>
              <a:rPr lang="fr-FR" sz="2400" dirty="0" smtClean="0"/>
              <a:t>On travaille au sein d’un groupe, donc travaux DE groupe, et jeux de rôles.</a:t>
            </a:r>
          </a:p>
          <a:p>
            <a:pPr>
              <a:spcBef>
                <a:spcPts val="1200"/>
              </a:spcBef>
            </a:pPr>
            <a:r>
              <a:rPr lang="fr-FR" sz="2400" dirty="0" smtClean="0"/>
              <a:t>Travaux de simulation.</a:t>
            </a:r>
            <a:endParaRPr lang="fr-FR" sz="24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2. Quelles démarches adopter ?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192688" cy="936104"/>
          </a:xfrm>
        </p:spPr>
        <p:txBody>
          <a:bodyPr>
            <a:normAutofit fontScale="90000"/>
          </a:bodyPr>
          <a:lstStyle/>
          <a:p>
            <a:pPr marL="533400" indent="-533400"/>
            <a:r>
              <a:rPr lang="fr-FR" sz="2800" dirty="0" smtClean="0"/>
              <a:t>3. Démarches et scénarios pédagogiques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682" y="1161582"/>
            <a:ext cx="8496944" cy="4785395"/>
          </a:xfrm>
        </p:spPr>
        <p:txBody>
          <a:bodyPr>
            <a:normAutofit/>
          </a:bodyPr>
          <a:lstStyle/>
          <a:p>
            <a:r>
              <a:rPr lang="fr-FR" sz="2400" dirty="0" smtClean="0"/>
              <a:t>Scénario 1 : exploiter et analyser/comprendre un SI</a:t>
            </a:r>
          </a:p>
          <a:p>
            <a:pPr>
              <a:buNone/>
            </a:pPr>
            <a:endParaRPr lang="fr-FR" sz="2400" dirty="0" smtClean="0"/>
          </a:p>
          <a:p>
            <a:endParaRPr lang="fr-FR" sz="2400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635896" y="2204864"/>
            <a:ext cx="925513" cy="2523778"/>
          </a:xfrm>
          <a:prstGeom prst="downArrow">
            <a:avLst>
              <a:gd name="adj1" fmla="val 49917"/>
              <a:gd name="adj2" fmla="val 495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800" dirty="0"/>
          </a:p>
          <a:p>
            <a:endParaRPr lang="fr-FR" sz="1800" dirty="0"/>
          </a:p>
          <a:p>
            <a:pPr algn="ctr"/>
            <a:r>
              <a:rPr lang="fr-FR" dirty="0">
                <a:sym typeface="Wingdings" pitchFamily="2" charset="2"/>
              </a:rPr>
              <a:t></a:t>
            </a:r>
            <a:endParaRPr lang="fr-FR" dirty="0"/>
          </a:p>
          <a:p>
            <a:pPr algn="ctr"/>
            <a:endParaRPr lang="fr-FR" sz="1800" dirty="0"/>
          </a:p>
          <a:p>
            <a:pPr algn="ctr"/>
            <a:endParaRPr lang="fr-FR" sz="1800" dirty="0"/>
          </a:p>
          <a:p>
            <a:pPr algn="ctr"/>
            <a:r>
              <a:rPr lang="fr-FR" dirty="0">
                <a:sym typeface="Wingdings" pitchFamily="2" charset="2"/>
              </a:rPr>
              <a:t>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>
                <a:sym typeface="Wingdings" pitchFamily="2" charset="2"/>
              </a:rPr>
              <a:t>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37012" y="1632298"/>
            <a:ext cx="1676400" cy="79774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10800" rIns="0" bIns="10800" anchor="ctr" anchorCtr="1"/>
          <a:lstStyle/>
          <a:p>
            <a:pPr algn="ctr"/>
            <a:r>
              <a:rPr lang="fr-FR" sz="1800" dirty="0" smtClean="0">
                <a:latin typeface="Arial" charset="0"/>
              </a:rPr>
              <a:t>Évènement</a:t>
            </a:r>
            <a:endParaRPr lang="fr-FR" sz="3600" dirty="0">
              <a:latin typeface="Arial" charset="0"/>
            </a:endParaRPr>
          </a:p>
        </p:txBody>
      </p:sp>
      <p:grpSp>
        <p:nvGrpSpPr>
          <p:cNvPr id="4" name="Groupe 42"/>
          <p:cNvGrpSpPr>
            <a:grpSpLocks/>
          </p:cNvGrpSpPr>
          <p:nvPr/>
        </p:nvGrpSpPr>
        <p:grpSpPr bwMode="auto">
          <a:xfrm>
            <a:off x="284684" y="2414954"/>
            <a:ext cx="6696744" cy="1031631"/>
            <a:chOff x="557705" y="2058704"/>
            <a:chExt cx="6696717" cy="1031032"/>
          </a:xfrm>
        </p:grpSpPr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557705" y="2058704"/>
              <a:ext cx="3544956" cy="1031032"/>
            </a:xfrm>
            <a:prstGeom prst="homePlate">
              <a:avLst>
                <a:gd name="adj" fmla="val 7229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0" rIns="72000" bIns="0" anchor="ctr" anchorCtr="0"/>
            <a:lstStyle/>
            <a:p>
              <a:r>
                <a:rPr lang="fr-FR" sz="1200" b="1" i="1" dirty="0" smtClean="0">
                  <a:latin typeface="Arial" charset="0"/>
                </a:rPr>
                <a:t>Traiter l’évènement ou l’information à l’aide du PGI</a:t>
              </a:r>
              <a:endParaRPr lang="fr-FR" sz="1200" b="1" i="1" dirty="0">
                <a:latin typeface="Arial" charset="0"/>
              </a:endParaRPr>
            </a:p>
            <a:p>
              <a:r>
                <a:rPr lang="fr-FR" sz="1100" i="1" dirty="0" smtClean="0">
                  <a:latin typeface="Arial" charset="0"/>
                </a:rPr>
                <a:t>Traiter une commande jusqu’à son règlement, acquérir une immobilisation et la financer, traiter une  réclamation client, une difficulté de paiement, etc.</a:t>
              </a:r>
              <a:endParaRPr lang="fr-FR" sz="3600" dirty="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102299" y="2355994"/>
              <a:ext cx="1152123" cy="3598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/>
            <a:lstStyle/>
            <a:p>
              <a:pPr>
                <a:defRPr/>
              </a:pPr>
              <a:r>
                <a:rPr lang="fr-FR" sz="1600" b="1" i="1" dirty="0"/>
                <a:t>= </a:t>
              </a:r>
              <a:r>
                <a:rPr lang="fr-FR" sz="1600" b="1" i="1" dirty="0" smtClean="0"/>
                <a:t>réaliser </a:t>
              </a:r>
              <a:endParaRPr lang="fr-FR" sz="4800" dirty="0"/>
            </a:p>
          </p:txBody>
        </p:sp>
      </p:grpSp>
      <p:grpSp>
        <p:nvGrpSpPr>
          <p:cNvPr id="5" name="Groupe 43"/>
          <p:cNvGrpSpPr>
            <a:grpSpLocks/>
          </p:cNvGrpSpPr>
          <p:nvPr/>
        </p:nvGrpSpPr>
        <p:grpSpPr bwMode="auto">
          <a:xfrm>
            <a:off x="302146" y="3576511"/>
            <a:ext cx="7327353" cy="611138"/>
            <a:chOff x="574296" y="3220074"/>
            <a:chExt cx="7327490" cy="610905"/>
          </a:xfrm>
        </p:grpSpPr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574296" y="3220074"/>
              <a:ext cx="3585249" cy="610905"/>
            </a:xfrm>
            <a:prstGeom prst="homePlate">
              <a:avLst>
                <a:gd name="adj" fmla="val 798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0" rIns="0" bIns="0" anchor="ctr" anchorCtr="0"/>
            <a:lstStyle/>
            <a:p>
              <a:r>
                <a:rPr lang="fr-FR" sz="1200" b="1" i="1" dirty="0" smtClean="0">
                  <a:latin typeface="Arial" charset="0"/>
                </a:rPr>
                <a:t>Observer , analyser et noter les procédures et les flux</a:t>
              </a:r>
              <a:endParaRPr lang="fr-FR" sz="3600" dirty="0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029544" y="3292055"/>
              <a:ext cx="1872242" cy="2378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/>
            <a:lstStyle/>
            <a:p>
              <a:pPr>
                <a:defRPr/>
              </a:pPr>
              <a:r>
                <a:rPr lang="fr-FR" sz="1400" b="1" i="1" dirty="0"/>
                <a:t>= </a:t>
              </a:r>
              <a:r>
                <a:rPr lang="fr-FR" sz="1600" b="1" i="1" dirty="0" smtClean="0"/>
                <a:t>observer, analyser</a:t>
              </a:r>
              <a:endParaRPr lang="fr-FR" sz="4400" b="1" dirty="0"/>
            </a:p>
          </p:txBody>
        </p:sp>
      </p:grpSp>
      <p:grpSp>
        <p:nvGrpSpPr>
          <p:cNvPr id="15" name="Groupe 45"/>
          <p:cNvGrpSpPr>
            <a:grpSpLocks/>
          </p:cNvGrpSpPr>
          <p:nvPr/>
        </p:nvGrpSpPr>
        <p:grpSpPr bwMode="auto">
          <a:xfrm>
            <a:off x="2588940" y="4728642"/>
            <a:ext cx="5259984" cy="1080128"/>
            <a:chOff x="2793355" y="5360364"/>
            <a:chExt cx="5042812" cy="1079908"/>
          </a:xfrm>
        </p:grpSpPr>
        <p:sp>
          <p:nvSpPr>
            <p:cNvPr id="22" name="AutoShape 11"/>
            <p:cNvSpPr>
              <a:spLocks noChangeArrowheads="1"/>
            </p:cNvSpPr>
            <p:nvPr/>
          </p:nvSpPr>
          <p:spPr bwMode="auto">
            <a:xfrm>
              <a:off x="2793355" y="5360364"/>
              <a:ext cx="2879665" cy="10799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000" tIns="0" rIns="0" bIns="0"/>
            <a:lstStyle/>
            <a:p>
              <a:r>
                <a:rPr lang="fr-FR" sz="1200" b="1" i="1" dirty="0" smtClean="0">
                  <a:latin typeface="Arial" pitchFamily="34" charset="0"/>
                  <a:cs typeface="Arial" pitchFamily="34" charset="0"/>
                </a:rPr>
                <a:t>Analyser, décrire ou schématiser le processus ou l’organisation du SI </a:t>
              </a:r>
            </a:p>
            <a:p>
              <a:r>
                <a:rPr lang="fr-FR" sz="1200" i="1" dirty="0" smtClean="0">
                  <a:latin typeface="Arial" pitchFamily="34" charset="0"/>
                  <a:cs typeface="Arial" pitchFamily="34" charset="0"/>
                </a:rPr>
                <a:t>Schéma de flux, diagramme évènement/résultats, tableau des droits d’accès, etc.)</a:t>
              </a:r>
              <a:endParaRPr lang="fr-FR" sz="12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5888994" y="5432357"/>
              <a:ext cx="1947173" cy="2007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/>
            <a:lstStyle/>
            <a:p>
              <a:r>
                <a:rPr lang="fr-FR" sz="1400" b="1" i="1" dirty="0"/>
                <a:t>= </a:t>
              </a:r>
              <a:r>
                <a:rPr lang="fr-FR" sz="1600" b="1" i="1" dirty="0" smtClean="0"/>
                <a:t>conceptualiser, synthétiser, analyse réflexive….</a:t>
              </a:r>
              <a:endParaRPr lang="fr-FR" sz="4400" dirty="0"/>
            </a:p>
          </p:txBody>
        </p:sp>
      </p:grp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176110" y="1625302"/>
            <a:ext cx="117669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/>
          <a:lstStyle/>
          <a:p>
            <a:pPr>
              <a:defRPr/>
            </a:pPr>
            <a:r>
              <a:rPr lang="fr-FR" sz="1600" b="1" i="1" dirty="0" smtClean="0"/>
              <a:t>À partir de …</a:t>
            </a:r>
            <a:endParaRPr lang="fr-FR" sz="4800" b="1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39970" y="2023886"/>
            <a:ext cx="1969476" cy="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/>
          <a:lstStyle/>
          <a:p>
            <a:pPr>
              <a:defRPr/>
            </a:pPr>
            <a:r>
              <a:rPr lang="fr-FR" sz="1600" b="1" i="1" dirty="0" smtClean="0"/>
              <a:t>L’élève intervient …</a:t>
            </a:r>
            <a:endParaRPr lang="fr-FR" sz="4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3"/>
            <a:ext cx="8496944" cy="432048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Scénario 2 : modifier (ou créer) un SI</a:t>
            </a:r>
          </a:p>
          <a:p>
            <a:pPr>
              <a:buNone/>
            </a:pPr>
            <a:endParaRPr lang="fr-FR" sz="2400" dirty="0" smtClean="0"/>
          </a:p>
          <a:p>
            <a:endParaRPr lang="fr-FR" sz="2400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674740" y="2111355"/>
            <a:ext cx="925513" cy="3099842"/>
          </a:xfrm>
          <a:prstGeom prst="downArrow">
            <a:avLst>
              <a:gd name="adj1" fmla="val 49917"/>
              <a:gd name="adj2" fmla="val 495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800" dirty="0"/>
          </a:p>
          <a:p>
            <a:endParaRPr lang="fr-FR" sz="1800" dirty="0"/>
          </a:p>
          <a:p>
            <a:pPr algn="ctr"/>
            <a:r>
              <a:rPr lang="fr-FR" dirty="0">
                <a:sym typeface="Wingdings" pitchFamily="2" charset="2"/>
              </a:rPr>
              <a:t></a:t>
            </a:r>
            <a:endParaRPr lang="fr-FR" dirty="0"/>
          </a:p>
          <a:p>
            <a:pPr algn="ctr"/>
            <a:endParaRPr lang="fr-FR" sz="1800" dirty="0"/>
          </a:p>
          <a:p>
            <a:pPr algn="ctr"/>
            <a:endParaRPr lang="fr-FR" sz="1800" dirty="0"/>
          </a:p>
          <a:p>
            <a:pPr algn="ctr"/>
            <a:r>
              <a:rPr lang="fr-FR" dirty="0">
                <a:sym typeface="Wingdings" pitchFamily="2" charset="2"/>
              </a:rPr>
              <a:t></a:t>
            </a:r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 smtClean="0">
                <a:sym typeface="Wingdings" pitchFamily="2" charset="2"/>
              </a:rPr>
              <a:t></a:t>
            </a:r>
          </a:p>
          <a:p>
            <a:pPr algn="ctr"/>
            <a:endParaRPr lang="fr-FR" dirty="0" smtClean="0">
              <a:sym typeface="Wingdings" pitchFamily="2" charset="2"/>
            </a:endParaRPr>
          </a:p>
          <a:p>
            <a:pPr algn="ctr"/>
            <a:endParaRPr lang="fr-FR" dirty="0" smtClean="0">
              <a:sym typeface="Wingdings" pitchFamily="2" charset="2"/>
            </a:endParaRPr>
          </a:p>
          <a:p>
            <a:pPr algn="ctr"/>
            <a:r>
              <a:rPr lang="fr-FR" dirty="0" smtClean="0">
                <a:sym typeface="Wingdings"/>
              </a:rPr>
              <a:t></a:t>
            </a:r>
            <a:endParaRPr lang="fr-FR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299643" y="1610797"/>
            <a:ext cx="1776413" cy="739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10800" rIns="0" bIns="10800"/>
          <a:lstStyle/>
          <a:p>
            <a:pPr algn="ctr"/>
            <a:r>
              <a:rPr lang="fr-FR" sz="1800">
                <a:latin typeface="Arial" charset="0"/>
              </a:rPr>
              <a:t>Besoin  de gestion</a:t>
            </a:r>
            <a:endParaRPr lang="fr-FR" sz="3600">
              <a:latin typeface="Arial" charset="0"/>
            </a:endParaRPr>
          </a:p>
        </p:txBody>
      </p:sp>
      <p:grpSp>
        <p:nvGrpSpPr>
          <p:cNvPr id="12" name="Groupe 42"/>
          <p:cNvGrpSpPr>
            <a:grpSpLocks/>
          </p:cNvGrpSpPr>
          <p:nvPr/>
        </p:nvGrpSpPr>
        <p:grpSpPr bwMode="auto">
          <a:xfrm>
            <a:off x="323528" y="2474893"/>
            <a:ext cx="6840760" cy="719137"/>
            <a:chOff x="557705" y="2212062"/>
            <a:chExt cx="6840733" cy="718719"/>
          </a:xfrm>
        </p:grpSpPr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557705" y="2212062"/>
              <a:ext cx="3544956" cy="718719"/>
            </a:xfrm>
            <a:prstGeom prst="homePlate">
              <a:avLst>
                <a:gd name="adj" fmla="val 7229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0" rIns="72000" bIns="0" anchor="ctr" anchorCtr="0"/>
            <a:lstStyle/>
            <a:p>
              <a:r>
                <a:rPr lang="fr-FR" sz="1200" b="1" i="1" dirty="0">
                  <a:latin typeface="Arial" charset="0"/>
                </a:rPr>
                <a:t>Organisation générale et fonctionnelle du PGI</a:t>
              </a:r>
            </a:p>
            <a:p>
              <a:r>
                <a:rPr lang="fr-FR" sz="1100" i="1" dirty="0">
                  <a:latin typeface="Arial" charset="0"/>
                </a:rPr>
                <a:t>(paramétrages généraux, </a:t>
              </a:r>
              <a:r>
                <a:rPr lang="fr-FR" sz="1100" i="1" dirty="0" smtClean="0">
                  <a:latin typeface="Arial" charset="0"/>
                </a:rPr>
                <a:t>règles et méthodes de gestion)</a:t>
              </a:r>
              <a:endParaRPr lang="fr-FR" sz="3600" dirty="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878168" y="2355994"/>
              <a:ext cx="2520270" cy="3598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/>
            <a:lstStyle/>
            <a:p>
              <a:pPr>
                <a:defRPr/>
              </a:pPr>
              <a:r>
                <a:rPr lang="fr-FR" sz="1600" b="1" i="1" dirty="0"/>
                <a:t>= </a:t>
              </a:r>
              <a:r>
                <a:rPr lang="fr-FR" sz="1600" b="1" i="1" dirty="0" smtClean="0"/>
                <a:t>Quoi ? </a:t>
              </a:r>
              <a:r>
                <a:rPr lang="fr-FR" sz="1600" i="1" dirty="0" smtClean="0"/>
                <a:t>Que </a:t>
              </a:r>
              <a:r>
                <a:rPr lang="fr-FR" sz="1600" i="1" dirty="0"/>
                <a:t>veut-on gérer, </a:t>
              </a:r>
              <a:r>
                <a:rPr lang="fr-FR" sz="1600" i="1" dirty="0" smtClean="0"/>
                <a:t>selon </a:t>
              </a:r>
              <a:r>
                <a:rPr lang="fr-FR" sz="1600" i="1" dirty="0"/>
                <a:t>quels principes ?</a:t>
              </a:r>
              <a:endParaRPr lang="fr-FR" sz="4800" dirty="0"/>
            </a:p>
          </p:txBody>
        </p:sp>
      </p:grpSp>
      <p:grpSp>
        <p:nvGrpSpPr>
          <p:cNvPr id="15" name="Groupe 43"/>
          <p:cNvGrpSpPr>
            <a:grpSpLocks/>
          </p:cNvGrpSpPr>
          <p:nvPr/>
        </p:nvGrpSpPr>
        <p:grpSpPr bwMode="auto">
          <a:xfrm>
            <a:off x="340990" y="3355955"/>
            <a:ext cx="6247233" cy="738188"/>
            <a:chOff x="574296" y="3093073"/>
            <a:chExt cx="6247349" cy="737906"/>
          </a:xfrm>
        </p:grpSpPr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574296" y="3093073"/>
              <a:ext cx="3585249" cy="737906"/>
            </a:xfrm>
            <a:prstGeom prst="homePlate">
              <a:avLst>
                <a:gd name="adj" fmla="val 798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0" rIns="0" bIns="0" anchor="ctr" anchorCtr="0"/>
            <a:lstStyle/>
            <a:p>
              <a:r>
                <a:rPr lang="fr-FR" sz="1200" b="1" i="1" dirty="0">
                  <a:latin typeface="Arial" charset="0"/>
                </a:rPr>
                <a:t>Mise en place d'objets, </a:t>
              </a:r>
            </a:p>
            <a:p>
              <a:r>
                <a:rPr lang="fr-FR" sz="1200" b="1" i="1" dirty="0">
                  <a:latin typeface="Arial" charset="0"/>
                </a:rPr>
                <a:t>règles et </a:t>
              </a:r>
              <a:r>
                <a:rPr lang="fr-FR" sz="1200" b="1" i="1" dirty="0" smtClean="0">
                  <a:latin typeface="Arial" charset="0"/>
                </a:rPr>
                <a:t>outils</a:t>
              </a:r>
              <a:endParaRPr lang="fr-FR" sz="3600" dirty="0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4949403" y="3364035"/>
              <a:ext cx="1872242" cy="2378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/>
            <a:lstStyle/>
            <a:p>
              <a:pPr>
                <a:defRPr/>
              </a:pPr>
              <a:r>
                <a:rPr lang="fr-FR" sz="1400" b="1" i="1" dirty="0"/>
                <a:t>= </a:t>
              </a:r>
              <a:r>
                <a:rPr lang="fr-FR" sz="1600" b="1" i="1" dirty="0"/>
                <a:t>Comment</a:t>
              </a:r>
              <a:r>
                <a:rPr lang="fr-FR" sz="1400" b="1" i="1" dirty="0"/>
                <a:t> </a:t>
              </a:r>
              <a:r>
                <a:rPr lang="fr-FR" sz="1400" b="1" i="1" dirty="0" smtClean="0"/>
                <a:t>gérer </a:t>
              </a:r>
              <a:r>
                <a:rPr lang="fr-FR" sz="1400" b="1" i="1" dirty="0"/>
                <a:t>?</a:t>
              </a:r>
              <a:endParaRPr lang="fr-FR" sz="4400" b="1" dirty="0"/>
            </a:p>
          </p:txBody>
        </p:sp>
      </p:grpSp>
      <p:grpSp>
        <p:nvGrpSpPr>
          <p:cNvPr id="18" name="Groupe 44"/>
          <p:cNvGrpSpPr>
            <a:grpSpLocks/>
          </p:cNvGrpSpPr>
          <p:nvPr/>
        </p:nvGrpSpPr>
        <p:grpSpPr bwMode="auto">
          <a:xfrm>
            <a:off x="340990" y="4203087"/>
            <a:ext cx="6352407" cy="648072"/>
            <a:chOff x="574296" y="3939162"/>
            <a:chExt cx="6352738" cy="647992"/>
          </a:xfrm>
        </p:grpSpPr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574296" y="3939162"/>
              <a:ext cx="3544956" cy="647992"/>
            </a:xfrm>
            <a:prstGeom prst="homePlate">
              <a:avLst>
                <a:gd name="adj" fmla="val 12846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0" rIns="0" bIns="0" anchor="ctr" anchorCtr="0"/>
            <a:lstStyle/>
            <a:p>
              <a:r>
                <a:rPr lang="fr-FR" sz="1200" b="1" i="1" dirty="0">
                  <a:latin typeface="Arial" charset="0"/>
                </a:rPr>
                <a:t>Mise en œuvre </a:t>
              </a:r>
              <a:r>
                <a:rPr lang="fr-FR" sz="1200" b="1" i="1" dirty="0" smtClean="0">
                  <a:latin typeface="Arial" charset="0"/>
                </a:rPr>
                <a:t>du/des  </a:t>
              </a:r>
              <a:r>
                <a:rPr lang="fr-FR" sz="1200" b="1" i="1" dirty="0">
                  <a:latin typeface="Arial" charset="0"/>
                </a:rPr>
                <a:t>processus</a:t>
              </a:r>
            </a:p>
            <a:p>
              <a:r>
                <a:rPr lang="fr-FR" sz="1100" i="1" dirty="0">
                  <a:latin typeface="Arial" charset="0"/>
                </a:rPr>
                <a:t>(saisies, traitements, </a:t>
              </a:r>
              <a:r>
                <a:rPr lang="fr-FR" sz="1100" i="1" dirty="0" smtClean="0">
                  <a:latin typeface="Arial" charset="0"/>
                </a:rPr>
                <a:t>générations, éditions)</a:t>
              </a:r>
              <a:endParaRPr lang="fr-FR" sz="3200" dirty="0"/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4949550" y="4155157"/>
              <a:ext cx="1977484" cy="21949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/>
            <a:lstStyle/>
            <a:p>
              <a:r>
                <a:rPr lang="fr-FR" sz="1400" b="1" i="1" dirty="0"/>
                <a:t>= </a:t>
              </a:r>
              <a:r>
                <a:rPr lang="fr-FR" sz="1600" b="1" i="1" dirty="0" smtClean="0"/>
                <a:t>Réaliser </a:t>
              </a:r>
              <a:r>
                <a:rPr lang="fr-FR" sz="1600" i="1" dirty="0" smtClean="0"/>
                <a:t>les tâches</a:t>
              </a:r>
              <a:endParaRPr lang="fr-FR" sz="4400" dirty="0"/>
            </a:p>
          </p:txBody>
        </p:sp>
      </p:grpSp>
      <p:grpSp>
        <p:nvGrpSpPr>
          <p:cNvPr id="21" name="Groupe 45"/>
          <p:cNvGrpSpPr>
            <a:grpSpLocks/>
          </p:cNvGrpSpPr>
          <p:nvPr/>
        </p:nvGrpSpPr>
        <p:grpSpPr bwMode="auto">
          <a:xfrm>
            <a:off x="2627784" y="5283205"/>
            <a:ext cx="4536505" cy="647700"/>
            <a:chOff x="2937338" y="5360355"/>
            <a:chExt cx="4535474" cy="647567"/>
          </a:xfrm>
        </p:grpSpPr>
        <p:sp>
          <p:nvSpPr>
            <p:cNvPr id="22" name="AutoShape 11"/>
            <p:cNvSpPr>
              <a:spLocks noChangeArrowheads="1"/>
            </p:cNvSpPr>
            <p:nvPr/>
          </p:nvSpPr>
          <p:spPr bwMode="auto">
            <a:xfrm>
              <a:off x="2937338" y="5360355"/>
              <a:ext cx="2516310" cy="64756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000" tIns="0" rIns="0" bIns="0"/>
            <a:lstStyle/>
            <a:p>
              <a:r>
                <a:rPr lang="fr-FR" sz="1200" b="1" i="1" dirty="0">
                  <a:latin typeface="Arial" charset="0"/>
                </a:rPr>
                <a:t>Exploitation des informations</a:t>
              </a:r>
            </a:p>
            <a:p>
              <a:r>
                <a:rPr lang="fr-FR" sz="1200" i="1" dirty="0">
                  <a:latin typeface="Arial" charset="0"/>
                </a:rPr>
                <a:t>(éditions, contrôles, vérifications, analyses)</a:t>
              </a:r>
              <a:endParaRPr lang="fr-FR" sz="3600" dirty="0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5525639" y="5447600"/>
              <a:ext cx="1947173" cy="2007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/>
            <a:lstStyle/>
            <a:p>
              <a:r>
                <a:rPr lang="fr-FR" sz="1400" b="1" i="1" dirty="0"/>
                <a:t>= </a:t>
              </a:r>
              <a:r>
                <a:rPr lang="fr-FR" sz="1600" b="1" i="1" dirty="0" smtClean="0"/>
                <a:t>Exploiter </a:t>
              </a:r>
              <a:r>
                <a:rPr lang="fr-FR" sz="1600" i="1" dirty="0" smtClean="0"/>
                <a:t>les données</a:t>
              </a:r>
              <a:endParaRPr lang="fr-FR" sz="4400" dirty="0"/>
            </a:p>
          </p:txBody>
        </p:sp>
      </p:grp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227385" y="1578410"/>
            <a:ext cx="118306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/>
          <a:lstStyle/>
          <a:p>
            <a:pPr>
              <a:defRPr/>
            </a:pPr>
            <a:r>
              <a:rPr lang="fr-FR" sz="1600" b="1" i="1" dirty="0" smtClean="0"/>
              <a:t>À partir de …</a:t>
            </a:r>
            <a:endParaRPr lang="fr-FR" sz="4800" b="1" dirty="0"/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4644008" y="3206262"/>
            <a:ext cx="4499992" cy="1569660"/>
          </a:xfrm>
          <a:prstGeom prst="rect">
            <a:avLst/>
          </a:prstGeom>
          <a:solidFill>
            <a:schemeClr val="tx1"/>
          </a:solidFill>
          <a:ln w="25400" cap="sq">
            <a:noFill/>
            <a:miter lim="800000"/>
            <a:headEnd type="none" w="sm" len="sm"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2.Ex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. : 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création 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de 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catégories, de familles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, de types, 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d’articles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, stocks, salariés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, 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comptes en 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comptabilité, tables de taux, 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etc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.</a:t>
            </a:r>
            <a:endParaRPr kumimoji="0" lang="fr-FR" sz="1600" dirty="0">
              <a:solidFill>
                <a:schemeClr val="bg2"/>
              </a:solidFill>
              <a:latin typeface="+mn-lt"/>
            </a:endParaRPr>
          </a:p>
          <a:p>
            <a:pPr algn="l">
              <a:defRPr/>
            </a:pP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et création « d’outils » : 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ventilations analytiques ventilations comptables, 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modèles de saisie, 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grilles de calcul (commissions en %)…</a:t>
            </a:r>
            <a:endParaRPr kumimoji="0" lang="fr-FR" sz="16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4644008" y="3988730"/>
            <a:ext cx="4499992" cy="1077218"/>
          </a:xfrm>
          <a:prstGeom prst="rect">
            <a:avLst/>
          </a:prstGeom>
          <a:solidFill>
            <a:schemeClr val="tx1"/>
          </a:solidFill>
          <a:ln w="25400" cap="sq">
            <a:noFill/>
            <a:miter lim="800000"/>
            <a:headEnd type="none" w="sm" len="sm"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3.« 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Faire » : création </a:t>
            </a:r>
            <a:r>
              <a:rPr kumimoji="0" lang="fr-FR" sz="1600" b="1" u="sng" dirty="0">
                <a:solidFill>
                  <a:schemeClr val="bg2"/>
                </a:solidFill>
                <a:latin typeface="+mn-lt"/>
              </a:rPr>
              <a:t>d’événements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 dans le module concerné (saisie ou génération, </a:t>
            </a:r>
            <a:r>
              <a:rPr lang="fr-FR" sz="1600" dirty="0" smtClean="0">
                <a:solidFill>
                  <a:schemeClr val="bg2"/>
                </a:solidFill>
              </a:rPr>
              <a:t>ou traitements 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ou modifications en 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série</a:t>
            </a: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,…) et réalisation </a:t>
            </a:r>
            <a:r>
              <a:rPr kumimoji="0" lang="fr-FR" sz="1600" dirty="0">
                <a:solidFill>
                  <a:schemeClr val="bg2"/>
                </a:solidFill>
                <a:latin typeface="+mn-lt"/>
              </a:rPr>
              <a:t>des opérations correspondant au processus/flux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644008" y="5067181"/>
            <a:ext cx="4499992" cy="954107"/>
          </a:xfrm>
          <a:prstGeom prst="rect">
            <a:avLst/>
          </a:prstGeom>
          <a:solidFill>
            <a:schemeClr val="tx1"/>
          </a:solidFill>
          <a:ln w="25400" cap="sq">
            <a:noFill/>
            <a:miter lim="800000"/>
            <a:headEnd type="none" w="sm" len="sm"/>
            <a:tailEnd/>
          </a:ln>
        </p:spPr>
        <p:txBody>
          <a:bodyPr wrap="square">
            <a:spAutoFit/>
          </a:bodyPr>
          <a:lstStyle/>
          <a:p>
            <a:pPr algn="l"/>
            <a:r>
              <a:rPr kumimoji="0" lang="fr-FR" sz="1400" dirty="0" smtClean="0">
                <a:solidFill>
                  <a:schemeClr val="bg2"/>
                </a:solidFill>
                <a:latin typeface="Arial" charset="0"/>
              </a:rPr>
              <a:t>4.contrôles </a:t>
            </a:r>
            <a:r>
              <a:rPr kumimoji="0" lang="fr-FR" sz="1400" dirty="0">
                <a:solidFill>
                  <a:schemeClr val="bg2"/>
                </a:solidFill>
                <a:latin typeface="Arial" charset="0"/>
              </a:rPr>
              <a:t>et </a:t>
            </a:r>
            <a:r>
              <a:rPr kumimoji="0" lang="fr-FR" sz="1400" dirty="0" smtClean="0">
                <a:solidFill>
                  <a:schemeClr val="bg2"/>
                </a:solidFill>
                <a:latin typeface="Arial" charset="0"/>
              </a:rPr>
              <a:t>vérifications :  </a:t>
            </a:r>
            <a:endParaRPr kumimoji="0" lang="fr-FR" sz="1400" dirty="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kumimoji="0" lang="fr-FR" sz="1400" dirty="0">
                <a:solidFill>
                  <a:schemeClr val="bg2"/>
                </a:solidFill>
                <a:latin typeface="Arial" charset="0"/>
              </a:rPr>
              <a:t>tracer un flux complet, </a:t>
            </a:r>
            <a:r>
              <a:rPr kumimoji="0" lang="fr-FR" sz="1400" dirty="0" smtClean="0">
                <a:solidFill>
                  <a:schemeClr val="bg2"/>
                </a:solidFill>
                <a:latin typeface="Arial" charset="0"/>
              </a:rPr>
              <a:t>chercher les antécédents, consulter</a:t>
            </a:r>
            <a:r>
              <a:rPr kumimoji="0" lang="fr-FR" sz="1400" dirty="0">
                <a:solidFill>
                  <a:schemeClr val="bg2"/>
                </a:solidFill>
                <a:latin typeface="Arial" charset="0"/>
              </a:rPr>
              <a:t>, éditer, analyser </a:t>
            </a:r>
            <a:r>
              <a:rPr kumimoji="0" lang="fr-FR" sz="1400" dirty="0" smtClean="0">
                <a:solidFill>
                  <a:schemeClr val="bg2"/>
                </a:solidFill>
                <a:latin typeface="Arial" charset="0"/>
              </a:rPr>
              <a:t>(</a:t>
            </a:r>
            <a:r>
              <a:rPr lang="fr-FR" sz="1400" dirty="0" smtClean="0">
                <a:solidFill>
                  <a:schemeClr val="bg2"/>
                </a:solidFill>
                <a:latin typeface="Arial" charset="0"/>
              </a:rPr>
              <a:t>analyses et </a:t>
            </a:r>
            <a:r>
              <a:rPr kumimoji="0" lang="fr-FR" sz="1400" dirty="0" smtClean="0">
                <a:solidFill>
                  <a:schemeClr val="bg2"/>
                </a:solidFill>
                <a:latin typeface="Arial" charset="0"/>
              </a:rPr>
              <a:t>cubes décisionnels), </a:t>
            </a:r>
            <a:r>
              <a:rPr lang="fr-FR" sz="1400" dirty="0" smtClean="0">
                <a:solidFill>
                  <a:schemeClr val="bg2"/>
                </a:solidFill>
                <a:latin typeface="Arial" charset="0"/>
              </a:rPr>
              <a:t>interroger en SQL, </a:t>
            </a:r>
            <a:r>
              <a:rPr kumimoji="0" lang="fr-FR" sz="1400" dirty="0" smtClean="0">
                <a:solidFill>
                  <a:schemeClr val="bg2"/>
                </a:solidFill>
                <a:latin typeface="Arial" charset="0"/>
              </a:rPr>
              <a:t>etc.</a:t>
            </a:r>
            <a:endParaRPr kumimoji="0" lang="fr-FR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644008" y="2546901"/>
            <a:ext cx="4499992" cy="584775"/>
          </a:xfrm>
          <a:prstGeom prst="rect">
            <a:avLst/>
          </a:prstGeom>
          <a:solidFill>
            <a:schemeClr val="tx1"/>
          </a:solidFill>
          <a:ln w="25400" cap="sq">
            <a:noFill/>
            <a:miter lim="800000"/>
            <a:headEnd type="none" w="sm" len="sm"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kumimoji="0" lang="fr-FR" sz="1600" dirty="0" smtClean="0">
                <a:solidFill>
                  <a:schemeClr val="bg2"/>
                </a:solidFill>
                <a:latin typeface="+mn-lt"/>
              </a:rPr>
              <a:t>Paramètres société et choix de modules ou applications, autorisations et droits d’accès</a:t>
            </a:r>
            <a:endParaRPr kumimoji="0" lang="fr-FR" sz="16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7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3400" indent="-533400"/>
            <a:r>
              <a:rPr lang="fr-FR" sz="2800" dirty="0" smtClean="0"/>
              <a:t>2. Démarches et scénarios pédagogiques</a:t>
            </a:r>
            <a:endParaRPr lang="fr-FR" sz="2800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39970" y="2023886"/>
            <a:ext cx="1969476" cy="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/>
          <a:lstStyle/>
          <a:p>
            <a:pPr>
              <a:defRPr/>
            </a:pPr>
            <a:r>
              <a:rPr lang="fr-FR" sz="1600" b="1" i="1" dirty="0" smtClean="0"/>
              <a:t>L’élève intervient sur…</a:t>
            </a:r>
            <a:endParaRPr lang="fr-FR" sz="4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theme/theme1.xml><?xml version="1.0" encoding="utf-8"?>
<a:theme xmlns:a="http://schemas.openxmlformats.org/drawingml/2006/main" name="MasquePPt_ForumEducation_02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MasquePPt_ForumEducation_0211</Template>
  <TotalTime>1463</TotalTime>
  <Words>1316</Words>
  <Application>Microsoft Office PowerPoint</Application>
  <PresentationFormat>Affichage à l'écran (4:3)</PresentationFormat>
  <Paragraphs>187</Paragraphs>
  <Slides>12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MasquePPt_ForumEducation_0211</vt:lpstr>
      <vt:lpstr>PGI et pédagogie par les scénarios</vt:lpstr>
      <vt:lpstr>1. Éléments de contexte : pourquoi le PGI dans nos formations ?</vt:lpstr>
      <vt:lpstr>1. Éléments de contexte</vt:lpstr>
      <vt:lpstr>1. Éléments de contexte</vt:lpstr>
      <vt:lpstr>1. Éléments de contexte</vt:lpstr>
      <vt:lpstr>2. Quelles démarches didactiques adopter ?</vt:lpstr>
      <vt:lpstr>2. Quelles démarches adopter ?</vt:lpstr>
      <vt:lpstr>3. Démarches et scénarios pédagogiques</vt:lpstr>
      <vt:lpstr>2. Démarches et scénarios pédagogiques</vt:lpstr>
      <vt:lpstr>2. Démarches et scénarios pédagogiques</vt:lpstr>
      <vt:lpstr>4- Les différences LT/LP</vt:lpstr>
      <vt:lpstr>4- Les différences LT/LP</vt:lpstr>
    </vt:vector>
  </TitlesOfParts>
  <Company>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Ac-Grenoble</dc:creator>
  <cp:lastModifiedBy>Daniel Perrin Toinin</cp:lastModifiedBy>
  <cp:revision>107</cp:revision>
  <dcterms:created xsi:type="dcterms:W3CDTF">2011-02-21T11:16:44Z</dcterms:created>
  <dcterms:modified xsi:type="dcterms:W3CDTF">2014-04-21T09:12:20Z</dcterms:modified>
</cp:coreProperties>
</file>